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29" r:id="rId1"/>
    <p:sldMasterId id="2147483747" r:id="rId2"/>
  </p:sldMasterIdLst>
  <p:notesMasterIdLst>
    <p:notesMasterId r:id="rId45"/>
  </p:notesMasterIdLst>
  <p:sldIdLst>
    <p:sldId id="360" r:id="rId3"/>
    <p:sldId id="355" r:id="rId4"/>
    <p:sldId id="358" r:id="rId5"/>
    <p:sldId id="356" r:id="rId6"/>
    <p:sldId id="357" r:id="rId7"/>
    <p:sldId id="361" r:id="rId8"/>
    <p:sldId id="344" r:id="rId9"/>
    <p:sldId id="305" r:id="rId10"/>
    <p:sldId id="308" r:id="rId11"/>
    <p:sldId id="376" r:id="rId12"/>
    <p:sldId id="377" r:id="rId13"/>
    <p:sldId id="307" r:id="rId14"/>
    <p:sldId id="333" r:id="rId15"/>
    <p:sldId id="354" r:id="rId16"/>
    <p:sldId id="345" r:id="rId17"/>
    <p:sldId id="309" r:id="rId18"/>
    <p:sldId id="310" r:id="rId19"/>
    <p:sldId id="378" r:id="rId20"/>
    <p:sldId id="311" r:id="rId21"/>
    <p:sldId id="334" r:id="rId22"/>
    <p:sldId id="312" r:id="rId23"/>
    <p:sldId id="315" r:id="rId24"/>
    <p:sldId id="314" r:id="rId25"/>
    <p:sldId id="317" r:id="rId26"/>
    <p:sldId id="335" r:id="rId27"/>
    <p:sldId id="353" r:id="rId28"/>
    <p:sldId id="352" r:id="rId29"/>
    <p:sldId id="363" r:id="rId30"/>
    <p:sldId id="365" r:id="rId31"/>
    <p:sldId id="368" r:id="rId32"/>
    <p:sldId id="323" r:id="rId33"/>
    <p:sldId id="336" r:id="rId34"/>
    <p:sldId id="370" r:id="rId35"/>
    <p:sldId id="373" r:id="rId36"/>
    <p:sldId id="374" r:id="rId37"/>
    <p:sldId id="325" r:id="rId38"/>
    <p:sldId id="375" r:id="rId39"/>
    <p:sldId id="327" r:id="rId40"/>
    <p:sldId id="366" r:id="rId41"/>
    <p:sldId id="329" r:id="rId42"/>
    <p:sldId id="362" r:id="rId43"/>
    <p:sldId id="286" r:id="rId44"/>
  </p:sldIdLst>
  <p:sldSz cx="12188825" cy="6858000"/>
  <p:notesSz cx="6985000" cy="9283700"/>
  <p:defaultTextStyle>
    <a:defPPr>
      <a:defRPr lang="en-US"/>
    </a:defPPr>
    <a:lvl1pPr marL="0" algn="l" defTabSz="1088054" rtl="0" eaLnBrk="1" latinLnBrk="0" hangingPunct="1">
      <a:defRPr sz="2100" kern="1200">
        <a:solidFill>
          <a:schemeClr val="tx1"/>
        </a:solidFill>
        <a:latin typeface="+mn-lt"/>
        <a:ea typeface="+mn-ea"/>
        <a:cs typeface="+mn-cs"/>
      </a:defRPr>
    </a:lvl1pPr>
    <a:lvl2pPr marL="544027" algn="l" defTabSz="1088054" rtl="0" eaLnBrk="1" latinLnBrk="0" hangingPunct="1">
      <a:defRPr sz="2100" kern="1200">
        <a:solidFill>
          <a:schemeClr val="tx1"/>
        </a:solidFill>
        <a:latin typeface="+mn-lt"/>
        <a:ea typeface="+mn-ea"/>
        <a:cs typeface="+mn-cs"/>
      </a:defRPr>
    </a:lvl2pPr>
    <a:lvl3pPr marL="1088054" algn="l" defTabSz="1088054" rtl="0" eaLnBrk="1" latinLnBrk="0" hangingPunct="1">
      <a:defRPr sz="2100" kern="1200">
        <a:solidFill>
          <a:schemeClr val="tx1"/>
        </a:solidFill>
        <a:latin typeface="+mn-lt"/>
        <a:ea typeface="+mn-ea"/>
        <a:cs typeface="+mn-cs"/>
      </a:defRPr>
    </a:lvl3pPr>
    <a:lvl4pPr marL="1632084" algn="l" defTabSz="1088054" rtl="0" eaLnBrk="1" latinLnBrk="0" hangingPunct="1">
      <a:defRPr sz="2100" kern="1200">
        <a:solidFill>
          <a:schemeClr val="tx1"/>
        </a:solidFill>
        <a:latin typeface="+mn-lt"/>
        <a:ea typeface="+mn-ea"/>
        <a:cs typeface="+mn-cs"/>
      </a:defRPr>
    </a:lvl4pPr>
    <a:lvl5pPr marL="2176108" algn="l" defTabSz="1088054" rtl="0" eaLnBrk="1" latinLnBrk="0" hangingPunct="1">
      <a:defRPr sz="2100" kern="1200">
        <a:solidFill>
          <a:schemeClr val="tx1"/>
        </a:solidFill>
        <a:latin typeface="+mn-lt"/>
        <a:ea typeface="+mn-ea"/>
        <a:cs typeface="+mn-cs"/>
      </a:defRPr>
    </a:lvl5pPr>
    <a:lvl6pPr marL="2720137" algn="l" defTabSz="1088054" rtl="0" eaLnBrk="1" latinLnBrk="0" hangingPunct="1">
      <a:defRPr sz="2100" kern="1200">
        <a:solidFill>
          <a:schemeClr val="tx1"/>
        </a:solidFill>
        <a:latin typeface="+mn-lt"/>
        <a:ea typeface="+mn-ea"/>
        <a:cs typeface="+mn-cs"/>
      </a:defRPr>
    </a:lvl6pPr>
    <a:lvl7pPr marL="3264163" algn="l" defTabSz="1088054" rtl="0" eaLnBrk="1" latinLnBrk="0" hangingPunct="1">
      <a:defRPr sz="2100" kern="1200">
        <a:solidFill>
          <a:schemeClr val="tx1"/>
        </a:solidFill>
        <a:latin typeface="+mn-lt"/>
        <a:ea typeface="+mn-ea"/>
        <a:cs typeface="+mn-cs"/>
      </a:defRPr>
    </a:lvl7pPr>
    <a:lvl8pPr marL="3808191" algn="l" defTabSz="1088054" rtl="0" eaLnBrk="1" latinLnBrk="0" hangingPunct="1">
      <a:defRPr sz="2100" kern="1200">
        <a:solidFill>
          <a:schemeClr val="tx1"/>
        </a:solidFill>
        <a:latin typeface="+mn-lt"/>
        <a:ea typeface="+mn-ea"/>
        <a:cs typeface="+mn-cs"/>
      </a:defRPr>
    </a:lvl8pPr>
    <a:lvl9pPr marL="4352220" algn="l" defTabSz="1088054"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orient="horz" pos="720" userDrawn="1">
          <p15:clr>
            <a:srgbClr val="A4A3A4"/>
          </p15:clr>
        </p15:guide>
        <p15:guide id="3" orient="horz" pos="1040" userDrawn="1">
          <p15:clr>
            <a:srgbClr val="A4A3A4"/>
          </p15:clr>
        </p15:guide>
        <p15:guide id="4" orient="horz" pos="3424" userDrawn="1">
          <p15:clr>
            <a:srgbClr val="A4A3A4"/>
          </p15:clr>
        </p15:guide>
        <p15:guide id="5" orient="horz" pos="3104" userDrawn="1">
          <p15:clr>
            <a:srgbClr val="A4A3A4"/>
          </p15:clr>
        </p15:guide>
        <p15:guide id="6" orient="horz" pos="677" userDrawn="1">
          <p15:clr>
            <a:srgbClr val="A4A3A4"/>
          </p15:clr>
        </p15:guide>
        <p15:guide id="7" pos="2400" userDrawn="1">
          <p15:clr>
            <a:srgbClr val="A4A3A4"/>
          </p15:clr>
        </p15:guide>
        <p15:guide id="8" pos="400" userDrawn="1">
          <p15:clr>
            <a:srgbClr val="A4A3A4"/>
          </p15:clr>
        </p15:guide>
        <p15:guide id="9" pos="4440" userDrawn="1">
          <p15:clr>
            <a:srgbClr val="A4A3A4"/>
          </p15:clr>
        </p15:guide>
        <p15:guide id="10" pos="520" userDrawn="1">
          <p15:clr>
            <a:srgbClr val="A4A3A4"/>
          </p15:clr>
        </p15:guide>
        <p15:guide id="11" userDrawn="1">
          <p15:clr>
            <a:srgbClr val="A4A3A4"/>
          </p15:clr>
        </p15:guide>
        <p15:guide id="12" orient="horz" pos="2160" userDrawn="1">
          <p15:clr>
            <a:srgbClr val="A4A3A4"/>
          </p15:clr>
        </p15:guide>
        <p15:guide id="13" orient="horz" pos="864" userDrawn="1">
          <p15:clr>
            <a:srgbClr val="A4A3A4"/>
          </p15:clr>
        </p15:guide>
        <p15:guide id="14" orient="horz" pos="1248" userDrawn="1">
          <p15:clr>
            <a:srgbClr val="A4A3A4"/>
          </p15:clr>
        </p15:guide>
        <p15:guide id="15" orient="horz" pos="4109" userDrawn="1">
          <p15:clr>
            <a:srgbClr val="A4A3A4"/>
          </p15:clr>
        </p15:guide>
        <p15:guide id="16" orient="horz" pos="3725" userDrawn="1">
          <p15:clr>
            <a:srgbClr val="A4A3A4"/>
          </p15:clr>
        </p15:guide>
        <p15:guide id="17" orient="horz" pos="812" userDrawn="1">
          <p15:clr>
            <a:srgbClr val="A4A3A4"/>
          </p15:clr>
        </p15:guide>
        <p15:guide id="18" pos="3840" userDrawn="1">
          <p15:clr>
            <a:srgbClr val="A4A3A4"/>
          </p15:clr>
        </p15:guide>
        <p15:guide id="19" pos="640" userDrawn="1">
          <p15:clr>
            <a:srgbClr val="A4A3A4"/>
          </p15:clr>
        </p15:guide>
        <p15:guide id="20" pos="7104" userDrawn="1">
          <p15:clr>
            <a:srgbClr val="A4A3A4"/>
          </p15:clr>
        </p15:guide>
        <p15:guide id="21" pos="832" userDrawn="1">
          <p15:clr>
            <a:srgbClr val="A4A3A4"/>
          </p15:clr>
        </p15:guide>
        <p15:guide id="22" orient="horz" pos="1423">
          <p15:clr>
            <a:srgbClr val="A4A3A4"/>
          </p15:clr>
        </p15:guide>
        <p15:guide id="23" orient="horz" pos="1201">
          <p15:clr>
            <a:srgbClr val="A4A3A4"/>
          </p15:clr>
        </p15:guide>
        <p15:guide id="24" orient="horz" pos="3469">
          <p15:clr>
            <a:srgbClr val="A4A3A4"/>
          </p15:clr>
        </p15:guide>
        <p15:guide id="25" orient="horz" pos="3203">
          <p15:clr>
            <a:srgbClr val="A4A3A4"/>
          </p15:clr>
        </p15:guide>
        <p15:guide id="26" orient="horz" pos="503">
          <p15:clr>
            <a:srgbClr val="A4A3A4"/>
          </p15:clr>
        </p15:guide>
        <p15:guide id="27" orient="horz" pos="1973">
          <p15:clr>
            <a:srgbClr val="A4A3A4"/>
          </p15:clr>
        </p15:guide>
        <p15:guide id="28" orient="horz" pos="1269">
          <p15:clr>
            <a:srgbClr val="A4A3A4"/>
          </p15:clr>
        </p15:guide>
        <p15:guide id="29" orient="horz" pos="3736">
          <p15:clr>
            <a:srgbClr val="A4A3A4"/>
          </p15:clr>
        </p15:guide>
        <p15:guide id="30" pos="1398">
          <p15:clr>
            <a:srgbClr val="A4A3A4"/>
          </p15:clr>
        </p15:guide>
        <p15:guide id="31" pos="842">
          <p15:clr>
            <a:srgbClr val="A4A3A4"/>
          </p15:clr>
        </p15:guide>
        <p15:guide id="32" pos="4439">
          <p15:clr>
            <a:srgbClr val="A4A3A4"/>
          </p15:clr>
        </p15:guide>
        <p15:guide id="33" pos="3852">
          <p15:clr>
            <a:srgbClr val="A4A3A4"/>
          </p15:clr>
        </p15:guide>
        <p15:guide id="34" pos="918">
          <p15:clr>
            <a:srgbClr val="A4A3A4"/>
          </p15:clr>
        </p15:guide>
        <p15:guide id="35" pos="7057">
          <p15:clr>
            <a:srgbClr val="A4A3A4"/>
          </p15:clr>
        </p15:guide>
        <p15:guide id="36" pos="609">
          <p15:clr>
            <a:srgbClr val="A4A3A4"/>
          </p15:clr>
        </p15:guide>
        <p15:guide id="37" orient="horz" pos="264">
          <p15:clr>
            <a:srgbClr val="A4A3A4"/>
          </p15:clr>
        </p15:guide>
        <p15:guide id="38" orient="horz" pos="2377">
          <p15:clr>
            <a:srgbClr val="A4A3A4"/>
          </p15:clr>
        </p15:guide>
        <p15:guide id="39" orient="horz" pos="651">
          <p15:clr>
            <a:srgbClr val="A4A3A4"/>
          </p15:clr>
        </p15:guide>
        <p15:guide id="40" orient="horz" pos="4319">
          <p15:clr>
            <a:srgbClr val="A4A3A4"/>
          </p15:clr>
        </p15:guide>
        <p15:guide id="41" orient="horz">
          <p15:clr>
            <a:srgbClr val="A4A3A4"/>
          </p15:clr>
        </p15:guide>
        <p15:guide id="42" orient="horz" pos="191">
          <p15:clr>
            <a:srgbClr val="A4A3A4"/>
          </p15:clr>
        </p15:guide>
        <p15:guide id="43" orient="horz" pos="3995">
          <p15:clr>
            <a:srgbClr val="A4A3A4"/>
          </p15:clr>
        </p15:guide>
        <p15:guide id="44" orient="horz" pos="1011">
          <p15:clr>
            <a:srgbClr val="A4A3A4"/>
          </p15:clr>
        </p15:guide>
        <p15:guide id="45" orient="horz" pos="3668">
          <p15:clr>
            <a:srgbClr val="A4A3A4"/>
          </p15:clr>
        </p15:guide>
        <p15:guide id="46" orient="horz" pos="3500">
          <p15:clr>
            <a:srgbClr val="A4A3A4"/>
          </p15:clr>
        </p15:guide>
        <p15:guide id="47" pos="473">
          <p15:clr>
            <a:srgbClr val="A4A3A4"/>
          </p15:clr>
        </p15:guide>
        <p15:guide id="48" pos="5524">
          <p15:clr>
            <a:srgbClr val="A4A3A4"/>
          </p15:clr>
        </p15:guide>
        <p15:guide id="49" pos="7677">
          <p15:clr>
            <a:srgbClr val="A4A3A4"/>
          </p15:clr>
        </p15:guide>
        <p15:guide id="50" pos="1817">
          <p15:clr>
            <a:srgbClr val="A4A3A4"/>
          </p15:clr>
        </p15:guide>
        <p15:guide id="51" pos="3994">
          <p15:clr>
            <a:srgbClr val="A4A3A4"/>
          </p15:clr>
        </p15:guide>
        <p15:guide id="52" pos="7364">
          <p15:clr>
            <a:srgbClr val="A4A3A4"/>
          </p15:clr>
        </p15:guide>
        <p15:guide id="53" pos="623">
          <p15:clr>
            <a:srgbClr val="A4A3A4"/>
          </p15:clr>
        </p15:guide>
        <p15:guide id="54" pos="6204">
          <p15:clr>
            <a:srgbClr val="A4A3A4"/>
          </p15:clr>
        </p15:guide>
        <p15:guide id="55" pos="3550">
          <p15:clr>
            <a:srgbClr val="A4A3A4"/>
          </p15:clr>
        </p15:guide>
        <p15:guide id="56" pos="1587">
          <p15:clr>
            <a:srgbClr val="A4A3A4"/>
          </p15:clr>
        </p15:guide>
        <p15:guide id="57" pos="7049">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guide id="3" orient="horz" pos="2924">
          <p15:clr>
            <a:srgbClr val="A4A3A4"/>
          </p15:clr>
        </p15:guide>
        <p15:guide id="4"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ECE"/>
    <a:srgbClr val="6912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76437" autoAdjust="0"/>
  </p:normalViewPr>
  <p:slideViewPr>
    <p:cSldViewPr>
      <p:cViewPr varScale="1">
        <p:scale>
          <a:sx n="67" d="100"/>
          <a:sy n="67" d="100"/>
        </p:scale>
        <p:origin x="797" y="67"/>
      </p:cViewPr>
      <p:guideLst>
        <p:guide orient="horz" pos="1800"/>
        <p:guide orient="horz" pos="720"/>
        <p:guide orient="horz" pos="1040"/>
        <p:guide orient="horz" pos="3424"/>
        <p:guide orient="horz" pos="3104"/>
        <p:guide orient="horz" pos="677"/>
        <p:guide pos="2400"/>
        <p:guide pos="400"/>
        <p:guide pos="4440"/>
        <p:guide pos="520"/>
        <p:guide/>
        <p:guide orient="horz" pos="2160"/>
        <p:guide orient="horz" pos="864"/>
        <p:guide orient="horz" pos="1248"/>
        <p:guide orient="horz" pos="4109"/>
        <p:guide orient="horz" pos="3725"/>
        <p:guide orient="horz" pos="812"/>
        <p:guide pos="3840"/>
        <p:guide pos="640"/>
        <p:guide pos="7104"/>
        <p:guide pos="832"/>
        <p:guide orient="horz" pos="1423"/>
        <p:guide orient="horz" pos="1201"/>
        <p:guide orient="horz" pos="3469"/>
        <p:guide orient="horz" pos="3203"/>
        <p:guide orient="horz" pos="503"/>
        <p:guide orient="horz" pos="1973"/>
        <p:guide orient="horz" pos="1269"/>
        <p:guide orient="horz" pos="3736"/>
        <p:guide pos="1398"/>
        <p:guide pos="842"/>
        <p:guide pos="4439"/>
        <p:guide pos="3852"/>
        <p:guide pos="918"/>
        <p:guide pos="7057"/>
        <p:guide pos="609"/>
        <p:guide orient="horz" pos="264"/>
        <p:guide orient="horz" pos="2377"/>
        <p:guide orient="horz" pos="651"/>
        <p:guide orient="horz" pos="4319"/>
        <p:guide orient="horz"/>
        <p:guide orient="horz" pos="191"/>
        <p:guide orient="horz" pos="3995"/>
        <p:guide orient="horz" pos="1011"/>
        <p:guide orient="horz" pos="3668"/>
        <p:guide orient="horz" pos="3500"/>
        <p:guide pos="473"/>
        <p:guide pos="5524"/>
        <p:guide pos="7677"/>
        <p:guide pos="1817"/>
        <p:guide pos="3994"/>
        <p:guide pos="7364"/>
        <p:guide pos="623"/>
        <p:guide pos="6204"/>
        <p:guide pos="3550"/>
        <p:guide pos="1587"/>
        <p:guide pos="7049"/>
      </p:guideLst>
    </p:cSldViewPr>
  </p:slideViewPr>
  <p:outlineViewPr>
    <p:cViewPr>
      <p:scale>
        <a:sx n="33" d="100"/>
        <a:sy n="33" d="100"/>
      </p:scale>
      <p:origin x="0" y="6464"/>
    </p:cViewPr>
  </p:outlineViewPr>
  <p:notesTextViewPr>
    <p:cViewPr>
      <p:scale>
        <a:sx n="1" d="1"/>
        <a:sy n="1" d="1"/>
      </p:scale>
      <p:origin x="0" y="0"/>
    </p:cViewPr>
  </p:notesTextViewPr>
  <p:sorterViewPr>
    <p:cViewPr>
      <p:scale>
        <a:sx n="100" d="100"/>
        <a:sy n="100" d="100"/>
      </p:scale>
      <p:origin x="0" y="4608"/>
    </p:cViewPr>
  </p:sorterViewPr>
  <p:notesViewPr>
    <p:cSldViewPr snapToGrid="0">
      <p:cViewPr>
        <p:scale>
          <a:sx n="80" d="100"/>
          <a:sy n="80" d="100"/>
        </p:scale>
        <p:origin x="-4912" y="-1072"/>
      </p:cViewPr>
      <p:guideLst>
        <p:guide orient="horz" pos="2908"/>
        <p:guide pos="2184"/>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8513-314D-9E7D-1A0435CAE3F7}"/>
              </c:ext>
            </c:extLst>
          </c:dPt>
          <c:dPt>
            <c:idx val="1"/>
            <c:bubble3D val="0"/>
            <c:spPr>
              <a:solidFill>
                <a:schemeClr val="tx1">
                  <a:lumMod val="50000"/>
                  <a:lumOff val="50000"/>
                </a:schemeClr>
              </a:solidFill>
            </c:spPr>
            <c:extLst>
              <c:ext xmlns:c16="http://schemas.microsoft.com/office/drawing/2014/chart" uri="{C3380CC4-5D6E-409C-BE32-E72D297353CC}">
                <c16:uniqueId val="{00000002-8513-314D-9E7D-1A0435CAE3F7}"/>
              </c:ext>
            </c:extLst>
          </c:dPt>
          <c:cat>
            <c:strRef>
              <c:f>Sheet1!$A$2:$A$3</c:f>
              <c:strCache>
                <c:ptCount val="2"/>
                <c:pt idx="0">
                  <c:v>1st Qtr</c:v>
                </c:pt>
                <c:pt idx="1">
                  <c:v>2nd Qtr</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0-8513-314D-9E7D-1A0435CAE3F7}"/>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C787-5742-AFC7-2F92241BFAAF}"/>
              </c:ext>
            </c:extLst>
          </c:dPt>
          <c:dPt>
            <c:idx val="1"/>
            <c:bubble3D val="0"/>
            <c:spPr>
              <a:solidFill>
                <a:schemeClr val="tx1">
                  <a:lumMod val="50000"/>
                  <a:lumOff val="50000"/>
                </a:schemeClr>
              </a:solidFill>
            </c:spPr>
            <c:extLst>
              <c:ext xmlns:c16="http://schemas.microsoft.com/office/drawing/2014/chart" uri="{C3380CC4-5D6E-409C-BE32-E72D297353CC}">
                <c16:uniqueId val="{00000003-C787-5742-AFC7-2F92241BFAAF}"/>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C787-5742-AFC7-2F92241BFAAF}"/>
            </c:ext>
          </c:extLst>
        </c:ser>
        <c:dLbls>
          <c:showLegendKey val="0"/>
          <c:showVal val="0"/>
          <c:showCatName val="0"/>
          <c:showSerName val="0"/>
          <c:showPercent val="0"/>
          <c:showBubbleSize val="0"/>
          <c:showLeaderLines val="1"/>
        </c:dLbls>
        <c:firstSliceAng val="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537220902870761E-2"/>
          <c:w val="1"/>
          <c:h val="0.9874627790971291"/>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37</c:v>
                </c:pt>
                <c:pt idx="1">
                  <c:v>40</c:v>
                </c:pt>
                <c:pt idx="2">
                  <c:v>40</c:v>
                </c:pt>
                <c:pt idx="3">
                  <c:v>44</c:v>
                </c:pt>
                <c:pt idx="4">
                  <c:v>44</c:v>
                </c:pt>
                <c:pt idx="5">
                  <c:v>59</c:v>
                </c:pt>
              </c:numCache>
            </c:numRef>
          </c:val>
          <c:extLst>
            <c:ext xmlns:c16="http://schemas.microsoft.com/office/drawing/2014/chart" uri="{C3380CC4-5D6E-409C-BE32-E72D297353CC}">
              <c16:uniqueId val="{00000000-8856-904D-8F48-43232F71E87C}"/>
            </c:ext>
          </c:extLst>
        </c:ser>
        <c:dLbls>
          <c:showLegendKey val="0"/>
          <c:showVal val="0"/>
          <c:showCatName val="0"/>
          <c:showSerName val="0"/>
          <c:showPercent val="0"/>
          <c:showBubbleSize val="0"/>
        </c:dLbls>
        <c:gapWidth val="38"/>
        <c:overlap val="100"/>
        <c:axId val="303078016"/>
        <c:axId val="216400256"/>
      </c:barChart>
      <c:catAx>
        <c:axId val="303078016"/>
        <c:scaling>
          <c:orientation val="minMax"/>
        </c:scaling>
        <c:delete val="1"/>
        <c:axPos val="l"/>
        <c:numFmt formatCode="General" sourceLinked="1"/>
        <c:majorTickMark val="none"/>
        <c:minorTickMark val="none"/>
        <c:tickLblPos val="nextTo"/>
        <c:crossAx val="216400256"/>
        <c:crosses val="autoZero"/>
        <c:auto val="1"/>
        <c:lblAlgn val="ctr"/>
        <c:lblOffset val="100"/>
        <c:noMultiLvlLbl val="0"/>
      </c:catAx>
      <c:valAx>
        <c:axId val="216400256"/>
        <c:scaling>
          <c:orientation val="minMax"/>
        </c:scaling>
        <c:delete val="1"/>
        <c:axPos val="b"/>
        <c:numFmt formatCode="General" sourceLinked="1"/>
        <c:majorTickMark val="none"/>
        <c:minorTickMark val="none"/>
        <c:tickLblPos val="nextTo"/>
        <c:crossAx val="30307801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83371676811494E-2"/>
          <c:y val="0"/>
          <c:w val="0.97263325664637701"/>
          <c:h val="1"/>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29</c:v>
                </c:pt>
                <c:pt idx="1">
                  <c:v>24</c:v>
                </c:pt>
                <c:pt idx="2">
                  <c:v>21</c:v>
                </c:pt>
                <c:pt idx="3">
                  <c:v>15</c:v>
                </c:pt>
                <c:pt idx="4">
                  <c:v>8</c:v>
                </c:pt>
                <c:pt idx="5">
                  <c:v>2</c:v>
                </c:pt>
              </c:numCache>
            </c:numRef>
          </c:val>
          <c:extLst>
            <c:ext xmlns:c16="http://schemas.microsoft.com/office/drawing/2014/chart" uri="{C3380CC4-5D6E-409C-BE32-E72D297353CC}">
              <c16:uniqueId val="{00000000-D24E-844E-8AB6-9EE8350B7FA7}"/>
            </c:ext>
          </c:extLst>
        </c:ser>
        <c:dLbls>
          <c:showLegendKey val="0"/>
          <c:showVal val="0"/>
          <c:showCatName val="0"/>
          <c:showSerName val="0"/>
          <c:showPercent val="0"/>
          <c:showBubbleSize val="0"/>
        </c:dLbls>
        <c:gapWidth val="95"/>
        <c:overlap val="100"/>
        <c:axId val="303252608"/>
        <c:axId val="303254528"/>
      </c:barChart>
      <c:catAx>
        <c:axId val="303252608"/>
        <c:scaling>
          <c:orientation val="minMax"/>
        </c:scaling>
        <c:delete val="1"/>
        <c:axPos val="b"/>
        <c:numFmt formatCode="General" sourceLinked="1"/>
        <c:majorTickMark val="none"/>
        <c:minorTickMark val="none"/>
        <c:tickLblPos val="nextTo"/>
        <c:crossAx val="303254528"/>
        <c:crosses val="autoZero"/>
        <c:auto val="1"/>
        <c:lblAlgn val="ctr"/>
        <c:lblOffset val="100"/>
        <c:noMultiLvlLbl val="0"/>
      </c:catAx>
      <c:valAx>
        <c:axId val="303254528"/>
        <c:scaling>
          <c:orientation val="minMax"/>
        </c:scaling>
        <c:delete val="1"/>
        <c:axPos val="l"/>
        <c:numFmt formatCode="General" sourceLinked="1"/>
        <c:majorTickMark val="none"/>
        <c:minorTickMark val="none"/>
        <c:tickLblPos val="nextTo"/>
        <c:crossAx val="303252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54" cy="466100"/>
          </a:xfrm>
          <a:prstGeom prst="rect">
            <a:avLst/>
          </a:prstGeom>
        </p:spPr>
        <p:txBody>
          <a:bodyPr vert="horz" lIns="92007" tIns="46003" rIns="92007" bIns="46003" rtlCol="0"/>
          <a:lstStyle>
            <a:lvl1pPr algn="l">
              <a:defRPr sz="1200"/>
            </a:lvl1pPr>
          </a:lstStyle>
          <a:p>
            <a:endParaRPr lang="en-US"/>
          </a:p>
        </p:txBody>
      </p:sp>
      <p:sp>
        <p:nvSpPr>
          <p:cNvPr id="3" name="Date Placeholder 2"/>
          <p:cNvSpPr>
            <a:spLocks noGrp="1"/>
          </p:cNvSpPr>
          <p:nvPr>
            <p:ph type="dt" idx="1"/>
          </p:nvPr>
        </p:nvSpPr>
        <p:spPr>
          <a:xfrm>
            <a:off x="3956248" y="0"/>
            <a:ext cx="3027154" cy="466100"/>
          </a:xfrm>
          <a:prstGeom prst="rect">
            <a:avLst/>
          </a:prstGeom>
        </p:spPr>
        <p:txBody>
          <a:bodyPr vert="horz" lIns="92007" tIns="46003" rIns="92007" bIns="46003" rtlCol="0"/>
          <a:lstStyle>
            <a:lvl1pPr algn="r">
              <a:defRPr sz="1200"/>
            </a:lvl1pPr>
          </a:lstStyle>
          <a:p>
            <a:fld id="{07376681-1EC0-4B43-845A-FEE7389147CC}" type="datetimeFigureOut">
              <a:rPr lang="en-US" smtClean="0"/>
              <a:t>08/22/2019</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007" tIns="46003" rIns="92007" bIns="46003" rtlCol="0" anchor="ctr"/>
          <a:lstStyle/>
          <a:p>
            <a:endParaRPr lang="en-US"/>
          </a:p>
        </p:txBody>
      </p:sp>
      <p:sp>
        <p:nvSpPr>
          <p:cNvPr id="5" name="Notes Placeholder 4"/>
          <p:cNvSpPr>
            <a:spLocks noGrp="1"/>
          </p:cNvSpPr>
          <p:nvPr>
            <p:ph type="body" sz="quarter" idx="3"/>
          </p:nvPr>
        </p:nvSpPr>
        <p:spPr>
          <a:xfrm>
            <a:off x="698821" y="4467861"/>
            <a:ext cx="5587360" cy="3655377"/>
          </a:xfrm>
          <a:prstGeom prst="rect">
            <a:avLst/>
          </a:prstGeom>
        </p:spPr>
        <p:txBody>
          <a:bodyPr vert="horz" lIns="92007" tIns="46003" rIns="92007" bIns="460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600"/>
            <a:ext cx="3027154" cy="466100"/>
          </a:xfrm>
          <a:prstGeom prst="rect">
            <a:avLst/>
          </a:prstGeom>
        </p:spPr>
        <p:txBody>
          <a:bodyPr vert="horz" lIns="92007" tIns="46003" rIns="92007" bIns="46003" rtlCol="0" anchor="b"/>
          <a:lstStyle>
            <a:lvl1pPr algn="l">
              <a:defRPr sz="1200"/>
            </a:lvl1pPr>
          </a:lstStyle>
          <a:p>
            <a:endParaRPr lang="en-US"/>
          </a:p>
        </p:txBody>
      </p:sp>
      <p:sp>
        <p:nvSpPr>
          <p:cNvPr id="7" name="Slide Number Placeholder 6"/>
          <p:cNvSpPr>
            <a:spLocks noGrp="1"/>
          </p:cNvSpPr>
          <p:nvPr>
            <p:ph type="sldNum" sz="quarter" idx="5"/>
          </p:nvPr>
        </p:nvSpPr>
        <p:spPr>
          <a:xfrm>
            <a:off x="3956248" y="8817600"/>
            <a:ext cx="3027154" cy="466100"/>
          </a:xfrm>
          <a:prstGeom prst="rect">
            <a:avLst/>
          </a:prstGeom>
        </p:spPr>
        <p:txBody>
          <a:bodyPr vert="horz" lIns="92007" tIns="46003" rIns="92007" bIns="46003" rtlCol="0" anchor="b"/>
          <a:lstStyle>
            <a:lvl1pPr algn="r">
              <a:defRPr sz="1200"/>
            </a:lvl1pPr>
          </a:lstStyle>
          <a:p>
            <a:fld id="{CFA5BF29-3A85-45E8-9EC2-6FCFBE5E0498}" type="slidenum">
              <a:rPr lang="en-US" smtClean="0"/>
              <a:t>‹#›</a:t>
            </a:fld>
            <a:endParaRPr lang="en-US"/>
          </a:p>
        </p:txBody>
      </p:sp>
    </p:spTree>
    <p:extLst>
      <p:ext uri="{BB962C8B-B14F-4D97-AF65-F5344CB8AC3E}">
        <p14:creationId xmlns:p14="http://schemas.microsoft.com/office/powerpoint/2010/main" val="1556429729"/>
      </p:ext>
    </p:extLst>
  </p:cSld>
  <p:clrMap bg1="lt1" tx1="dk1" bg2="lt2" tx2="dk2" accent1="accent1" accent2="accent2" accent3="accent3" accent4="accent4" accent5="accent5" accent6="accent6" hlink="hlink" folHlink="folHlink"/>
  <p:notesStyle>
    <a:lvl1pPr marL="0" algn="l" defTabSz="1088054" rtl="0" eaLnBrk="1" latinLnBrk="0" hangingPunct="1">
      <a:defRPr sz="1500" kern="1200">
        <a:solidFill>
          <a:schemeClr val="tx1"/>
        </a:solidFill>
        <a:latin typeface="+mn-lt"/>
        <a:ea typeface="+mn-ea"/>
        <a:cs typeface="+mn-cs"/>
      </a:defRPr>
    </a:lvl1pPr>
    <a:lvl2pPr marL="544027" algn="l" defTabSz="1088054" rtl="0" eaLnBrk="1" latinLnBrk="0" hangingPunct="1">
      <a:defRPr sz="1500" kern="1200">
        <a:solidFill>
          <a:schemeClr val="tx1"/>
        </a:solidFill>
        <a:latin typeface="+mn-lt"/>
        <a:ea typeface="+mn-ea"/>
        <a:cs typeface="+mn-cs"/>
      </a:defRPr>
    </a:lvl2pPr>
    <a:lvl3pPr marL="1088054" algn="l" defTabSz="1088054" rtl="0" eaLnBrk="1" latinLnBrk="0" hangingPunct="1">
      <a:defRPr sz="1500" kern="1200">
        <a:solidFill>
          <a:schemeClr val="tx1"/>
        </a:solidFill>
        <a:latin typeface="+mn-lt"/>
        <a:ea typeface="+mn-ea"/>
        <a:cs typeface="+mn-cs"/>
      </a:defRPr>
    </a:lvl3pPr>
    <a:lvl4pPr marL="1632084" algn="l" defTabSz="1088054" rtl="0" eaLnBrk="1" latinLnBrk="0" hangingPunct="1">
      <a:defRPr sz="1500" kern="1200">
        <a:solidFill>
          <a:schemeClr val="tx1"/>
        </a:solidFill>
        <a:latin typeface="+mn-lt"/>
        <a:ea typeface="+mn-ea"/>
        <a:cs typeface="+mn-cs"/>
      </a:defRPr>
    </a:lvl4pPr>
    <a:lvl5pPr marL="2176108" algn="l" defTabSz="1088054" rtl="0" eaLnBrk="1" latinLnBrk="0" hangingPunct="1">
      <a:defRPr sz="1500" kern="1200">
        <a:solidFill>
          <a:schemeClr val="tx1"/>
        </a:solidFill>
        <a:latin typeface="+mn-lt"/>
        <a:ea typeface="+mn-ea"/>
        <a:cs typeface="+mn-cs"/>
      </a:defRPr>
    </a:lvl5pPr>
    <a:lvl6pPr marL="2720137" algn="l" defTabSz="1088054" rtl="0" eaLnBrk="1" latinLnBrk="0" hangingPunct="1">
      <a:defRPr sz="1500" kern="1200">
        <a:solidFill>
          <a:schemeClr val="tx1"/>
        </a:solidFill>
        <a:latin typeface="+mn-lt"/>
        <a:ea typeface="+mn-ea"/>
        <a:cs typeface="+mn-cs"/>
      </a:defRPr>
    </a:lvl6pPr>
    <a:lvl7pPr marL="3264163" algn="l" defTabSz="1088054" rtl="0" eaLnBrk="1" latinLnBrk="0" hangingPunct="1">
      <a:defRPr sz="1500" kern="1200">
        <a:solidFill>
          <a:schemeClr val="tx1"/>
        </a:solidFill>
        <a:latin typeface="+mn-lt"/>
        <a:ea typeface="+mn-ea"/>
        <a:cs typeface="+mn-cs"/>
      </a:defRPr>
    </a:lvl7pPr>
    <a:lvl8pPr marL="3808191" algn="l" defTabSz="1088054" rtl="0" eaLnBrk="1" latinLnBrk="0" hangingPunct="1">
      <a:defRPr sz="1500" kern="1200">
        <a:solidFill>
          <a:schemeClr val="tx1"/>
        </a:solidFill>
        <a:latin typeface="+mn-lt"/>
        <a:ea typeface="+mn-ea"/>
        <a:cs typeface="+mn-cs"/>
      </a:defRPr>
    </a:lvl8pPr>
    <a:lvl9pPr marL="4352220" algn="l" defTabSz="108805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lvl="0"/>
            <a:r>
              <a:rPr lang="en-US" sz="1200" b="1" dirty="0">
                <a:latin typeface="+mn-lt"/>
              </a:rPr>
              <a:t>Generic Version</a:t>
            </a:r>
          </a:p>
          <a:p>
            <a:pPr lvl="0"/>
            <a:endParaRPr lang="en-US" sz="1200" dirty="0">
              <a:latin typeface="+mn-lt"/>
            </a:endParaRPr>
          </a:p>
          <a:p>
            <a:pPr lvl="0"/>
            <a:r>
              <a:rPr lang="en-US" sz="1200" dirty="0">
                <a:latin typeface="+mn-lt"/>
              </a:rPr>
              <a:t>Welcome [Speaker </a:t>
            </a:r>
            <a:r>
              <a:rPr lang="en-US" sz="1200" u="none" kern="1200" baseline="0" dirty="0">
                <a:solidFill>
                  <a:schemeClr val="tx1"/>
                </a:solidFill>
                <a:latin typeface="+mn-lt"/>
                <a:ea typeface="+mn-ea"/>
                <a:cs typeface="+mn-cs"/>
              </a:rPr>
              <a:t>gives introduction, including </a:t>
            </a:r>
            <a:r>
              <a:rPr lang="en-US" sz="1200" dirty="0">
                <a:latin typeface="+mn-lt"/>
              </a:rPr>
              <a:t>name, title, and experience in the industry].</a:t>
            </a:r>
          </a:p>
          <a:p>
            <a:pPr lvl="0"/>
            <a:r>
              <a:rPr lang="en-US" sz="1200" i="1" dirty="0">
                <a:latin typeface="+mn-lt"/>
              </a:rPr>
              <a:t>Note: this introductory section should take 5 minutes.</a:t>
            </a:r>
            <a:endParaRPr lang="en-US" sz="1200" dirty="0">
              <a:latin typeface="+mn-lt"/>
            </a:endParaRPr>
          </a:p>
          <a:p>
            <a:endParaRPr lang="en-US" sz="1200" dirty="0">
              <a:latin typeface="+mn-lt"/>
            </a:endParaRPr>
          </a:p>
          <a:p>
            <a:pPr lvl="0"/>
            <a:r>
              <a:rPr lang="en-US" sz="1200" dirty="0">
                <a:latin typeface="+mn-lt"/>
              </a:rPr>
              <a:t>Retirement</a:t>
            </a:r>
            <a:r>
              <a:rPr lang="en-US" sz="1200" baseline="0" dirty="0">
                <a:latin typeface="+mn-lt"/>
              </a:rPr>
              <a:t> means something different to everyone, and, for most people, it’s not only about leaving the workforce. Think about your retirement and what it means to you. </a:t>
            </a:r>
          </a:p>
          <a:p>
            <a:pPr lvl="0"/>
            <a:endParaRPr lang="en-US" sz="1200" baseline="0" dirty="0">
              <a:latin typeface="+mn-lt"/>
            </a:endParaRPr>
          </a:p>
          <a:p>
            <a:pPr lvl="0"/>
            <a:r>
              <a:rPr lang="en-US" sz="1200" dirty="0">
                <a:latin typeface="+mn-lt"/>
              </a:rPr>
              <a:t>Before we start the presentation, we want to do a quick exercise. </a:t>
            </a:r>
          </a:p>
          <a:p>
            <a:pPr lvl="0"/>
            <a:r>
              <a:rPr lang="en-US" sz="1200" dirty="0">
                <a:latin typeface="+mn-lt"/>
              </a:rPr>
              <a:t>These questions have been designed to help make everyone’s current retirement vision clearer.</a:t>
            </a:r>
          </a:p>
          <a:p>
            <a:pPr lvl="0"/>
            <a:r>
              <a:rPr lang="en-US" sz="1200" dirty="0">
                <a:latin typeface="+mn-lt"/>
              </a:rPr>
              <a:t>You don’t need to raise your hand, but think about each of these questions as I walk through them.</a:t>
            </a:r>
          </a:p>
          <a:p>
            <a:pPr lvl="0"/>
            <a:endParaRPr lang="en-US" sz="1200" dirty="0">
              <a:latin typeface="+mn-lt"/>
            </a:endParaRPr>
          </a:p>
          <a:p>
            <a:pPr lvl="0"/>
            <a:r>
              <a:rPr lang="en-US" sz="1200" dirty="0">
                <a:latin typeface="+mn-lt"/>
              </a:rPr>
              <a:t>Close your eyes.</a:t>
            </a:r>
          </a:p>
          <a:p>
            <a:pPr lvl="0"/>
            <a:endParaRPr lang="en-US" sz="1200" dirty="0">
              <a:latin typeface="+mn-lt"/>
            </a:endParaRPr>
          </a:p>
          <a:p>
            <a:pPr marL="0" lvl="1"/>
            <a:r>
              <a:rPr lang="en-US" sz="1200" dirty="0">
                <a:latin typeface="+mn-lt"/>
              </a:rPr>
              <a:t>When you envision your retirement, is it clear or foggy?  Does your vision include people, places, or activities?  OR do you instead see a retirement account balance or health care expenses?</a:t>
            </a:r>
          </a:p>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1</a:t>
            </a:fld>
            <a:endParaRPr lang="en-US"/>
          </a:p>
        </p:txBody>
      </p:sp>
    </p:spTree>
    <p:extLst>
      <p:ext uri="{BB962C8B-B14F-4D97-AF65-F5344CB8AC3E}">
        <p14:creationId xmlns:p14="http://schemas.microsoft.com/office/powerpoint/2010/main" val="9093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10</a:t>
            </a:fld>
            <a:endParaRPr lang="en-US"/>
          </a:p>
        </p:txBody>
      </p:sp>
    </p:spTree>
    <p:extLst>
      <p:ext uri="{BB962C8B-B14F-4D97-AF65-F5344CB8AC3E}">
        <p14:creationId xmlns:p14="http://schemas.microsoft.com/office/powerpoint/2010/main" val="312016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11</a:t>
            </a:fld>
            <a:endParaRPr lang="en-US"/>
          </a:p>
        </p:txBody>
      </p:sp>
    </p:spTree>
    <p:extLst>
      <p:ext uri="{BB962C8B-B14F-4D97-AF65-F5344CB8AC3E}">
        <p14:creationId xmlns:p14="http://schemas.microsoft.com/office/powerpoint/2010/main" val="31201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Arial" panose="020B0604020202020204" pitchFamily="34" charset="0"/>
              </a:rPr>
              <a:t>Now, you’ve seen how your social networks could change. </a:t>
            </a:r>
          </a:p>
          <a:p>
            <a:pPr marL="172513" indent="-172513">
              <a:buFont typeface="Arial"/>
              <a:buChar char="•"/>
            </a:pPr>
            <a:r>
              <a:rPr lang="en-US" sz="1200" dirty="0">
                <a:latin typeface="Arial" panose="020B0604020202020204" pitchFamily="34" charset="0"/>
              </a:rPr>
              <a:t>So what can you do today to ensure you have the social and support network you will need in retirement? </a:t>
            </a:r>
          </a:p>
          <a:p>
            <a:pPr marL="172513" indent="-172513">
              <a:buFont typeface="Arial"/>
              <a:buChar char="•"/>
            </a:pPr>
            <a:r>
              <a:rPr lang="en-US" sz="1200" dirty="0">
                <a:latin typeface="Arial" panose="020B0604020202020204" pitchFamily="34" charset="0"/>
              </a:rPr>
              <a:t>For example, could you join clubs or organizations to prepare for the shift? </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12</a:t>
            </a:fld>
            <a:endParaRPr lang="en-US"/>
          </a:p>
        </p:txBody>
      </p:sp>
    </p:spTree>
    <p:extLst>
      <p:ext uri="{BB962C8B-B14F-4D97-AF65-F5344CB8AC3E}">
        <p14:creationId xmlns:p14="http://schemas.microsoft.com/office/powerpoint/2010/main" val="296503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a:buChar char="•"/>
            </a:pPr>
            <a:r>
              <a:rPr lang="en-US" sz="1200" dirty="0"/>
              <a:t>Let’s start with this question: What activities do you enjoy doing right now? </a:t>
            </a:r>
          </a:p>
          <a:p>
            <a:pPr marL="287522" indent="-287522">
              <a:buFont typeface="Arial"/>
              <a:buChar char="•"/>
            </a:pPr>
            <a:r>
              <a:rPr lang="en-US" sz="1200" dirty="0"/>
              <a:t>Think broadly about everything you currently do.</a:t>
            </a:r>
            <a:br>
              <a:rPr lang="en-US" sz="1200" dirty="0"/>
            </a:br>
            <a:r>
              <a:rPr lang="en-US" sz="1200" dirty="0"/>
              <a:t> </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13</a:t>
            </a:fld>
            <a:endParaRPr lang="en-US"/>
          </a:p>
        </p:txBody>
      </p:sp>
    </p:spTree>
    <p:extLst>
      <p:ext uri="{BB962C8B-B14F-4D97-AF65-F5344CB8AC3E}">
        <p14:creationId xmlns:p14="http://schemas.microsoft.com/office/powerpoint/2010/main" val="20845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7522" indent="-287522">
              <a:buFont typeface="Arial" panose="020B0604020202020204" pitchFamily="34" charset="0"/>
              <a:buChar char="•"/>
            </a:pPr>
            <a:r>
              <a:rPr lang="en-US" sz="1200" dirty="0"/>
              <a:t>Busier retirees tend to be happier. In fact, those who engage in </a:t>
            </a:r>
            <a:r>
              <a:rPr lang="en-US" sz="1500" u="none" kern="1200" baseline="0" dirty="0">
                <a:solidFill>
                  <a:schemeClr val="tx1"/>
                </a:solidFill>
                <a:latin typeface="+mn-lt"/>
                <a:ea typeface="+mn-ea"/>
                <a:cs typeface="+mn-cs"/>
              </a:rPr>
              <a:t>3 or 4 activities </a:t>
            </a:r>
            <a:r>
              <a:rPr lang="en-US" sz="1200" dirty="0"/>
              <a:t>regularly are the happiest.*</a:t>
            </a:r>
          </a:p>
          <a:p>
            <a:pPr marL="287522" indent="-287522">
              <a:buFont typeface="Arial" panose="020B0604020202020204" pitchFamily="34" charset="0"/>
              <a:buChar char="•"/>
            </a:pPr>
            <a:endParaRPr lang="en-US" sz="1200" dirty="0"/>
          </a:p>
          <a:p>
            <a:pPr marL="0" indent="0">
              <a:buFont typeface="Arial" panose="020B0604020202020204" pitchFamily="34" charset="0"/>
              <a:buNone/>
            </a:pPr>
            <a:r>
              <a:rPr lang="en-US" sz="1200" dirty="0"/>
              <a:t>*Source: “You Can Retire Sooner Than You Think: The 5 Money Secrets of the Happiest Retirees,” Wes Moss, </a:t>
            </a:r>
            <a:r>
              <a:rPr lang="en-US" sz="1200" b="0" i="0" kern="1200" dirty="0">
                <a:solidFill>
                  <a:schemeClr val="tx1"/>
                </a:solidFill>
                <a:effectLst/>
                <a:latin typeface="+mn-lt"/>
                <a:ea typeface="+mn-ea"/>
                <a:cs typeface="+mn-cs"/>
              </a:rPr>
              <a:t>McGraw-Hill Education, May 2014.</a:t>
            </a:r>
            <a:endParaRPr lang="en-US" sz="1200" dirty="0"/>
          </a:p>
          <a:p>
            <a:endParaRPr lang="en-US" sz="1800" b="1" dirty="0">
              <a:solidFill>
                <a:srgbClr val="FF0000"/>
              </a:solidFill>
              <a:latin typeface="Arial" panose="020B0604020202020204" pitchFamily="34" charset="0"/>
            </a:endParaRPr>
          </a:p>
          <a:p>
            <a:endParaRPr lang="en-US" sz="1800" b="1" dirty="0">
              <a:solidFill>
                <a:srgbClr val="FF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14</a:t>
            </a:fld>
            <a:endParaRPr lang="en-US"/>
          </a:p>
        </p:txBody>
      </p:sp>
    </p:spTree>
    <p:extLst>
      <p:ext uri="{BB962C8B-B14F-4D97-AF65-F5344CB8AC3E}">
        <p14:creationId xmlns:p14="http://schemas.microsoft.com/office/powerpoint/2010/main" val="3706213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r>
              <a:rPr lang="en-US" sz="1200" dirty="0"/>
              <a:t>1 hour and 21 minutes eating and drinking</a:t>
            </a:r>
          </a:p>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r>
              <a:rPr lang="en-US" sz="1200" dirty="0"/>
              <a:t>40 minutes relaxing (age 75 and older)</a:t>
            </a:r>
          </a:p>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r>
              <a:rPr lang="en-US" sz="1200" dirty="0"/>
              <a:t>About 38 minutes reading</a:t>
            </a:r>
          </a:p>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r>
              <a:rPr lang="en-US" sz="1200" dirty="0"/>
              <a:t>A little more than 30 minutes volunteering or engaged in other civic or religious activities</a:t>
            </a:r>
          </a:p>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r>
              <a:rPr lang="en-US" sz="1200" dirty="0"/>
              <a:t>30 minutes on the computer</a:t>
            </a:r>
          </a:p>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r>
              <a:rPr lang="en-US" sz="1200" dirty="0"/>
              <a:t>30 minutes interacting with friends and neighbors</a:t>
            </a:r>
          </a:p>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r>
              <a:rPr lang="en-US" sz="1200" dirty="0"/>
              <a:t>19 minutes exercising</a:t>
            </a:r>
          </a:p>
          <a:p>
            <a:pPr marL="285750" marR="0" lvl="1" indent="-285750" algn="l" defTabSz="1088054" rtl="0" eaLnBrk="1" fontAlgn="auto" latinLnBrk="0" hangingPunct="1">
              <a:lnSpc>
                <a:spcPct val="100000"/>
              </a:lnSpc>
              <a:spcBef>
                <a:spcPts val="0"/>
              </a:spcBef>
              <a:spcAft>
                <a:spcPts val="0"/>
              </a:spcAft>
              <a:buClrTx/>
              <a:buSzTx/>
              <a:buFont typeface="Arial"/>
              <a:buChar char="•"/>
              <a:tabLst/>
              <a:defRPr/>
            </a:pPr>
            <a:endParaRPr lang="en-US" sz="1600" dirty="0"/>
          </a:p>
          <a:p>
            <a:pPr marL="285750" indent="-285750">
              <a:buFont typeface="Arial"/>
              <a:buChar char="•"/>
            </a:pPr>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15</a:t>
            </a:fld>
            <a:endParaRPr lang="en-US"/>
          </a:p>
        </p:txBody>
      </p:sp>
    </p:spTree>
    <p:extLst>
      <p:ext uri="{BB962C8B-B14F-4D97-AF65-F5344CB8AC3E}">
        <p14:creationId xmlns:p14="http://schemas.microsoft.com/office/powerpoint/2010/main" val="3401996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mn-lt"/>
              </a:rPr>
              <a:t>Let’s do another exercise.</a:t>
            </a:r>
          </a:p>
          <a:p>
            <a:pPr marL="172513" indent="-172513">
              <a:buFont typeface="Arial"/>
              <a:buChar char="•"/>
            </a:pPr>
            <a:r>
              <a:rPr lang="en-US" sz="1200" dirty="0">
                <a:latin typeface="+mn-lt"/>
              </a:rPr>
              <a:t>Rank the activities you spend the most time on during the year. </a:t>
            </a:r>
          </a:p>
          <a:p>
            <a:pPr marL="172513" indent="-172513">
              <a:buFont typeface="Arial"/>
              <a:buChar char="•"/>
            </a:pPr>
            <a:r>
              <a:rPr lang="en-US" sz="1200" dirty="0">
                <a:latin typeface="+mn-lt"/>
              </a:rPr>
              <a:t>Think about how much of your time you spend in each of the areas, and rank them starting with the most time to the least.</a:t>
            </a:r>
          </a:p>
          <a:p>
            <a:pPr marL="172513" indent="-172513">
              <a:buFont typeface="Arial"/>
              <a:buChar char="•"/>
            </a:pPr>
            <a:endParaRPr lang="en-US" sz="1200" dirty="0">
              <a:latin typeface="+mn-lt"/>
            </a:endParaRPr>
          </a:p>
          <a:p>
            <a:pPr marL="0" indent="0">
              <a:lnSpc>
                <a:spcPct val="100000"/>
              </a:lnSpc>
              <a:buFont typeface="Arial"/>
              <a:buNone/>
            </a:pPr>
            <a:r>
              <a:rPr lang="en-US" sz="1200" dirty="0">
                <a:latin typeface="+mn-lt"/>
              </a:rPr>
              <a:t>Answer</a:t>
            </a:r>
            <a:r>
              <a:rPr lang="en-US" sz="1200" baseline="0" dirty="0">
                <a:latin typeface="+mn-lt"/>
              </a:rPr>
              <a:t> Options:</a:t>
            </a:r>
            <a:endParaRPr lang="en-US" sz="1200" dirty="0">
              <a:latin typeface="+mn-lt"/>
            </a:endParaRPr>
          </a:p>
          <a:p>
            <a:pPr marL="57150" indent="0">
              <a:lnSpc>
                <a:spcPct val="100000"/>
              </a:lnSpc>
              <a:buClr>
                <a:schemeClr val="tx1"/>
              </a:buClr>
              <a:buNone/>
            </a:pPr>
            <a:r>
              <a:rPr lang="en-US" sz="1200" dirty="0">
                <a:latin typeface="+mn-lt"/>
              </a:rPr>
              <a:t>__  Work				</a:t>
            </a:r>
          </a:p>
          <a:p>
            <a:pPr marL="57150" indent="0">
              <a:lnSpc>
                <a:spcPct val="100000"/>
              </a:lnSpc>
              <a:buClr>
                <a:schemeClr val="tx1"/>
              </a:buClr>
              <a:buNone/>
            </a:pPr>
            <a:r>
              <a:rPr lang="en-US" sz="1200" dirty="0">
                <a:latin typeface="+mn-lt"/>
              </a:rPr>
              <a:t>__  Leisure/Fun Activities</a:t>
            </a:r>
          </a:p>
          <a:p>
            <a:pPr marL="57150" indent="0">
              <a:lnSpc>
                <a:spcPct val="100000"/>
              </a:lnSpc>
              <a:buClr>
                <a:schemeClr val="tx1"/>
              </a:buClr>
              <a:buNone/>
            </a:pPr>
            <a:r>
              <a:rPr lang="en-US" sz="1200" dirty="0">
                <a:latin typeface="+mn-lt"/>
              </a:rPr>
              <a:t>__  Life Responsibilities</a:t>
            </a:r>
          </a:p>
          <a:p>
            <a:pPr marL="57150" indent="0">
              <a:lnSpc>
                <a:spcPct val="100000"/>
              </a:lnSpc>
              <a:buClr>
                <a:schemeClr val="tx1"/>
              </a:buClr>
              <a:buNone/>
            </a:pPr>
            <a:r>
              <a:rPr lang="en-US" sz="1200" dirty="0">
                <a:latin typeface="+mn-lt"/>
              </a:rPr>
              <a:t>__  Physical Activities/Exercise</a:t>
            </a:r>
          </a:p>
          <a:p>
            <a:pPr marL="57150" indent="0">
              <a:lnSpc>
                <a:spcPct val="100000"/>
              </a:lnSpc>
              <a:buClr>
                <a:schemeClr val="tx1"/>
              </a:buClr>
              <a:buNone/>
            </a:pPr>
            <a:r>
              <a:rPr lang="en-US" sz="1200" dirty="0">
                <a:latin typeface="+mn-lt"/>
              </a:rPr>
              <a:t>__  Travel</a:t>
            </a:r>
          </a:p>
          <a:p>
            <a:pPr marL="57150" indent="0">
              <a:lnSpc>
                <a:spcPct val="100000"/>
              </a:lnSpc>
              <a:buClr>
                <a:schemeClr val="tx1"/>
              </a:buClr>
              <a:buNone/>
            </a:pPr>
            <a:r>
              <a:rPr lang="en-US" sz="1200" dirty="0">
                <a:latin typeface="+mn-lt"/>
              </a:rPr>
              <a:t>__  Social</a:t>
            </a:r>
          </a:p>
          <a:p>
            <a:pPr marL="57150" indent="0">
              <a:lnSpc>
                <a:spcPct val="100000"/>
              </a:lnSpc>
              <a:buClr>
                <a:schemeClr val="tx1"/>
              </a:buClr>
              <a:buNone/>
            </a:pPr>
            <a:r>
              <a:rPr lang="en-US" sz="1200" dirty="0">
                <a:latin typeface="+mn-lt"/>
              </a:rPr>
              <a:t>__  Learning</a:t>
            </a:r>
          </a:p>
          <a:p>
            <a:pPr marL="57150" indent="0">
              <a:lnSpc>
                <a:spcPct val="100000"/>
              </a:lnSpc>
              <a:buClr>
                <a:schemeClr val="tx1"/>
              </a:buClr>
              <a:buNone/>
            </a:pPr>
            <a:r>
              <a:rPr lang="en-US" sz="1200" dirty="0">
                <a:latin typeface="+mn-lt"/>
              </a:rPr>
              <a:t>__  Kids/Parents</a:t>
            </a:r>
          </a:p>
          <a:p>
            <a:pPr marL="57150" indent="0">
              <a:lnSpc>
                <a:spcPct val="100000"/>
              </a:lnSpc>
              <a:buClr>
                <a:schemeClr val="tx1"/>
              </a:buClr>
              <a:buNone/>
            </a:pPr>
            <a:r>
              <a:rPr lang="en-US" sz="1200" dirty="0">
                <a:latin typeface="+mn-lt"/>
              </a:rPr>
              <a:t>__  Pets</a:t>
            </a:r>
          </a:p>
          <a:p>
            <a:pPr marL="57150" indent="0">
              <a:lnSpc>
                <a:spcPct val="100000"/>
              </a:lnSpc>
              <a:buClr>
                <a:schemeClr val="tx1"/>
              </a:buClr>
              <a:buNone/>
            </a:pPr>
            <a:r>
              <a:rPr lang="en-US" sz="1200" dirty="0">
                <a:latin typeface="+mn-lt"/>
              </a:rPr>
              <a:t>__  Other  ________________________________</a:t>
            </a:r>
          </a:p>
          <a:p>
            <a:pPr marL="0" indent="0">
              <a:buFont typeface="Arial"/>
              <a:buNone/>
            </a:pPr>
            <a:endParaRPr lang="en-US" sz="1600" dirty="0">
              <a:latin typeface="Arial" panose="020B0604020202020204" pitchFamily="34" charset="0"/>
            </a:endParaRPr>
          </a:p>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16</a:t>
            </a:fld>
            <a:endParaRPr lang="en-US"/>
          </a:p>
        </p:txBody>
      </p:sp>
    </p:spTree>
    <p:extLst>
      <p:ext uri="{BB962C8B-B14F-4D97-AF65-F5344CB8AC3E}">
        <p14:creationId xmlns:p14="http://schemas.microsoft.com/office/powerpoint/2010/main" val="373539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mn-lt"/>
              </a:rPr>
              <a:t>Now think about how you want to spend time in retirement.</a:t>
            </a:r>
          </a:p>
          <a:p>
            <a:pPr marL="172513" indent="-172513">
              <a:buFont typeface="Arial"/>
              <a:buChar char="•"/>
            </a:pPr>
            <a:r>
              <a:rPr lang="en-US" sz="1200" dirty="0">
                <a:latin typeface="+mn-lt"/>
              </a:rPr>
              <a:t>Keep in mind you need to make up about 8 hours of the day. </a:t>
            </a:r>
          </a:p>
          <a:p>
            <a:pPr marL="172513" indent="-172513">
              <a:buFont typeface="Arial"/>
              <a:buChar char="•"/>
            </a:pPr>
            <a:r>
              <a:rPr lang="en-US" sz="1200" dirty="0">
                <a:latin typeface="+mn-lt"/>
              </a:rPr>
              <a:t>Reorder this list from what activities you want to spend the most time doing to what you want to spend the least time doing.</a:t>
            </a:r>
          </a:p>
          <a:p>
            <a:pPr marL="172513" indent="-172513">
              <a:buFont typeface="Arial"/>
              <a:buChar char="•"/>
            </a:pPr>
            <a:r>
              <a:rPr lang="en-US" sz="1200" dirty="0">
                <a:latin typeface="+mn-lt"/>
              </a:rPr>
              <a:t>Ask the audience: Which of the activities gained most in terms of importance in retirement vs. now?</a:t>
            </a:r>
          </a:p>
          <a:p>
            <a:pPr marL="172513" indent="-172513">
              <a:lnSpc>
                <a:spcPct val="100000"/>
              </a:lnSpc>
              <a:buFont typeface="Arial"/>
              <a:buChar char="•"/>
            </a:pPr>
            <a:endParaRPr lang="en-US" sz="1200" dirty="0">
              <a:latin typeface="+mn-lt"/>
            </a:endParaRPr>
          </a:p>
          <a:p>
            <a:pPr marL="0" marR="0" indent="0" algn="l" defTabSz="1088054" rtl="0" eaLnBrk="1" fontAlgn="auto" latinLnBrk="0" hangingPunct="1">
              <a:lnSpc>
                <a:spcPct val="100000"/>
              </a:lnSpc>
              <a:spcBef>
                <a:spcPts val="0"/>
              </a:spcBef>
              <a:spcAft>
                <a:spcPts val="0"/>
              </a:spcAft>
              <a:buClrTx/>
              <a:buSzTx/>
              <a:buFont typeface="Arial"/>
              <a:buNone/>
              <a:tabLst/>
              <a:defRPr/>
            </a:pPr>
            <a:r>
              <a:rPr lang="en-US" sz="1200" dirty="0">
                <a:latin typeface="+mn-lt"/>
              </a:rPr>
              <a:t>Answer</a:t>
            </a:r>
            <a:r>
              <a:rPr lang="en-US" sz="1200" baseline="0" dirty="0">
                <a:latin typeface="+mn-lt"/>
              </a:rPr>
              <a:t> Options:</a:t>
            </a:r>
          </a:p>
          <a:p>
            <a:pPr marL="57150" indent="0">
              <a:lnSpc>
                <a:spcPct val="100000"/>
              </a:lnSpc>
              <a:buClr>
                <a:schemeClr val="tx1"/>
              </a:buClr>
              <a:buNone/>
            </a:pPr>
            <a:r>
              <a:rPr lang="en-US" sz="1200" dirty="0">
                <a:latin typeface="+mn-lt"/>
              </a:rPr>
              <a:t>__  Work				</a:t>
            </a:r>
          </a:p>
          <a:p>
            <a:pPr marL="57150" indent="0">
              <a:lnSpc>
                <a:spcPct val="100000"/>
              </a:lnSpc>
              <a:buClr>
                <a:schemeClr val="tx1"/>
              </a:buClr>
              <a:buNone/>
            </a:pPr>
            <a:r>
              <a:rPr lang="en-US" sz="1200" dirty="0">
                <a:latin typeface="+mn-lt"/>
              </a:rPr>
              <a:t>__  Leisure/Fun Activities</a:t>
            </a:r>
          </a:p>
          <a:p>
            <a:pPr marL="57150" indent="0">
              <a:lnSpc>
                <a:spcPct val="100000"/>
              </a:lnSpc>
              <a:buClr>
                <a:schemeClr val="tx1"/>
              </a:buClr>
              <a:buNone/>
            </a:pPr>
            <a:r>
              <a:rPr lang="en-US" sz="1200" dirty="0">
                <a:latin typeface="+mn-lt"/>
              </a:rPr>
              <a:t>__  Life Responsibilities</a:t>
            </a:r>
          </a:p>
          <a:p>
            <a:pPr marL="57150" indent="0">
              <a:lnSpc>
                <a:spcPct val="100000"/>
              </a:lnSpc>
              <a:buClr>
                <a:schemeClr val="tx1"/>
              </a:buClr>
              <a:buNone/>
            </a:pPr>
            <a:r>
              <a:rPr lang="en-US" sz="1200" dirty="0">
                <a:latin typeface="+mn-lt"/>
              </a:rPr>
              <a:t>__  Physical Activities/Exercise</a:t>
            </a:r>
          </a:p>
          <a:p>
            <a:pPr marL="57150" indent="0">
              <a:lnSpc>
                <a:spcPct val="100000"/>
              </a:lnSpc>
              <a:buClr>
                <a:schemeClr val="tx1"/>
              </a:buClr>
              <a:buNone/>
            </a:pPr>
            <a:r>
              <a:rPr lang="en-US" sz="1200" dirty="0">
                <a:latin typeface="+mn-lt"/>
              </a:rPr>
              <a:t>__  Travel</a:t>
            </a:r>
          </a:p>
          <a:p>
            <a:pPr marL="57150" indent="0">
              <a:lnSpc>
                <a:spcPct val="100000"/>
              </a:lnSpc>
              <a:buClr>
                <a:schemeClr val="tx1"/>
              </a:buClr>
              <a:buNone/>
            </a:pPr>
            <a:r>
              <a:rPr lang="en-US" sz="1200" dirty="0">
                <a:latin typeface="+mn-lt"/>
              </a:rPr>
              <a:t>__  Social</a:t>
            </a:r>
          </a:p>
          <a:p>
            <a:pPr marL="57150" indent="0">
              <a:lnSpc>
                <a:spcPct val="100000"/>
              </a:lnSpc>
              <a:buClr>
                <a:schemeClr val="tx1"/>
              </a:buClr>
              <a:buNone/>
            </a:pPr>
            <a:r>
              <a:rPr lang="en-US" sz="1200" dirty="0">
                <a:latin typeface="+mn-lt"/>
              </a:rPr>
              <a:t>__  Learning</a:t>
            </a:r>
          </a:p>
          <a:p>
            <a:pPr marL="57150" indent="0">
              <a:lnSpc>
                <a:spcPct val="100000"/>
              </a:lnSpc>
              <a:buClr>
                <a:schemeClr val="tx1"/>
              </a:buClr>
              <a:buNone/>
            </a:pPr>
            <a:r>
              <a:rPr lang="en-US" sz="1200" dirty="0">
                <a:latin typeface="+mn-lt"/>
              </a:rPr>
              <a:t>__  Kids/Parents</a:t>
            </a:r>
          </a:p>
          <a:p>
            <a:pPr marL="57150" indent="0">
              <a:lnSpc>
                <a:spcPct val="100000"/>
              </a:lnSpc>
              <a:buClr>
                <a:schemeClr val="tx1"/>
              </a:buClr>
              <a:buNone/>
            </a:pPr>
            <a:r>
              <a:rPr lang="en-US" sz="1200" dirty="0">
                <a:latin typeface="+mn-lt"/>
              </a:rPr>
              <a:t>__  Pets</a:t>
            </a:r>
          </a:p>
          <a:p>
            <a:pPr marL="57150" indent="0">
              <a:lnSpc>
                <a:spcPct val="100000"/>
              </a:lnSpc>
              <a:buClr>
                <a:schemeClr val="tx1"/>
              </a:buClr>
              <a:buNone/>
            </a:pPr>
            <a:r>
              <a:rPr lang="en-US" sz="1200" dirty="0">
                <a:latin typeface="+mn-lt"/>
              </a:rPr>
              <a:t>__  Other  ________________________________</a:t>
            </a:r>
          </a:p>
          <a:p>
            <a:pPr marL="0" marR="0" indent="0" algn="l" defTabSz="1088054" rtl="0" eaLnBrk="1" fontAlgn="auto" latinLnBrk="0" hangingPunct="1">
              <a:lnSpc>
                <a:spcPct val="100000"/>
              </a:lnSpc>
              <a:spcBef>
                <a:spcPts val="0"/>
              </a:spcBef>
              <a:spcAft>
                <a:spcPts val="0"/>
              </a:spcAft>
              <a:buClrTx/>
              <a:buSzTx/>
              <a:buFont typeface="Arial"/>
              <a:buNone/>
              <a:tabLst/>
              <a:defRPr/>
            </a:pPr>
            <a:endParaRPr lang="en-US" sz="1600" dirty="0">
              <a:latin typeface="Arial" panose="020B0604020202020204" pitchFamily="34" charset="0"/>
            </a:endParaRPr>
          </a:p>
          <a:p>
            <a:pPr marL="0" indent="0">
              <a:buFont typeface="Arial"/>
              <a:buNone/>
            </a:pPr>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17</a:t>
            </a:fld>
            <a:endParaRPr lang="en-US"/>
          </a:p>
        </p:txBody>
      </p:sp>
    </p:spTree>
    <p:extLst>
      <p:ext uri="{BB962C8B-B14F-4D97-AF65-F5344CB8AC3E}">
        <p14:creationId xmlns:p14="http://schemas.microsoft.com/office/powerpoint/2010/main" val="56712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0" indent="0">
              <a:buFont typeface="Arial"/>
              <a:buNone/>
            </a:pPr>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18</a:t>
            </a:fld>
            <a:endParaRPr lang="en-US"/>
          </a:p>
        </p:txBody>
      </p:sp>
    </p:spTree>
    <p:extLst>
      <p:ext uri="{BB962C8B-B14F-4D97-AF65-F5344CB8AC3E}">
        <p14:creationId xmlns:p14="http://schemas.microsoft.com/office/powerpoint/2010/main" val="56712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0" lvl="1" indent="-172513">
              <a:buFont typeface="Arial"/>
              <a:buChar char="•"/>
            </a:pPr>
            <a:r>
              <a:rPr lang="en-US" sz="1200" dirty="0">
                <a:latin typeface="Arial" panose="020B0604020202020204" pitchFamily="34" charset="0"/>
              </a:rPr>
              <a:t>Many of you likely found that work will be your big area of change. Consider how much more time you have to fill without the routine of work. </a:t>
            </a:r>
          </a:p>
          <a:p>
            <a:pPr marL="0" lvl="1" indent="-172513">
              <a:buFont typeface="Arial"/>
              <a:buChar char="•"/>
            </a:pPr>
            <a:r>
              <a:rPr lang="en-US" sz="1200" dirty="0">
                <a:latin typeface="Arial" panose="020B0604020202020204" pitchFamily="34" charset="0"/>
              </a:rPr>
              <a:t>What changes in your day, week, month, or year can you make today so that you can spend your time in retirement doing what you want to do?</a:t>
            </a:r>
          </a:p>
          <a:p>
            <a:pPr marL="0" lvl="1" indent="-172513">
              <a:buFont typeface="Arial"/>
              <a:buChar char="•"/>
            </a:pPr>
            <a:r>
              <a:rPr lang="en-US" sz="1200" dirty="0">
                <a:latin typeface="Arial" panose="020B0604020202020204" pitchFamily="34" charset="0"/>
              </a:rPr>
              <a:t>The steps you make can be minor, but they should build toward your vision. Maybe you should:</a:t>
            </a:r>
          </a:p>
          <a:p>
            <a:pPr marL="547612" lvl="3" indent="-172513">
              <a:buFont typeface="Courier New"/>
              <a:buChar char="o"/>
            </a:pPr>
            <a:r>
              <a:rPr lang="en-US" sz="1200" dirty="0">
                <a:latin typeface="Arial" panose="020B0604020202020204" pitchFamily="34" charset="0"/>
              </a:rPr>
              <a:t>If you want to volunteer, start researching organizations in your area.</a:t>
            </a:r>
          </a:p>
          <a:p>
            <a:pPr marL="547612" lvl="3" indent="-172513">
              <a:buFont typeface="Courier New"/>
              <a:buChar char="o"/>
            </a:pPr>
            <a:r>
              <a:rPr lang="en-US" sz="1200" dirty="0">
                <a:latin typeface="Arial" panose="020B0604020202020204" pitchFamily="34" charset="0"/>
              </a:rPr>
              <a:t>If you’re thinking about starting a business, start building out your business plan.</a:t>
            </a:r>
          </a:p>
          <a:p>
            <a:pPr marL="547612" lvl="3" indent="-172513">
              <a:buFont typeface="Courier New"/>
              <a:buChar char="o"/>
            </a:pPr>
            <a:r>
              <a:rPr lang="en-US" sz="1200" dirty="0">
                <a:latin typeface="Arial" panose="020B0604020202020204" pitchFamily="34" charset="0"/>
              </a:rPr>
              <a:t>If you want to travel, consider what type of travel you enjoy and where you want to go. Depending on how far you go and how long you stay, the funds </a:t>
            </a:r>
            <a:r>
              <a:rPr lang="en-US" sz="1500" u="none" kern="1200" baseline="0" dirty="0">
                <a:solidFill>
                  <a:schemeClr val="tx1"/>
                </a:solidFill>
                <a:latin typeface="+mn-lt"/>
                <a:ea typeface="+mn-ea"/>
                <a:cs typeface="+mn-cs"/>
              </a:rPr>
              <a:t>needed</a:t>
            </a:r>
            <a:r>
              <a:rPr lang="en-US" sz="1200" u="none" kern="1200" baseline="0" dirty="0">
                <a:solidFill>
                  <a:schemeClr val="tx1"/>
                </a:solidFill>
                <a:latin typeface="Arial" panose="020B0604020202020204" pitchFamily="34" charset="0"/>
                <a:ea typeface="+mn-ea"/>
                <a:cs typeface="+mn-cs"/>
              </a:rPr>
              <a:t> </a:t>
            </a:r>
            <a:br>
              <a:rPr lang="en-US" sz="1200" u="none" kern="1200" baseline="0" dirty="0">
                <a:solidFill>
                  <a:schemeClr val="tx1"/>
                </a:solidFill>
                <a:latin typeface="Arial" panose="020B0604020202020204" pitchFamily="34" charset="0"/>
                <a:ea typeface="+mn-ea"/>
                <a:cs typeface="+mn-cs"/>
              </a:rPr>
            </a:br>
            <a:r>
              <a:rPr lang="en-US" sz="1200" dirty="0">
                <a:latin typeface="Arial" panose="020B0604020202020204" pitchFamily="34" charset="0"/>
              </a:rPr>
              <a:t>will be very different.</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19</a:t>
            </a:fld>
            <a:endParaRPr lang="en-US"/>
          </a:p>
        </p:txBody>
      </p:sp>
    </p:spTree>
    <p:extLst>
      <p:ext uri="{BB962C8B-B14F-4D97-AF65-F5344CB8AC3E}">
        <p14:creationId xmlns:p14="http://schemas.microsoft.com/office/powerpoint/2010/main" val="290594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1450" indent="-171450">
              <a:buFont typeface="Arial"/>
              <a:buChar char="•"/>
            </a:pPr>
            <a:r>
              <a:rPr lang="en-US" sz="1200" dirty="0">
                <a:latin typeface="Arial" panose="020B0604020202020204" pitchFamily="34" charset="0"/>
              </a:rPr>
              <a:t>You may or may not have a financial foothold and are preparing for retirement—today we’re going </a:t>
            </a:r>
            <a:r>
              <a:rPr lang="en-US" sz="1500" u="none" kern="1200" baseline="0" dirty="0">
                <a:solidFill>
                  <a:schemeClr val="tx1"/>
                </a:solidFill>
                <a:latin typeface="+mn-lt"/>
                <a:ea typeface="+mn-ea"/>
                <a:cs typeface="+mn-cs"/>
              </a:rPr>
              <a:t>clarify </a:t>
            </a:r>
            <a:r>
              <a:rPr lang="en-US" sz="1200" dirty="0">
                <a:latin typeface="Arial" panose="020B0604020202020204" pitchFamily="34" charset="0"/>
              </a:rPr>
              <a:t>your vision for your retirement.</a:t>
            </a:r>
          </a:p>
          <a:p>
            <a:pPr marL="172513" indent="-172513">
              <a:buFont typeface="Arial"/>
              <a:buChar char="•"/>
            </a:pPr>
            <a:r>
              <a:rPr lang="en-US" sz="1200" dirty="0">
                <a:latin typeface="Arial" panose="020B0604020202020204" pitchFamily="34" charset="0"/>
              </a:rPr>
              <a:t>Giving yourself a clear vision of what your retirement might look like will actually help you as you plan the financial aspects of your retirement.</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a:t>
            </a:fld>
            <a:endParaRPr lang="en-US"/>
          </a:p>
        </p:txBody>
      </p:sp>
    </p:spTree>
    <p:extLst>
      <p:ext uri="{BB962C8B-B14F-4D97-AF65-F5344CB8AC3E}">
        <p14:creationId xmlns:p14="http://schemas.microsoft.com/office/powerpoint/2010/main" val="2463408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7522" indent="-287522">
              <a:buFont typeface="Arial"/>
              <a:buChar char="•"/>
            </a:pPr>
            <a:r>
              <a:rPr lang="en-US" sz="1200" dirty="0"/>
              <a:t>Let’s start with this question: Have you thought about where you want to live when you retire?</a:t>
            </a:r>
          </a:p>
        </p:txBody>
      </p:sp>
      <p:sp>
        <p:nvSpPr>
          <p:cNvPr id="4" name="Slide Number Placeholder 3"/>
          <p:cNvSpPr>
            <a:spLocks noGrp="1"/>
          </p:cNvSpPr>
          <p:nvPr>
            <p:ph type="sldNum" sz="quarter" idx="10"/>
          </p:nvPr>
        </p:nvSpPr>
        <p:spPr/>
        <p:txBody>
          <a:bodyPr/>
          <a:lstStyle/>
          <a:p>
            <a:fld id="{CFA5BF29-3A85-45E8-9EC2-6FCFBE5E0498}" type="slidenum">
              <a:rPr lang="en-US" smtClean="0"/>
              <a:t>20</a:t>
            </a:fld>
            <a:endParaRPr lang="en-US"/>
          </a:p>
        </p:txBody>
      </p:sp>
    </p:spTree>
    <p:extLst>
      <p:ext uri="{BB962C8B-B14F-4D97-AF65-F5344CB8AC3E}">
        <p14:creationId xmlns:p14="http://schemas.microsoft.com/office/powerpoint/2010/main" val="20845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27013" indent="-227013">
              <a:spcAft>
                <a:spcPts val="1000"/>
              </a:spcAft>
              <a:buClr>
                <a:schemeClr val="accent2"/>
              </a:buClr>
              <a:buFont typeface="Wingdings" panose="05000000000000000000" pitchFamily="2" charset="2"/>
              <a:buChar char="§"/>
            </a:pPr>
            <a:r>
              <a:rPr lang="en-US" sz="1200" dirty="0"/>
              <a:t>Despite the popularity and proliferation of best places to retire lists, most of us stay put in our homes for retirement.  According to the </a:t>
            </a:r>
            <a:r>
              <a:rPr lang="en-US" sz="1500" u="none" kern="1200" baseline="0" dirty="0">
                <a:solidFill>
                  <a:schemeClr val="tx1"/>
                </a:solidFill>
                <a:latin typeface="+mn-lt"/>
                <a:ea typeface="+mn-ea"/>
                <a:cs typeface="+mn-cs"/>
              </a:rPr>
              <a:t>U.S. Census Bureau</a:t>
            </a:r>
            <a:r>
              <a:rPr lang="en-US" sz="1200" dirty="0"/>
              <a:t> Survey data, very few seniors moved between 2014-15:</a:t>
            </a:r>
          </a:p>
          <a:p>
            <a:pPr marL="771250" lvl="1" indent="-227013">
              <a:spcAft>
                <a:spcPts val="1000"/>
              </a:spcAft>
              <a:buClr>
                <a:schemeClr val="accent2"/>
              </a:buClr>
              <a:buFont typeface="Wingdings" panose="05000000000000000000" pitchFamily="2" charset="2"/>
              <a:buChar char="§"/>
            </a:pPr>
            <a:r>
              <a:rPr lang="en-US" sz="1500" u="none" kern="1200" baseline="0" dirty="0">
                <a:solidFill>
                  <a:schemeClr val="tx1"/>
                </a:solidFill>
                <a:latin typeface="+mn-lt"/>
                <a:ea typeface="+mn-ea"/>
                <a:cs typeface="+mn-cs"/>
              </a:rPr>
              <a:t>6% of 55- to 59-year-olds relocated</a:t>
            </a:r>
            <a:endParaRPr lang="en-US" sz="1200" baseline="0" dirty="0"/>
          </a:p>
          <a:p>
            <a:pPr marL="771250" lvl="1" indent="-227013">
              <a:spcAft>
                <a:spcPts val="1000"/>
              </a:spcAft>
              <a:buClr>
                <a:schemeClr val="accent2"/>
              </a:buClr>
              <a:buFont typeface="Wingdings" panose="05000000000000000000" pitchFamily="2" charset="2"/>
              <a:buChar char="§"/>
            </a:pPr>
            <a:r>
              <a:rPr lang="en-US" sz="1500" u="none" kern="1200" baseline="0" dirty="0">
                <a:solidFill>
                  <a:schemeClr val="tx1"/>
                </a:solidFill>
                <a:latin typeface="+mn-lt"/>
                <a:ea typeface="+mn-ea"/>
                <a:cs typeface="+mn-cs"/>
              </a:rPr>
              <a:t>4.5% of 65- to 69-year-olds relocated</a:t>
            </a:r>
            <a:endParaRPr lang="en-US" sz="1400" baseline="0" dirty="0"/>
          </a:p>
          <a:p>
            <a:pPr marL="287522" indent="-287522">
              <a:buFont typeface="Arial" panose="020B0604020202020204" pitchFamily="34" charset="0"/>
              <a:buChar char="•"/>
            </a:pPr>
            <a:endParaRPr lang="en-US" sz="1600" b="1" dirty="0">
              <a:solidFill>
                <a:srgbClr val="FF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21</a:t>
            </a:fld>
            <a:endParaRPr lang="en-US"/>
          </a:p>
        </p:txBody>
      </p:sp>
    </p:spTree>
    <p:extLst>
      <p:ext uri="{BB962C8B-B14F-4D97-AF65-F5344CB8AC3E}">
        <p14:creationId xmlns:p14="http://schemas.microsoft.com/office/powerpoint/2010/main" val="180452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1198563"/>
            <a:ext cx="5568950" cy="3133725"/>
          </a:xfrm>
        </p:spPr>
      </p:sp>
      <p:sp>
        <p:nvSpPr>
          <p:cNvPr id="3" name="Notes Placeholder 2"/>
          <p:cNvSpPr>
            <a:spLocks noGrp="1"/>
          </p:cNvSpPr>
          <p:nvPr>
            <p:ph type="body" idx="1"/>
          </p:nvPr>
        </p:nvSpPr>
        <p:spPr/>
        <p:txBody>
          <a:bodyPr/>
          <a:lstStyle/>
          <a:p>
            <a:pPr marL="287522" indent="-287522" defTabSz="1095222">
              <a:buFont typeface="Arial"/>
              <a:buChar char="•"/>
              <a:defRPr/>
            </a:pPr>
            <a:r>
              <a:rPr lang="en-US" sz="1200" dirty="0">
                <a:latin typeface="Arial" panose="020B0604020202020204" pitchFamily="34" charset="0"/>
              </a:rPr>
              <a:t>Order these from most important to least</a:t>
            </a:r>
            <a:r>
              <a:rPr lang="en-US" sz="1200" baseline="0" dirty="0">
                <a:latin typeface="Arial" panose="020B0604020202020204" pitchFamily="34" charset="0"/>
              </a:rPr>
              <a:t> </a:t>
            </a:r>
            <a:r>
              <a:rPr lang="en-US" sz="1200" dirty="0">
                <a:latin typeface="Arial" panose="020B0604020202020204" pitchFamily="34" charset="0"/>
              </a:rPr>
              <a:t>important.</a:t>
            </a:r>
          </a:p>
          <a:p>
            <a:pPr marL="287522" indent="-287522" defTabSz="1095222">
              <a:lnSpc>
                <a:spcPct val="100000"/>
              </a:lnSpc>
              <a:buFont typeface="Arial"/>
              <a:buChar char="•"/>
              <a:defRPr/>
            </a:pPr>
            <a:endParaRPr lang="en-US" sz="1200" dirty="0">
              <a:latin typeface="Arial"/>
              <a:cs typeface="Arial"/>
            </a:endParaRPr>
          </a:p>
          <a:p>
            <a:pPr marL="0" indent="0" defTabSz="1095222">
              <a:lnSpc>
                <a:spcPct val="100000"/>
              </a:lnSpc>
              <a:buFont typeface="Arial"/>
              <a:buNone/>
              <a:defRPr/>
            </a:pPr>
            <a:r>
              <a:rPr lang="en-US" sz="1200" dirty="0">
                <a:latin typeface="Arial"/>
                <a:cs typeface="Arial"/>
              </a:rPr>
              <a:t>Answer</a:t>
            </a:r>
            <a:r>
              <a:rPr lang="en-US" sz="1200" baseline="0" dirty="0">
                <a:latin typeface="Arial"/>
                <a:cs typeface="Arial"/>
              </a:rPr>
              <a:t> Options: </a:t>
            </a:r>
          </a:p>
          <a:p>
            <a:pPr marL="57150" indent="0">
              <a:lnSpc>
                <a:spcPct val="100000"/>
              </a:lnSpc>
              <a:buClr>
                <a:schemeClr val="tx1"/>
              </a:buClr>
              <a:buNone/>
            </a:pPr>
            <a:r>
              <a:rPr lang="en-US" sz="1200" dirty="0">
                <a:latin typeface="Arial"/>
                <a:cs typeface="Arial"/>
              </a:rPr>
              <a:t>__  Closeness to family</a:t>
            </a:r>
          </a:p>
          <a:p>
            <a:pPr marL="57150" indent="0">
              <a:lnSpc>
                <a:spcPct val="100000"/>
              </a:lnSpc>
              <a:buClr>
                <a:schemeClr val="tx1"/>
              </a:buClr>
              <a:buNone/>
            </a:pPr>
            <a:r>
              <a:rPr lang="en-US" sz="1200" dirty="0">
                <a:latin typeface="Arial"/>
                <a:cs typeface="Arial"/>
              </a:rPr>
              <a:t>__  Climate</a:t>
            </a:r>
          </a:p>
          <a:p>
            <a:pPr marL="57150" indent="0">
              <a:lnSpc>
                <a:spcPct val="100000"/>
              </a:lnSpc>
              <a:buClr>
                <a:schemeClr val="tx1"/>
              </a:buClr>
              <a:buNone/>
            </a:pPr>
            <a:r>
              <a:rPr lang="en-US" sz="1200" dirty="0">
                <a:latin typeface="Arial"/>
                <a:cs typeface="Arial"/>
              </a:rPr>
              <a:t>__  Urban/Suburban/Rural</a:t>
            </a:r>
          </a:p>
          <a:p>
            <a:pPr marL="57150" indent="0">
              <a:lnSpc>
                <a:spcPct val="100000"/>
              </a:lnSpc>
              <a:buClr>
                <a:schemeClr val="tx1"/>
              </a:buClr>
              <a:buNone/>
            </a:pPr>
            <a:r>
              <a:rPr lang="en-US" sz="1200" dirty="0">
                <a:latin typeface="Arial"/>
                <a:cs typeface="Arial"/>
              </a:rPr>
              <a:t>__  Access to local resources (culture, education, recreation)</a:t>
            </a:r>
          </a:p>
          <a:p>
            <a:pPr marL="57150" indent="0">
              <a:lnSpc>
                <a:spcPct val="100000"/>
              </a:lnSpc>
              <a:buClr>
                <a:schemeClr val="tx1"/>
              </a:buClr>
              <a:buNone/>
            </a:pPr>
            <a:r>
              <a:rPr lang="en-US" sz="1200" dirty="0">
                <a:latin typeface="Arial"/>
                <a:cs typeface="Arial"/>
              </a:rPr>
              <a:t>__  Cost of living</a:t>
            </a:r>
          </a:p>
          <a:p>
            <a:pPr marL="57150" indent="0">
              <a:lnSpc>
                <a:spcPct val="100000"/>
              </a:lnSpc>
              <a:buClr>
                <a:schemeClr val="tx1"/>
              </a:buClr>
              <a:buNone/>
            </a:pPr>
            <a:r>
              <a:rPr lang="en-US" sz="1200" dirty="0">
                <a:latin typeface="Arial"/>
                <a:cs typeface="Arial"/>
              </a:rPr>
              <a:t>__  Low crime</a:t>
            </a:r>
          </a:p>
          <a:p>
            <a:pPr marL="57150" indent="0">
              <a:lnSpc>
                <a:spcPct val="100000"/>
              </a:lnSpc>
              <a:buClr>
                <a:schemeClr val="tx1"/>
              </a:buClr>
              <a:buNone/>
            </a:pPr>
            <a:r>
              <a:rPr lang="en-US" sz="1200" dirty="0">
                <a:latin typeface="Arial"/>
                <a:cs typeface="Arial"/>
              </a:rPr>
              <a:t>__  Access to good health care</a:t>
            </a:r>
          </a:p>
          <a:p>
            <a:pPr marL="57150" indent="0">
              <a:lnSpc>
                <a:spcPct val="100000"/>
              </a:lnSpc>
              <a:buClr>
                <a:schemeClr val="tx1"/>
              </a:buClr>
              <a:buNone/>
            </a:pPr>
            <a:r>
              <a:rPr lang="en-US" sz="1200" dirty="0">
                <a:latin typeface="Arial"/>
                <a:cs typeface="Arial"/>
              </a:rPr>
              <a:t>__  Ability to work</a:t>
            </a:r>
          </a:p>
          <a:p>
            <a:pPr marL="57150" indent="0">
              <a:lnSpc>
                <a:spcPct val="100000"/>
              </a:lnSpc>
              <a:buClr>
                <a:schemeClr val="tx1"/>
              </a:buClr>
              <a:buNone/>
            </a:pPr>
            <a:r>
              <a:rPr lang="en-US" sz="1200" dirty="0">
                <a:latin typeface="Arial"/>
                <a:cs typeface="Arial"/>
              </a:rPr>
              <a:t>__  Peaceful/Beautiful locations</a:t>
            </a:r>
          </a:p>
          <a:p>
            <a:pPr marL="57150" indent="0">
              <a:lnSpc>
                <a:spcPct val="100000"/>
              </a:lnSpc>
              <a:buClr>
                <a:schemeClr val="tx1"/>
              </a:buClr>
              <a:buNone/>
            </a:pPr>
            <a:r>
              <a:rPr lang="en-US" sz="1200" dirty="0">
                <a:latin typeface="Arial"/>
                <a:cs typeface="Arial"/>
              </a:rPr>
              <a:t>__  Access to public transportation</a:t>
            </a:r>
          </a:p>
          <a:p>
            <a:pPr marL="57150" indent="0">
              <a:lnSpc>
                <a:spcPct val="100000"/>
              </a:lnSpc>
              <a:buClr>
                <a:schemeClr val="tx1"/>
              </a:buClr>
              <a:buNone/>
            </a:pPr>
            <a:r>
              <a:rPr lang="en-US" sz="1200" dirty="0">
                <a:latin typeface="Arial"/>
                <a:cs typeface="Arial"/>
              </a:rPr>
              <a:t>__  Access to a community</a:t>
            </a:r>
          </a:p>
          <a:p>
            <a:pPr marL="57150" indent="0">
              <a:lnSpc>
                <a:spcPct val="100000"/>
              </a:lnSpc>
              <a:buClr>
                <a:schemeClr val="tx1"/>
              </a:buClr>
              <a:buNone/>
            </a:pPr>
            <a:r>
              <a:rPr lang="en-US" sz="1200" dirty="0">
                <a:latin typeface="Arial"/>
                <a:cs typeface="Arial"/>
              </a:rPr>
              <a:t>__  Other  _________________________________</a:t>
            </a:r>
          </a:p>
          <a:p>
            <a:pPr marL="0" indent="0" defTabSz="1095222">
              <a:buFont typeface="Arial"/>
              <a:buNone/>
              <a:defRPr/>
            </a:pPr>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22</a:t>
            </a:fld>
            <a:endParaRPr lang="en-US"/>
          </a:p>
        </p:txBody>
      </p:sp>
    </p:spTree>
    <p:extLst>
      <p:ext uri="{BB962C8B-B14F-4D97-AF65-F5344CB8AC3E}">
        <p14:creationId xmlns:p14="http://schemas.microsoft.com/office/powerpoint/2010/main" val="1327841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7522" indent="-287522" defTabSz="1095222">
              <a:buFont typeface="Arial"/>
              <a:buChar char="•"/>
              <a:defRPr/>
            </a:pPr>
            <a:r>
              <a:rPr lang="en-US" sz="1200" dirty="0">
                <a:latin typeface="+mn-lt"/>
              </a:rPr>
              <a:t>Now pick the top three locations where you think you would like to spend your retirement.</a:t>
            </a:r>
          </a:p>
          <a:p>
            <a:pPr marL="0" indent="0" defTabSz="1095222">
              <a:buFont typeface="Arial"/>
              <a:buNone/>
              <a:defRPr/>
            </a:pPr>
            <a:endParaRPr lang="en-US" sz="1200" dirty="0">
              <a:latin typeface="+mn-lt"/>
            </a:endParaRPr>
          </a:p>
          <a:p>
            <a:pPr marL="0" marR="0" indent="0" algn="l" defTabSz="1095222" rtl="0" eaLnBrk="1" fontAlgn="auto" latinLnBrk="0" hangingPunct="1">
              <a:lnSpc>
                <a:spcPct val="100000"/>
              </a:lnSpc>
              <a:spcBef>
                <a:spcPts val="0"/>
              </a:spcBef>
              <a:spcAft>
                <a:spcPts val="0"/>
              </a:spcAft>
              <a:buClrTx/>
              <a:buSzTx/>
              <a:buFont typeface="Arial"/>
              <a:buNone/>
              <a:tabLst/>
              <a:defRPr/>
            </a:pPr>
            <a:r>
              <a:rPr lang="en-US" sz="1200" dirty="0">
                <a:latin typeface="+mn-lt"/>
              </a:rPr>
              <a:t>Answer</a:t>
            </a:r>
            <a:r>
              <a:rPr lang="en-US" sz="1200" baseline="0" dirty="0">
                <a:latin typeface="+mn-lt"/>
              </a:rPr>
              <a:t> Options: </a:t>
            </a:r>
            <a:endParaRPr lang="en-US" sz="1200" dirty="0">
              <a:latin typeface="+mn-lt"/>
            </a:endParaRPr>
          </a:p>
          <a:p>
            <a:pPr marL="514350" indent="-457200">
              <a:lnSpc>
                <a:spcPct val="100000"/>
              </a:lnSpc>
              <a:buClr>
                <a:schemeClr val="tx1"/>
              </a:buClr>
              <a:buFont typeface="+mj-lt"/>
              <a:buAutoNum type="alphaUcPeriod"/>
            </a:pPr>
            <a:r>
              <a:rPr lang="en-US" sz="1200" dirty="0">
                <a:latin typeface="+mn-lt"/>
              </a:rPr>
              <a:t>Stay in your current home</a:t>
            </a:r>
          </a:p>
          <a:p>
            <a:pPr marL="514350" indent="-457200">
              <a:lnSpc>
                <a:spcPct val="100000"/>
              </a:lnSpc>
              <a:buClr>
                <a:schemeClr val="tx1"/>
              </a:buClr>
              <a:buFont typeface="+mj-lt"/>
              <a:buAutoNum type="alphaUcPeriod"/>
            </a:pPr>
            <a:r>
              <a:rPr lang="en-US" sz="1200" dirty="0">
                <a:latin typeface="+mn-lt"/>
              </a:rPr>
              <a:t>Downsize</a:t>
            </a:r>
          </a:p>
          <a:p>
            <a:pPr marL="514350" indent="-457200">
              <a:lnSpc>
                <a:spcPct val="100000"/>
              </a:lnSpc>
              <a:buClr>
                <a:schemeClr val="tx1"/>
              </a:buClr>
              <a:buFont typeface="+mj-lt"/>
              <a:buAutoNum type="alphaUcPeriod"/>
            </a:pPr>
            <a:r>
              <a:rPr lang="en-US" sz="1200" dirty="0">
                <a:latin typeface="+mn-lt"/>
              </a:rPr>
              <a:t>Upsize</a:t>
            </a:r>
          </a:p>
          <a:p>
            <a:pPr marL="514350" indent="-457200">
              <a:lnSpc>
                <a:spcPct val="100000"/>
              </a:lnSpc>
              <a:buClr>
                <a:schemeClr val="tx1"/>
              </a:buClr>
              <a:buFont typeface="+mj-lt"/>
              <a:buAutoNum type="alphaUcPeriod"/>
            </a:pPr>
            <a:r>
              <a:rPr lang="en-US" sz="1200" dirty="0">
                <a:latin typeface="+mn-lt"/>
              </a:rPr>
              <a:t>Low maintenance living</a:t>
            </a:r>
          </a:p>
          <a:p>
            <a:pPr marL="514350" indent="-457200">
              <a:lnSpc>
                <a:spcPct val="100000"/>
              </a:lnSpc>
              <a:buClr>
                <a:schemeClr val="tx1"/>
              </a:buClr>
              <a:buFont typeface="+mj-lt"/>
              <a:buAutoNum type="alphaUcPeriod"/>
            </a:pPr>
            <a:r>
              <a:rPr lang="en-US" sz="1200" dirty="0">
                <a:latin typeface="+mn-lt"/>
              </a:rPr>
              <a:t>Live with family</a:t>
            </a:r>
          </a:p>
          <a:p>
            <a:pPr marL="514350" indent="-457200">
              <a:lnSpc>
                <a:spcPct val="100000"/>
              </a:lnSpc>
              <a:buClr>
                <a:schemeClr val="tx1"/>
              </a:buClr>
              <a:buFont typeface="+mj-lt"/>
              <a:buAutoNum type="alphaUcPeriod"/>
            </a:pPr>
            <a:r>
              <a:rPr lang="en-US" sz="1200" dirty="0">
                <a:latin typeface="+mn-lt"/>
              </a:rPr>
              <a:t>Move to planned community</a:t>
            </a:r>
          </a:p>
          <a:p>
            <a:pPr marL="514350" indent="-457200">
              <a:lnSpc>
                <a:spcPct val="100000"/>
              </a:lnSpc>
              <a:buClr>
                <a:schemeClr val="tx1"/>
              </a:buClr>
              <a:buFont typeface="+mj-lt"/>
              <a:buAutoNum type="alphaUcPeriod"/>
            </a:pPr>
            <a:r>
              <a:rPr lang="en-US" sz="1200" dirty="0">
                <a:latin typeface="+mn-lt"/>
              </a:rPr>
              <a:t>Move to resort location</a:t>
            </a:r>
          </a:p>
          <a:p>
            <a:pPr marL="514350" indent="-457200">
              <a:lnSpc>
                <a:spcPct val="100000"/>
              </a:lnSpc>
              <a:buClr>
                <a:schemeClr val="tx1"/>
              </a:buClr>
              <a:buFont typeface="+mj-lt"/>
              <a:buAutoNum type="alphaUcPeriod"/>
            </a:pPr>
            <a:r>
              <a:rPr lang="en-US" sz="1200" dirty="0">
                <a:latin typeface="+mn-lt"/>
              </a:rPr>
              <a:t>Move to college town</a:t>
            </a:r>
          </a:p>
          <a:p>
            <a:pPr marL="514350" indent="-457200">
              <a:lnSpc>
                <a:spcPct val="100000"/>
              </a:lnSpc>
              <a:buClr>
                <a:schemeClr val="tx1"/>
              </a:buClr>
              <a:buFont typeface="+mj-lt"/>
              <a:buAutoNum type="alphaUcPeriod"/>
            </a:pPr>
            <a:r>
              <a:rPr lang="en-US" sz="1200" dirty="0">
                <a:latin typeface="+mn-lt"/>
              </a:rPr>
              <a:t>Move to nicer climate</a:t>
            </a:r>
          </a:p>
          <a:p>
            <a:pPr marL="514350" indent="-457200">
              <a:lnSpc>
                <a:spcPct val="100000"/>
              </a:lnSpc>
              <a:buClr>
                <a:schemeClr val="tx1"/>
              </a:buClr>
              <a:buFont typeface="+mj-lt"/>
              <a:buAutoNum type="alphaUcPeriod"/>
            </a:pPr>
            <a:r>
              <a:rPr lang="en-US" sz="1200" dirty="0">
                <a:latin typeface="+mn-lt"/>
              </a:rPr>
              <a:t>Move somewhere based on cost of living and/or taxes</a:t>
            </a:r>
          </a:p>
          <a:p>
            <a:pPr marL="514350" indent="-457200">
              <a:lnSpc>
                <a:spcPct val="100000"/>
              </a:lnSpc>
              <a:buClr>
                <a:schemeClr val="tx1"/>
              </a:buClr>
              <a:buFont typeface="+mj-lt"/>
              <a:buAutoNum type="alphaUcPeriod"/>
            </a:pPr>
            <a:r>
              <a:rPr lang="en-US" sz="1200" dirty="0">
                <a:latin typeface="+mn-lt"/>
              </a:rPr>
              <a:t>Other __________________________________________</a:t>
            </a:r>
          </a:p>
          <a:p>
            <a:pPr marL="0" indent="0" defTabSz="1095222">
              <a:buFont typeface="Arial"/>
              <a:buNone/>
              <a:defRPr/>
            </a:pPr>
            <a:endParaRPr lang="en-US" sz="16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23</a:t>
            </a:fld>
            <a:endParaRPr lang="en-US"/>
          </a:p>
        </p:txBody>
      </p:sp>
    </p:spTree>
    <p:extLst>
      <p:ext uri="{BB962C8B-B14F-4D97-AF65-F5344CB8AC3E}">
        <p14:creationId xmlns:p14="http://schemas.microsoft.com/office/powerpoint/2010/main" val="1423545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Arial" panose="020B0604020202020204" pitchFamily="34" charset="0"/>
              </a:rPr>
              <a:t>In many cases, the “Where” of your </a:t>
            </a:r>
            <a:r>
              <a:rPr lang="en-US" sz="1500" u="none" kern="1200" baseline="0" dirty="0">
                <a:solidFill>
                  <a:schemeClr val="tx1"/>
                </a:solidFill>
                <a:latin typeface="+mn-lt"/>
                <a:ea typeface="+mn-ea"/>
                <a:cs typeface="+mn-cs"/>
              </a:rPr>
              <a:t>previous </a:t>
            </a:r>
            <a:r>
              <a:rPr lang="en-US" sz="1200" dirty="0">
                <a:latin typeface="Arial" panose="020B0604020202020204" pitchFamily="34" charset="0"/>
              </a:rPr>
              <a:t>retirement will depend on the “Who” and “What” of your retirement.</a:t>
            </a:r>
          </a:p>
          <a:p>
            <a:pPr marL="172513" indent="-172513">
              <a:buFont typeface="Arial"/>
              <a:buChar char="•"/>
            </a:pPr>
            <a:r>
              <a:rPr lang="en-US" sz="1200" dirty="0">
                <a:latin typeface="Arial" panose="020B0604020202020204" pitchFamily="34" charset="0"/>
              </a:rPr>
              <a:t>Based on your previous answers consider these next steps:</a:t>
            </a:r>
          </a:p>
          <a:p>
            <a:pPr marL="632548" lvl="1" indent="-172513">
              <a:buFont typeface="Courier New"/>
              <a:buChar char="o"/>
            </a:pPr>
            <a:r>
              <a:rPr lang="en-US" sz="1200" dirty="0">
                <a:latin typeface="Arial" panose="020B0604020202020204" pitchFamily="34" charset="0"/>
              </a:rPr>
              <a:t>If you want to live in the same location as you live now, consider any upgrades or improvements you need to make so that your current home is ready for retirement.</a:t>
            </a:r>
          </a:p>
          <a:p>
            <a:pPr marL="632548" lvl="1" indent="-172513">
              <a:buFont typeface="Courier New"/>
              <a:buChar char="o"/>
            </a:pPr>
            <a:r>
              <a:rPr lang="en-US" sz="1200" dirty="0">
                <a:latin typeface="Arial" panose="020B0604020202020204" pitchFamily="34" charset="0"/>
              </a:rPr>
              <a:t>If you plan on moving in retirement, start researching the cost of living and housing market where you want to live.</a:t>
            </a:r>
          </a:p>
          <a:p>
            <a:pPr marL="632548" lvl="1" indent="-172513">
              <a:buFont typeface="Courier New"/>
              <a:buChar char="o"/>
            </a:pPr>
            <a:r>
              <a:rPr lang="en-US" sz="1200" dirty="0">
                <a:latin typeface="Arial" panose="020B0604020202020204" pitchFamily="34" charset="0"/>
              </a:rPr>
              <a:t>If you want to live in a community, decide how much autonomy you want to have and start thinking about where that community could be located.</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24</a:t>
            </a:fld>
            <a:endParaRPr lang="en-US"/>
          </a:p>
        </p:txBody>
      </p:sp>
    </p:spTree>
    <p:extLst>
      <p:ext uri="{BB962C8B-B14F-4D97-AF65-F5344CB8AC3E}">
        <p14:creationId xmlns:p14="http://schemas.microsoft.com/office/powerpoint/2010/main" val="203150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defTabSz="1095222">
              <a:buFont typeface="Arial"/>
              <a:buChar char="•"/>
              <a:defRPr/>
            </a:pPr>
            <a:r>
              <a:rPr lang="en-US" sz="1200" dirty="0">
                <a:latin typeface="Arial" panose="020B0604020202020204" pitchFamily="34" charset="0"/>
              </a:rPr>
              <a:t>Let’s start with </a:t>
            </a:r>
            <a:r>
              <a:rPr lang="en-US" sz="1500" u="none" kern="1200" baseline="0" dirty="0">
                <a:solidFill>
                  <a:schemeClr val="tx1"/>
                </a:solidFill>
                <a:latin typeface="+mn-lt"/>
                <a:ea typeface="+mn-ea"/>
                <a:cs typeface="+mn-cs"/>
              </a:rPr>
              <a:t>these two questions</a:t>
            </a:r>
            <a:r>
              <a:rPr lang="en-US" sz="1200" dirty="0">
                <a:latin typeface="Arial" panose="020B0604020202020204" pitchFamily="34" charset="0"/>
              </a:rPr>
              <a:t>: When do you see yourself transitioning from work to retirement? </a:t>
            </a:r>
            <a:r>
              <a:rPr lang="en-US" sz="1500" u="none" kern="1200" baseline="0" dirty="0">
                <a:solidFill>
                  <a:schemeClr val="tx1"/>
                </a:solidFill>
                <a:latin typeface="+mn-lt"/>
                <a:ea typeface="+mn-ea"/>
                <a:cs typeface="+mn-cs"/>
              </a:rPr>
              <a:t>Will retirement </a:t>
            </a:r>
            <a:r>
              <a:rPr lang="en-US" sz="1200" dirty="0">
                <a:latin typeface="Arial" panose="020B0604020202020204" pitchFamily="34" charset="0"/>
              </a:rPr>
              <a:t>happen all at once or gradually?</a:t>
            </a:r>
          </a:p>
          <a:p>
            <a:pPr marL="287522" indent="-287522" defTabSz="1095222">
              <a:buFont typeface="Arial"/>
              <a:buChar char="•"/>
              <a:defRPr/>
            </a:pPr>
            <a:endParaRPr lang="en-US" sz="1600" dirty="0">
              <a:latin typeface="Arial" panose="020B0604020202020204" pitchFamily="34" charset="0"/>
            </a:endParaRPr>
          </a:p>
          <a:p>
            <a:pPr marL="287522" indent="-287522" defTabSz="1095222">
              <a:buFont typeface="Arial"/>
              <a:buChar char="•"/>
              <a:defRPr/>
            </a:pPr>
            <a:endParaRPr lang="en-US" sz="16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25</a:t>
            </a:fld>
            <a:endParaRPr lang="en-US"/>
          </a:p>
        </p:txBody>
      </p:sp>
    </p:spTree>
    <p:extLst>
      <p:ext uri="{BB962C8B-B14F-4D97-AF65-F5344CB8AC3E}">
        <p14:creationId xmlns:p14="http://schemas.microsoft.com/office/powerpoint/2010/main" val="208455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aseline="0" dirty="0"/>
              <a:t>These three expected reasons are the most common, but there are other reasons. </a:t>
            </a:r>
          </a:p>
          <a:p>
            <a:pPr marL="886927" lvl="1" indent="-342900">
              <a:buFont typeface="Courier New" panose="02070309020205020404" pitchFamily="49" charset="0"/>
              <a:buChar char="o"/>
            </a:pPr>
            <a:r>
              <a:rPr lang="en-US" sz="1200" baseline="0" dirty="0"/>
              <a:t>We might say that a fourth common reason is reaching a certain asset level. </a:t>
            </a:r>
          </a:p>
          <a:p>
            <a:pPr marL="886927" lvl="1" indent="-342900">
              <a:buFont typeface="Courier New" panose="02070309020205020404" pitchFamily="49" charset="0"/>
              <a:buChar char="o"/>
            </a:pPr>
            <a:r>
              <a:rPr lang="en-US" sz="1200" baseline="0" dirty="0"/>
              <a:t>For those who want to retire at age 65, saving 12x your salary is the normal rule of thumb.</a:t>
            </a:r>
          </a:p>
        </p:txBody>
      </p:sp>
      <p:sp>
        <p:nvSpPr>
          <p:cNvPr id="4" name="Slide Number Placeholder 3"/>
          <p:cNvSpPr>
            <a:spLocks noGrp="1"/>
          </p:cNvSpPr>
          <p:nvPr>
            <p:ph type="sldNum" sz="quarter" idx="10"/>
          </p:nvPr>
        </p:nvSpPr>
        <p:spPr/>
        <p:txBody>
          <a:bodyPr/>
          <a:lstStyle/>
          <a:p>
            <a:fld id="{CFA5BF29-3A85-45E8-9EC2-6FCFBE5E0498}" type="slidenum">
              <a:rPr lang="en-US" smtClean="0"/>
              <a:t>26</a:t>
            </a:fld>
            <a:endParaRPr lang="en-US"/>
          </a:p>
        </p:txBody>
      </p:sp>
    </p:spTree>
    <p:extLst>
      <p:ext uri="{BB962C8B-B14F-4D97-AF65-F5344CB8AC3E}">
        <p14:creationId xmlns:p14="http://schemas.microsoft.com/office/powerpoint/2010/main" val="233906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a:buChar char="•"/>
            </a:pPr>
            <a:r>
              <a:rPr lang="en-US" sz="1200" dirty="0"/>
              <a:t>29% </a:t>
            </a:r>
            <a:r>
              <a:rPr lang="en-US" sz="1200" baseline="0" dirty="0" err="1"/>
              <a:t>preretirees</a:t>
            </a:r>
            <a:r>
              <a:rPr lang="en-US" sz="1200" baseline="0" dirty="0"/>
              <a:t> expect to stop working as soon as they retire, but around 70% expect to continue working in some respect. </a:t>
            </a:r>
            <a:endParaRPr lang="en-US" sz="1200" dirty="0"/>
          </a:p>
        </p:txBody>
      </p:sp>
      <p:sp>
        <p:nvSpPr>
          <p:cNvPr id="4" name="Slide Number Placeholder 3"/>
          <p:cNvSpPr>
            <a:spLocks noGrp="1"/>
          </p:cNvSpPr>
          <p:nvPr>
            <p:ph type="sldNum" sz="quarter" idx="10"/>
          </p:nvPr>
        </p:nvSpPr>
        <p:spPr/>
        <p:txBody>
          <a:bodyPr/>
          <a:lstStyle/>
          <a:p>
            <a:fld id="{CFA5BF29-3A85-45E8-9EC2-6FCFBE5E0498}" type="slidenum">
              <a:rPr lang="en-US" smtClean="0"/>
              <a:t>27</a:t>
            </a:fld>
            <a:endParaRPr lang="en-US"/>
          </a:p>
        </p:txBody>
      </p:sp>
    </p:spTree>
    <p:extLst>
      <p:ext uri="{BB962C8B-B14F-4D97-AF65-F5344CB8AC3E}">
        <p14:creationId xmlns:p14="http://schemas.microsoft.com/office/powerpoint/2010/main" val="3237937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a:buChar char="•"/>
            </a:pPr>
            <a:r>
              <a:rPr lang="en-US" sz="1200" dirty="0"/>
              <a:t>Let’s do an exercise.</a:t>
            </a:r>
          </a:p>
          <a:p>
            <a:pPr marL="287522" indent="-287522">
              <a:buFont typeface="Arial"/>
              <a:buChar char="•"/>
            </a:pPr>
            <a:r>
              <a:rPr lang="en-US" sz="1200" dirty="0"/>
              <a:t>Start by filling in what you think your timeline for retirement will be.</a:t>
            </a:r>
          </a:p>
          <a:p>
            <a:pPr marL="0" indent="0">
              <a:lnSpc>
                <a:spcPct val="100000"/>
              </a:lnSpc>
              <a:buFont typeface="Arial"/>
              <a:buNone/>
            </a:pPr>
            <a:endParaRPr lang="en-US" sz="1200" dirty="0"/>
          </a:p>
          <a:p>
            <a:pPr marL="0" marR="0" indent="0" algn="l" defTabSz="1088054" rtl="0" eaLnBrk="1" fontAlgn="auto" latinLnBrk="0" hangingPunct="1">
              <a:lnSpc>
                <a:spcPct val="100000"/>
              </a:lnSpc>
              <a:spcBef>
                <a:spcPts val="0"/>
              </a:spcBef>
              <a:spcAft>
                <a:spcPts val="0"/>
              </a:spcAft>
              <a:buClrTx/>
              <a:buSzTx/>
              <a:buFontTx/>
              <a:buNone/>
              <a:tabLst/>
              <a:defRPr/>
            </a:pPr>
            <a:r>
              <a:rPr lang="en-US" sz="1200" dirty="0"/>
              <a:t>Answer options</a:t>
            </a:r>
            <a:r>
              <a:rPr lang="en-US" sz="1200" baseline="0" dirty="0"/>
              <a:t>: </a:t>
            </a:r>
            <a:endParaRPr lang="en-US" sz="1200" dirty="0"/>
          </a:p>
          <a:p>
            <a:pPr marL="57150" indent="0">
              <a:lnSpc>
                <a:spcPct val="100000"/>
              </a:lnSpc>
              <a:buClr>
                <a:schemeClr val="tx1"/>
              </a:buClr>
              <a:buNone/>
            </a:pPr>
            <a:r>
              <a:rPr lang="en-US" sz="1200" dirty="0"/>
              <a:t>__  As soon as I can afford to</a:t>
            </a:r>
          </a:p>
          <a:p>
            <a:pPr marL="57150" indent="0">
              <a:lnSpc>
                <a:spcPct val="100000"/>
              </a:lnSpc>
              <a:buClr>
                <a:schemeClr val="tx1"/>
              </a:buClr>
              <a:buNone/>
            </a:pPr>
            <a:r>
              <a:rPr lang="en-US" sz="1200" dirty="0"/>
              <a:t>__  At age 65, or another specific age</a:t>
            </a:r>
          </a:p>
          <a:p>
            <a:pPr marL="57150" indent="0">
              <a:lnSpc>
                <a:spcPct val="100000"/>
              </a:lnSpc>
              <a:buClr>
                <a:schemeClr val="tx1"/>
              </a:buClr>
              <a:buNone/>
            </a:pPr>
            <a:r>
              <a:rPr lang="en-US" sz="1200" dirty="0"/>
              <a:t>__  Gradually, before my original planned age</a:t>
            </a:r>
          </a:p>
          <a:p>
            <a:pPr marL="57150" indent="0">
              <a:lnSpc>
                <a:spcPct val="100000"/>
              </a:lnSpc>
              <a:buClr>
                <a:schemeClr val="tx1"/>
              </a:buClr>
              <a:buNone/>
            </a:pPr>
            <a:r>
              <a:rPr lang="en-US" sz="1200" dirty="0"/>
              <a:t>__  I want to work as long as possible</a:t>
            </a:r>
          </a:p>
          <a:p>
            <a:pPr marL="57150" indent="0">
              <a:lnSpc>
                <a:spcPct val="100000"/>
              </a:lnSpc>
              <a:buClr>
                <a:schemeClr val="tx1"/>
              </a:buClr>
              <a:buNone/>
            </a:pPr>
            <a:r>
              <a:rPr lang="en-US" sz="1200" dirty="0"/>
              <a:t>__  I plan on transitioning to a second-act career instead</a:t>
            </a:r>
          </a:p>
          <a:p>
            <a:pPr marL="57150" indent="0">
              <a:lnSpc>
                <a:spcPct val="100000"/>
              </a:lnSpc>
              <a:buClr>
                <a:schemeClr val="tx1"/>
              </a:buClr>
              <a:buNone/>
            </a:pPr>
            <a:r>
              <a:rPr lang="en-US" sz="1200" dirty="0"/>
              <a:t>__  I don’t know</a:t>
            </a:r>
          </a:p>
          <a:p>
            <a:pPr marL="57150" indent="0">
              <a:lnSpc>
                <a:spcPct val="100000"/>
              </a:lnSpc>
              <a:buClr>
                <a:schemeClr val="tx1"/>
              </a:buClr>
              <a:buNone/>
            </a:pPr>
            <a:r>
              <a:rPr lang="en-US" sz="1200" dirty="0"/>
              <a:t>__  Other  _________________________________</a:t>
            </a:r>
          </a:p>
          <a:p>
            <a:pPr marL="57150" indent="0">
              <a:lnSpc>
                <a:spcPct val="50000"/>
              </a:lnSpc>
              <a:buClr>
                <a:schemeClr val="tx1"/>
              </a:buClr>
              <a:buNone/>
            </a:pPr>
            <a:endParaRPr lang="en-US" sz="1400" dirty="0"/>
          </a:p>
          <a:p>
            <a:pPr marL="57150" indent="0">
              <a:lnSpc>
                <a:spcPct val="50000"/>
              </a:lnSpc>
              <a:buClr>
                <a:schemeClr val="tx1"/>
              </a:buClr>
              <a:buNone/>
            </a:pPr>
            <a:endParaRPr lang="en-US" sz="1400" dirty="0"/>
          </a:p>
          <a:p>
            <a:pPr marL="0" indent="0">
              <a:buFont typeface="Arial"/>
              <a:buNone/>
            </a:pPr>
            <a:endParaRPr lang="en-US" sz="1400"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28</a:t>
            </a:fld>
            <a:endParaRPr lang="en-US"/>
          </a:p>
        </p:txBody>
      </p:sp>
    </p:spTree>
    <p:extLst>
      <p:ext uri="{BB962C8B-B14F-4D97-AF65-F5344CB8AC3E}">
        <p14:creationId xmlns:p14="http://schemas.microsoft.com/office/powerpoint/2010/main" val="3233495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0" marR="0" indent="0" algn="l" defTabSz="1088054" rtl="0" eaLnBrk="1" fontAlgn="auto" latinLnBrk="0" hangingPunct="1">
              <a:lnSpc>
                <a:spcPct val="100000"/>
              </a:lnSpc>
              <a:spcBef>
                <a:spcPts val="0"/>
              </a:spcBef>
              <a:spcAft>
                <a:spcPts val="0"/>
              </a:spcAft>
              <a:buClrTx/>
              <a:buSzTx/>
              <a:buFontTx/>
              <a:buNone/>
              <a:tabLst/>
              <a:defRPr/>
            </a:pPr>
            <a:r>
              <a:rPr lang="en-US" sz="1200" dirty="0"/>
              <a:t>Answer options</a:t>
            </a:r>
            <a:r>
              <a:rPr lang="en-US" sz="1200" baseline="0" dirty="0"/>
              <a:t>: </a:t>
            </a:r>
            <a:endParaRPr lang="en-US" sz="1200" dirty="0"/>
          </a:p>
          <a:p>
            <a:pPr marL="57150" indent="0">
              <a:lnSpc>
                <a:spcPct val="100000"/>
              </a:lnSpc>
              <a:buClr>
                <a:schemeClr val="tx1"/>
              </a:buClr>
              <a:buNone/>
            </a:pPr>
            <a:r>
              <a:rPr lang="en-US" sz="1200" dirty="0"/>
              <a:t>__  Financial</a:t>
            </a:r>
            <a:r>
              <a:rPr lang="en-US" sz="1200" baseline="0" dirty="0"/>
              <a:t> readiness</a:t>
            </a:r>
            <a:endParaRPr lang="en-US" sz="1200" dirty="0"/>
          </a:p>
          <a:p>
            <a:pPr marL="57150" indent="0">
              <a:lnSpc>
                <a:spcPct val="100000"/>
              </a:lnSpc>
              <a:buClr>
                <a:schemeClr val="tx1"/>
              </a:buClr>
              <a:buNone/>
            </a:pPr>
            <a:r>
              <a:rPr lang="en-US" sz="1200" dirty="0"/>
              <a:t>__  Satisfaction</a:t>
            </a:r>
            <a:r>
              <a:rPr lang="en-US" sz="1200" baseline="0" dirty="0"/>
              <a:t> from my job </a:t>
            </a:r>
            <a:endParaRPr lang="en-US" sz="1200" dirty="0"/>
          </a:p>
          <a:p>
            <a:pPr marL="57150" indent="0">
              <a:lnSpc>
                <a:spcPct val="100000"/>
              </a:lnSpc>
              <a:buClr>
                <a:schemeClr val="tx1"/>
              </a:buClr>
              <a:buNone/>
            </a:pPr>
            <a:r>
              <a:rPr lang="en-US" sz="1200" dirty="0"/>
              <a:t>__  A desire to</a:t>
            </a:r>
            <a:r>
              <a:rPr lang="en-US" sz="1200" baseline="0" dirty="0"/>
              <a:t> keep busy </a:t>
            </a:r>
            <a:endParaRPr lang="en-US" sz="1200" dirty="0"/>
          </a:p>
          <a:p>
            <a:pPr marL="57150" indent="0">
              <a:lnSpc>
                <a:spcPct val="100000"/>
              </a:lnSpc>
              <a:buClr>
                <a:schemeClr val="tx1"/>
              </a:buClr>
              <a:buNone/>
            </a:pPr>
            <a:r>
              <a:rPr lang="en-US" sz="1200" dirty="0"/>
              <a:t>__  Health care needs for myself or others</a:t>
            </a:r>
          </a:p>
          <a:p>
            <a:pPr marL="57150" indent="0">
              <a:lnSpc>
                <a:spcPct val="100000"/>
              </a:lnSpc>
              <a:buClr>
                <a:schemeClr val="tx1"/>
              </a:buClr>
              <a:buNone/>
            </a:pPr>
            <a:r>
              <a:rPr lang="en-US" sz="1200" dirty="0"/>
              <a:t>__  Emotional readiness</a:t>
            </a:r>
            <a:r>
              <a:rPr lang="en-US" sz="1200" baseline="0" dirty="0"/>
              <a:t> </a:t>
            </a:r>
            <a:endParaRPr lang="en-US" sz="1200" dirty="0"/>
          </a:p>
          <a:p>
            <a:pPr marL="57150" indent="0">
              <a:lnSpc>
                <a:spcPct val="100000"/>
              </a:lnSpc>
              <a:buClr>
                <a:schemeClr val="tx1"/>
              </a:buClr>
              <a:buNone/>
            </a:pPr>
            <a:r>
              <a:rPr lang="en-US" sz="1200" dirty="0"/>
              <a:t>__  Other  _________________________________</a:t>
            </a:r>
          </a:p>
          <a:p>
            <a:pPr marL="57150" indent="0">
              <a:lnSpc>
                <a:spcPct val="50000"/>
              </a:lnSpc>
              <a:buClr>
                <a:schemeClr val="tx1"/>
              </a:buClr>
              <a:buNone/>
            </a:pPr>
            <a:endParaRPr lang="en-US" sz="1400" dirty="0"/>
          </a:p>
          <a:p>
            <a:pPr marL="57150" indent="0">
              <a:lnSpc>
                <a:spcPct val="50000"/>
              </a:lnSpc>
              <a:buClr>
                <a:schemeClr val="tx1"/>
              </a:buClr>
              <a:buNone/>
            </a:pPr>
            <a:endParaRPr lang="en-US" sz="1400" dirty="0"/>
          </a:p>
          <a:p>
            <a:pPr marL="0" indent="0">
              <a:buFont typeface="Arial"/>
              <a:buNone/>
            </a:pPr>
            <a:endParaRPr lang="en-US" sz="1400"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29</a:t>
            </a:fld>
            <a:endParaRPr lang="en-US"/>
          </a:p>
        </p:txBody>
      </p:sp>
    </p:spTree>
    <p:extLst>
      <p:ext uri="{BB962C8B-B14F-4D97-AF65-F5344CB8AC3E}">
        <p14:creationId xmlns:p14="http://schemas.microsoft.com/office/powerpoint/2010/main" val="323349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a:buChar char="•"/>
            </a:pPr>
            <a:r>
              <a:rPr lang="en-US" sz="1200" b="0" dirty="0">
                <a:solidFill>
                  <a:schemeClr val="tx1"/>
                </a:solidFill>
                <a:latin typeface="Arial" panose="020B0604020202020204" pitchFamily="34" charset="0"/>
              </a:rPr>
              <a:t>Here</a:t>
            </a:r>
            <a:r>
              <a:rPr lang="en-US" sz="1200" b="0" baseline="0" dirty="0">
                <a:solidFill>
                  <a:schemeClr val="tx1"/>
                </a:solidFill>
                <a:latin typeface="Arial" panose="020B0604020202020204" pitchFamily="34" charset="0"/>
              </a:rPr>
              <a:t> are common answers to the question.</a:t>
            </a:r>
            <a:endParaRPr lang="en-US" sz="1200" b="0" dirty="0">
              <a:solidFill>
                <a:schemeClr val="tx1"/>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CFA5BF29-3A85-45E8-9EC2-6FCFBE5E0498}" type="slidenum">
              <a:rPr lang="en-US" smtClean="0"/>
              <a:t>3</a:t>
            </a:fld>
            <a:endParaRPr lang="en-US"/>
          </a:p>
        </p:txBody>
      </p:sp>
    </p:spTree>
    <p:extLst>
      <p:ext uri="{BB962C8B-B14F-4D97-AF65-F5344CB8AC3E}">
        <p14:creationId xmlns:p14="http://schemas.microsoft.com/office/powerpoint/2010/main" val="463056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0" marR="0" indent="0" algn="l" defTabSz="1088054" rtl="0" eaLnBrk="1" fontAlgn="auto" latinLnBrk="0" hangingPunct="1">
              <a:lnSpc>
                <a:spcPct val="100000"/>
              </a:lnSpc>
              <a:spcBef>
                <a:spcPts val="0"/>
              </a:spcBef>
              <a:spcAft>
                <a:spcPts val="0"/>
              </a:spcAft>
              <a:buClrTx/>
              <a:buSzTx/>
              <a:buFontTx/>
              <a:buNone/>
              <a:tabLst/>
              <a:defRPr/>
            </a:pPr>
            <a:r>
              <a:rPr lang="en-US" sz="1200" dirty="0"/>
              <a:t>Answer options</a:t>
            </a:r>
            <a:r>
              <a:rPr lang="en-US" sz="1200" baseline="0" dirty="0"/>
              <a:t>: </a:t>
            </a:r>
            <a:endParaRPr lang="en-US" sz="1200" dirty="0"/>
          </a:p>
          <a:p>
            <a:pPr marL="57150" indent="0">
              <a:lnSpc>
                <a:spcPct val="100000"/>
              </a:lnSpc>
              <a:buClr>
                <a:schemeClr val="tx1"/>
              </a:buClr>
              <a:buNone/>
            </a:pPr>
            <a:r>
              <a:rPr lang="en-US" sz="1200" dirty="0"/>
              <a:t>__  Contribute</a:t>
            </a:r>
            <a:r>
              <a:rPr lang="en-US" sz="1200" baseline="0" dirty="0"/>
              <a:t> more to my 401k </a:t>
            </a:r>
            <a:endParaRPr lang="en-US" sz="1200" dirty="0"/>
          </a:p>
          <a:p>
            <a:pPr marL="57150" indent="0">
              <a:lnSpc>
                <a:spcPct val="100000"/>
              </a:lnSpc>
              <a:buClr>
                <a:schemeClr val="tx1"/>
              </a:buClr>
              <a:buNone/>
            </a:pPr>
            <a:r>
              <a:rPr lang="en-US" sz="1200" dirty="0"/>
              <a:t>__  Talk</a:t>
            </a:r>
            <a:r>
              <a:rPr lang="en-US" sz="1200" baseline="0" dirty="0"/>
              <a:t> to my advisor about my goals</a:t>
            </a:r>
            <a:endParaRPr lang="en-US" sz="1200" dirty="0"/>
          </a:p>
          <a:p>
            <a:pPr marL="57150" indent="0">
              <a:lnSpc>
                <a:spcPct val="100000"/>
              </a:lnSpc>
              <a:buClr>
                <a:schemeClr val="tx1"/>
              </a:buClr>
              <a:buNone/>
            </a:pPr>
            <a:r>
              <a:rPr lang="en-US" sz="1200" dirty="0"/>
              <a:t>__  Talk</a:t>
            </a:r>
            <a:r>
              <a:rPr lang="en-US" sz="1200" baseline="0" dirty="0"/>
              <a:t> to my family about my wishes and expectations</a:t>
            </a:r>
            <a:endParaRPr lang="en-US" sz="1200" dirty="0"/>
          </a:p>
          <a:p>
            <a:pPr marL="57150" indent="0">
              <a:lnSpc>
                <a:spcPct val="100000"/>
              </a:lnSpc>
              <a:buClr>
                <a:schemeClr val="tx1"/>
              </a:buClr>
              <a:buNone/>
            </a:pPr>
            <a:r>
              <a:rPr lang="en-US" sz="1200" dirty="0"/>
              <a:t>__  Calculate</a:t>
            </a:r>
            <a:r>
              <a:rPr lang="en-US" sz="1200" baseline="0" dirty="0"/>
              <a:t> the cost of health care</a:t>
            </a:r>
            <a:endParaRPr lang="en-US" sz="1200" dirty="0"/>
          </a:p>
          <a:p>
            <a:pPr marL="57150" indent="0">
              <a:lnSpc>
                <a:spcPct val="100000"/>
              </a:lnSpc>
              <a:buClr>
                <a:schemeClr val="tx1"/>
              </a:buClr>
              <a:buNone/>
            </a:pPr>
            <a:r>
              <a:rPr lang="en-US" sz="1200" dirty="0"/>
              <a:t>__  Other  _________________________________</a:t>
            </a:r>
          </a:p>
          <a:p>
            <a:pPr marL="57150" indent="0">
              <a:lnSpc>
                <a:spcPct val="50000"/>
              </a:lnSpc>
              <a:buClr>
                <a:schemeClr val="tx1"/>
              </a:buClr>
              <a:buNone/>
            </a:pPr>
            <a:endParaRPr lang="en-US" sz="1400" dirty="0"/>
          </a:p>
          <a:p>
            <a:pPr marL="57150" indent="0">
              <a:lnSpc>
                <a:spcPct val="50000"/>
              </a:lnSpc>
              <a:buClr>
                <a:schemeClr val="tx1"/>
              </a:buClr>
              <a:buNone/>
            </a:pPr>
            <a:endParaRPr lang="en-US" sz="1400" dirty="0"/>
          </a:p>
          <a:p>
            <a:pPr marL="0" indent="0">
              <a:buFont typeface="Arial"/>
              <a:buNone/>
            </a:pPr>
            <a:endParaRPr lang="en-US" sz="1400"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30</a:t>
            </a:fld>
            <a:endParaRPr lang="en-US"/>
          </a:p>
        </p:txBody>
      </p:sp>
    </p:spTree>
    <p:extLst>
      <p:ext uri="{BB962C8B-B14F-4D97-AF65-F5344CB8AC3E}">
        <p14:creationId xmlns:p14="http://schemas.microsoft.com/office/powerpoint/2010/main" val="3233495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a:buChar char="•"/>
            </a:pPr>
            <a:r>
              <a:rPr lang="en-US" sz="1200" dirty="0"/>
              <a:t>Think</a:t>
            </a:r>
            <a:r>
              <a:rPr lang="en-US" sz="1200" baseline="0" dirty="0"/>
              <a:t> about the motivation for the timing of your retirement. Are you basing it solely on your age or a target savings amount? If so, what items, like a desire to </a:t>
            </a:r>
            <a:r>
              <a:rPr lang="en-US" sz="1500" u="none" kern="1200" baseline="0" dirty="0">
                <a:solidFill>
                  <a:schemeClr val="tx1"/>
                </a:solidFill>
                <a:latin typeface="+mn-lt"/>
                <a:ea typeface="+mn-ea"/>
                <a:cs typeface="+mn-cs"/>
              </a:rPr>
              <a:t>remain busy or a focus on saving more for health care costs, have</a:t>
            </a:r>
            <a:r>
              <a:rPr lang="en-US" sz="1500" u="none" kern="1200" baseline="30000" dirty="0">
                <a:solidFill>
                  <a:schemeClr val="tx1"/>
                </a:solidFill>
                <a:latin typeface="+mn-lt"/>
                <a:ea typeface="+mn-ea"/>
                <a:cs typeface="+mn-cs"/>
              </a:rPr>
              <a:t> </a:t>
            </a:r>
            <a:r>
              <a:rPr lang="en-US" sz="1200" baseline="0" dirty="0"/>
              <a:t>you not accounted for? </a:t>
            </a:r>
          </a:p>
          <a:p>
            <a:pPr marL="285750" indent="-285750">
              <a:buFont typeface="Arial"/>
              <a:buChar char="•"/>
            </a:pPr>
            <a:r>
              <a:rPr lang="en-US" sz="1200" baseline="0" dirty="0"/>
              <a:t>Consider actions you can take to retire when you want to and review your plan with an advisor. </a:t>
            </a:r>
          </a:p>
          <a:p>
            <a:pPr marL="285750" indent="-285750">
              <a:buFont typeface="Arial"/>
              <a:buChar char="•"/>
            </a:pPr>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31</a:t>
            </a:fld>
            <a:endParaRPr lang="en-US"/>
          </a:p>
        </p:txBody>
      </p:sp>
    </p:spTree>
    <p:extLst>
      <p:ext uri="{BB962C8B-B14F-4D97-AF65-F5344CB8AC3E}">
        <p14:creationId xmlns:p14="http://schemas.microsoft.com/office/powerpoint/2010/main" val="546831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7522" indent="-287522" defTabSz="1095222">
              <a:buFont typeface="Arial"/>
              <a:buChar char="•"/>
              <a:defRPr/>
            </a:pPr>
            <a:r>
              <a:rPr lang="en-US" sz="1200" dirty="0"/>
              <a:t>Let’s start with this question: What is the backbone of your retirement?</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32</a:t>
            </a:fld>
            <a:endParaRPr lang="en-US"/>
          </a:p>
        </p:txBody>
      </p:sp>
    </p:spTree>
    <p:extLst>
      <p:ext uri="{BB962C8B-B14F-4D97-AF65-F5344CB8AC3E}">
        <p14:creationId xmlns:p14="http://schemas.microsoft.com/office/powerpoint/2010/main" val="208455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300163"/>
            <a:ext cx="5568950" cy="31337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500" u="none" kern="1200" baseline="0" dirty="0">
                <a:solidFill>
                  <a:schemeClr val="tx1"/>
                </a:solidFill>
                <a:latin typeface="+mn-lt"/>
                <a:ea typeface="+mn-ea"/>
                <a:cs typeface="+mn-cs"/>
              </a:rPr>
              <a:t>Purpose helps with aging. According to this study, greater purpose refers to deriving meaning from life's experiences and creating goals from that meaning</a:t>
            </a:r>
            <a:r>
              <a:rPr lang="en-US" sz="1200" baseline="0" dirty="0"/>
              <a:t>.</a:t>
            </a:r>
          </a:p>
          <a:p>
            <a:pPr marL="285750" indent="-285750">
              <a:buFont typeface="Arial" panose="020B0604020202020204" pitchFamily="34" charset="0"/>
              <a:buChar char="•"/>
            </a:pPr>
            <a:r>
              <a:rPr lang="en-US" sz="1200" dirty="0"/>
              <a:t>Following almost </a:t>
            </a:r>
            <a:r>
              <a:rPr lang="en-US" sz="1200" b="1" dirty="0">
                <a:solidFill>
                  <a:srgbClr val="05C3DE"/>
                </a:solidFill>
              </a:rPr>
              <a:t>1,000 people </a:t>
            </a:r>
            <a:r>
              <a:rPr lang="en-US" sz="1200" dirty="0"/>
              <a:t>(average age 80) for up to seven years, one study found that the ones with “high purpose” scores were 2.4 times more likely to remain free of Alzheimer’s. </a:t>
            </a:r>
          </a:p>
          <a:p>
            <a:pPr marL="285750" indent="-285750">
              <a:buFont typeface="Arial" panose="020B0604020202020204" pitchFamily="34" charset="0"/>
              <a:buChar char="•"/>
            </a:pPr>
            <a:r>
              <a:rPr lang="en-US" sz="1200" dirty="0"/>
              <a:t>They also were </a:t>
            </a:r>
            <a:r>
              <a:rPr lang="en-US" sz="1200" b="1" dirty="0">
                <a:solidFill>
                  <a:srgbClr val="05C3DE"/>
                </a:solidFill>
              </a:rPr>
              <a:t>less likely </a:t>
            </a:r>
            <a:r>
              <a:rPr lang="en-US" sz="1200" dirty="0"/>
              <a:t>to develop mild cognitive impairment. </a:t>
            </a:r>
          </a:p>
          <a:p>
            <a:pPr marL="285750" indent="-285750">
              <a:buFont typeface="Arial" panose="020B0604020202020204" pitchFamily="34" charset="0"/>
              <a:buChar char="•"/>
            </a:pPr>
            <a:r>
              <a:rPr lang="en-US" sz="1200" dirty="0"/>
              <a:t>They were </a:t>
            </a:r>
            <a:r>
              <a:rPr lang="en-US" sz="1200" b="1" dirty="0">
                <a:solidFill>
                  <a:srgbClr val="05C3DE"/>
                </a:solidFill>
              </a:rPr>
              <a:t>less likely </a:t>
            </a:r>
            <a:r>
              <a:rPr lang="en-US" sz="1200" dirty="0"/>
              <a:t>to develop disabilities or die young. </a:t>
            </a:r>
            <a:endParaRPr lang="en-US" sz="1200" baseline="30000" dirty="0"/>
          </a:p>
          <a:p>
            <a:pPr marL="287522" indent="-287522" defTabSz="1095222">
              <a:buFont typeface="Arial"/>
              <a:buChar char="•"/>
              <a:defRPr/>
            </a:pPr>
            <a:endParaRPr lang="en-US" sz="1600" b="1" dirty="0">
              <a:solidFill>
                <a:srgbClr val="FF0000"/>
              </a:solidFill>
              <a:latin typeface="Arial" panose="020B0604020202020204" pitchFamily="34" charset="0"/>
            </a:endParaRPr>
          </a:p>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33</a:t>
            </a:fld>
            <a:endParaRPr lang="en-US"/>
          </a:p>
        </p:txBody>
      </p:sp>
    </p:spTree>
    <p:extLst>
      <p:ext uri="{BB962C8B-B14F-4D97-AF65-F5344CB8AC3E}">
        <p14:creationId xmlns:p14="http://schemas.microsoft.com/office/powerpoint/2010/main" val="55024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34</a:t>
            </a:fld>
            <a:endParaRPr lang="en-US"/>
          </a:p>
        </p:txBody>
      </p:sp>
    </p:spTree>
    <p:extLst>
      <p:ext uri="{BB962C8B-B14F-4D97-AF65-F5344CB8AC3E}">
        <p14:creationId xmlns:p14="http://schemas.microsoft.com/office/powerpoint/2010/main" val="201109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35</a:t>
            </a:fld>
            <a:endParaRPr lang="en-US"/>
          </a:p>
        </p:txBody>
      </p:sp>
    </p:spTree>
    <p:extLst>
      <p:ext uri="{BB962C8B-B14F-4D97-AF65-F5344CB8AC3E}">
        <p14:creationId xmlns:p14="http://schemas.microsoft.com/office/powerpoint/2010/main" val="2064322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mn-lt"/>
              </a:rPr>
              <a:t>Imagine you (and your </a:t>
            </a:r>
            <a:r>
              <a:rPr lang="en-US" sz="1200" baseline="0" dirty="0">
                <a:latin typeface="+mn-lt"/>
              </a:rPr>
              <a:t>spouse/</a:t>
            </a:r>
            <a:r>
              <a:rPr lang="en-US" sz="1500" u="none" kern="1200" baseline="0" dirty="0">
                <a:solidFill>
                  <a:schemeClr val="tx1"/>
                </a:solidFill>
                <a:latin typeface="+mn-lt"/>
                <a:ea typeface="+mn-ea"/>
                <a:cs typeface="+mn-cs"/>
              </a:rPr>
              <a:t>partner</a:t>
            </a:r>
            <a:r>
              <a:rPr lang="en-US" sz="1200" dirty="0">
                <a:latin typeface="+mn-lt"/>
              </a:rPr>
              <a:t>) are going to write a book about your retirement vision to share with your family and friends. </a:t>
            </a:r>
          </a:p>
          <a:p>
            <a:pPr marL="172513" indent="-172513">
              <a:buFont typeface="Arial"/>
              <a:buChar char="•"/>
            </a:pPr>
            <a:r>
              <a:rPr lang="en-US" sz="1200" dirty="0">
                <a:latin typeface="+mn-lt"/>
              </a:rPr>
              <a:t>What would the best title be? Select from the list which best matches your own title.</a:t>
            </a:r>
          </a:p>
          <a:p>
            <a:pPr marL="172513" indent="-172513">
              <a:buFont typeface="Arial"/>
              <a:buChar char="•"/>
            </a:pPr>
            <a:r>
              <a:rPr lang="en-US" sz="1200" dirty="0">
                <a:latin typeface="+mn-lt"/>
              </a:rPr>
              <a:t>If you’re not sure, think about the values that are most important to you. </a:t>
            </a:r>
          </a:p>
          <a:p>
            <a:pPr marL="829777" lvl="1" indent="-285750">
              <a:buFont typeface="Courier New" panose="02070309020205020404" pitchFamily="49" charset="0"/>
              <a:buChar char="o"/>
            </a:pPr>
            <a:r>
              <a:rPr lang="en-US" sz="1200" dirty="0">
                <a:latin typeface="+mn-lt"/>
              </a:rPr>
              <a:t>If you value learning, for example, you might chose “Learning New Things in Retirement” or “Act Two: Second Career in Retirement.”</a:t>
            </a:r>
            <a:endParaRPr lang="en-US" sz="1200" dirty="0">
              <a:latin typeface="+mn-lt"/>
              <a:cs typeface="Arial"/>
            </a:endParaRPr>
          </a:p>
          <a:p>
            <a:pPr marL="172513" indent="-172513">
              <a:lnSpc>
                <a:spcPct val="100000"/>
              </a:lnSpc>
              <a:buFont typeface="Arial"/>
              <a:buChar char="•"/>
            </a:pPr>
            <a:endParaRPr lang="en-US" sz="1200" dirty="0">
              <a:latin typeface="+mn-lt"/>
              <a:cs typeface="Arial"/>
            </a:endParaRPr>
          </a:p>
          <a:p>
            <a:pPr marL="0" marR="0" indent="0" algn="l" defTabSz="1088054" rtl="0" eaLnBrk="1" fontAlgn="auto" latinLnBrk="0" hangingPunct="1">
              <a:lnSpc>
                <a:spcPct val="100000"/>
              </a:lnSpc>
              <a:spcBef>
                <a:spcPts val="0"/>
              </a:spcBef>
              <a:spcAft>
                <a:spcPts val="0"/>
              </a:spcAft>
              <a:buClrTx/>
              <a:buSzTx/>
              <a:buFont typeface="Arial"/>
              <a:buNone/>
              <a:tabLst/>
              <a:defRPr/>
            </a:pPr>
            <a:r>
              <a:rPr lang="en-US" sz="1200" dirty="0">
                <a:latin typeface="+mn-lt"/>
                <a:cs typeface="Arial"/>
              </a:rPr>
              <a:t>Answer</a:t>
            </a:r>
            <a:r>
              <a:rPr lang="en-US" sz="1200" baseline="0" dirty="0">
                <a:latin typeface="+mn-lt"/>
                <a:cs typeface="Arial"/>
              </a:rPr>
              <a:t> Options: </a:t>
            </a:r>
            <a:endParaRPr lang="en-US" sz="1200" dirty="0">
              <a:latin typeface="+mn-lt"/>
              <a:cs typeface="Arial"/>
            </a:endParaRPr>
          </a:p>
          <a:p>
            <a:pPr marL="57150" indent="0">
              <a:lnSpc>
                <a:spcPct val="100000"/>
              </a:lnSpc>
              <a:buClr>
                <a:schemeClr val="tx1"/>
              </a:buClr>
              <a:buNone/>
            </a:pPr>
            <a:r>
              <a:rPr lang="en-US" sz="1200" dirty="0">
                <a:latin typeface="+mn-lt"/>
                <a:cs typeface="Arial"/>
              </a:rPr>
              <a:t>__ Learning New Things in Retirement</a:t>
            </a:r>
          </a:p>
          <a:p>
            <a:pPr marL="57150" indent="0">
              <a:lnSpc>
                <a:spcPct val="100000"/>
              </a:lnSpc>
              <a:buClr>
                <a:schemeClr val="tx1"/>
              </a:buClr>
              <a:buNone/>
            </a:pPr>
            <a:r>
              <a:rPr lang="en-US" sz="1200" dirty="0">
                <a:latin typeface="+mn-lt"/>
                <a:cs typeface="Arial"/>
              </a:rPr>
              <a:t>__ Traveling the World in Retirement</a:t>
            </a:r>
          </a:p>
          <a:p>
            <a:pPr marL="57150" indent="0">
              <a:lnSpc>
                <a:spcPct val="100000"/>
              </a:lnSpc>
              <a:buClr>
                <a:schemeClr val="tx1"/>
              </a:buClr>
              <a:buNone/>
            </a:pPr>
            <a:r>
              <a:rPr lang="en-US" sz="1200" dirty="0">
                <a:latin typeface="+mn-lt"/>
                <a:cs typeface="Arial"/>
              </a:rPr>
              <a:t>__ The Joy of Family Time</a:t>
            </a:r>
          </a:p>
          <a:p>
            <a:pPr marL="57150" indent="0">
              <a:lnSpc>
                <a:spcPct val="100000"/>
              </a:lnSpc>
              <a:buClr>
                <a:schemeClr val="tx1"/>
              </a:buClr>
              <a:buNone/>
            </a:pPr>
            <a:r>
              <a:rPr lang="en-US" sz="1200" dirty="0">
                <a:latin typeface="+mn-lt"/>
                <a:cs typeface="Arial"/>
              </a:rPr>
              <a:t>__ Building a New Business in Retirement</a:t>
            </a:r>
          </a:p>
          <a:p>
            <a:pPr marL="57150" indent="0">
              <a:lnSpc>
                <a:spcPct val="100000"/>
              </a:lnSpc>
              <a:buClr>
                <a:schemeClr val="tx1"/>
              </a:buClr>
              <a:buNone/>
            </a:pPr>
            <a:r>
              <a:rPr lang="en-US" sz="1200" dirty="0">
                <a:latin typeface="+mn-lt"/>
                <a:cs typeface="Arial"/>
              </a:rPr>
              <a:t>__ Act Two: Second Career in Retirement</a:t>
            </a:r>
          </a:p>
          <a:p>
            <a:pPr marL="57150" indent="0">
              <a:lnSpc>
                <a:spcPct val="100000"/>
              </a:lnSpc>
              <a:buClr>
                <a:schemeClr val="tx1"/>
              </a:buClr>
              <a:buNone/>
            </a:pPr>
            <a:r>
              <a:rPr lang="en-US" sz="1200" dirty="0">
                <a:latin typeface="+mn-lt"/>
                <a:cs typeface="Arial"/>
              </a:rPr>
              <a:t>__ Giving Back to Our Community</a:t>
            </a:r>
          </a:p>
          <a:p>
            <a:pPr marL="57150" indent="0">
              <a:lnSpc>
                <a:spcPct val="100000"/>
              </a:lnSpc>
              <a:buClr>
                <a:schemeClr val="tx1"/>
              </a:buClr>
              <a:buNone/>
            </a:pPr>
            <a:r>
              <a:rPr lang="en-US" sz="1200" dirty="0">
                <a:latin typeface="+mn-lt"/>
                <a:cs typeface="Arial"/>
              </a:rPr>
              <a:t>__ Living the Simple Life</a:t>
            </a:r>
          </a:p>
          <a:p>
            <a:pPr marL="57150" indent="0">
              <a:lnSpc>
                <a:spcPct val="100000"/>
              </a:lnSpc>
              <a:buClr>
                <a:schemeClr val="tx1"/>
              </a:buClr>
              <a:buNone/>
            </a:pPr>
            <a:r>
              <a:rPr lang="en-US" sz="1200" dirty="0">
                <a:latin typeface="+mn-lt"/>
                <a:cs typeface="Arial"/>
              </a:rPr>
              <a:t>__ Other</a:t>
            </a:r>
          </a:p>
          <a:p>
            <a:pPr marL="0" indent="0">
              <a:buFont typeface="Arial"/>
              <a:buNone/>
            </a:pPr>
            <a:endParaRPr lang="en-US" sz="1600" dirty="0">
              <a:latin typeface="Arial" panose="020B0604020202020204" pitchFamily="34" charset="0"/>
            </a:endParaRPr>
          </a:p>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36</a:t>
            </a:fld>
            <a:endParaRPr lang="en-US"/>
          </a:p>
        </p:txBody>
      </p:sp>
    </p:spTree>
    <p:extLst>
      <p:ext uri="{BB962C8B-B14F-4D97-AF65-F5344CB8AC3E}">
        <p14:creationId xmlns:p14="http://schemas.microsoft.com/office/powerpoint/2010/main" val="800991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1988" y="1300163"/>
            <a:ext cx="5568950" cy="3133725"/>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37</a:t>
            </a:fld>
            <a:endParaRPr lang="en-US"/>
          </a:p>
        </p:txBody>
      </p:sp>
    </p:spTree>
    <p:extLst>
      <p:ext uri="{BB962C8B-B14F-4D97-AF65-F5344CB8AC3E}">
        <p14:creationId xmlns:p14="http://schemas.microsoft.com/office/powerpoint/2010/main" val="3320187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Arial" panose="020B0604020202020204" pitchFamily="34" charset="0"/>
              </a:rPr>
              <a:t>The title of your book is not permanent and may change in a few years, or even tomorrow. </a:t>
            </a:r>
          </a:p>
          <a:p>
            <a:pPr marL="172513" indent="-172513">
              <a:buFont typeface="Arial"/>
              <a:buChar char="•"/>
            </a:pPr>
            <a:r>
              <a:rPr lang="en-US" sz="1200" dirty="0">
                <a:latin typeface="Arial" panose="020B0604020202020204" pitchFamily="34" charset="0"/>
              </a:rPr>
              <a:t>Think more about it over time and refine how you want your personal retirement book to read.</a:t>
            </a:r>
          </a:p>
          <a:p>
            <a:pPr marL="172513" indent="-172513">
              <a:buFont typeface="Arial"/>
              <a:buChar char="•"/>
            </a:pPr>
            <a:r>
              <a:rPr lang="en-US" sz="1200" dirty="0">
                <a:latin typeface="Arial" panose="020B0604020202020204" pitchFamily="34" charset="0"/>
              </a:rPr>
              <a:t>Share it with your family, your loved ones, and your advisors—this vision will help them understand your goals.</a:t>
            </a:r>
          </a:p>
          <a:p>
            <a:endParaRPr lang="en-US" sz="1600" dirty="0"/>
          </a:p>
        </p:txBody>
      </p:sp>
      <p:sp>
        <p:nvSpPr>
          <p:cNvPr id="4" name="Slide Number Placeholder 3"/>
          <p:cNvSpPr>
            <a:spLocks noGrp="1"/>
          </p:cNvSpPr>
          <p:nvPr>
            <p:ph type="sldNum" sz="quarter" idx="10"/>
          </p:nvPr>
        </p:nvSpPr>
        <p:spPr/>
        <p:txBody>
          <a:bodyPr/>
          <a:lstStyle/>
          <a:p>
            <a:fld id="{CFA5BF29-3A85-45E8-9EC2-6FCFBE5E0498}" type="slidenum">
              <a:rPr lang="en-US" smtClean="0"/>
              <a:t>38</a:t>
            </a:fld>
            <a:endParaRPr lang="en-US"/>
          </a:p>
        </p:txBody>
      </p:sp>
    </p:spTree>
    <p:extLst>
      <p:ext uri="{BB962C8B-B14F-4D97-AF65-F5344CB8AC3E}">
        <p14:creationId xmlns:p14="http://schemas.microsoft.com/office/powerpoint/2010/main" val="880793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a:buChar char="•"/>
            </a:pPr>
            <a:r>
              <a:rPr lang="en-US" sz="1200" dirty="0"/>
              <a:t>You</a:t>
            </a:r>
            <a:r>
              <a:rPr lang="en-US" sz="1200" baseline="0" dirty="0"/>
              <a:t> just provided your thoughts on the 5Ws of your retirement, but how do you make your vision a reality? </a:t>
            </a:r>
            <a:endParaRPr lang="en-US" sz="1200" dirty="0"/>
          </a:p>
        </p:txBody>
      </p:sp>
      <p:sp>
        <p:nvSpPr>
          <p:cNvPr id="4" name="Slide Number Placeholder 3"/>
          <p:cNvSpPr>
            <a:spLocks noGrp="1"/>
          </p:cNvSpPr>
          <p:nvPr>
            <p:ph type="sldNum" sz="quarter" idx="10"/>
          </p:nvPr>
        </p:nvSpPr>
        <p:spPr/>
        <p:txBody>
          <a:bodyPr/>
          <a:lstStyle/>
          <a:p>
            <a:fld id="{CFA5BF29-3A85-45E8-9EC2-6FCFBE5E0498}" type="slidenum">
              <a:rPr lang="en-US" smtClean="0"/>
              <a:t>39</a:t>
            </a:fld>
            <a:endParaRPr lang="en-US"/>
          </a:p>
        </p:txBody>
      </p:sp>
    </p:spTree>
    <p:extLst>
      <p:ext uri="{BB962C8B-B14F-4D97-AF65-F5344CB8AC3E}">
        <p14:creationId xmlns:p14="http://schemas.microsoft.com/office/powerpoint/2010/main" val="36448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t>Knowing what you want</a:t>
            </a:r>
            <a:r>
              <a:rPr lang="en-US" sz="1200" baseline="0" dirty="0"/>
              <a:t> could</a:t>
            </a:r>
            <a:r>
              <a:rPr lang="en-US" sz="1200" dirty="0"/>
              <a:t> help alleviate some of the anxiety you may feel about retirement, set the framework for how much money you’ll need, and</a:t>
            </a:r>
            <a:r>
              <a:rPr lang="en-US" sz="1200" baseline="0" dirty="0"/>
              <a:t> </a:t>
            </a:r>
            <a:r>
              <a:rPr lang="en-US" sz="1200" dirty="0"/>
              <a:t>motivate you to work toward your dreams.</a:t>
            </a:r>
          </a:p>
        </p:txBody>
      </p:sp>
      <p:sp>
        <p:nvSpPr>
          <p:cNvPr id="4" name="Slide Number Placeholder 3"/>
          <p:cNvSpPr>
            <a:spLocks noGrp="1"/>
          </p:cNvSpPr>
          <p:nvPr>
            <p:ph type="sldNum" sz="quarter" idx="10"/>
          </p:nvPr>
        </p:nvSpPr>
        <p:spPr/>
        <p:txBody>
          <a:bodyPr/>
          <a:lstStyle/>
          <a:p>
            <a:fld id="{CFA5BF29-3A85-45E8-9EC2-6FCFBE5E0498}" type="slidenum">
              <a:rPr lang="en-US" smtClean="0"/>
              <a:t>4</a:t>
            </a:fld>
            <a:endParaRPr lang="en-US"/>
          </a:p>
        </p:txBody>
      </p:sp>
    </p:spTree>
    <p:extLst>
      <p:ext uri="{BB962C8B-B14F-4D97-AF65-F5344CB8AC3E}">
        <p14:creationId xmlns:p14="http://schemas.microsoft.com/office/powerpoint/2010/main" val="216909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Clr>
                <a:schemeClr val="accent2"/>
              </a:buClr>
              <a:buFont typeface="Arial" panose="020B0604020202020204" pitchFamily="34" charset="0"/>
              <a:buChar char="•"/>
            </a:pPr>
            <a:r>
              <a:rPr lang="en-US" sz="1200" dirty="0"/>
              <a:t>Your vision of retirement is as important as your financial readiness. </a:t>
            </a:r>
          </a:p>
          <a:p>
            <a:pPr marL="829987" lvl="1" indent="-285750">
              <a:buClr>
                <a:schemeClr val="accent2"/>
              </a:buClr>
              <a:buFont typeface="Courier New" panose="02070309020205020404" pitchFamily="49" charset="0"/>
              <a:buChar char="o"/>
            </a:pPr>
            <a:r>
              <a:rPr lang="en-US" sz="1200" dirty="0"/>
              <a:t>The answers you gave in the room today are your first impressions and may have been rushed decisions. Take the time to think about your choices and refine your vision.</a:t>
            </a:r>
          </a:p>
          <a:p>
            <a:pPr marL="285750" indent="-285750">
              <a:buClr>
                <a:schemeClr val="accent2"/>
              </a:buClr>
              <a:buFont typeface="Arial" panose="020B0604020202020204" pitchFamily="34" charset="0"/>
              <a:buChar char="•"/>
            </a:pPr>
            <a:r>
              <a:rPr lang="en-US" sz="1200" dirty="0"/>
              <a:t>You can define and evolve your retirement vision as you get closer to retirement.</a:t>
            </a:r>
          </a:p>
          <a:p>
            <a:pPr marL="632548" lvl="1" indent="-172513">
              <a:buFont typeface="Courier New"/>
              <a:buChar char="o"/>
            </a:pPr>
            <a:r>
              <a:rPr lang="en-US" sz="1200" dirty="0"/>
              <a:t>Compare your notes</a:t>
            </a:r>
            <a:r>
              <a:rPr lang="en-US" sz="1200" baseline="0" dirty="0"/>
              <a:t> and </a:t>
            </a:r>
            <a:r>
              <a:rPr lang="en-US" sz="1200" dirty="0"/>
              <a:t>visions of </a:t>
            </a:r>
            <a:r>
              <a:rPr lang="en-US" sz="1500" u="none" kern="1200" baseline="0" dirty="0">
                <a:solidFill>
                  <a:schemeClr val="tx1"/>
                </a:solidFill>
                <a:latin typeface="+mn-lt"/>
                <a:ea typeface="+mn-ea"/>
                <a:cs typeface="+mn-cs"/>
              </a:rPr>
              <a:t>the future with your spouse</a:t>
            </a:r>
            <a:r>
              <a:rPr lang="en-US" sz="1200" dirty="0"/>
              <a:t>. You’ll need to make sure that any differences are discussed—or they may become points of contention.</a:t>
            </a:r>
          </a:p>
          <a:p>
            <a:pPr marL="632548" lvl="1" indent="-172513">
              <a:buFont typeface="Courier New"/>
              <a:buChar char="o"/>
            </a:pPr>
            <a:r>
              <a:rPr lang="en-US" sz="1200" dirty="0"/>
              <a:t>If you plan to stagger your retirements, you may need extra help navigating how your visions will coexist.</a:t>
            </a:r>
          </a:p>
          <a:p>
            <a:pPr marL="172513" indent="-172513">
              <a:buFont typeface="Arial"/>
              <a:buChar char="•"/>
            </a:pPr>
            <a:r>
              <a:rPr lang="en-US" sz="1200" dirty="0"/>
              <a:t>Talking with your family, support teams, and advisor will be essential to achieving your vision.</a:t>
            </a:r>
          </a:p>
          <a:p>
            <a:pPr marL="632548" lvl="1" indent="-172513">
              <a:buFont typeface="Courier New"/>
              <a:buChar char="o"/>
            </a:pPr>
            <a:r>
              <a:rPr lang="en-US" sz="1200" dirty="0"/>
              <a:t>Work with your support team and advisor to assess if your financial reality matches your retirement vision.</a:t>
            </a:r>
          </a:p>
          <a:p>
            <a:pPr marL="632548" lvl="1" indent="-172513">
              <a:buFont typeface="Courier New"/>
              <a:buChar char="o"/>
            </a:pPr>
            <a:r>
              <a:rPr lang="en-US" sz="1200" dirty="0"/>
              <a:t>Decide what steps will be required to bring those two sides of the retirement readiness</a:t>
            </a:r>
            <a:r>
              <a:rPr lang="en-US" sz="1200" baseline="0" dirty="0"/>
              <a:t> </a:t>
            </a:r>
            <a:r>
              <a:rPr lang="en-US" sz="1500" u="none" kern="1200" baseline="0" dirty="0">
                <a:solidFill>
                  <a:schemeClr val="tx1"/>
                </a:solidFill>
                <a:latin typeface="+mn-lt"/>
                <a:ea typeface="+mn-ea"/>
                <a:cs typeface="+mn-cs"/>
              </a:rPr>
              <a:t>equation</a:t>
            </a:r>
            <a:r>
              <a:rPr lang="en-US" sz="1200" u="none" kern="1200" baseline="0" dirty="0">
                <a:solidFill>
                  <a:schemeClr val="tx1"/>
                </a:solidFill>
                <a:latin typeface="+mn-lt"/>
                <a:ea typeface="+mn-ea"/>
                <a:cs typeface="+mn-cs"/>
              </a:rPr>
              <a:t> </a:t>
            </a:r>
            <a:r>
              <a:rPr lang="en-US" sz="1200" dirty="0"/>
              <a:t>into alignment.</a:t>
            </a:r>
            <a:r>
              <a:rPr lang="en-US" sz="1200" dirty="0">
                <a:effectLst/>
              </a:rPr>
              <a:t> </a:t>
            </a:r>
          </a:p>
          <a:p>
            <a:pPr marL="632548" marR="0" lvl="1" indent="-172513" algn="l" defTabSz="1088054" rtl="0" eaLnBrk="1" fontAlgn="auto" latinLnBrk="0" hangingPunct="1">
              <a:lnSpc>
                <a:spcPct val="100000"/>
              </a:lnSpc>
              <a:spcBef>
                <a:spcPts val="0"/>
              </a:spcBef>
              <a:spcAft>
                <a:spcPts val="0"/>
              </a:spcAft>
              <a:buClrTx/>
              <a:buSzTx/>
              <a:buFont typeface="Courier New"/>
              <a:buChar char="o"/>
              <a:tabLst/>
              <a:defRPr/>
            </a:pPr>
            <a:r>
              <a:rPr lang="en-US" sz="1200" dirty="0">
                <a:effectLst/>
              </a:rPr>
              <a:t>Consider what adjustments you can make to your savings rate to achieve your goals.</a:t>
            </a:r>
          </a:p>
          <a:p>
            <a:pPr marL="342900" indent="-342900">
              <a:buClr>
                <a:schemeClr val="accent2"/>
              </a:buClr>
              <a:buFont typeface="Wingdings" charset="2"/>
              <a:buChar char="§"/>
            </a:pPr>
            <a:endParaRPr lang="en-US" sz="1400" dirty="0">
              <a:solidFill>
                <a:schemeClr val="tx2"/>
              </a:solidFill>
            </a:endParaRPr>
          </a:p>
          <a:p>
            <a:endParaRPr lang="en-US" sz="1400" dirty="0"/>
          </a:p>
        </p:txBody>
      </p:sp>
      <p:sp>
        <p:nvSpPr>
          <p:cNvPr id="4" name="Slide Number Placeholder 3"/>
          <p:cNvSpPr>
            <a:spLocks noGrp="1"/>
          </p:cNvSpPr>
          <p:nvPr>
            <p:ph type="sldNum" sz="quarter" idx="10"/>
          </p:nvPr>
        </p:nvSpPr>
        <p:spPr/>
        <p:txBody>
          <a:bodyPr/>
          <a:lstStyle/>
          <a:p>
            <a:fld id="{CFA5BF29-3A85-45E8-9EC2-6FCFBE5E0498}" type="slidenum">
              <a:rPr lang="en-US" smtClean="0"/>
              <a:t>40</a:t>
            </a:fld>
            <a:endParaRPr lang="en-US"/>
          </a:p>
        </p:txBody>
      </p:sp>
    </p:spTree>
    <p:extLst>
      <p:ext uri="{BB962C8B-B14F-4D97-AF65-F5344CB8AC3E}">
        <p14:creationId xmlns:p14="http://schemas.microsoft.com/office/powerpoint/2010/main" val="2752373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Clr>
                <a:schemeClr val="accent2"/>
              </a:buClr>
              <a:buFont typeface="Arial" panose="020B0604020202020204" pitchFamily="34" charset="0"/>
              <a:buChar char="•"/>
            </a:pPr>
            <a:r>
              <a:rPr lang="en-US" sz="1200" dirty="0"/>
              <a:t>Your vision of retirement is as important as your financial readiness. </a:t>
            </a:r>
          </a:p>
          <a:p>
            <a:pPr marL="829987" lvl="1" indent="-285750">
              <a:buClr>
                <a:schemeClr val="accent2"/>
              </a:buClr>
              <a:buFont typeface="Courier New" panose="02070309020205020404" pitchFamily="49" charset="0"/>
              <a:buChar char="o"/>
            </a:pPr>
            <a:r>
              <a:rPr lang="en-US" sz="1200" dirty="0"/>
              <a:t>The answers you gave in the room today are your first impressions and may have been rushed decisions. Take the time to think about your choices and refine your vision.</a:t>
            </a:r>
          </a:p>
          <a:p>
            <a:pPr marL="285750" indent="-285750">
              <a:buClr>
                <a:schemeClr val="accent2"/>
              </a:buClr>
              <a:buFont typeface="Arial" panose="020B0604020202020204" pitchFamily="34" charset="0"/>
              <a:buChar char="•"/>
            </a:pPr>
            <a:r>
              <a:rPr lang="en-US" sz="1200" dirty="0"/>
              <a:t>You can define and evolve your retirement vision as you get closer to retirement.</a:t>
            </a:r>
          </a:p>
          <a:p>
            <a:pPr marL="632548" lvl="1" indent="-172513">
              <a:buFont typeface="Courier New"/>
              <a:buChar char="o"/>
            </a:pPr>
            <a:r>
              <a:rPr lang="en-US" sz="1200" dirty="0"/>
              <a:t>Compare your notes</a:t>
            </a:r>
            <a:r>
              <a:rPr lang="en-US" sz="1200" baseline="0" dirty="0"/>
              <a:t> and </a:t>
            </a:r>
            <a:r>
              <a:rPr lang="en-US" sz="1200" dirty="0"/>
              <a:t>visions of </a:t>
            </a:r>
            <a:r>
              <a:rPr lang="en-US" sz="1500" u="none" kern="1200" baseline="0" dirty="0">
                <a:solidFill>
                  <a:schemeClr val="tx1"/>
                </a:solidFill>
                <a:latin typeface="+mn-lt"/>
                <a:ea typeface="+mn-ea"/>
                <a:cs typeface="+mn-cs"/>
              </a:rPr>
              <a:t>the future with your spouse</a:t>
            </a:r>
            <a:r>
              <a:rPr lang="en-US" sz="1200" dirty="0"/>
              <a:t>. You’ll need to make sure that any differences are discussed—or they may become points of contention.</a:t>
            </a:r>
          </a:p>
          <a:p>
            <a:pPr marL="632548" lvl="1" indent="-172513">
              <a:buFont typeface="Courier New"/>
              <a:buChar char="o"/>
            </a:pPr>
            <a:r>
              <a:rPr lang="en-US" sz="1200" dirty="0"/>
              <a:t>If you plan to stagger your retirements, you may need extra help navigating how your visions will coexist.</a:t>
            </a:r>
          </a:p>
          <a:p>
            <a:pPr marL="172513" indent="-172513">
              <a:buFont typeface="Arial"/>
              <a:buChar char="•"/>
            </a:pPr>
            <a:r>
              <a:rPr lang="en-US" sz="1200" dirty="0"/>
              <a:t>Talking with your family, support teams, and advisor will be essential to achieving your vision.</a:t>
            </a:r>
          </a:p>
          <a:p>
            <a:pPr marL="632548" lvl="1" indent="-172513">
              <a:buFont typeface="Courier New"/>
              <a:buChar char="o"/>
            </a:pPr>
            <a:r>
              <a:rPr lang="en-US" sz="1200" dirty="0"/>
              <a:t>Work with your support team and advisor to assess if your financial reality matches your retirement vision.</a:t>
            </a:r>
          </a:p>
          <a:p>
            <a:pPr marL="632548" lvl="1" indent="-172513">
              <a:buFont typeface="Courier New"/>
              <a:buChar char="o"/>
            </a:pPr>
            <a:r>
              <a:rPr lang="en-US" sz="1200" dirty="0"/>
              <a:t>Decide what steps will be required to bring those two sides of the retirement readiness</a:t>
            </a:r>
            <a:r>
              <a:rPr lang="en-US" sz="1200" baseline="0" dirty="0"/>
              <a:t> </a:t>
            </a:r>
            <a:r>
              <a:rPr lang="en-US" sz="1500" u="none" kern="1200" baseline="0" dirty="0">
                <a:solidFill>
                  <a:schemeClr val="tx1"/>
                </a:solidFill>
                <a:latin typeface="+mn-lt"/>
                <a:ea typeface="+mn-ea"/>
                <a:cs typeface="+mn-cs"/>
              </a:rPr>
              <a:t>equation</a:t>
            </a:r>
            <a:r>
              <a:rPr lang="en-US" sz="1200" u="none" kern="1200" baseline="0" dirty="0">
                <a:solidFill>
                  <a:schemeClr val="tx1"/>
                </a:solidFill>
                <a:latin typeface="+mn-lt"/>
                <a:ea typeface="+mn-ea"/>
                <a:cs typeface="+mn-cs"/>
              </a:rPr>
              <a:t> </a:t>
            </a:r>
            <a:r>
              <a:rPr lang="en-US" sz="1200" dirty="0"/>
              <a:t>into alignment.</a:t>
            </a:r>
            <a:r>
              <a:rPr lang="en-US" sz="1200" dirty="0">
                <a:effectLst/>
              </a:rPr>
              <a:t> </a:t>
            </a:r>
          </a:p>
          <a:p>
            <a:pPr marL="632548" marR="0" lvl="1" indent="-172513" algn="l" defTabSz="1088054" rtl="0" eaLnBrk="1" fontAlgn="auto" latinLnBrk="0" hangingPunct="1">
              <a:lnSpc>
                <a:spcPct val="100000"/>
              </a:lnSpc>
              <a:spcBef>
                <a:spcPts val="0"/>
              </a:spcBef>
              <a:spcAft>
                <a:spcPts val="0"/>
              </a:spcAft>
              <a:buClrTx/>
              <a:buSzTx/>
              <a:buFont typeface="Courier New"/>
              <a:buChar char="o"/>
              <a:tabLst/>
              <a:defRPr/>
            </a:pPr>
            <a:r>
              <a:rPr lang="en-US" sz="1200" dirty="0">
                <a:effectLst/>
              </a:rPr>
              <a:t>Consider what adjustments you can make to your savings rate to achieve your goals.</a:t>
            </a:r>
          </a:p>
          <a:p>
            <a:pPr marL="342900" indent="-342900">
              <a:buClr>
                <a:schemeClr val="accent2"/>
              </a:buClr>
              <a:buFont typeface="Wingdings" charset="2"/>
              <a:buChar char="§"/>
            </a:pPr>
            <a:endParaRPr lang="en-US" sz="1400" dirty="0">
              <a:solidFill>
                <a:schemeClr val="tx2"/>
              </a:solidFill>
            </a:endParaRPr>
          </a:p>
          <a:p>
            <a:endParaRPr lang="en-US" sz="1400" dirty="0"/>
          </a:p>
        </p:txBody>
      </p:sp>
      <p:sp>
        <p:nvSpPr>
          <p:cNvPr id="4" name="Slide Number Placeholder 3"/>
          <p:cNvSpPr>
            <a:spLocks noGrp="1"/>
          </p:cNvSpPr>
          <p:nvPr>
            <p:ph type="sldNum" sz="quarter" idx="10"/>
          </p:nvPr>
        </p:nvSpPr>
        <p:spPr/>
        <p:txBody>
          <a:bodyPr/>
          <a:lstStyle/>
          <a:p>
            <a:fld id="{CFA5BF29-3A85-45E8-9EC2-6FCFBE5E0498}" type="slidenum">
              <a:rPr lang="en-US" smtClean="0"/>
              <a:t>41</a:t>
            </a:fld>
            <a:endParaRPr lang="en-US"/>
          </a:p>
        </p:txBody>
      </p:sp>
    </p:spTree>
    <p:extLst>
      <p:ext uri="{BB962C8B-B14F-4D97-AF65-F5344CB8AC3E}">
        <p14:creationId xmlns:p14="http://schemas.microsoft.com/office/powerpoint/2010/main" val="2752373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A5BF29-3A85-45E8-9EC2-6FCFBE5E0498}" type="slidenum">
              <a:rPr lang="en-US" smtClean="0"/>
              <a:t>42</a:t>
            </a:fld>
            <a:endParaRPr lang="en-US"/>
          </a:p>
        </p:txBody>
      </p:sp>
    </p:spTree>
    <p:extLst>
      <p:ext uri="{BB962C8B-B14F-4D97-AF65-F5344CB8AC3E}">
        <p14:creationId xmlns:p14="http://schemas.microsoft.com/office/powerpoint/2010/main" val="174414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mn-lt"/>
              </a:rPr>
              <a:t>Thinking about your retirement as a whole can be overwhelming. Instead, break it down into smaller sections that we like to </a:t>
            </a:r>
            <a:br>
              <a:rPr lang="en-US" sz="1200" dirty="0">
                <a:latin typeface="+mn-lt"/>
              </a:rPr>
            </a:br>
            <a:r>
              <a:rPr lang="en-US" sz="1200" dirty="0">
                <a:latin typeface="+mn-lt"/>
              </a:rPr>
              <a:t>call “the Five </a:t>
            </a:r>
            <a:r>
              <a:rPr lang="en-US" sz="1200" dirty="0" err="1">
                <a:latin typeface="+mn-lt"/>
              </a:rPr>
              <a:t>Ws</a:t>
            </a:r>
            <a:r>
              <a:rPr lang="en-US" sz="1200" dirty="0">
                <a:latin typeface="+mn-lt"/>
              </a:rPr>
              <a:t>.”</a:t>
            </a:r>
          </a:p>
          <a:p>
            <a:pPr marL="172513" indent="-172513">
              <a:buFont typeface="Arial"/>
              <a:buChar char="•"/>
            </a:pPr>
            <a:r>
              <a:rPr lang="en-US" sz="1200" dirty="0">
                <a:latin typeface="+mn-lt"/>
              </a:rPr>
              <a:t>WHO?  The people you are going to spend time with in retirement.</a:t>
            </a:r>
          </a:p>
          <a:p>
            <a:pPr marL="172513" indent="-172513">
              <a:buFont typeface="Arial"/>
              <a:buChar char="•"/>
            </a:pPr>
            <a:r>
              <a:rPr lang="en-US" sz="1200" dirty="0">
                <a:latin typeface="+mn-lt"/>
              </a:rPr>
              <a:t>WHAT?  The activities you are going to engage in during retirement.</a:t>
            </a:r>
          </a:p>
          <a:p>
            <a:pPr marL="172513" indent="-172513">
              <a:buFont typeface="Arial"/>
              <a:buChar char="•"/>
            </a:pPr>
            <a:r>
              <a:rPr lang="en-US" sz="1200" dirty="0">
                <a:latin typeface="+mn-lt"/>
              </a:rPr>
              <a:t>WHERE?  The places you will live and visit in retirement.</a:t>
            </a:r>
          </a:p>
          <a:p>
            <a:pPr marL="172513" indent="-172513">
              <a:buFont typeface="Arial"/>
              <a:buChar char="•"/>
            </a:pPr>
            <a:r>
              <a:rPr lang="en-US" sz="1200" dirty="0">
                <a:latin typeface="+mn-lt"/>
              </a:rPr>
              <a:t>WHEN?  The timeline leading up to the start of your retirement. </a:t>
            </a:r>
          </a:p>
          <a:p>
            <a:pPr marL="172513" indent="-172513">
              <a:buFont typeface="Arial"/>
              <a:buChar char="•"/>
            </a:pPr>
            <a:r>
              <a:rPr lang="en-US" sz="1200" dirty="0">
                <a:latin typeface="+mn-lt"/>
              </a:rPr>
              <a:t>WHY?  This question might feel hard to answer, but it’s actually very easy once you consider your answers to “Who,” “What,” “Where” and “When.” For today’s session, we’ll consider the “Why” to be your sense of purpose—what meaning you’ll look for in retirement.</a:t>
            </a:r>
          </a:p>
          <a:p>
            <a:pPr marL="172513" indent="-172513">
              <a:buFont typeface="Arial"/>
              <a:buChar char="•"/>
            </a:pPr>
            <a:endParaRPr lang="en-US" sz="1200" dirty="0">
              <a:latin typeface="+mn-lt"/>
            </a:endParaRPr>
          </a:p>
          <a:p>
            <a:pPr marL="172513" indent="-172513">
              <a:buFont typeface="Arial"/>
              <a:buChar char="•"/>
            </a:pPr>
            <a:r>
              <a:rPr lang="en-US" sz="1200" dirty="0">
                <a:latin typeface="+mn-lt"/>
              </a:rPr>
              <a:t>Retirements are long,</a:t>
            </a:r>
            <a:r>
              <a:rPr lang="en-US" sz="1200" baseline="0" dirty="0">
                <a:latin typeface="+mn-lt"/>
              </a:rPr>
              <a:t> so s</a:t>
            </a:r>
            <a:r>
              <a:rPr lang="en-US" sz="1200" dirty="0">
                <a:latin typeface="+mn-lt"/>
              </a:rPr>
              <a:t>tart this exercise by thinking about the first 5 or 10 years of your retirement. </a:t>
            </a:r>
          </a:p>
          <a:p>
            <a:pPr marL="172513" indent="-172513">
              <a:buFont typeface="Arial"/>
              <a:buChar char="•"/>
            </a:pPr>
            <a:endParaRPr lang="en-US" sz="1200" dirty="0">
              <a:latin typeface="+mn-lt"/>
            </a:endParaRPr>
          </a:p>
          <a:p>
            <a:pPr marL="172513" indent="-172513">
              <a:buFont typeface="Arial"/>
              <a:buChar char="•"/>
            </a:pPr>
            <a:r>
              <a:rPr lang="en-US" sz="1200" dirty="0">
                <a:latin typeface="+mn-lt"/>
              </a:rPr>
              <a:t>Don’t start from scratch</a:t>
            </a:r>
          </a:p>
          <a:p>
            <a:pPr marL="632548" lvl="1" indent="-172513">
              <a:buFont typeface="Courier New"/>
              <a:buChar char="o"/>
            </a:pPr>
            <a:r>
              <a:rPr lang="en-US" sz="1200" dirty="0">
                <a:latin typeface="+mn-lt"/>
              </a:rPr>
              <a:t>Consider your life right now as your starting point. </a:t>
            </a:r>
          </a:p>
          <a:p>
            <a:pPr marL="632548" lvl="1" indent="-172513">
              <a:buFont typeface="Courier New"/>
              <a:buChar char="o"/>
            </a:pPr>
            <a:r>
              <a:rPr lang="en-US" sz="1200" dirty="0">
                <a:latin typeface="+mn-lt"/>
              </a:rPr>
              <a:t>Remember you can’t control everything.  </a:t>
            </a:r>
          </a:p>
          <a:p>
            <a:pPr marL="632548" lvl="1" indent="-172513">
              <a:buFont typeface="Courier New"/>
              <a:buChar char="o"/>
            </a:pPr>
            <a:endParaRPr lang="en-US" sz="1200" dirty="0">
              <a:latin typeface="+mn-lt"/>
            </a:endParaRPr>
          </a:p>
          <a:p>
            <a:pPr marL="88311" indent="-172513">
              <a:buFont typeface="Courier New"/>
              <a:buChar char="o"/>
            </a:pPr>
            <a:r>
              <a:rPr lang="en-US" sz="1200" dirty="0">
                <a:latin typeface="+mn-lt"/>
              </a:rPr>
              <a:t>Now let’s tackle each of the </a:t>
            </a:r>
            <a:r>
              <a:rPr lang="en-US" sz="1200" dirty="0" err="1">
                <a:latin typeface="+mn-lt"/>
              </a:rPr>
              <a:t>Ws</a:t>
            </a:r>
            <a:r>
              <a:rPr lang="en-US" sz="1200" dirty="0">
                <a:latin typeface="+mn-lt"/>
              </a:rPr>
              <a:t> one-by-one to get us started…</a:t>
            </a:r>
          </a:p>
          <a:p>
            <a:pPr marL="172513" indent="-172513">
              <a:buFont typeface="Arial"/>
              <a:buChar char="•"/>
            </a:pPr>
            <a:endParaRPr lang="en-US" sz="14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5</a:t>
            </a:fld>
            <a:endParaRPr lang="en-US"/>
          </a:p>
        </p:txBody>
      </p:sp>
    </p:spTree>
    <p:extLst>
      <p:ext uri="{BB962C8B-B14F-4D97-AF65-F5344CB8AC3E}">
        <p14:creationId xmlns:p14="http://schemas.microsoft.com/office/powerpoint/2010/main" val="36448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172513" indent="-172513">
              <a:buFont typeface="Arial"/>
              <a:buChar char="•"/>
            </a:pPr>
            <a:r>
              <a:rPr lang="en-US" sz="1200" dirty="0">
                <a:latin typeface="Arial" panose="020B0604020202020204" pitchFamily="34" charset="0"/>
              </a:rPr>
              <a:t>Let’s start with this question: Which people in your life are most important to you today? </a:t>
            </a:r>
          </a:p>
          <a:p>
            <a:pPr marL="172513" indent="-172513">
              <a:buFont typeface="Arial"/>
              <a:buChar char="•"/>
            </a:pPr>
            <a:r>
              <a:rPr lang="en-US" sz="1200" dirty="0">
                <a:latin typeface="Arial" panose="020B0604020202020204" pitchFamily="34" charset="0"/>
              </a:rPr>
              <a:t>Think about this broadly. It can be family, friends, work colleagues, or people like your barber,</a:t>
            </a:r>
            <a:r>
              <a:rPr lang="en-US" sz="1200" baseline="0" dirty="0">
                <a:latin typeface="Arial" panose="020B0604020202020204" pitchFamily="34" charset="0"/>
              </a:rPr>
              <a:t> </a:t>
            </a:r>
            <a:r>
              <a:rPr lang="en-US" sz="1200" dirty="0">
                <a:latin typeface="Arial" panose="020B0604020202020204" pitchFamily="34" charset="0"/>
              </a:rPr>
              <a:t>hair stylist or yoga teacher.</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6</a:t>
            </a:fld>
            <a:endParaRPr lang="en-US"/>
          </a:p>
        </p:txBody>
      </p:sp>
    </p:spTree>
    <p:extLst>
      <p:ext uri="{BB962C8B-B14F-4D97-AF65-F5344CB8AC3E}">
        <p14:creationId xmlns:p14="http://schemas.microsoft.com/office/powerpoint/2010/main" val="20845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dirty="0">
                <a:solidFill>
                  <a:schemeClr val="tx1"/>
                </a:solidFill>
              </a:rPr>
              <a:t>Engaging with others can significantly </a:t>
            </a:r>
            <a:r>
              <a:rPr lang="en-US" sz="1500" u="none" kern="1200" baseline="0" dirty="0">
                <a:solidFill>
                  <a:schemeClr val="tx1"/>
                </a:solidFill>
                <a:latin typeface="+mn-lt"/>
                <a:ea typeface="+mn-ea"/>
                <a:cs typeface="+mn-cs"/>
              </a:rPr>
              <a:t>enhance</a:t>
            </a:r>
            <a:r>
              <a:rPr lang="en-US" sz="1200" b="0" dirty="0">
                <a:solidFill>
                  <a:schemeClr val="tx1"/>
                </a:solidFill>
              </a:rPr>
              <a:t> your health in retirement. This is true for both your physical and mental health.</a:t>
            </a:r>
          </a:p>
        </p:txBody>
      </p:sp>
      <p:sp>
        <p:nvSpPr>
          <p:cNvPr id="4" name="Slide Number Placeholder 3"/>
          <p:cNvSpPr>
            <a:spLocks noGrp="1"/>
          </p:cNvSpPr>
          <p:nvPr>
            <p:ph type="sldNum" sz="quarter" idx="10"/>
          </p:nvPr>
        </p:nvSpPr>
        <p:spPr/>
        <p:txBody>
          <a:bodyPr/>
          <a:lstStyle/>
          <a:p>
            <a:fld id="{CFA5BF29-3A85-45E8-9EC2-6FCFBE5E0498}" type="slidenum">
              <a:rPr lang="en-US" smtClean="0"/>
              <a:t>7</a:t>
            </a:fld>
            <a:endParaRPr lang="en-US"/>
          </a:p>
        </p:txBody>
      </p:sp>
    </p:spTree>
    <p:extLst>
      <p:ext uri="{BB962C8B-B14F-4D97-AF65-F5344CB8AC3E}">
        <p14:creationId xmlns:p14="http://schemas.microsoft.com/office/powerpoint/2010/main" val="334686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0" indent="0">
              <a:buFont typeface="Arial"/>
              <a:buNone/>
            </a:pPr>
            <a:endParaRPr lang="en-US" sz="1200" b="1" dirty="0">
              <a:solidFill>
                <a:srgbClr val="FF0000"/>
              </a:solidFill>
            </a:endParaRPr>
          </a:p>
          <a:p>
            <a:pPr marL="287522" indent="-287522">
              <a:buFont typeface="Arial"/>
              <a:buChar char="•"/>
            </a:pPr>
            <a:r>
              <a:rPr lang="en-US" sz="1200" dirty="0"/>
              <a:t>Let’s do an exercise.</a:t>
            </a:r>
          </a:p>
          <a:p>
            <a:pPr marL="287522" indent="-287522">
              <a:buFont typeface="Arial"/>
              <a:buChar char="•"/>
            </a:pPr>
            <a:r>
              <a:rPr lang="en-US" sz="1200" dirty="0"/>
              <a:t>Start with the people you spend the most time with and work down to the people you spend the least time with.</a:t>
            </a:r>
          </a:p>
          <a:p>
            <a:pPr marL="0" indent="0">
              <a:lnSpc>
                <a:spcPct val="100000"/>
              </a:lnSpc>
              <a:buFont typeface="Arial"/>
              <a:buNone/>
            </a:pPr>
            <a:endParaRPr lang="en-US" sz="1200" dirty="0"/>
          </a:p>
          <a:p>
            <a:pPr marL="0" marR="0" indent="0" algn="l" defTabSz="1088054" rtl="0" eaLnBrk="1" fontAlgn="auto" latinLnBrk="0" hangingPunct="1">
              <a:lnSpc>
                <a:spcPct val="100000"/>
              </a:lnSpc>
              <a:spcBef>
                <a:spcPts val="0"/>
              </a:spcBef>
              <a:spcAft>
                <a:spcPts val="0"/>
              </a:spcAft>
              <a:buClrTx/>
              <a:buSzTx/>
              <a:buFontTx/>
              <a:buNone/>
              <a:tabLst/>
              <a:defRPr/>
            </a:pPr>
            <a:r>
              <a:rPr lang="en-US" sz="1200" dirty="0"/>
              <a:t>Answer options</a:t>
            </a:r>
            <a:r>
              <a:rPr lang="en-US" sz="1200" baseline="0" dirty="0"/>
              <a:t>: </a:t>
            </a:r>
            <a:endParaRPr lang="en-US" sz="1200" dirty="0"/>
          </a:p>
          <a:p>
            <a:pPr marL="57150" indent="0">
              <a:lnSpc>
                <a:spcPct val="100000"/>
              </a:lnSpc>
              <a:buClr>
                <a:schemeClr val="tx1"/>
              </a:buClr>
              <a:buNone/>
            </a:pPr>
            <a:r>
              <a:rPr lang="en-US" sz="1200" dirty="0"/>
              <a:t>__  Household members</a:t>
            </a:r>
          </a:p>
          <a:p>
            <a:pPr marL="57150" indent="0">
              <a:lnSpc>
                <a:spcPct val="100000"/>
              </a:lnSpc>
              <a:buClr>
                <a:schemeClr val="tx1"/>
              </a:buClr>
              <a:buNone/>
            </a:pPr>
            <a:r>
              <a:rPr lang="en-US" sz="1200" dirty="0"/>
              <a:t>__  Family</a:t>
            </a:r>
          </a:p>
          <a:p>
            <a:pPr marL="57150" indent="0">
              <a:lnSpc>
                <a:spcPct val="100000"/>
              </a:lnSpc>
              <a:buClr>
                <a:schemeClr val="tx1"/>
              </a:buClr>
              <a:buNone/>
            </a:pPr>
            <a:r>
              <a:rPr lang="en-US" sz="1200" dirty="0"/>
              <a:t>__  Close Friends</a:t>
            </a:r>
          </a:p>
          <a:p>
            <a:pPr marL="57150" indent="0">
              <a:lnSpc>
                <a:spcPct val="100000"/>
              </a:lnSpc>
              <a:buClr>
                <a:schemeClr val="tx1"/>
              </a:buClr>
              <a:buNone/>
            </a:pPr>
            <a:r>
              <a:rPr lang="en-US" sz="1200" dirty="0"/>
              <a:t>__  Acquaintances/Neighbors</a:t>
            </a:r>
          </a:p>
          <a:p>
            <a:pPr marL="57150" indent="0">
              <a:lnSpc>
                <a:spcPct val="100000"/>
              </a:lnSpc>
              <a:buClr>
                <a:schemeClr val="tx1"/>
              </a:buClr>
              <a:buNone/>
            </a:pPr>
            <a:r>
              <a:rPr lang="en-US" sz="1200" dirty="0"/>
              <a:t>__  Clubs/Groups/Church</a:t>
            </a:r>
          </a:p>
          <a:p>
            <a:pPr marL="57150" indent="0">
              <a:lnSpc>
                <a:spcPct val="100000"/>
              </a:lnSpc>
              <a:buClr>
                <a:schemeClr val="tx1"/>
              </a:buClr>
              <a:buNone/>
            </a:pPr>
            <a:r>
              <a:rPr lang="en-US" sz="1200" dirty="0"/>
              <a:t>__  Neighborhood/Community</a:t>
            </a:r>
          </a:p>
          <a:p>
            <a:pPr marL="57150" indent="0">
              <a:lnSpc>
                <a:spcPct val="100000"/>
              </a:lnSpc>
              <a:buClr>
                <a:schemeClr val="tx1"/>
              </a:buClr>
              <a:buNone/>
            </a:pPr>
            <a:r>
              <a:rPr lang="en-US" sz="1200" dirty="0"/>
              <a:t>__  Work Colleagues</a:t>
            </a:r>
          </a:p>
          <a:p>
            <a:pPr marL="57150" indent="0">
              <a:lnSpc>
                <a:spcPct val="100000"/>
              </a:lnSpc>
              <a:buClr>
                <a:schemeClr val="tx1"/>
              </a:buClr>
              <a:buNone/>
            </a:pPr>
            <a:r>
              <a:rPr lang="en-US" sz="1200" dirty="0"/>
              <a:t>__  Other  _________________________________</a:t>
            </a:r>
          </a:p>
          <a:p>
            <a:pPr marL="57150" indent="0">
              <a:lnSpc>
                <a:spcPct val="50000"/>
              </a:lnSpc>
              <a:buClr>
                <a:schemeClr val="tx1"/>
              </a:buClr>
              <a:buNone/>
            </a:pPr>
            <a:endParaRPr lang="en-US" sz="1400" dirty="0"/>
          </a:p>
          <a:p>
            <a:pPr marL="57150" indent="0">
              <a:lnSpc>
                <a:spcPct val="50000"/>
              </a:lnSpc>
              <a:buClr>
                <a:schemeClr val="tx1"/>
              </a:buClr>
              <a:buNone/>
            </a:pPr>
            <a:endParaRPr lang="en-US" sz="1400" dirty="0"/>
          </a:p>
          <a:p>
            <a:pPr marL="0" indent="0">
              <a:buFont typeface="Arial"/>
              <a:buNone/>
            </a:pPr>
            <a:endParaRPr lang="en-US" sz="1400" dirty="0"/>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8</a:t>
            </a:fld>
            <a:endParaRPr lang="en-US"/>
          </a:p>
        </p:txBody>
      </p:sp>
    </p:spTree>
    <p:extLst>
      <p:ext uri="{BB962C8B-B14F-4D97-AF65-F5344CB8AC3E}">
        <p14:creationId xmlns:p14="http://schemas.microsoft.com/office/powerpoint/2010/main" val="323349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60463"/>
            <a:ext cx="5568950" cy="3133725"/>
          </a:xfrm>
        </p:spPr>
      </p:sp>
      <p:sp>
        <p:nvSpPr>
          <p:cNvPr id="3" name="Notes Placeholder 2"/>
          <p:cNvSpPr>
            <a:spLocks noGrp="1"/>
          </p:cNvSpPr>
          <p:nvPr>
            <p:ph type="body" idx="1"/>
          </p:nvPr>
        </p:nvSpPr>
        <p:spPr/>
        <p:txBody>
          <a:bodyPr/>
          <a:lstStyle/>
          <a:p>
            <a:pPr marL="287522" indent="-287522">
              <a:buFont typeface="Arial"/>
              <a:buChar char="•"/>
            </a:pPr>
            <a:r>
              <a:rPr lang="en-US" sz="1200" dirty="0"/>
              <a:t>Now reorder your list for retirement (remember just the first 5</a:t>
            </a:r>
            <a:r>
              <a:rPr lang="en-US" sz="1200" baseline="0" dirty="0"/>
              <a:t> to </a:t>
            </a:r>
            <a:r>
              <a:rPr lang="en-US" sz="1200" dirty="0"/>
              <a:t>10 years). Think about who you want to spend time with then, and order them from most to least time.</a:t>
            </a:r>
          </a:p>
          <a:p>
            <a:pPr marL="287522" indent="-287522">
              <a:buFont typeface="Arial"/>
              <a:buChar char="•"/>
            </a:pPr>
            <a:r>
              <a:rPr lang="en-US" sz="1200" dirty="0"/>
              <a:t>Now, comparing the two lists, let’s have a show of hands: </a:t>
            </a:r>
          </a:p>
          <a:p>
            <a:pPr marL="835133" lvl="1" indent="-287522">
              <a:buFont typeface="Courier New"/>
              <a:buChar char="o"/>
            </a:pPr>
            <a:r>
              <a:rPr lang="en-US" sz="1200" dirty="0"/>
              <a:t>How many of you found you will be spending less time with work friends? </a:t>
            </a:r>
          </a:p>
          <a:p>
            <a:pPr marL="835133" lvl="1" indent="-287522">
              <a:buFont typeface="Courier New"/>
              <a:buChar char="o"/>
            </a:pPr>
            <a:r>
              <a:rPr lang="en-US" sz="1200" dirty="0"/>
              <a:t>How many of you found you’ll be spending more time with family </a:t>
            </a:r>
            <a:r>
              <a:rPr lang="en-US" sz="1500" u="none" kern="1200" baseline="0" dirty="0">
                <a:solidFill>
                  <a:schemeClr val="tx1"/>
                </a:solidFill>
                <a:latin typeface="+mn-lt"/>
                <a:ea typeface="+mn-ea"/>
                <a:cs typeface="+mn-cs"/>
              </a:rPr>
              <a:t>and personal friends</a:t>
            </a:r>
            <a:r>
              <a:rPr lang="en-US" sz="1200" dirty="0"/>
              <a:t>?</a:t>
            </a:r>
          </a:p>
          <a:p>
            <a:pPr marL="0" marR="0" indent="0" algn="l" defTabSz="1088054"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1088054" rtl="0" eaLnBrk="1" fontAlgn="auto" latinLnBrk="0" hangingPunct="1">
              <a:lnSpc>
                <a:spcPct val="100000"/>
              </a:lnSpc>
              <a:spcBef>
                <a:spcPts val="0"/>
              </a:spcBef>
              <a:spcAft>
                <a:spcPts val="0"/>
              </a:spcAft>
              <a:buClrTx/>
              <a:buSzTx/>
              <a:buFontTx/>
              <a:buNone/>
              <a:tabLst/>
              <a:defRPr/>
            </a:pPr>
            <a:r>
              <a:rPr lang="en-US" sz="1200" dirty="0"/>
              <a:t>Answer options</a:t>
            </a:r>
            <a:r>
              <a:rPr lang="en-US" sz="1200" baseline="0" dirty="0"/>
              <a:t>: </a:t>
            </a:r>
            <a:endParaRPr lang="en-US" sz="1200" dirty="0"/>
          </a:p>
          <a:p>
            <a:pPr marL="57150" indent="0">
              <a:lnSpc>
                <a:spcPct val="100000"/>
              </a:lnSpc>
              <a:buClr>
                <a:schemeClr val="tx1"/>
              </a:buClr>
              <a:buNone/>
            </a:pPr>
            <a:r>
              <a:rPr lang="en-US" sz="1200" dirty="0"/>
              <a:t>__  Household members</a:t>
            </a:r>
          </a:p>
          <a:p>
            <a:pPr marL="57150" indent="0">
              <a:lnSpc>
                <a:spcPct val="100000"/>
              </a:lnSpc>
              <a:buClr>
                <a:schemeClr val="tx1"/>
              </a:buClr>
              <a:buNone/>
            </a:pPr>
            <a:r>
              <a:rPr lang="en-US" sz="1200" dirty="0"/>
              <a:t>__  Family</a:t>
            </a:r>
          </a:p>
          <a:p>
            <a:pPr marL="57150" indent="0">
              <a:lnSpc>
                <a:spcPct val="100000"/>
              </a:lnSpc>
              <a:buClr>
                <a:schemeClr val="tx1"/>
              </a:buClr>
              <a:buNone/>
            </a:pPr>
            <a:r>
              <a:rPr lang="en-US" sz="1200" dirty="0"/>
              <a:t>__  Close Friends</a:t>
            </a:r>
          </a:p>
          <a:p>
            <a:pPr marL="57150" indent="0">
              <a:lnSpc>
                <a:spcPct val="100000"/>
              </a:lnSpc>
              <a:buClr>
                <a:schemeClr val="tx1"/>
              </a:buClr>
              <a:buNone/>
            </a:pPr>
            <a:r>
              <a:rPr lang="en-US" sz="1200" dirty="0"/>
              <a:t>__  Acquaintances/Neighbors</a:t>
            </a:r>
          </a:p>
          <a:p>
            <a:pPr marL="57150" indent="0">
              <a:lnSpc>
                <a:spcPct val="100000"/>
              </a:lnSpc>
              <a:buClr>
                <a:schemeClr val="tx1"/>
              </a:buClr>
              <a:buNone/>
            </a:pPr>
            <a:r>
              <a:rPr lang="en-US" sz="1200" dirty="0"/>
              <a:t>__  Clubs/Groups/Church</a:t>
            </a:r>
          </a:p>
          <a:p>
            <a:pPr marL="57150" indent="0">
              <a:lnSpc>
                <a:spcPct val="100000"/>
              </a:lnSpc>
              <a:buClr>
                <a:schemeClr val="tx1"/>
              </a:buClr>
              <a:buNone/>
            </a:pPr>
            <a:r>
              <a:rPr lang="en-US" sz="1200" dirty="0"/>
              <a:t>__  Neighborhood/Community</a:t>
            </a:r>
          </a:p>
          <a:p>
            <a:pPr marL="57150" indent="0">
              <a:lnSpc>
                <a:spcPct val="100000"/>
              </a:lnSpc>
              <a:buClr>
                <a:schemeClr val="tx1"/>
              </a:buClr>
              <a:buNone/>
            </a:pPr>
            <a:r>
              <a:rPr lang="en-US" sz="1200" dirty="0"/>
              <a:t>__  Work Colleagues</a:t>
            </a:r>
          </a:p>
          <a:p>
            <a:pPr marL="57150" indent="0">
              <a:lnSpc>
                <a:spcPct val="100000"/>
              </a:lnSpc>
              <a:buClr>
                <a:schemeClr val="tx1"/>
              </a:buClr>
              <a:buNone/>
            </a:pPr>
            <a:r>
              <a:rPr lang="en-US" sz="1200" dirty="0"/>
              <a:t>__  Other  _________________________________</a:t>
            </a:r>
          </a:p>
          <a:p>
            <a:endParaRPr lang="en-US" dirty="0"/>
          </a:p>
        </p:txBody>
      </p:sp>
      <p:sp>
        <p:nvSpPr>
          <p:cNvPr id="4" name="Slide Number Placeholder 3"/>
          <p:cNvSpPr>
            <a:spLocks noGrp="1"/>
          </p:cNvSpPr>
          <p:nvPr>
            <p:ph type="sldNum" sz="quarter" idx="10"/>
          </p:nvPr>
        </p:nvSpPr>
        <p:spPr/>
        <p:txBody>
          <a:bodyPr/>
          <a:lstStyle/>
          <a:p>
            <a:fld id="{CFA5BF29-3A85-45E8-9EC2-6FCFBE5E0498}" type="slidenum">
              <a:rPr lang="en-US" smtClean="0"/>
              <a:t>9</a:t>
            </a:fld>
            <a:endParaRPr lang="en-US"/>
          </a:p>
        </p:txBody>
      </p:sp>
    </p:spTree>
    <p:extLst>
      <p:ext uri="{BB962C8B-B14F-4D97-AF65-F5344CB8AC3E}">
        <p14:creationId xmlns:p14="http://schemas.microsoft.com/office/powerpoint/2010/main" val="312016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0"/>
            <a:ext cx="12185778" cy="6858000"/>
          </a:xfrm>
          <a:prstGeom prst="rect">
            <a:avLst/>
          </a:prstGeom>
        </p:spPr>
      </p:pic>
      <p:sp>
        <p:nvSpPr>
          <p:cNvPr id="5" name="Text Placeholder 4"/>
          <p:cNvSpPr>
            <a:spLocks noGrp="1"/>
          </p:cNvSpPr>
          <p:nvPr>
            <p:ph type="body" sz="quarter" idx="12" hasCustomPrompt="1"/>
          </p:nvPr>
        </p:nvSpPr>
        <p:spPr>
          <a:xfrm>
            <a:off x="1018058" y="2111612"/>
            <a:ext cx="8773633" cy="1539240"/>
          </a:xfrm>
        </p:spPr>
        <p:txBody>
          <a:bodyPr anchor="b"/>
          <a:lstStyle>
            <a:lvl1pPr marL="0" marR="0" indent="0" algn="l" defTabSz="914048" rtl="0" eaLnBrk="1" fontAlgn="auto" latinLnBrk="0" hangingPunct="1">
              <a:lnSpc>
                <a:spcPct val="105000"/>
              </a:lnSpc>
              <a:spcBef>
                <a:spcPts val="1800"/>
              </a:spcBef>
              <a:spcAft>
                <a:spcPts val="0"/>
              </a:spcAft>
              <a:buClr>
                <a:srgbClr val="05C3DE"/>
              </a:buClr>
              <a:buSzTx/>
              <a:buFont typeface="Wingdings" panose="05000000000000000000" pitchFamily="2" charset="2"/>
              <a:buNone/>
              <a:tabLst/>
              <a:defRPr sz="2400"/>
            </a:lvl1pPr>
          </a:lstStyle>
          <a:p>
            <a:pPr lvl="0"/>
            <a:r>
              <a:rPr lang="en-US" dirty="0"/>
              <a:t>First Line Title</a:t>
            </a:r>
          </a:p>
        </p:txBody>
      </p:sp>
      <p:sp>
        <p:nvSpPr>
          <p:cNvPr id="12" name="Text Placeholder 11"/>
          <p:cNvSpPr>
            <a:spLocks noGrp="1"/>
          </p:cNvSpPr>
          <p:nvPr>
            <p:ph type="body" sz="quarter" idx="13" hasCustomPrompt="1"/>
          </p:nvPr>
        </p:nvSpPr>
        <p:spPr>
          <a:xfrm>
            <a:off x="1007901" y="3671921"/>
            <a:ext cx="8783791" cy="1233489"/>
          </a:xfrm>
        </p:spPr>
        <p:txBody>
          <a:bodyPr>
            <a:noAutofit/>
          </a:bodyPr>
          <a:lstStyle>
            <a:lvl1pPr marL="0" indent="0">
              <a:lnSpc>
                <a:spcPct val="94000"/>
              </a:lnSpc>
              <a:spcBef>
                <a:spcPts val="0"/>
              </a:spcBef>
              <a:buNone/>
              <a:defRPr sz="3600" cap="all" baseline="0">
                <a:solidFill>
                  <a:schemeClr val="accent2"/>
                </a:solidFill>
                <a:latin typeface="+mj-lt"/>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r>
              <a:rPr lang="en-US" dirty="0"/>
              <a:t>Second Line Title</a:t>
            </a:r>
          </a:p>
        </p:txBody>
      </p:sp>
      <p:sp>
        <p:nvSpPr>
          <p:cNvPr id="14" name="Text Placeholder 13"/>
          <p:cNvSpPr>
            <a:spLocks noGrp="1"/>
          </p:cNvSpPr>
          <p:nvPr>
            <p:ph type="body" sz="quarter" idx="14" hasCustomPrompt="1"/>
          </p:nvPr>
        </p:nvSpPr>
        <p:spPr>
          <a:xfrm>
            <a:off x="1026743" y="4898481"/>
            <a:ext cx="8764950" cy="1465899"/>
          </a:xfrm>
        </p:spPr>
        <p:txBody>
          <a:bodyPr>
            <a:noAutofit/>
          </a:bodyPr>
          <a:lstStyle>
            <a:lvl1pPr marL="0" indent="0">
              <a:spcBef>
                <a:spcPts val="0"/>
              </a:spcBef>
              <a:buNone/>
              <a:defRPr sz="1600">
                <a:solidFill>
                  <a:schemeClr val="accent3"/>
                </a:solidFill>
              </a:defRPr>
            </a:lvl1pPr>
          </a:lstStyle>
          <a:p>
            <a:r>
              <a:rPr lang="en-US" b="1" dirty="0"/>
              <a:t>PresenterName Bolded </a:t>
            </a:r>
            <a:r>
              <a:rPr lang="en-US" dirty="0" err="1"/>
              <a:t>CompanyName</a:t>
            </a:r>
            <a:r>
              <a:rPr lang="en-US" dirty="0"/>
              <a:t> Not Bolded</a:t>
            </a:r>
          </a:p>
          <a:p>
            <a:r>
              <a:rPr lang="en-US" dirty="0"/>
              <a:t>Conference or Meeting Name </a:t>
            </a:r>
          </a:p>
          <a:p>
            <a:r>
              <a:rPr lang="en-US" dirty="0"/>
              <a:t>Date</a:t>
            </a:r>
          </a:p>
        </p:txBody>
      </p:sp>
    </p:spTree>
    <p:extLst>
      <p:ext uri="{BB962C8B-B14F-4D97-AF65-F5344CB8AC3E}">
        <p14:creationId xmlns:p14="http://schemas.microsoft.com/office/powerpoint/2010/main" val="38557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s with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18" y="1353671"/>
            <a:ext cx="4876079" cy="4559768"/>
          </a:xfrm>
          <a:ln>
            <a:noFill/>
          </a:ln>
        </p:spPr>
        <p:txBody>
          <a:bodyPr>
            <a:noAutofit/>
          </a:bodyPr>
          <a:lstStyle>
            <a:lvl1pPr marL="342768" indent="-342768">
              <a:lnSpc>
                <a:spcPct val="105000"/>
              </a:lnSpc>
              <a:buClr>
                <a:schemeClr val="accent2"/>
              </a:buClr>
              <a:defRPr sz="2000"/>
            </a:lvl1pPr>
            <a:lvl2pPr marL="682363" indent="-285641">
              <a:lnSpc>
                <a:spcPct val="105000"/>
              </a:lnSpc>
              <a:buClr>
                <a:schemeClr val="accent4"/>
              </a:buClr>
              <a:defRPr sz="1900"/>
            </a:lvl2pPr>
            <a:lvl3pPr marL="974349" indent="-228512">
              <a:lnSpc>
                <a:spcPct val="105000"/>
              </a:lnSpc>
              <a:buClr>
                <a:schemeClr val="accent4"/>
              </a:buClr>
              <a:defRPr sz="1500"/>
            </a:lvl3pPr>
            <a:lvl4pPr marL="1256816" indent="-228512">
              <a:lnSpc>
                <a:spcPct val="105000"/>
              </a:lnSpc>
              <a:buClr>
                <a:schemeClr val="accent4"/>
              </a:buClr>
              <a:defRPr sz="1500"/>
            </a:lvl4pPr>
            <a:lvl5pPr marL="1256816" indent="0">
              <a:lnSpc>
                <a:spcPct val="105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4" name="Content Placeholder 10"/>
          <p:cNvSpPr>
            <a:spLocks noGrp="1" noChangeAspect="1"/>
          </p:cNvSpPr>
          <p:nvPr>
            <p:ph sz="quarter" idx="14" hasCustomPrompt="1"/>
          </p:nvPr>
        </p:nvSpPr>
        <p:spPr>
          <a:xfrm>
            <a:off x="6326789" y="1371600"/>
            <a:ext cx="4871695" cy="3566160"/>
          </a:xfrm>
          <a:ln>
            <a:noFill/>
          </a:ln>
        </p:spPr>
        <p:txBody>
          <a:bodyPr>
            <a:noAutofit/>
          </a:bodyPr>
          <a:lstStyle>
            <a:lvl1pPr marL="0" indent="0">
              <a:buNone/>
              <a:defRPr sz="2400" baseline="0"/>
            </a:lvl1pPr>
          </a:lstStyle>
          <a:p>
            <a:pPr lvl="0"/>
            <a:r>
              <a:rPr lang="en-US" dirty="0"/>
              <a:t>Click on photo icon below to add photo</a:t>
            </a:r>
          </a:p>
        </p:txBody>
      </p:sp>
      <p:sp>
        <p:nvSpPr>
          <p:cNvPr id="16" name="Title 1"/>
          <p:cNvSpPr>
            <a:spLocks noGrp="1"/>
          </p:cNvSpPr>
          <p:nvPr>
            <p:ph type="title" hasCustomPrompt="1"/>
          </p:nvPr>
        </p:nvSpPr>
        <p:spPr bwMode="auto">
          <a:xfrm>
            <a:off x="996920" y="326136"/>
            <a:ext cx="10201565" cy="740664"/>
          </a:xfrm>
        </p:spPr>
        <p:txBody>
          <a:bodyPr>
            <a:noAutofit/>
          </a:bodyPr>
          <a:lstStyle>
            <a:lvl1pPr>
              <a:defRPr sz="3200"/>
            </a:lvl1pPr>
          </a:lstStyle>
          <a:p>
            <a:r>
              <a:rPr lang="en-US" dirty="0"/>
              <a:t>Bullets with Photo</a:t>
            </a:r>
          </a:p>
        </p:txBody>
      </p:sp>
      <p:sp>
        <p:nvSpPr>
          <p:cNvPr id="8"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33041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hort Quote">
    <p:spTree>
      <p:nvGrpSpPr>
        <p:cNvPr id="1" name=""/>
        <p:cNvGrpSpPr/>
        <p:nvPr/>
      </p:nvGrpSpPr>
      <p:grpSpPr>
        <a:xfrm>
          <a:off x="0" y="0"/>
          <a:ext cx="0" cy="0"/>
          <a:chOff x="0" y="0"/>
          <a:chExt cx="0" cy="0"/>
        </a:xfrm>
      </p:grpSpPr>
      <p:sp>
        <p:nvSpPr>
          <p:cNvPr id="13" name="Text Placeholder 7"/>
          <p:cNvSpPr>
            <a:spLocks noGrp="1"/>
          </p:cNvSpPr>
          <p:nvPr>
            <p:ph type="body" sz="quarter" idx="13" hasCustomPrompt="1"/>
          </p:nvPr>
        </p:nvSpPr>
        <p:spPr>
          <a:xfrm>
            <a:off x="998208" y="6053328"/>
            <a:ext cx="10200278"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9" name="Freeform 6"/>
          <p:cNvSpPr>
            <a:spLocks noChangeAspect="1" noEditPoints="1"/>
          </p:cNvSpPr>
          <p:nvPr userDrawn="1"/>
        </p:nvSpPr>
        <p:spPr bwMode="ltGray">
          <a:xfrm>
            <a:off x="1094749" y="1371603"/>
            <a:ext cx="2133919"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04" tIns="45704" rIns="91404" bIns="45704"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912367" y="1866900"/>
            <a:ext cx="8743096" cy="3429000"/>
          </a:xfrm>
        </p:spPr>
        <p:txBody>
          <a:bodyPr anchor="ctr">
            <a:noAutofit/>
          </a:bodyPr>
          <a:lstStyle>
            <a:lvl1pPr marL="0" indent="0">
              <a:lnSpc>
                <a:spcPct val="110000"/>
              </a:lnSpc>
              <a:buNone/>
              <a:defRPr sz="2800" cap="all" baseline="0">
                <a:solidFill>
                  <a:schemeClr val="accent2"/>
                </a:solidFill>
                <a:latin typeface="Arial Black" panose="020B0A04020102020204" pitchFamily="34" charset="0"/>
              </a:defRPr>
            </a:lvl1pPr>
            <a:lvl2pPr marL="285641" indent="-285641">
              <a:buClr>
                <a:schemeClr val="accent1"/>
              </a:buClr>
              <a:buFont typeface="Arial" panose="020B0604020202020204" pitchFamily="34" charset="0"/>
              <a:buChar char="—"/>
              <a:defRPr sz="1900">
                <a:solidFill>
                  <a:schemeClr val="accent1"/>
                </a:solidFill>
              </a:defRPr>
            </a:lvl2pPr>
          </a:lstStyle>
          <a:p>
            <a:pPr lvl="0"/>
            <a:r>
              <a:rPr lang="en-US"/>
              <a:t>Short quote</a:t>
            </a:r>
            <a:endParaRPr lang="en-US" dirty="0"/>
          </a:p>
          <a:p>
            <a:pPr lvl="1"/>
            <a:r>
              <a:rPr lang="en-US" dirty="0"/>
              <a:t>Second level</a:t>
            </a:r>
          </a:p>
        </p:txBody>
      </p:sp>
      <p:sp>
        <p:nvSpPr>
          <p:cNvPr id="7"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
        <p:nvSpPr>
          <p:cNvPr id="10" name="Rectangle 9">
            <a:extLst>
              <a:ext uri="{FF2B5EF4-FFF2-40B4-BE49-F238E27FC236}">
                <a16:creationId xmlns:a16="http://schemas.microsoft.com/office/drawing/2014/main" id="{D2DF637D-3AA4-5943-A294-6D036CA90EEC}"/>
              </a:ext>
            </a:extLst>
          </p:cNvPr>
          <p:cNvSpPr/>
          <p:nvPr userDrawn="1"/>
        </p:nvSpPr>
        <p:spPr>
          <a:xfrm>
            <a:off x="0" y="6629014"/>
            <a:ext cx="12192000" cy="2329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82DB1C6E-4D23-6740-A059-84B1DCF05FD1}"/>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21384" y="6710977"/>
            <a:ext cx="1435608" cy="75368"/>
          </a:xfrm>
          <a:prstGeom prst="rect">
            <a:avLst/>
          </a:prstGeom>
        </p:spPr>
      </p:pic>
      <p:sp>
        <p:nvSpPr>
          <p:cNvPr id="12" name="TextBox 11">
            <a:extLst>
              <a:ext uri="{FF2B5EF4-FFF2-40B4-BE49-F238E27FC236}">
                <a16:creationId xmlns:a16="http://schemas.microsoft.com/office/drawing/2014/main" id="{7E2726BC-DDE1-4A42-97C0-D97D03EF6759}"/>
              </a:ext>
            </a:extLst>
          </p:cNvPr>
          <p:cNvSpPr txBox="1"/>
          <p:nvPr userDrawn="1"/>
        </p:nvSpPr>
        <p:spPr>
          <a:xfrm>
            <a:off x="11207750" y="6706347"/>
            <a:ext cx="84444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tx2">
                    <a:alpha val="50000"/>
                  </a:schemeClr>
                </a:solidFill>
              </a:rPr>
              <a:t>T. ROWE PRICE</a:t>
            </a:r>
          </a:p>
        </p:txBody>
      </p:sp>
    </p:spTree>
    <p:extLst>
      <p:ext uri="{BB962C8B-B14F-4D97-AF65-F5344CB8AC3E}">
        <p14:creationId xmlns:p14="http://schemas.microsoft.com/office/powerpoint/2010/main" val="6857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ong Quote">
    <p:spTree>
      <p:nvGrpSpPr>
        <p:cNvPr id="1" name=""/>
        <p:cNvGrpSpPr/>
        <p:nvPr/>
      </p:nvGrpSpPr>
      <p:grpSpPr>
        <a:xfrm>
          <a:off x="0" y="0"/>
          <a:ext cx="0" cy="0"/>
          <a:chOff x="0" y="0"/>
          <a:chExt cx="0" cy="0"/>
        </a:xfrm>
      </p:grpSpPr>
      <p:sp>
        <p:nvSpPr>
          <p:cNvPr id="13" name="Text Placeholder 7"/>
          <p:cNvSpPr>
            <a:spLocks noGrp="1"/>
          </p:cNvSpPr>
          <p:nvPr>
            <p:ph type="body" sz="quarter" idx="13" hasCustomPrompt="1"/>
          </p:nvPr>
        </p:nvSpPr>
        <p:spPr>
          <a:xfrm>
            <a:off x="998193" y="6053328"/>
            <a:ext cx="10200290"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0" name="Freeform 6"/>
          <p:cNvSpPr>
            <a:spLocks noChangeAspect="1" noEditPoints="1"/>
          </p:cNvSpPr>
          <p:nvPr userDrawn="1"/>
        </p:nvSpPr>
        <p:spPr bwMode="ltGray">
          <a:xfrm>
            <a:off x="1094738" y="1371603"/>
            <a:ext cx="2133921" cy="1930148"/>
          </a:xfrm>
          <a:custGeom>
            <a:avLst/>
            <a:gdLst>
              <a:gd name="T0" fmla="*/ 88 w 238"/>
              <a:gd name="T1" fmla="*/ 124 h 220"/>
              <a:gd name="T2" fmla="*/ 88 w 238"/>
              <a:gd name="T3" fmla="*/ 220 h 220"/>
              <a:gd name="T4" fmla="*/ 0 w 238"/>
              <a:gd name="T5" fmla="*/ 220 h 220"/>
              <a:gd name="T6" fmla="*/ 0 w 238"/>
              <a:gd name="T7" fmla="*/ 145 h 220"/>
              <a:gd name="T8" fmla="*/ 14 w 238"/>
              <a:gd name="T9" fmla="*/ 55 h 220"/>
              <a:gd name="T10" fmla="*/ 76 w 238"/>
              <a:gd name="T11" fmla="*/ 0 h 220"/>
              <a:gd name="T12" fmla="*/ 96 w 238"/>
              <a:gd name="T13" fmla="*/ 32 h 220"/>
              <a:gd name="T14" fmla="*/ 59 w 238"/>
              <a:gd name="T15" fmla="*/ 63 h 220"/>
              <a:gd name="T16" fmla="*/ 45 w 238"/>
              <a:gd name="T17" fmla="*/ 124 h 220"/>
              <a:gd name="T18" fmla="*/ 88 w 238"/>
              <a:gd name="T19" fmla="*/ 124 h 220"/>
              <a:gd name="T20" fmla="*/ 231 w 238"/>
              <a:gd name="T21" fmla="*/ 124 h 220"/>
              <a:gd name="T22" fmla="*/ 231 w 238"/>
              <a:gd name="T23" fmla="*/ 220 h 220"/>
              <a:gd name="T24" fmla="*/ 142 w 238"/>
              <a:gd name="T25" fmla="*/ 220 h 220"/>
              <a:gd name="T26" fmla="*/ 142 w 238"/>
              <a:gd name="T27" fmla="*/ 145 h 220"/>
              <a:gd name="T28" fmla="*/ 157 w 238"/>
              <a:gd name="T29" fmla="*/ 55 h 220"/>
              <a:gd name="T30" fmla="*/ 218 w 238"/>
              <a:gd name="T31" fmla="*/ 0 h 220"/>
              <a:gd name="T32" fmla="*/ 238 w 238"/>
              <a:gd name="T33" fmla="*/ 32 h 220"/>
              <a:gd name="T34" fmla="*/ 201 w 238"/>
              <a:gd name="T35" fmla="*/ 63 h 220"/>
              <a:gd name="T36" fmla="*/ 188 w 238"/>
              <a:gd name="T37" fmla="*/ 124 h 220"/>
              <a:gd name="T38" fmla="*/ 231 w 238"/>
              <a:gd name="T39"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20">
                <a:moveTo>
                  <a:pt x="88" y="124"/>
                </a:moveTo>
                <a:cubicBezTo>
                  <a:pt x="88" y="220"/>
                  <a:pt x="88" y="220"/>
                  <a:pt x="88" y="220"/>
                </a:cubicBezTo>
                <a:cubicBezTo>
                  <a:pt x="0" y="220"/>
                  <a:pt x="0" y="220"/>
                  <a:pt x="0" y="220"/>
                </a:cubicBezTo>
                <a:cubicBezTo>
                  <a:pt x="0" y="145"/>
                  <a:pt x="0" y="145"/>
                  <a:pt x="0" y="145"/>
                </a:cubicBezTo>
                <a:cubicBezTo>
                  <a:pt x="0" y="104"/>
                  <a:pt x="5" y="74"/>
                  <a:pt x="14" y="55"/>
                </a:cubicBezTo>
                <a:cubicBezTo>
                  <a:pt x="27" y="31"/>
                  <a:pt x="48" y="12"/>
                  <a:pt x="76" y="0"/>
                </a:cubicBezTo>
                <a:cubicBezTo>
                  <a:pt x="96" y="32"/>
                  <a:pt x="96" y="32"/>
                  <a:pt x="96" y="32"/>
                </a:cubicBezTo>
                <a:cubicBezTo>
                  <a:pt x="79" y="39"/>
                  <a:pt x="67" y="50"/>
                  <a:pt x="59" y="63"/>
                </a:cubicBezTo>
                <a:cubicBezTo>
                  <a:pt x="51" y="77"/>
                  <a:pt x="46" y="98"/>
                  <a:pt x="45" y="124"/>
                </a:cubicBezTo>
                <a:lnTo>
                  <a:pt x="88" y="124"/>
                </a:lnTo>
                <a:close/>
                <a:moveTo>
                  <a:pt x="231" y="124"/>
                </a:moveTo>
                <a:cubicBezTo>
                  <a:pt x="231" y="220"/>
                  <a:pt x="231" y="220"/>
                  <a:pt x="231" y="220"/>
                </a:cubicBezTo>
                <a:cubicBezTo>
                  <a:pt x="142" y="220"/>
                  <a:pt x="142" y="220"/>
                  <a:pt x="142" y="220"/>
                </a:cubicBezTo>
                <a:cubicBezTo>
                  <a:pt x="142" y="145"/>
                  <a:pt x="142" y="145"/>
                  <a:pt x="142" y="145"/>
                </a:cubicBezTo>
                <a:cubicBezTo>
                  <a:pt x="142" y="104"/>
                  <a:pt x="147" y="74"/>
                  <a:pt x="157" y="55"/>
                </a:cubicBezTo>
                <a:cubicBezTo>
                  <a:pt x="170" y="31"/>
                  <a:pt x="190" y="12"/>
                  <a:pt x="218" y="0"/>
                </a:cubicBezTo>
                <a:cubicBezTo>
                  <a:pt x="238" y="32"/>
                  <a:pt x="238" y="32"/>
                  <a:pt x="238" y="32"/>
                </a:cubicBezTo>
                <a:cubicBezTo>
                  <a:pt x="221" y="39"/>
                  <a:pt x="209" y="50"/>
                  <a:pt x="201" y="63"/>
                </a:cubicBezTo>
                <a:cubicBezTo>
                  <a:pt x="193" y="77"/>
                  <a:pt x="189" y="98"/>
                  <a:pt x="188" y="124"/>
                </a:cubicBezTo>
                <a:lnTo>
                  <a:pt x="231" y="124"/>
                </a:lnTo>
                <a:close/>
              </a:path>
            </a:pathLst>
          </a:custGeom>
          <a:solidFill>
            <a:srgbClr val="E6E6E6"/>
          </a:solidFill>
          <a:ln>
            <a:noFill/>
          </a:ln>
        </p:spPr>
        <p:txBody>
          <a:bodyPr vert="horz" wrap="square" lIns="91404" tIns="45704" rIns="91404" bIns="45704" numCol="1" anchor="t" anchorCtr="0" compatLnSpc="1">
            <a:prstTxWarp prst="textNoShape">
              <a:avLst/>
            </a:prstTxWarp>
          </a:bodyPr>
          <a:lstStyle/>
          <a:p>
            <a:endParaRPr lang="en-US">
              <a:solidFill>
                <a:srgbClr val="FFFFFF"/>
              </a:solidFill>
            </a:endParaRPr>
          </a:p>
        </p:txBody>
      </p:sp>
      <p:sp>
        <p:nvSpPr>
          <p:cNvPr id="3" name="Text Placeholder 2"/>
          <p:cNvSpPr>
            <a:spLocks noGrp="1"/>
          </p:cNvSpPr>
          <p:nvPr>
            <p:ph type="body" sz="quarter" idx="15" hasCustomPrompt="1"/>
          </p:nvPr>
        </p:nvSpPr>
        <p:spPr>
          <a:xfrm>
            <a:off x="1912359" y="1866900"/>
            <a:ext cx="8743105" cy="3429000"/>
          </a:xfrm>
        </p:spPr>
        <p:txBody>
          <a:bodyPr anchor="ctr">
            <a:noAutofit/>
          </a:bodyPr>
          <a:lstStyle>
            <a:lvl1pPr marL="0" indent="0">
              <a:lnSpc>
                <a:spcPct val="110000"/>
              </a:lnSpc>
              <a:buNone/>
              <a:defRPr sz="2400" cap="none" baseline="0">
                <a:solidFill>
                  <a:schemeClr val="accent2"/>
                </a:solidFill>
                <a:latin typeface="Arial Black" panose="020B0A04020102020204" pitchFamily="34" charset="0"/>
              </a:defRPr>
            </a:lvl1pPr>
            <a:lvl2pPr marL="285641" indent="-285641">
              <a:buClr>
                <a:schemeClr val="accent1"/>
              </a:buClr>
              <a:buFont typeface="Arial" panose="020B0604020202020204" pitchFamily="34" charset="0"/>
              <a:buChar char="—"/>
              <a:defRPr sz="1900">
                <a:solidFill>
                  <a:schemeClr val="accent1"/>
                </a:solidFill>
              </a:defRPr>
            </a:lvl2pPr>
          </a:lstStyle>
          <a:p>
            <a:pPr lvl="0"/>
            <a:r>
              <a:rPr lang="en-US"/>
              <a:t>Long quote</a:t>
            </a:r>
          </a:p>
          <a:p>
            <a:pPr lvl="1"/>
            <a:r>
              <a:rPr lang="en-US"/>
              <a:t>Second </a:t>
            </a:r>
            <a:r>
              <a:rPr lang="en-US" dirty="0"/>
              <a:t>level</a:t>
            </a:r>
          </a:p>
        </p:txBody>
      </p:sp>
      <p:sp>
        <p:nvSpPr>
          <p:cNvPr id="7"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
        <p:nvSpPr>
          <p:cNvPr id="8" name="Rectangle 7">
            <a:extLst>
              <a:ext uri="{FF2B5EF4-FFF2-40B4-BE49-F238E27FC236}">
                <a16:creationId xmlns:a16="http://schemas.microsoft.com/office/drawing/2014/main" id="{D2DF637D-3AA4-5943-A294-6D036CA90EEC}"/>
              </a:ext>
            </a:extLst>
          </p:cNvPr>
          <p:cNvSpPr/>
          <p:nvPr userDrawn="1"/>
        </p:nvSpPr>
        <p:spPr>
          <a:xfrm>
            <a:off x="0" y="6629014"/>
            <a:ext cx="12192000" cy="2329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82DB1C6E-4D23-6740-A059-84B1DCF05FD1}"/>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21384" y="6710977"/>
            <a:ext cx="1435608" cy="75368"/>
          </a:xfrm>
          <a:prstGeom prst="rect">
            <a:avLst/>
          </a:prstGeom>
        </p:spPr>
      </p:pic>
      <p:sp>
        <p:nvSpPr>
          <p:cNvPr id="12" name="TextBox 11">
            <a:extLst>
              <a:ext uri="{FF2B5EF4-FFF2-40B4-BE49-F238E27FC236}">
                <a16:creationId xmlns:a16="http://schemas.microsoft.com/office/drawing/2014/main" id="{7E2726BC-DDE1-4A42-97C0-D97D03EF6759}"/>
              </a:ext>
            </a:extLst>
          </p:cNvPr>
          <p:cNvSpPr txBox="1"/>
          <p:nvPr userDrawn="1"/>
        </p:nvSpPr>
        <p:spPr>
          <a:xfrm>
            <a:off x="11207750" y="6706347"/>
            <a:ext cx="84444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tx2">
                    <a:alpha val="50000"/>
                  </a:schemeClr>
                </a:solidFill>
              </a:rPr>
              <a:t>T. ROWE PRICE</a:t>
            </a:r>
          </a:p>
        </p:txBody>
      </p:sp>
    </p:spTree>
    <p:extLst>
      <p:ext uri="{BB962C8B-B14F-4D97-AF65-F5344CB8AC3E}">
        <p14:creationId xmlns:p14="http://schemas.microsoft.com/office/powerpoint/2010/main" val="14439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Blocks">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0343" y="6053328"/>
            <a:ext cx="1020814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hasCustomPrompt="1"/>
          </p:nvPr>
        </p:nvSpPr>
        <p:spPr bwMode="auto">
          <a:xfrm>
            <a:off x="996920" y="326136"/>
            <a:ext cx="10201565" cy="740664"/>
          </a:xfrm>
        </p:spPr>
        <p:txBody>
          <a:bodyPr>
            <a:noAutofit/>
          </a:bodyPr>
          <a:lstStyle>
            <a:lvl1pPr>
              <a:defRPr sz="3200" baseline="0"/>
            </a:lvl1pPr>
          </a:lstStyle>
          <a:p>
            <a:r>
              <a:rPr lang="en-US" dirty="0"/>
              <a:t>Content Blocks</a:t>
            </a:r>
          </a:p>
        </p:txBody>
      </p:sp>
      <p:sp>
        <p:nvSpPr>
          <p:cNvPr id="8" name="Rectangle 7"/>
          <p:cNvSpPr>
            <a:spLocks noChangeAspect="1"/>
          </p:cNvSpPr>
          <p:nvPr/>
        </p:nvSpPr>
        <p:spPr bwMode="ltGray">
          <a:xfrm>
            <a:off x="3788876" y="1363855"/>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9" name="Rectangle 8"/>
          <p:cNvSpPr/>
          <p:nvPr/>
        </p:nvSpPr>
        <p:spPr bwMode="ltGray">
          <a:xfrm>
            <a:off x="6071869" y="1363855"/>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11" name="Rectangle 10"/>
          <p:cNvSpPr/>
          <p:nvPr/>
        </p:nvSpPr>
        <p:spPr bwMode="ltGray">
          <a:xfrm>
            <a:off x="3788876" y="3644838"/>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12" name="Rectangle 11"/>
          <p:cNvSpPr/>
          <p:nvPr/>
        </p:nvSpPr>
        <p:spPr bwMode="ltGray">
          <a:xfrm>
            <a:off x="6071869" y="3644838"/>
            <a:ext cx="2239697" cy="2240679"/>
          </a:xfrm>
          <a:prstGeom prst="rect">
            <a:avLst/>
          </a:prstGeom>
          <a:solidFill>
            <a:srgbClr val="054C70"/>
          </a:solidFill>
          <a:ln>
            <a:noFill/>
          </a:ln>
          <a:effectLst/>
        </p:spPr>
        <p:style>
          <a:lnRef idx="1">
            <a:schemeClr val="accent1"/>
          </a:lnRef>
          <a:fillRef idx="3">
            <a:schemeClr val="accent1"/>
          </a:fillRef>
          <a:effectRef idx="2">
            <a:schemeClr val="accent1"/>
          </a:effectRef>
          <a:fontRef idx="minor">
            <a:schemeClr val="lt1"/>
          </a:fontRef>
        </p:style>
        <p:txBody>
          <a:bodyPr lIns="91404" tIns="45704" rIns="91404" bIns="137107" rtlCol="0" anchor="t" anchorCtr="0"/>
          <a:lstStyle/>
          <a:p>
            <a:pPr algn="ctr"/>
            <a:endParaRPr lang="en-US" sz="1500" b="1">
              <a:latin typeface="Arial"/>
              <a:cs typeface="Arial"/>
            </a:endParaRPr>
          </a:p>
        </p:txBody>
      </p:sp>
      <p:sp>
        <p:nvSpPr>
          <p:cNvPr id="3" name="Text Placeholder 2"/>
          <p:cNvSpPr>
            <a:spLocks noGrp="1"/>
          </p:cNvSpPr>
          <p:nvPr>
            <p:ph type="body" sz="quarter" idx="16" hasCustomPrompt="1"/>
          </p:nvPr>
        </p:nvSpPr>
        <p:spPr>
          <a:xfrm>
            <a:off x="4025261" y="1363854"/>
            <a:ext cx="1799458" cy="1056583"/>
          </a:xfrm>
        </p:spPr>
        <p:txBody>
          <a:bodyPr anchor="b"/>
          <a:lstStyle>
            <a:lvl1pPr marL="0" indent="0">
              <a:lnSpc>
                <a:spcPts val="2000"/>
              </a:lnSpc>
              <a:spcBef>
                <a:spcPts val="0"/>
              </a:spcBef>
              <a:buNone/>
              <a:defRPr sz="1900" b="1" cap="all" baseline="0">
                <a:solidFill>
                  <a:srgbClr val="05C3DE"/>
                </a:solidFill>
              </a:defRPr>
            </a:lvl1pPr>
          </a:lstStyle>
          <a:p>
            <a:pPr lvl="0"/>
            <a:r>
              <a:rPr lang="en-US" dirty="0"/>
              <a:t>subhead 2 lines max</a:t>
            </a:r>
          </a:p>
        </p:txBody>
      </p:sp>
      <p:sp>
        <p:nvSpPr>
          <p:cNvPr id="5" name="Text Placeholder 4"/>
          <p:cNvSpPr>
            <a:spLocks noGrp="1"/>
          </p:cNvSpPr>
          <p:nvPr>
            <p:ph type="body" sz="quarter" idx="17" hasCustomPrompt="1"/>
          </p:nvPr>
        </p:nvSpPr>
        <p:spPr>
          <a:xfrm>
            <a:off x="4025261" y="2431197"/>
            <a:ext cx="1799458" cy="1167195"/>
          </a:xfrm>
        </p:spPr>
        <p:txBody>
          <a:bodyPr/>
          <a:lstStyle>
            <a:lvl1pPr marL="0" indent="0">
              <a:buNone/>
              <a:defRPr sz="1500" b="1" baseline="0">
                <a:solidFill>
                  <a:schemeClr val="bg1"/>
                </a:solidFill>
              </a:defRPr>
            </a:lvl1pPr>
          </a:lstStyle>
          <a:p>
            <a:pPr lvl="0"/>
            <a:r>
              <a:rPr lang="en-US" dirty="0"/>
              <a:t>Detailed information, four lines max. Adjust position as needed.</a:t>
            </a:r>
          </a:p>
        </p:txBody>
      </p:sp>
      <p:sp>
        <p:nvSpPr>
          <p:cNvPr id="19" name="Text Placeholder 18"/>
          <p:cNvSpPr>
            <a:spLocks noGrp="1"/>
          </p:cNvSpPr>
          <p:nvPr>
            <p:ph type="body" sz="quarter" idx="18" hasCustomPrompt="1"/>
          </p:nvPr>
        </p:nvSpPr>
        <p:spPr>
          <a:xfrm>
            <a:off x="6289993" y="1363854"/>
            <a:ext cx="1812512" cy="1056583"/>
          </a:xfrm>
        </p:spPr>
        <p:txBody>
          <a:bodyPr anchor="b"/>
          <a:lstStyle>
            <a:lvl1pPr marL="0" indent="0">
              <a:lnSpc>
                <a:spcPts val="2000"/>
              </a:lnSpc>
              <a:buNone/>
              <a:defRPr sz="1900" b="1" cap="all" baseline="0">
                <a:solidFill>
                  <a:srgbClr val="05C3DE"/>
                </a:solidFill>
              </a:defRPr>
            </a:lvl1pPr>
          </a:lstStyle>
          <a:p>
            <a:pPr lvl="0"/>
            <a:r>
              <a:rPr lang="en-US" dirty="0"/>
              <a:t>Subhead 2 lines max</a:t>
            </a:r>
          </a:p>
        </p:txBody>
      </p:sp>
      <p:sp>
        <p:nvSpPr>
          <p:cNvPr id="21" name="Text Placeholder 20"/>
          <p:cNvSpPr>
            <a:spLocks noGrp="1"/>
          </p:cNvSpPr>
          <p:nvPr>
            <p:ph type="body" sz="quarter" idx="19" hasCustomPrompt="1"/>
          </p:nvPr>
        </p:nvSpPr>
        <p:spPr>
          <a:xfrm>
            <a:off x="6289991" y="2435095"/>
            <a:ext cx="1812515" cy="1169435"/>
          </a:xfrm>
        </p:spPr>
        <p:txBody>
          <a:bodyPr vert="horz" lIns="0" tIns="0" rIns="0" bIns="0" rtlCol="0">
            <a:noAutofit/>
          </a:bodyPr>
          <a:lstStyle>
            <a:lvl1pPr marL="0" indent="0">
              <a:buNone/>
              <a:defRPr lang="en-US" sz="1500" b="1" baseline="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lvl="0"/>
            <a:r>
              <a:rPr lang="en-US" dirty="0"/>
              <a:t>Detailed information, four lines max. Adjust position as needed.</a:t>
            </a:r>
          </a:p>
        </p:txBody>
      </p:sp>
      <p:sp>
        <p:nvSpPr>
          <p:cNvPr id="23" name="Text Placeholder 22"/>
          <p:cNvSpPr>
            <a:spLocks noGrp="1"/>
          </p:cNvSpPr>
          <p:nvPr>
            <p:ph type="body" sz="quarter" idx="20" hasCustomPrompt="1"/>
          </p:nvPr>
        </p:nvSpPr>
        <p:spPr>
          <a:xfrm>
            <a:off x="4025261" y="3644837"/>
            <a:ext cx="1799458" cy="1068857"/>
          </a:xfrm>
        </p:spPr>
        <p:txBody>
          <a:bodyPr anchor="b"/>
          <a:lstStyle>
            <a:lvl1pPr marL="0" indent="0">
              <a:lnSpc>
                <a:spcPts val="2000"/>
              </a:lnSpc>
              <a:buNone/>
              <a:defRPr sz="1900" b="1" cap="all" baseline="0">
                <a:solidFill>
                  <a:srgbClr val="05C3DE"/>
                </a:solidFill>
              </a:defRPr>
            </a:lvl1pPr>
          </a:lstStyle>
          <a:p>
            <a:pPr lvl="0"/>
            <a:r>
              <a:rPr lang="en-US" dirty="0"/>
              <a:t>subhead 2 lines max</a:t>
            </a:r>
          </a:p>
        </p:txBody>
      </p:sp>
      <p:sp>
        <p:nvSpPr>
          <p:cNvPr id="25" name="Text Placeholder 24"/>
          <p:cNvSpPr>
            <a:spLocks noGrp="1"/>
          </p:cNvSpPr>
          <p:nvPr>
            <p:ph type="body" sz="quarter" idx="21" hasCustomPrompt="1"/>
          </p:nvPr>
        </p:nvSpPr>
        <p:spPr>
          <a:xfrm>
            <a:off x="6281211" y="3644835"/>
            <a:ext cx="1819109" cy="1079359"/>
          </a:xfrm>
        </p:spPr>
        <p:txBody>
          <a:bodyPr anchor="b"/>
          <a:lstStyle>
            <a:lvl1pPr marL="0" indent="0">
              <a:lnSpc>
                <a:spcPts val="2000"/>
              </a:lnSpc>
              <a:buNone/>
              <a:defRPr sz="1900" b="1" cap="all" baseline="0">
                <a:solidFill>
                  <a:srgbClr val="05C3DE"/>
                </a:solidFill>
              </a:defRPr>
            </a:lvl1pPr>
          </a:lstStyle>
          <a:p>
            <a:pPr lvl="0"/>
            <a:r>
              <a:rPr lang="en-US" dirty="0"/>
              <a:t>subhead 2 lines max</a:t>
            </a:r>
          </a:p>
        </p:txBody>
      </p:sp>
      <p:sp>
        <p:nvSpPr>
          <p:cNvPr id="27" name="Text Placeholder 26"/>
          <p:cNvSpPr>
            <a:spLocks noGrp="1"/>
          </p:cNvSpPr>
          <p:nvPr>
            <p:ph type="body" sz="quarter" idx="22" hasCustomPrompt="1"/>
          </p:nvPr>
        </p:nvSpPr>
        <p:spPr>
          <a:xfrm>
            <a:off x="4025261" y="4724192"/>
            <a:ext cx="1799458" cy="1161320"/>
          </a:xfrm>
        </p:spPr>
        <p:txBody>
          <a:bodyPr/>
          <a:lstStyle>
            <a:lvl1pPr marL="0" indent="0">
              <a:buNone/>
              <a:defRPr sz="1500" b="1" baseline="0">
                <a:solidFill>
                  <a:schemeClr val="bg1"/>
                </a:solidFill>
              </a:defRPr>
            </a:lvl1pPr>
          </a:lstStyle>
          <a:p>
            <a:pPr lvl="0"/>
            <a:r>
              <a:rPr lang="en-US" dirty="0"/>
              <a:t>Detailed information, four lines max. Adjust position as needed.</a:t>
            </a:r>
          </a:p>
        </p:txBody>
      </p:sp>
      <p:sp>
        <p:nvSpPr>
          <p:cNvPr id="29" name="Text Placeholder 28"/>
          <p:cNvSpPr>
            <a:spLocks noGrp="1"/>
          </p:cNvSpPr>
          <p:nvPr>
            <p:ph type="body" sz="quarter" idx="23" hasCustomPrompt="1"/>
          </p:nvPr>
        </p:nvSpPr>
        <p:spPr>
          <a:xfrm>
            <a:off x="6289994" y="4732646"/>
            <a:ext cx="1812513" cy="1152871"/>
          </a:xfrm>
        </p:spPr>
        <p:txBody>
          <a:bodyPr/>
          <a:lstStyle>
            <a:lvl1pPr marL="0" indent="0" algn="l">
              <a:buNone/>
              <a:defRPr sz="1500" b="1" baseline="0">
                <a:solidFill>
                  <a:schemeClr val="bg1"/>
                </a:solidFill>
              </a:defRPr>
            </a:lvl1pPr>
          </a:lstStyle>
          <a:p>
            <a:pPr lvl="0"/>
            <a:r>
              <a:rPr lang="en-US" dirty="0"/>
              <a:t>Detailed information, four lines max. Adjust position as needed.</a:t>
            </a:r>
          </a:p>
        </p:txBody>
      </p:sp>
      <p:sp>
        <p:nvSpPr>
          <p:cNvPr id="20"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301956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rge Statistic">
    <p:spTree>
      <p:nvGrpSpPr>
        <p:cNvPr id="1" name=""/>
        <p:cNvGrpSpPr/>
        <p:nvPr/>
      </p:nvGrpSpPr>
      <p:grpSpPr>
        <a:xfrm>
          <a:off x="0" y="0"/>
          <a:ext cx="0" cy="0"/>
          <a:chOff x="0" y="0"/>
          <a:chExt cx="0" cy="0"/>
        </a:xfrm>
      </p:grpSpPr>
      <p:sp>
        <p:nvSpPr>
          <p:cNvPr id="4" name="Text Placeholder 3"/>
          <p:cNvSpPr>
            <a:spLocks noGrp="1"/>
          </p:cNvSpPr>
          <p:nvPr>
            <p:ph type="body" sz="quarter" idx="14" hasCustomPrompt="1"/>
          </p:nvPr>
        </p:nvSpPr>
        <p:spPr>
          <a:xfrm>
            <a:off x="1989484" y="830358"/>
            <a:ext cx="6307005" cy="3607748"/>
          </a:xfrm>
        </p:spPr>
        <p:txBody>
          <a:bodyPr anchor="b"/>
          <a:lstStyle>
            <a:lvl1pPr marL="0" indent="0" algn="l">
              <a:buNone/>
              <a:defRPr sz="20800" b="1">
                <a:solidFill>
                  <a:srgbClr val="05C3DE"/>
                </a:solidFill>
              </a:defRPr>
            </a:lvl1pPr>
          </a:lstStyle>
          <a:p>
            <a:pPr lvl="0"/>
            <a:r>
              <a:rPr lang="en-US" dirty="0"/>
              <a:t>00</a:t>
            </a:r>
          </a:p>
        </p:txBody>
      </p:sp>
      <p:sp>
        <p:nvSpPr>
          <p:cNvPr id="8" name="Text Placeholder 7"/>
          <p:cNvSpPr>
            <a:spLocks noGrp="1"/>
          </p:cNvSpPr>
          <p:nvPr>
            <p:ph type="body" sz="quarter" idx="13" hasCustomPrompt="1"/>
          </p:nvPr>
        </p:nvSpPr>
        <p:spPr>
          <a:xfrm>
            <a:off x="1320456" y="6053328"/>
            <a:ext cx="9954207"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3" name="Text Placeholder 12"/>
          <p:cNvSpPr>
            <a:spLocks noGrp="1"/>
          </p:cNvSpPr>
          <p:nvPr>
            <p:ph type="body" sz="quarter" idx="16" hasCustomPrompt="1"/>
          </p:nvPr>
        </p:nvSpPr>
        <p:spPr>
          <a:xfrm>
            <a:off x="2159634" y="4000119"/>
            <a:ext cx="7823806" cy="1345597"/>
          </a:xfrm>
        </p:spPr>
        <p:txBody>
          <a:bodyPr/>
          <a:lstStyle>
            <a:lvl1pPr marL="0" indent="0">
              <a:buNone/>
              <a:defRPr sz="2800" baseline="0">
                <a:solidFill>
                  <a:schemeClr val="tx2"/>
                </a:solidFill>
              </a:defRPr>
            </a:lvl1pPr>
          </a:lstStyle>
          <a:p>
            <a:pPr lvl="0"/>
            <a:r>
              <a:rPr lang="en-US" dirty="0"/>
              <a:t>text about statistic. Move percentage sign above to the left or right as needed.</a:t>
            </a:r>
          </a:p>
        </p:txBody>
      </p:sp>
      <p:sp>
        <p:nvSpPr>
          <p:cNvPr id="14" name="TextBox 13"/>
          <p:cNvSpPr txBox="1"/>
          <p:nvPr/>
        </p:nvSpPr>
        <p:spPr>
          <a:xfrm>
            <a:off x="4888965" y="1534381"/>
            <a:ext cx="1696755" cy="1231107"/>
          </a:xfrm>
          <a:prstGeom prst="rect">
            <a:avLst/>
          </a:prstGeom>
          <a:noFill/>
        </p:spPr>
        <p:txBody>
          <a:bodyPr wrap="square" lIns="0" tIns="0" rIns="0" bIns="0" rtlCol="0">
            <a:spAutoFit/>
          </a:bodyPr>
          <a:lstStyle/>
          <a:p>
            <a:pPr marL="0" indent="0">
              <a:spcAft>
                <a:spcPts val="1000"/>
              </a:spcAft>
              <a:buClr>
                <a:schemeClr val="accent2"/>
              </a:buClr>
              <a:buFont typeface="Wingdings" panose="05000000000000000000" pitchFamily="2" charset="2"/>
              <a:buNone/>
            </a:pPr>
            <a:r>
              <a:rPr lang="en-US" sz="8000" dirty="0">
                <a:solidFill>
                  <a:srgbClr val="05C3DE"/>
                </a:solidFill>
              </a:rPr>
              <a:t>%</a:t>
            </a:r>
          </a:p>
        </p:txBody>
      </p:sp>
      <p:sp>
        <p:nvSpPr>
          <p:cNvPr id="10"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
        <p:nvSpPr>
          <p:cNvPr id="11" name="Rectangle 10">
            <a:extLst>
              <a:ext uri="{FF2B5EF4-FFF2-40B4-BE49-F238E27FC236}">
                <a16:creationId xmlns:a16="http://schemas.microsoft.com/office/drawing/2014/main" id="{D2DF637D-3AA4-5943-A294-6D036CA90EEC}"/>
              </a:ext>
            </a:extLst>
          </p:cNvPr>
          <p:cNvSpPr/>
          <p:nvPr userDrawn="1"/>
        </p:nvSpPr>
        <p:spPr>
          <a:xfrm>
            <a:off x="0" y="6629014"/>
            <a:ext cx="12192000" cy="2329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pic>
        <p:nvPicPr>
          <p:cNvPr id="12" name="Picture 11">
            <a:extLst>
              <a:ext uri="{FF2B5EF4-FFF2-40B4-BE49-F238E27FC236}">
                <a16:creationId xmlns:a16="http://schemas.microsoft.com/office/drawing/2014/main" id="{82DB1C6E-4D23-6740-A059-84B1DCF05FD1}"/>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21384" y="6710977"/>
            <a:ext cx="1435608" cy="75368"/>
          </a:xfrm>
          <a:prstGeom prst="rect">
            <a:avLst/>
          </a:prstGeom>
        </p:spPr>
      </p:pic>
      <p:sp>
        <p:nvSpPr>
          <p:cNvPr id="15" name="TextBox 14">
            <a:extLst>
              <a:ext uri="{FF2B5EF4-FFF2-40B4-BE49-F238E27FC236}">
                <a16:creationId xmlns:a16="http://schemas.microsoft.com/office/drawing/2014/main" id="{7E2726BC-DDE1-4A42-97C0-D97D03EF6759}"/>
              </a:ext>
            </a:extLst>
          </p:cNvPr>
          <p:cNvSpPr txBox="1"/>
          <p:nvPr userDrawn="1"/>
        </p:nvSpPr>
        <p:spPr>
          <a:xfrm>
            <a:off x="11207750" y="6706347"/>
            <a:ext cx="84444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tx2">
                    <a:alpha val="50000"/>
                  </a:schemeClr>
                </a:solidFill>
              </a:rPr>
              <a:t>T. ROWE PRICE</a:t>
            </a:r>
          </a:p>
        </p:txBody>
      </p:sp>
    </p:spTree>
    <p:extLst>
      <p:ext uri="{BB962C8B-B14F-4D97-AF65-F5344CB8AC3E}">
        <p14:creationId xmlns:p14="http://schemas.microsoft.com/office/powerpoint/2010/main" val="25300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0"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4" name="Title 1"/>
          <p:cNvSpPr>
            <a:spLocks noGrp="1"/>
          </p:cNvSpPr>
          <p:nvPr>
            <p:ph type="title"/>
          </p:nvPr>
        </p:nvSpPr>
        <p:spPr bwMode="auto">
          <a:xfrm>
            <a:off x="996920" y="326136"/>
            <a:ext cx="10201565" cy="740664"/>
          </a:xfrm>
        </p:spPr>
        <p:txBody>
          <a:bodyPr>
            <a:noAutofit/>
          </a:bodyPr>
          <a:lstStyle>
            <a:lvl1pPr>
              <a:defRPr sz="3200"/>
            </a:lvl1pPr>
          </a:lstStyle>
          <a:p>
            <a:r>
              <a:rPr lang="en-US"/>
              <a:t>Click to edit Master title style</a:t>
            </a:r>
            <a:endParaRPr lang="en-US" dirty="0"/>
          </a:p>
        </p:txBody>
      </p:sp>
      <p:sp>
        <p:nvSpPr>
          <p:cNvPr id="7"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391036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90344" y="6053328"/>
            <a:ext cx="10208142"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5"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
        <p:nvSpPr>
          <p:cNvPr id="7" name="Rectangle 6">
            <a:extLst>
              <a:ext uri="{FF2B5EF4-FFF2-40B4-BE49-F238E27FC236}">
                <a16:creationId xmlns:a16="http://schemas.microsoft.com/office/drawing/2014/main" id="{D2DF637D-3AA4-5943-A294-6D036CA90EEC}"/>
              </a:ext>
            </a:extLst>
          </p:cNvPr>
          <p:cNvSpPr/>
          <p:nvPr userDrawn="1"/>
        </p:nvSpPr>
        <p:spPr>
          <a:xfrm>
            <a:off x="0" y="6629014"/>
            <a:ext cx="12192000" cy="2329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82DB1C6E-4D23-6740-A059-84B1DCF05FD1}"/>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21384" y="6710977"/>
            <a:ext cx="1435608" cy="75368"/>
          </a:xfrm>
          <a:prstGeom prst="rect">
            <a:avLst/>
          </a:prstGeom>
        </p:spPr>
      </p:pic>
      <p:sp>
        <p:nvSpPr>
          <p:cNvPr id="10" name="TextBox 9">
            <a:extLst>
              <a:ext uri="{FF2B5EF4-FFF2-40B4-BE49-F238E27FC236}">
                <a16:creationId xmlns:a16="http://schemas.microsoft.com/office/drawing/2014/main" id="{7E2726BC-DDE1-4A42-97C0-D97D03EF6759}"/>
              </a:ext>
            </a:extLst>
          </p:cNvPr>
          <p:cNvSpPr txBox="1"/>
          <p:nvPr userDrawn="1"/>
        </p:nvSpPr>
        <p:spPr>
          <a:xfrm>
            <a:off x="11207750" y="6706347"/>
            <a:ext cx="84444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tx2">
                    <a:alpha val="50000"/>
                  </a:schemeClr>
                </a:solidFill>
              </a:rPr>
              <a:t>T. ROWE PRICE</a:t>
            </a:r>
          </a:p>
        </p:txBody>
      </p:sp>
    </p:spTree>
    <p:extLst>
      <p:ext uri="{BB962C8B-B14F-4D97-AF65-F5344CB8AC3E}">
        <p14:creationId xmlns:p14="http://schemas.microsoft.com/office/powerpoint/2010/main" val="37626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0"/>
            <a:ext cx="12185778" cy="6858000"/>
          </a:xfrm>
          <a:prstGeom prst="rect">
            <a:avLst/>
          </a:prstGeom>
        </p:spPr>
      </p:pic>
      <p:sp>
        <p:nvSpPr>
          <p:cNvPr id="5" name="Title 12"/>
          <p:cNvSpPr txBox="1">
            <a:spLocks/>
          </p:cNvSpPr>
          <p:nvPr/>
        </p:nvSpPr>
        <p:spPr bwMode="auto">
          <a:xfrm>
            <a:off x="681424" y="3974413"/>
            <a:ext cx="10161248" cy="1064087"/>
          </a:xfrm>
          <a:prstGeom prst="rect">
            <a:avLst/>
          </a:prstGeom>
        </p:spPr>
        <p:txBody>
          <a:bodyPr vert="horz" lIns="0" tIns="0" rIns="0" bIns="0" rtlCol="0" anchor="ctr">
            <a:noAutofit/>
          </a:bodyPr>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2700" dirty="0"/>
              <a:t>THANK YOU</a:t>
            </a:r>
          </a:p>
        </p:txBody>
      </p:sp>
    </p:spTree>
    <p:extLst>
      <p:ext uri="{BB962C8B-B14F-4D97-AF65-F5344CB8AC3E}">
        <p14:creationId xmlns:p14="http://schemas.microsoft.com/office/powerpoint/2010/main" val="361345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1"/>
          <p:cNvSpPr>
            <a:spLocks noGrp="1"/>
          </p:cNvSpPr>
          <p:nvPr>
            <p:ph type="title"/>
          </p:nvPr>
        </p:nvSpPr>
        <p:spPr bwMode="auto">
          <a:xfrm>
            <a:off x="969011" y="326136"/>
            <a:ext cx="10604278" cy="740664"/>
          </a:xfrm>
        </p:spPr>
        <p:txBody>
          <a:bodyPr>
            <a:noAutofit/>
          </a:bodyPr>
          <a:lstStyle>
            <a:lvl1pPr>
              <a:defRPr sz="3200" b="1"/>
            </a:lvl1pPr>
          </a:lstStyle>
          <a:p>
            <a:r>
              <a:rPr lang="en-US" dirty="0"/>
              <a:t>Click to edit Master title style</a:t>
            </a:r>
          </a:p>
        </p:txBody>
      </p:sp>
      <p:sp>
        <p:nvSpPr>
          <p:cNvPr id="11" name="Rectangle 10">
            <a:extLst>
              <a:ext uri="{FF2B5EF4-FFF2-40B4-BE49-F238E27FC236}">
                <a16:creationId xmlns:a16="http://schemas.microsoft.com/office/drawing/2014/main" id="{811C8B37-36B5-124E-BDE3-B0F80B7E8236}"/>
              </a:ext>
            </a:extLst>
          </p:cNvPr>
          <p:cNvSpPr/>
          <p:nvPr userDrawn="1"/>
        </p:nvSpPr>
        <p:spPr>
          <a:xfrm>
            <a:off x="1" y="6629014"/>
            <a:ext cx="12188825" cy="232944"/>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sp>
        <p:nvSpPr>
          <p:cNvPr id="13" name="TextBox 12">
            <a:extLst>
              <a:ext uri="{FF2B5EF4-FFF2-40B4-BE49-F238E27FC236}">
                <a16:creationId xmlns:a16="http://schemas.microsoft.com/office/drawing/2014/main" id="{49EEE5F3-957F-694F-9821-AA6BF04A9BD6}"/>
              </a:ext>
            </a:extLst>
          </p:cNvPr>
          <p:cNvSpPr txBox="1"/>
          <p:nvPr userDrawn="1"/>
        </p:nvSpPr>
        <p:spPr>
          <a:xfrm>
            <a:off x="11204831" y="6706350"/>
            <a:ext cx="84422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bg1"/>
                </a:solidFill>
              </a:rPr>
              <a:t>T. ROWE PRICE</a:t>
            </a:r>
          </a:p>
        </p:txBody>
      </p:sp>
      <p:pic>
        <p:nvPicPr>
          <p:cNvPr id="3" name="Picture 2">
            <a:extLst>
              <a:ext uri="{FF2B5EF4-FFF2-40B4-BE49-F238E27FC236}">
                <a16:creationId xmlns:a16="http://schemas.microsoft.com/office/drawing/2014/main" id="{E386D6BB-DC35-D442-A9AD-4AD34F9C0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178" y="6714154"/>
            <a:ext cx="1435234" cy="75369"/>
          </a:xfrm>
          <a:prstGeom prst="rect">
            <a:avLst/>
          </a:prstGeom>
        </p:spPr>
      </p:pic>
      <p:sp>
        <p:nvSpPr>
          <p:cNvPr id="8" name="Slide Number"/>
          <p:cNvSpPr txBox="1"/>
          <p:nvPr userDrawn="1"/>
        </p:nvSpPr>
        <p:spPr>
          <a:xfrm>
            <a:off x="11734466" y="6417163"/>
            <a:ext cx="304721" cy="123111"/>
          </a:xfrm>
          <a:prstGeom prst="rect">
            <a:avLst/>
          </a:prstGeom>
          <a:noFill/>
        </p:spPr>
        <p:txBody>
          <a:bodyPr wrap="square" lIns="0" tIns="0" rIns="0" bIns="0" rtlCol="0">
            <a:spAutoFit/>
          </a:bodyPr>
          <a:lstStyle/>
          <a:p>
            <a:pPr algn="r"/>
            <a:fld id="{8EDFB997-4523-4D25-AFCA-51DDD9577CA9}" type="slidenum">
              <a:rPr lang="en-US" sz="800" b="1" kern="1200" smtClean="0">
                <a:solidFill>
                  <a:schemeClr val="accent6"/>
                </a:solidFill>
                <a:latin typeface="+mj-lt"/>
                <a:ea typeface="+mn-ea"/>
                <a:cs typeface="+mn-cs"/>
              </a:rPr>
              <a:pPr algn="r"/>
              <a:t>‹#›</a:t>
            </a:fld>
            <a:endParaRPr lang="en-US" sz="800" b="1" kern="1200" dirty="0">
              <a:solidFill>
                <a:schemeClr val="accent6"/>
              </a:solidFill>
              <a:latin typeface="+mj-lt"/>
              <a:ea typeface="+mn-ea"/>
              <a:cs typeface="+mn-cs"/>
            </a:endParaRPr>
          </a:p>
        </p:txBody>
      </p:sp>
    </p:spTree>
    <p:extLst>
      <p:ext uri="{BB962C8B-B14F-4D97-AF65-F5344CB8AC3E}">
        <p14:creationId xmlns:p14="http://schemas.microsoft.com/office/powerpoint/2010/main" val="411684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69712" y="326136"/>
            <a:ext cx="10608088" cy="740664"/>
          </a:xfrm>
        </p:spPr>
        <p:txBody>
          <a:bodyPr>
            <a:noAutofit/>
          </a:bodyPr>
          <a:lstStyle>
            <a:lvl1pPr>
              <a:defRPr sz="3200" b="1" baseline="0"/>
            </a:lvl1pPr>
          </a:lstStyle>
          <a:p>
            <a:r>
              <a:rPr lang="en-US" dirty="0"/>
              <a:t>Content with Subhead</a:t>
            </a:r>
          </a:p>
        </p:txBody>
      </p:sp>
      <p:sp>
        <p:nvSpPr>
          <p:cNvPr id="3" name="Content Placeholder 2"/>
          <p:cNvSpPr>
            <a:spLocks noGrp="1"/>
          </p:cNvSpPr>
          <p:nvPr>
            <p:ph idx="1"/>
          </p:nvPr>
        </p:nvSpPr>
        <p:spPr>
          <a:xfrm>
            <a:off x="969712" y="2092325"/>
            <a:ext cx="10608088" cy="3805555"/>
          </a:xfrm>
        </p:spPr>
        <p:txBody>
          <a:bodyPr>
            <a:noAutofit/>
          </a:bodyPr>
          <a:lstStyle>
            <a:lvl1pPr marL="342900" indent="-342900">
              <a:lnSpc>
                <a:spcPct val="110000"/>
              </a:lnSpc>
              <a:buClr>
                <a:schemeClr val="accent2"/>
              </a:buClr>
              <a:defRPr sz="2400"/>
            </a:lvl1pPr>
            <a:lvl2pPr marL="685800" indent="-288925">
              <a:lnSpc>
                <a:spcPct val="110000"/>
              </a:lnSpc>
              <a:buClr>
                <a:schemeClr val="accent4"/>
              </a:buClr>
              <a:defRPr sz="2000"/>
            </a:lvl2pPr>
            <a:lvl3pPr marL="974725" indent="-228600">
              <a:lnSpc>
                <a:spcPct val="110000"/>
              </a:lnSpc>
              <a:buClr>
                <a:schemeClr val="accent4"/>
              </a:buClr>
              <a:defRPr sz="1600"/>
            </a:lvl3pPr>
            <a:lvl4pPr marL="1257300" indent="-228600">
              <a:lnSpc>
                <a:spcPct val="110000"/>
              </a:lnSpc>
              <a:buClr>
                <a:schemeClr val="accent4"/>
              </a:buClr>
              <a:defRPr sz="1600"/>
            </a:lvl4pPr>
            <a:lvl5pPr marL="1257300" indent="0">
              <a:lnSpc>
                <a:spcPct val="110000"/>
              </a:lnSpc>
              <a:buClr>
                <a:schemeClr val="accent4"/>
              </a:buCl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5" hasCustomPrompt="1"/>
          </p:nvPr>
        </p:nvSpPr>
        <p:spPr>
          <a:xfrm>
            <a:off x="969712" y="1651003"/>
            <a:ext cx="10608088" cy="409575"/>
          </a:xfrm>
        </p:spPr>
        <p:txBody>
          <a:bodyPr>
            <a:noAutofit/>
          </a:bodyPr>
          <a:lstStyle>
            <a:lvl1pPr marL="0" indent="0">
              <a:buNone/>
              <a:defRPr sz="2400" b="0" cap="all" baseline="0">
                <a:solidFill>
                  <a:srgbClr val="05C3DE"/>
                </a:solidFill>
                <a:latin typeface="+mj-lt"/>
              </a:defRPr>
            </a:lvl1pPr>
          </a:lstStyle>
          <a:p>
            <a:pPr lvl="0"/>
            <a:r>
              <a:rPr lang="en-US" dirty="0"/>
              <a:t>subhead</a:t>
            </a:r>
          </a:p>
        </p:txBody>
      </p:sp>
      <p:sp>
        <p:nvSpPr>
          <p:cNvPr id="11" name="Rectangle 10">
            <a:extLst>
              <a:ext uri="{FF2B5EF4-FFF2-40B4-BE49-F238E27FC236}">
                <a16:creationId xmlns:a16="http://schemas.microsoft.com/office/drawing/2014/main" id="{9BA5AD7B-3AC1-294E-8677-FA9B5587B554}"/>
              </a:ext>
            </a:extLst>
          </p:cNvPr>
          <p:cNvSpPr/>
          <p:nvPr userDrawn="1"/>
        </p:nvSpPr>
        <p:spPr>
          <a:xfrm>
            <a:off x="1" y="6629014"/>
            <a:ext cx="12188825" cy="232944"/>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sp>
        <p:nvSpPr>
          <p:cNvPr id="13" name="TextBox 12">
            <a:extLst>
              <a:ext uri="{FF2B5EF4-FFF2-40B4-BE49-F238E27FC236}">
                <a16:creationId xmlns:a16="http://schemas.microsoft.com/office/drawing/2014/main" id="{36711779-C4BB-CD41-8725-E8991165FB3D}"/>
              </a:ext>
            </a:extLst>
          </p:cNvPr>
          <p:cNvSpPr txBox="1"/>
          <p:nvPr userDrawn="1"/>
        </p:nvSpPr>
        <p:spPr>
          <a:xfrm>
            <a:off x="11204831" y="6706350"/>
            <a:ext cx="84422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bg1"/>
                </a:solidFill>
              </a:rPr>
              <a:t>T. ROWE PRICE</a:t>
            </a:r>
          </a:p>
        </p:txBody>
      </p:sp>
      <p:pic>
        <p:nvPicPr>
          <p:cNvPr id="14" name="Picture 13">
            <a:extLst>
              <a:ext uri="{FF2B5EF4-FFF2-40B4-BE49-F238E27FC236}">
                <a16:creationId xmlns:a16="http://schemas.microsoft.com/office/drawing/2014/main" id="{712F521F-6378-C04F-8F03-B5CCC0297D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178" y="6714154"/>
            <a:ext cx="1435234" cy="75369"/>
          </a:xfrm>
          <a:prstGeom prst="rect">
            <a:avLst/>
          </a:prstGeom>
        </p:spPr>
      </p:pic>
      <p:sp>
        <p:nvSpPr>
          <p:cNvPr id="10" name="Slide Number"/>
          <p:cNvSpPr txBox="1"/>
          <p:nvPr userDrawn="1"/>
        </p:nvSpPr>
        <p:spPr>
          <a:xfrm>
            <a:off x="11734466" y="6417163"/>
            <a:ext cx="304721" cy="123111"/>
          </a:xfrm>
          <a:prstGeom prst="rect">
            <a:avLst/>
          </a:prstGeom>
          <a:noFill/>
        </p:spPr>
        <p:txBody>
          <a:bodyPr wrap="square" lIns="0" tIns="0" rIns="0" bIns="0" rtlCol="0">
            <a:spAutoFit/>
          </a:bodyPr>
          <a:lstStyle/>
          <a:p>
            <a:pPr algn="r"/>
            <a:fld id="{8EDFB997-4523-4D25-AFCA-51DDD9577CA9}" type="slidenum">
              <a:rPr lang="en-US" sz="800" b="1" kern="1200" smtClean="0">
                <a:solidFill>
                  <a:schemeClr val="accent6"/>
                </a:solidFill>
                <a:latin typeface="+mj-lt"/>
                <a:ea typeface="+mn-ea"/>
                <a:cs typeface="+mn-cs"/>
              </a:rPr>
              <a:pPr algn="r"/>
              <a:t>‹#›</a:t>
            </a:fld>
            <a:endParaRPr lang="en-US" sz="800" b="1" kern="1200" dirty="0">
              <a:solidFill>
                <a:schemeClr val="accent6"/>
              </a:solidFill>
              <a:latin typeface="+mj-lt"/>
              <a:ea typeface="+mn-ea"/>
              <a:cs typeface="+mn-cs"/>
            </a:endParaRPr>
          </a:p>
        </p:txBody>
      </p:sp>
    </p:spTree>
    <p:extLst>
      <p:ext uri="{BB962C8B-B14F-4D97-AF65-F5344CB8AC3E}">
        <p14:creationId xmlns:p14="http://schemas.microsoft.com/office/powerpoint/2010/main" val="36685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64">
          <p15:clr>
            <a:srgbClr val="FBAE40"/>
          </p15:clr>
        </p15:guide>
        <p15:guide id="4" orient="horz" pos="1128">
          <p15:clr>
            <a:srgbClr val="FBAE40"/>
          </p15:clr>
        </p15:guide>
        <p15:guide id="5" orient="horz" pos="1248">
          <p15:clr>
            <a:srgbClr val="FBAE40"/>
          </p15:clr>
        </p15:guide>
        <p15:guide id="6" orient="horz"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0"/>
            <a:ext cx="12185778" cy="6858000"/>
          </a:xfrm>
          <a:prstGeom prst="rect">
            <a:avLst/>
          </a:prstGeom>
        </p:spPr>
      </p:pic>
      <p:sp>
        <p:nvSpPr>
          <p:cNvPr id="6" name="Title 1"/>
          <p:cNvSpPr>
            <a:spLocks noGrp="1"/>
          </p:cNvSpPr>
          <p:nvPr>
            <p:ph type="ctrTitle" hasCustomPrompt="1"/>
          </p:nvPr>
        </p:nvSpPr>
        <p:spPr>
          <a:xfrm>
            <a:off x="1007897" y="2976284"/>
            <a:ext cx="10266766"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dirty="0"/>
              <a:t>Divider slide Title </a:t>
            </a:r>
            <a:br>
              <a:rPr lang="en-US" dirty="0"/>
            </a:br>
            <a:r>
              <a:rPr lang="en-US" dirty="0"/>
              <a:t>two lines max</a:t>
            </a:r>
          </a:p>
        </p:txBody>
      </p:sp>
      <p:sp>
        <p:nvSpPr>
          <p:cNvPr id="3" name="Text Placeholder 2"/>
          <p:cNvSpPr>
            <a:spLocks noGrp="1"/>
          </p:cNvSpPr>
          <p:nvPr>
            <p:ph type="body" sz="quarter" idx="10" hasCustomPrompt="1"/>
          </p:nvPr>
        </p:nvSpPr>
        <p:spPr>
          <a:xfrm>
            <a:off x="7698431" y="4449763"/>
            <a:ext cx="3576235" cy="1655763"/>
          </a:xfrm>
        </p:spPr>
        <p:txBody>
          <a:bodyPr>
            <a:noAutofit/>
          </a:bodyPr>
          <a:lstStyle>
            <a:lvl1pPr>
              <a:spcBef>
                <a:spcPts val="1000"/>
              </a:spcBef>
              <a:defRPr sz="1600">
                <a:solidFill>
                  <a:schemeClr val="bg1"/>
                </a:solidFill>
              </a:defRPr>
            </a:lvl1pPr>
            <a:lvl2pPr>
              <a:defRPr sz="15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Optional Agenda Items</a:t>
            </a:r>
          </a:p>
          <a:p>
            <a:pPr lvl="0"/>
            <a:r>
              <a:rPr lang="en-US" dirty="0"/>
              <a:t>Optional Agenda Items</a:t>
            </a:r>
          </a:p>
        </p:txBody>
      </p:sp>
    </p:spTree>
    <p:extLst>
      <p:ext uri="{BB962C8B-B14F-4D97-AF65-F5344CB8AC3E}">
        <p14:creationId xmlns:p14="http://schemas.microsoft.com/office/powerpoint/2010/main" val="87941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18" y="1470660"/>
            <a:ext cx="10201565" cy="2133600"/>
          </a:xfrm>
          <a:ln>
            <a:noFill/>
          </a:ln>
        </p:spPr>
        <p:txBody>
          <a:bodyPr>
            <a:noAutofit/>
          </a:bodyPr>
          <a:lstStyle>
            <a:lvl1pPr marL="342900" indent="-342900">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996918" y="3782505"/>
            <a:ext cx="10201565" cy="2130937"/>
          </a:xfrm>
          <a:ln>
            <a:noFill/>
          </a:ln>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15" hasCustomPrompt="1"/>
          </p:nvPr>
        </p:nvSpPr>
        <p:spPr>
          <a:xfrm>
            <a:off x="996918"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18" y="6053328"/>
            <a:ext cx="10201565" cy="457200"/>
          </a:xfrm>
        </p:spPr>
        <p:txBody>
          <a:bodyPr anchor="b">
            <a:noAutofit/>
          </a:bodyPr>
          <a:lstStyle>
            <a:lvl1pPr marL="0" indent="0">
              <a:lnSpc>
                <a:spcPct val="100000"/>
              </a:lnSpc>
              <a:spcBef>
                <a:spcPts val="0"/>
              </a:spcBef>
              <a:buNone/>
              <a:defRPr sz="800"/>
            </a:lvl1pPr>
            <a:lvl2pPr marL="457200" indent="0">
              <a:buNone/>
              <a:defRPr sz="800"/>
            </a:lvl2pPr>
            <a:lvl3pPr marL="914400" indent="0">
              <a:buNone/>
              <a:defRPr sz="800"/>
            </a:lvl3pPr>
            <a:lvl4pPr marL="1371600" indent="0">
              <a:buNone/>
              <a:defRPr sz="800"/>
            </a:lvl4pPr>
            <a:lvl5pPr marL="1828800"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6918" y="326136"/>
            <a:ext cx="10201565" cy="740664"/>
          </a:xfrm>
        </p:spPr>
        <p:txBody>
          <a:bodyPr>
            <a:noAutofit/>
          </a:bodyPr>
          <a:lstStyle>
            <a:lvl1pPr>
              <a:defRPr sz="3200" b="1"/>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B9EBF79E-102E-BE4E-A432-4F627FC20254}"/>
              </a:ext>
            </a:extLst>
          </p:cNvPr>
          <p:cNvSpPr/>
          <p:nvPr userDrawn="1"/>
        </p:nvSpPr>
        <p:spPr>
          <a:xfrm>
            <a:off x="1" y="6629014"/>
            <a:ext cx="12188825" cy="232944"/>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sp>
        <p:nvSpPr>
          <p:cNvPr id="16" name="TextBox 15">
            <a:extLst>
              <a:ext uri="{FF2B5EF4-FFF2-40B4-BE49-F238E27FC236}">
                <a16:creationId xmlns:a16="http://schemas.microsoft.com/office/drawing/2014/main" id="{AA1F5300-C388-1B4A-9233-111CC00F28F3}"/>
              </a:ext>
            </a:extLst>
          </p:cNvPr>
          <p:cNvSpPr txBox="1"/>
          <p:nvPr userDrawn="1"/>
        </p:nvSpPr>
        <p:spPr>
          <a:xfrm>
            <a:off x="11204831" y="6706350"/>
            <a:ext cx="84422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bg1"/>
                </a:solidFill>
              </a:rPr>
              <a:t>T. ROWE PRICE</a:t>
            </a:r>
          </a:p>
        </p:txBody>
      </p:sp>
      <p:pic>
        <p:nvPicPr>
          <p:cNvPr id="17" name="Picture 16">
            <a:extLst>
              <a:ext uri="{FF2B5EF4-FFF2-40B4-BE49-F238E27FC236}">
                <a16:creationId xmlns:a16="http://schemas.microsoft.com/office/drawing/2014/main" id="{94F692F3-56A7-2D49-A4E1-5B876C1BA3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178" y="6714154"/>
            <a:ext cx="1435234" cy="75369"/>
          </a:xfrm>
          <a:prstGeom prst="rect">
            <a:avLst/>
          </a:prstGeom>
        </p:spPr>
      </p:pic>
      <p:sp>
        <p:nvSpPr>
          <p:cNvPr id="18" name="Slide Number"/>
          <p:cNvSpPr txBox="1"/>
          <p:nvPr userDrawn="1"/>
        </p:nvSpPr>
        <p:spPr>
          <a:xfrm>
            <a:off x="11734466" y="6417163"/>
            <a:ext cx="304721" cy="123111"/>
          </a:xfrm>
          <a:prstGeom prst="rect">
            <a:avLst/>
          </a:prstGeom>
          <a:noFill/>
        </p:spPr>
        <p:txBody>
          <a:bodyPr wrap="square" lIns="0" tIns="0" rIns="0" bIns="0" rtlCol="0">
            <a:spAutoFit/>
          </a:bodyPr>
          <a:lstStyle/>
          <a:p>
            <a:pPr algn="r"/>
            <a:fld id="{8EDFB997-4523-4D25-AFCA-51DDD9577CA9}" type="slidenum">
              <a:rPr lang="en-US" sz="800" b="1" kern="1200" smtClean="0">
                <a:solidFill>
                  <a:schemeClr val="accent6"/>
                </a:solidFill>
                <a:latin typeface="+mj-lt"/>
                <a:ea typeface="+mn-ea"/>
                <a:cs typeface="+mn-cs"/>
              </a:rPr>
              <a:pPr algn="r"/>
              <a:t>‹#›</a:t>
            </a:fld>
            <a:endParaRPr lang="en-US" sz="800" b="1" kern="1200" dirty="0">
              <a:solidFill>
                <a:schemeClr val="accent6"/>
              </a:solidFill>
              <a:latin typeface="+mj-lt"/>
              <a:ea typeface="+mn-ea"/>
              <a:cs typeface="+mn-cs"/>
            </a:endParaRPr>
          </a:p>
        </p:txBody>
      </p:sp>
    </p:spTree>
    <p:extLst>
      <p:ext uri="{BB962C8B-B14F-4D97-AF65-F5344CB8AC3E}">
        <p14:creationId xmlns:p14="http://schemas.microsoft.com/office/powerpoint/2010/main" val="2323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4"/>
          <p:cNvSpPr>
            <a:spLocks noGrp="1"/>
          </p:cNvSpPr>
          <p:nvPr>
            <p:ph type="body" sz="quarter" idx="15" hasCustomPrompt="1"/>
          </p:nvPr>
        </p:nvSpPr>
        <p:spPr>
          <a:xfrm>
            <a:off x="952252" y="1257300"/>
            <a:ext cx="4164515" cy="228600"/>
          </a:xfrm>
        </p:spPr>
        <p:txBody>
          <a:bodyPr anchor="b">
            <a:noAutofit/>
          </a:bodyPr>
          <a:lstStyle>
            <a:lvl1pPr marL="0" indent="0">
              <a:buNone/>
              <a:defRPr sz="900" baseline="0">
                <a:solidFill>
                  <a:schemeClr val="accent6"/>
                </a:solidFill>
              </a:defRPr>
            </a:lvl1pPr>
          </a:lstStyle>
          <a:p>
            <a:pPr lvl="0"/>
            <a:r>
              <a:rPr lang="en-US" dirty="0"/>
              <a:t>As of date</a:t>
            </a:r>
          </a:p>
        </p:txBody>
      </p:sp>
      <p:sp>
        <p:nvSpPr>
          <p:cNvPr id="14" name="Title 1"/>
          <p:cNvSpPr>
            <a:spLocks noGrp="1"/>
          </p:cNvSpPr>
          <p:nvPr>
            <p:ph type="title"/>
          </p:nvPr>
        </p:nvSpPr>
        <p:spPr bwMode="auto">
          <a:xfrm>
            <a:off x="952252" y="326136"/>
            <a:ext cx="10201566" cy="740664"/>
          </a:xfrm>
        </p:spPr>
        <p:txBody>
          <a:bodyPr>
            <a:noAutofit/>
          </a:bodyPr>
          <a:lstStyle>
            <a:lvl1pPr>
              <a:defRPr sz="3200" b="1"/>
            </a:lvl1pPr>
          </a:lstStyle>
          <a:p>
            <a:r>
              <a:rPr lang="en-US" dirty="0"/>
              <a:t>Click to edit Master title style</a:t>
            </a:r>
          </a:p>
        </p:txBody>
      </p:sp>
      <p:sp>
        <p:nvSpPr>
          <p:cNvPr id="12" name="Rectangle 11">
            <a:extLst>
              <a:ext uri="{FF2B5EF4-FFF2-40B4-BE49-F238E27FC236}">
                <a16:creationId xmlns:a16="http://schemas.microsoft.com/office/drawing/2014/main" id="{00187859-CCCD-3E48-90A4-95F74BB62E81}"/>
              </a:ext>
            </a:extLst>
          </p:cNvPr>
          <p:cNvSpPr/>
          <p:nvPr userDrawn="1"/>
        </p:nvSpPr>
        <p:spPr>
          <a:xfrm>
            <a:off x="1" y="6629014"/>
            <a:ext cx="12188825" cy="232944"/>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sp>
        <p:nvSpPr>
          <p:cNvPr id="13" name="TextBox 12">
            <a:extLst>
              <a:ext uri="{FF2B5EF4-FFF2-40B4-BE49-F238E27FC236}">
                <a16:creationId xmlns:a16="http://schemas.microsoft.com/office/drawing/2014/main" id="{10223389-087C-1A41-A30D-094EB0C2FE8D}"/>
              </a:ext>
            </a:extLst>
          </p:cNvPr>
          <p:cNvSpPr txBox="1"/>
          <p:nvPr userDrawn="1"/>
        </p:nvSpPr>
        <p:spPr>
          <a:xfrm>
            <a:off x="11204831" y="6706350"/>
            <a:ext cx="84422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bg1"/>
                </a:solidFill>
              </a:rPr>
              <a:t>T. ROWE PRICE</a:t>
            </a:r>
          </a:p>
        </p:txBody>
      </p:sp>
      <p:pic>
        <p:nvPicPr>
          <p:cNvPr id="15" name="Picture 14">
            <a:extLst>
              <a:ext uri="{FF2B5EF4-FFF2-40B4-BE49-F238E27FC236}">
                <a16:creationId xmlns:a16="http://schemas.microsoft.com/office/drawing/2014/main" id="{1CFF9A63-A667-5A45-B7DB-B7BCF892D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178" y="6714154"/>
            <a:ext cx="1435234" cy="75369"/>
          </a:xfrm>
          <a:prstGeom prst="rect">
            <a:avLst/>
          </a:prstGeom>
        </p:spPr>
      </p:pic>
      <p:sp>
        <p:nvSpPr>
          <p:cNvPr id="8" name="Slide Number"/>
          <p:cNvSpPr txBox="1"/>
          <p:nvPr userDrawn="1"/>
        </p:nvSpPr>
        <p:spPr>
          <a:xfrm>
            <a:off x="11734466" y="6417163"/>
            <a:ext cx="304721" cy="123111"/>
          </a:xfrm>
          <a:prstGeom prst="rect">
            <a:avLst/>
          </a:prstGeom>
          <a:noFill/>
        </p:spPr>
        <p:txBody>
          <a:bodyPr wrap="square" lIns="0" tIns="0" rIns="0" bIns="0" rtlCol="0">
            <a:spAutoFit/>
          </a:bodyPr>
          <a:lstStyle/>
          <a:p>
            <a:pPr algn="r"/>
            <a:fld id="{8EDFB997-4523-4D25-AFCA-51DDD9577CA9}" type="slidenum">
              <a:rPr lang="en-US" sz="800" b="1" kern="1200" smtClean="0">
                <a:solidFill>
                  <a:schemeClr val="accent6"/>
                </a:solidFill>
                <a:latin typeface="+mj-lt"/>
                <a:ea typeface="+mn-ea"/>
                <a:cs typeface="+mn-cs"/>
              </a:rPr>
              <a:pPr algn="r"/>
              <a:t>‹#›</a:t>
            </a:fld>
            <a:endParaRPr lang="en-US" sz="800" b="1" kern="1200" dirty="0">
              <a:solidFill>
                <a:schemeClr val="accent6"/>
              </a:solidFill>
              <a:latin typeface="+mj-lt"/>
              <a:ea typeface="+mn-ea"/>
              <a:cs typeface="+mn-cs"/>
            </a:endParaRPr>
          </a:p>
        </p:txBody>
      </p:sp>
    </p:spTree>
    <p:extLst>
      <p:ext uri="{BB962C8B-B14F-4D97-AF65-F5344CB8AC3E}">
        <p14:creationId xmlns:p14="http://schemas.microsoft.com/office/powerpoint/2010/main" val="351596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187859-CCCD-3E48-90A4-95F74BB62E81}"/>
              </a:ext>
            </a:extLst>
          </p:cNvPr>
          <p:cNvSpPr/>
          <p:nvPr userDrawn="1"/>
        </p:nvSpPr>
        <p:spPr>
          <a:xfrm>
            <a:off x="1" y="6629014"/>
            <a:ext cx="12188825" cy="232944"/>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sp>
        <p:nvSpPr>
          <p:cNvPr id="3" name="TextBox 2">
            <a:extLst>
              <a:ext uri="{FF2B5EF4-FFF2-40B4-BE49-F238E27FC236}">
                <a16:creationId xmlns:a16="http://schemas.microsoft.com/office/drawing/2014/main" id="{10223389-087C-1A41-A30D-094EB0C2FE8D}"/>
              </a:ext>
            </a:extLst>
          </p:cNvPr>
          <p:cNvSpPr txBox="1"/>
          <p:nvPr userDrawn="1"/>
        </p:nvSpPr>
        <p:spPr>
          <a:xfrm>
            <a:off x="11204831" y="6706350"/>
            <a:ext cx="84422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bg1"/>
                </a:solidFill>
              </a:rPr>
              <a:t>T. ROWE PRICE</a:t>
            </a:r>
          </a:p>
        </p:txBody>
      </p:sp>
      <p:pic>
        <p:nvPicPr>
          <p:cNvPr id="4" name="Picture 3">
            <a:extLst>
              <a:ext uri="{FF2B5EF4-FFF2-40B4-BE49-F238E27FC236}">
                <a16:creationId xmlns:a16="http://schemas.microsoft.com/office/drawing/2014/main" id="{1CFF9A63-A667-5A45-B7DB-B7BCF892D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178" y="6714154"/>
            <a:ext cx="1435234" cy="75369"/>
          </a:xfrm>
          <a:prstGeom prst="rect">
            <a:avLst/>
          </a:prstGeom>
        </p:spPr>
      </p:pic>
    </p:spTree>
    <p:extLst>
      <p:ext uri="{BB962C8B-B14F-4D97-AF65-F5344CB8AC3E}">
        <p14:creationId xmlns:p14="http://schemas.microsoft.com/office/powerpoint/2010/main" val="189196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5" y="0"/>
            <a:ext cx="12185778" cy="6858000"/>
          </a:xfrm>
          <a:prstGeom prst="rect">
            <a:avLst/>
          </a:prstGeom>
        </p:spPr>
      </p:pic>
      <p:sp>
        <p:nvSpPr>
          <p:cNvPr id="3" name="Text Placeholder 2"/>
          <p:cNvSpPr>
            <a:spLocks noGrp="1"/>
          </p:cNvSpPr>
          <p:nvPr>
            <p:ph type="body" sz="quarter" idx="11" hasCustomPrompt="1"/>
          </p:nvPr>
        </p:nvSpPr>
        <p:spPr>
          <a:xfrm>
            <a:off x="7709706" y="4455475"/>
            <a:ext cx="3605861" cy="1687512"/>
          </a:xfrm>
        </p:spPr>
        <p:txBody>
          <a:bodyPr>
            <a:noAutofit/>
          </a:bodyPr>
          <a:lstStyle>
            <a:lvl1pPr>
              <a:spcBef>
                <a:spcPts val="1000"/>
              </a:spcBef>
              <a:defRPr sz="1600">
                <a:solidFill>
                  <a:schemeClr val="tx2"/>
                </a:solidFill>
              </a:defRPr>
            </a:lvl1pPr>
          </a:lstStyle>
          <a:p>
            <a:pPr lvl="0"/>
            <a:r>
              <a:rPr lang="en-US" dirty="0"/>
              <a:t>Optional Agenda Items</a:t>
            </a:r>
          </a:p>
          <a:p>
            <a:pPr lvl="0"/>
            <a:r>
              <a:rPr lang="en-US" dirty="0"/>
              <a:t>Optional Agenda Items</a:t>
            </a:r>
          </a:p>
        </p:txBody>
      </p:sp>
      <p:sp>
        <p:nvSpPr>
          <p:cNvPr id="6" name="Title 1"/>
          <p:cNvSpPr>
            <a:spLocks noGrp="1"/>
          </p:cNvSpPr>
          <p:nvPr>
            <p:ph type="ctrTitle" hasCustomPrompt="1"/>
          </p:nvPr>
        </p:nvSpPr>
        <p:spPr>
          <a:xfrm>
            <a:off x="1011672" y="2976284"/>
            <a:ext cx="10262991" cy="1298448"/>
          </a:xfrm>
        </p:spPr>
        <p:txBody>
          <a:bodyPr anchor="ctr">
            <a:noAutofit/>
          </a:bodyPr>
          <a:lstStyle>
            <a:lvl1pPr>
              <a:lnSpc>
                <a:spcPct val="94000"/>
              </a:lnSpc>
              <a:defRPr sz="3600" cap="all" baseline="0">
                <a:solidFill>
                  <a:schemeClr val="accent2"/>
                </a:solidFill>
                <a:latin typeface="Arial Black" panose="020B0A04020102020204" pitchFamily="34" charset="0"/>
              </a:defRPr>
            </a:lvl1pPr>
          </a:lstStyle>
          <a:p>
            <a:r>
              <a:rPr lang="en-US" dirty="0"/>
              <a:t>Divider slide Title </a:t>
            </a:r>
            <a:br>
              <a:rPr lang="en-US" dirty="0"/>
            </a:br>
            <a:r>
              <a:rPr lang="en-US" dirty="0"/>
              <a:t>two lines max</a:t>
            </a:r>
          </a:p>
        </p:txBody>
      </p:sp>
    </p:spTree>
    <p:extLst>
      <p:ext uri="{BB962C8B-B14F-4D97-AF65-F5344CB8AC3E}">
        <p14:creationId xmlns:p14="http://schemas.microsoft.com/office/powerpoint/2010/main" val="11713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auto">
          <a:xfrm>
            <a:off x="990343" y="326136"/>
            <a:ext cx="10208141" cy="740664"/>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990343" y="1371600"/>
            <a:ext cx="10208141" cy="4526280"/>
          </a:xfrm>
        </p:spPr>
        <p:txBody>
          <a:bodyPr>
            <a:noAutofit/>
          </a:bodyPr>
          <a:lstStyle>
            <a:lvl1pPr marL="342768" indent="-342768">
              <a:lnSpc>
                <a:spcPct val="110000"/>
              </a:lnSpc>
              <a:buClr>
                <a:schemeClr val="accent2"/>
              </a:buClr>
              <a:defRPr sz="2000"/>
            </a:lvl1pPr>
            <a:lvl2pPr marL="685537" indent="-288815">
              <a:lnSpc>
                <a:spcPct val="110000"/>
              </a:lnSpc>
              <a:buClr>
                <a:schemeClr val="accent4"/>
              </a:buClr>
              <a:defRPr sz="1900"/>
            </a:lvl2pPr>
            <a:lvl3pPr marL="974349" indent="-228512">
              <a:lnSpc>
                <a:spcPct val="110000"/>
              </a:lnSpc>
              <a:buClr>
                <a:schemeClr val="accent4"/>
              </a:buClr>
              <a:defRPr sz="1500"/>
            </a:lvl3pPr>
            <a:lvl4pPr marL="1256816" indent="-228512">
              <a:lnSpc>
                <a:spcPct val="110000"/>
              </a:lnSpc>
              <a:buClr>
                <a:schemeClr val="accent4"/>
              </a:buClr>
              <a:defRPr sz="1500"/>
            </a:lvl4pPr>
            <a:lvl5pPr marL="1256816" indent="0">
              <a:lnSpc>
                <a:spcPct val="110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990342" y="1051560"/>
            <a:ext cx="4494629"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6" name="Text Placeholder 7"/>
          <p:cNvSpPr>
            <a:spLocks noGrp="1"/>
          </p:cNvSpPr>
          <p:nvPr>
            <p:ph type="body" sz="quarter" idx="13" hasCustomPrompt="1"/>
          </p:nvPr>
        </p:nvSpPr>
        <p:spPr>
          <a:xfrm>
            <a:off x="990343" y="6053328"/>
            <a:ext cx="1020814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7"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40657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64">
          <p15:clr>
            <a:srgbClr val="FBAE40"/>
          </p15:clr>
        </p15:guide>
        <p15:guide id="2" pos="5328">
          <p15:clr>
            <a:srgbClr val="FBAE40"/>
          </p15:clr>
        </p15:guide>
        <p15:guide id="3" pos="6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0343" y="326136"/>
            <a:ext cx="10208141" cy="740664"/>
          </a:xfrm>
        </p:spPr>
        <p:txBody>
          <a:bodyPr>
            <a:noAutofit/>
          </a:bodyPr>
          <a:lstStyle>
            <a:lvl1pPr>
              <a:defRPr sz="3200" baseline="0"/>
            </a:lvl1pPr>
          </a:lstStyle>
          <a:p>
            <a:r>
              <a:rPr lang="en-US"/>
              <a:t>Content with Subhead</a:t>
            </a:r>
            <a:endParaRPr lang="en-US" dirty="0"/>
          </a:p>
        </p:txBody>
      </p:sp>
      <p:sp>
        <p:nvSpPr>
          <p:cNvPr id="3" name="Content Placeholder 2"/>
          <p:cNvSpPr>
            <a:spLocks noGrp="1"/>
          </p:cNvSpPr>
          <p:nvPr>
            <p:ph idx="1"/>
          </p:nvPr>
        </p:nvSpPr>
        <p:spPr>
          <a:xfrm>
            <a:off x="990343" y="1981200"/>
            <a:ext cx="10208141" cy="3916680"/>
          </a:xfrm>
        </p:spPr>
        <p:txBody>
          <a:bodyPr>
            <a:noAutofit/>
          </a:bodyPr>
          <a:lstStyle>
            <a:lvl1pPr marL="342768" indent="-342768">
              <a:lnSpc>
                <a:spcPct val="110000"/>
              </a:lnSpc>
              <a:buClr>
                <a:schemeClr val="accent2"/>
              </a:buClr>
              <a:defRPr sz="2000"/>
            </a:lvl1pPr>
            <a:lvl2pPr marL="685537" indent="-288815">
              <a:lnSpc>
                <a:spcPct val="110000"/>
              </a:lnSpc>
              <a:buClr>
                <a:schemeClr val="accent4"/>
              </a:buClr>
              <a:defRPr sz="1900"/>
            </a:lvl2pPr>
            <a:lvl3pPr marL="974349" indent="-228512">
              <a:lnSpc>
                <a:spcPct val="110000"/>
              </a:lnSpc>
              <a:buClr>
                <a:schemeClr val="accent4"/>
              </a:buClr>
              <a:defRPr sz="1500"/>
            </a:lvl3pPr>
            <a:lvl4pPr marL="1256816" indent="-228512">
              <a:lnSpc>
                <a:spcPct val="110000"/>
              </a:lnSpc>
              <a:buClr>
                <a:schemeClr val="accent4"/>
              </a:buClr>
              <a:defRPr sz="1500"/>
            </a:lvl4pPr>
            <a:lvl5pPr marL="1256816" indent="0">
              <a:lnSpc>
                <a:spcPct val="110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0343" y="6053328"/>
            <a:ext cx="1020814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0343" y="1051560"/>
            <a:ext cx="4494629"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0343" y="1371603"/>
            <a:ext cx="10208141" cy="409575"/>
          </a:xfrm>
        </p:spPr>
        <p:txBody>
          <a:bodyPr>
            <a:noAutofit/>
          </a:bodyPr>
          <a:lstStyle>
            <a:lvl1pPr marL="0" indent="0">
              <a:buNone/>
              <a:defRPr sz="1600" b="0" cap="all" baseline="0">
                <a:solidFill>
                  <a:schemeClr val="tx2"/>
                </a:solidFill>
                <a:latin typeface="+mj-lt"/>
              </a:defRPr>
            </a:lvl1pPr>
          </a:lstStyle>
          <a:p>
            <a:pPr lvl="0"/>
            <a:r>
              <a:rPr lang="en-US" dirty="0"/>
              <a:t>subhead</a:t>
            </a:r>
          </a:p>
        </p:txBody>
      </p:sp>
      <p:sp>
        <p:nvSpPr>
          <p:cNvPr id="9"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207843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64">
          <p15:clr>
            <a:srgbClr val="FBAE40"/>
          </p15:clr>
        </p15:guide>
        <p15:guide id="4" orient="horz" pos="1128">
          <p15:clr>
            <a:srgbClr val="FBAE40"/>
          </p15:clr>
        </p15:guide>
        <p15:guide id="5" orient="horz" pos="1248">
          <p15:clr>
            <a:srgbClr val="FBAE40"/>
          </p15:clr>
        </p15:guide>
        <p15:guide id="6" orient="horz" pos="41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996920" y="326136"/>
            <a:ext cx="10201565" cy="740664"/>
          </a:xfrm>
        </p:spPr>
        <p:txBody>
          <a:bodyPr>
            <a:noAutofit/>
          </a:bodyPr>
          <a:lstStyle>
            <a:lvl1pPr>
              <a:defRPr sz="3200" baseline="0"/>
            </a:lvl1pPr>
          </a:lstStyle>
          <a:p>
            <a:r>
              <a:rPr lang="en-US" dirty="0"/>
              <a:t>Content with Subhead</a:t>
            </a:r>
          </a:p>
        </p:txBody>
      </p:sp>
      <p:sp>
        <p:nvSpPr>
          <p:cNvPr id="3" name="Content Placeholder 2"/>
          <p:cNvSpPr>
            <a:spLocks noGrp="1"/>
          </p:cNvSpPr>
          <p:nvPr>
            <p:ph idx="1"/>
          </p:nvPr>
        </p:nvSpPr>
        <p:spPr>
          <a:xfrm>
            <a:off x="996922" y="1981200"/>
            <a:ext cx="4876078" cy="3916680"/>
          </a:xfrm>
        </p:spPr>
        <p:txBody>
          <a:bodyPr>
            <a:noAutofit/>
          </a:bodyPr>
          <a:lstStyle>
            <a:lvl1pPr marL="342768" indent="-342768">
              <a:lnSpc>
                <a:spcPct val="110000"/>
              </a:lnSpc>
              <a:buClr>
                <a:schemeClr val="accent2"/>
              </a:buClr>
              <a:defRPr sz="2000"/>
            </a:lvl1pPr>
            <a:lvl2pPr marL="685537" indent="-288815">
              <a:lnSpc>
                <a:spcPct val="110000"/>
              </a:lnSpc>
              <a:buClr>
                <a:schemeClr val="accent4"/>
              </a:buClr>
              <a:defRPr sz="1900"/>
            </a:lvl2pPr>
            <a:lvl3pPr marL="974349" indent="-228512">
              <a:lnSpc>
                <a:spcPct val="110000"/>
              </a:lnSpc>
              <a:buClr>
                <a:schemeClr val="accent4"/>
              </a:buClr>
              <a:defRPr sz="1500"/>
            </a:lvl3pPr>
            <a:lvl4pPr marL="1256816" indent="-228512">
              <a:lnSpc>
                <a:spcPct val="110000"/>
              </a:lnSpc>
              <a:buClr>
                <a:schemeClr val="accent4"/>
              </a:buClr>
              <a:defRPr sz="1500"/>
            </a:lvl4pPr>
            <a:lvl5pPr marL="1256816" indent="0">
              <a:lnSpc>
                <a:spcPct val="110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7" name="Text Placeholder 4"/>
          <p:cNvSpPr>
            <a:spLocks noGrp="1"/>
          </p:cNvSpPr>
          <p:nvPr>
            <p:ph type="body" sz="quarter" idx="14"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5" name="Text Placeholder 4"/>
          <p:cNvSpPr>
            <a:spLocks noGrp="1"/>
          </p:cNvSpPr>
          <p:nvPr>
            <p:ph type="body" sz="quarter" idx="15" hasCustomPrompt="1"/>
          </p:nvPr>
        </p:nvSpPr>
        <p:spPr>
          <a:xfrm>
            <a:off x="996922" y="1371603"/>
            <a:ext cx="4876078" cy="409575"/>
          </a:xfrm>
        </p:spPr>
        <p:txBody>
          <a:bodyPr>
            <a:noAutofit/>
          </a:bodyPr>
          <a:lstStyle>
            <a:lvl1pPr marL="0" indent="0">
              <a:buNone/>
              <a:defRPr sz="1600" b="0" cap="all" baseline="0">
                <a:solidFill>
                  <a:schemeClr val="tx2"/>
                </a:solidFill>
                <a:latin typeface="+mj-lt"/>
              </a:defRPr>
            </a:lvl1pPr>
          </a:lstStyle>
          <a:p>
            <a:pPr lvl="0"/>
            <a:r>
              <a:rPr lang="en-US" dirty="0"/>
              <a:t>subhead</a:t>
            </a:r>
          </a:p>
        </p:txBody>
      </p:sp>
      <p:sp>
        <p:nvSpPr>
          <p:cNvPr id="6" name="Text Placeholder 5"/>
          <p:cNvSpPr>
            <a:spLocks noGrp="1"/>
          </p:cNvSpPr>
          <p:nvPr>
            <p:ph type="body" sz="quarter" idx="16" hasCustomPrompt="1"/>
          </p:nvPr>
        </p:nvSpPr>
        <p:spPr>
          <a:xfrm>
            <a:off x="6313428" y="1371602"/>
            <a:ext cx="4885062" cy="419100"/>
          </a:xfrm>
        </p:spPr>
        <p:txBody>
          <a:bodyPr>
            <a:noAutofit/>
          </a:bodyPr>
          <a:lstStyle>
            <a:lvl1pPr marL="0" indent="0">
              <a:buNone/>
              <a:defRPr sz="1600" cap="all" baseline="0">
                <a:solidFill>
                  <a:schemeClr val="tx2"/>
                </a:solidFill>
                <a:latin typeface="+mj-lt"/>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dirty="0"/>
              <a:t>subhead</a:t>
            </a:r>
          </a:p>
        </p:txBody>
      </p:sp>
      <p:sp>
        <p:nvSpPr>
          <p:cNvPr id="11" name="Text Placeholder 10"/>
          <p:cNvSpPr>
            <a:spLocks noGrp="1"/>
          </p:cNvSpPr>
          <p:nvPr>
            <p:ph type="body" sz="quarter" idx="17"/>
          </p:nvPr>
        </p:nvSpPr>
        <p:spPr>
          <a:xfrm>
            <a:off x="6313637" y="1981201"/>
            <a:ext cx="4884848" cy="39166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166981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864">
          <p15:clr>
            <a:srgbClr val="FBAE40"/>
          </p15:clr>
        </p15:guide>
        <p15:guide id="4" orient="horz" pos="1128">
          <p15:clr>
            <a:srgbClr val="FBAE40"/>
          </p15:clr>
        </p15:guide>
        <p15:guide id="5" orient="horz" pos="12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19" y="1368911"/>
            <a:ext cx="4862925" cy="4544568"/>
          </a:xfrm>
          <a:ln>
            <a:noFill/>
          </a:ln>
        </p:spPr>
        <p:txBody>
          <a:bodyPr>
            <a:noAutofit/>
          </a:bodyPr>
          <a:lstStyle>
            <a:lvl1pPr marL="342768" indent="-342768">
              <a:lnSpc>
                <a:spcPct val="105000"/>
              </a:lnSpc>
              <a:buClr>
                <a:schemeClr val="accent2"/>
              </a:buClr>
              <a:defRPr sz="2000"/>
            </a:lvl1pPr>
            <a:lvl2pPr marL="682363" indent="-285641">
              <a:lnSpc>
                <a:spcPct val="105000"/>
              </a:lnSpc>
              <a:buClr>
                <a:schemeClr val="accent4"/>
              </a:buClr>
              <a:defRPr sz="1900"/>
            </a:lvl2pPr>
            <a:lvl3pPr marL="974349" indent="-228512">
              <a:lnSpc>
                <a:spcPct val="105000"/>
              </a:lnSpc>
              <a:buClr>
                <a:schemeClr val="accent4"/>
              </a:buClr>
              <a:defRPr sz="1500"/>
            </a:lvl3pPr>
            <a:lvl4pPr marL="1256816" indent="-228512">
              <a:lnSpc>
                <a:spcPct val="105000"/>
              </a:lnSpc>
              <a:buClr>
                <a:schemeClr val="accent4"/>
              </a:buClr>
              <a:defRPr sz="1500"/>
            </a:lvl4pPr>
            <a:lvl5pPr marL="1256816" indent="0">
              <a:lnSpc>
                <a:spcPct val="105000"/>
              </a:lnSpc>
              <a:buClr>
                <a:schemeClr val="accent4"/>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326791" y="1368916"/>
            <a:ext cx="4879185" cy="4542529"/>
          </a:xfrm>
          <a:ln>
            <a:noFill/>
          </a:ln>
        </p:spPr>
        <p:txBody>
          <a:bodyPr>
            <a:noAutofit/>
          </a:bodyPr>
          <a:lstStyle>
            <a:lvl1pPr>
              <a:buClr>
                <a:schemeClr val="accent2"/>
              </a:buClr>
              <a:defRPr sz="2000"/>
            </a:lvl1pPr>
            <a:lvl2pPr marL="682363" indent="-285641">
              <a:defRPr sz="1900"/>
            </a:lvl2pPr>
            <a:lvl3pPr marL="974349" indent="-228512">
              <a:defRPr sz="1500"/>
            </a:lvl3pPr>
            <a:lvl4pPr marL="1256816" indent="-228512">
              <a:defRPr sz="1500"/>
            </a:lvl4pPr>
            <a:lvl5pPr marL="1256816" indent="0">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6921" y="326136"/>
            <a:ext cx="10201565" cy="740664"/>
          </a:xfrm>
        </p:spPr>
        <p:txBody>
          <a:bodyPr>
            <a:noAutofit/>
          </a:bodyPr>
          <a:lstStyle>
            <a:lvl1pPr>
              <a:defRPr sz="3200"/>
            </a:lvl1pPr>
          </a:lstStyle>
          <a:p>
            <a:r>
              <a:rPr lang="en-US"/>
              <a:t>Click to edit Master title style</a:t>
            </a:r>
            <a:endParaRPr lang="en-US" dirty="0"/>
          </a:p>
        </p:txBody>
      </p:sp>
      <p:sp>
        <p:nvSpPr>
          <p:cNvPr id="9"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389735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Stacke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920" y="1470660"/>
            <a:ext cx="10201565" cy="2133600"/>
          </a:xfrm>
          <a:ln>
            <a:noFill/>
          </a:ln>
        </p:spPr>
        <p:txBody>
          <a:bodyPr>
            <a:noAutofit/>
          </a:bodyPr>
          <a:lstStyle>
            <a:lvl1pPr marL="342768" indent="-342768">
              <a:lnSpc>
                <a:spcPct val="105000"/>
              </a:lnSpc>
              <a:buClr>
                <a:schemeClr val="accent2"/>
              </a:buClr>
              <a:defRPr/>
            </a:lvl1pPr>
            <a:lvl2pPr>
              <a:lnSpc>
                <a:spcPct val="105000"/>
              </a:lnSpc>
              <a:buClr>
                <a:schemeClr val="accent4"/>
              </a:buClr>
              <a:defRPr/>
            </a:lvl2pPr>
            <a:lvl3pPr>
              <a:lnSpc>
                <a:spcPct val="105000"/>
              </a:lnSpc>
              <a:buClr>
                <a:schemeClr val="accent4"/>
              </a:buClr>
              <a:defRPr/>
            </a:lvl3pPr>
            <a:lvl4pPr>
              <a:lnSpc>
                <a:spcPct val="105000"/>
              </a:lnSpc>
              <a:buClr>
                <a:schemeClr val="accent4"/>
              </a:buClr>
              <a:defRPr/>
            </a:lvl4pPr>
            <a:lvl5pPr>
              <a:lnSpc>
                <a:spcPct val="105000"/>
              </a:lnSpc>
              <a:buClr>
                <a:schemeClr val="accent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996920" y="3782504"/>
            <a:ext cx="10201565" cy="2130937"/>
          </a:xfrm>
          <a:ln>
            <a:noFill/>
          </a:ln>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20" y="6053328"/>
            <a:ext cx="10201565"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p:nvPr>
        </p:nvSpPr>
        <p:spPr bwMode="auto">
          <a:xfrm>
            <a:off x="996920" y="326136"/>
            <a:ext cx="10201565" cy="740664"/>
          </a:xfrm>
        </p:spPr>
        <p:txBody>
          <a:bodyPr>
            <a:noAutofit/>
          </a:bodyPr>
          <a:lstStyle>
            <a:lvl1pPr>
              <a:defRPr sz="3200"/>
            </a:lvl1pPr>
          </a:lstStyle>
          <a:p>
            <a:r>
              <a:rPr lang="en-US"/>
              <a:t>Click to edit Master title style</a:t>
            </a:r>
            <a:endParaRPr lang="en-US" dirty="0"/>
          </a:p>
        </p:txBody>
      </p:sp>
      <p:sp>
        <p:nvSpPr>
          <p:cNvPr id="14"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203368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peaker Bio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20090" y="1600200"/>
            <a:ext cx="5478396" cy="2172019"/>
          </a:xfrm>
          <a:ln>
            <a:noFill/>
          </a:ln>
        </p:spPr>
        <p:txBody>
          <a:bodyPr>
            <a:noAutofit/>
          </a:bodyPr>
          <a:lstStyle>
            <a:lvl1pPr marL="0" indent="0">
              <a:lnSpc>
                <a:spcPct val="108000"/>
              </a:lnSpc>
              <a:spcBef>
                <a:spcPts val="1200"/>
              </a:spcBef>
              <a:buClr>
                <a:schemeClr val="accent2"/>
              </a:buClr>
              <a:buNone/>
              <a:defRPr sz="1500"/>
            </a:lvl1pPr>
            <a:lvl2pPr marL="457024" indent="0">
              <a:lnSpc>
                <a:spcPct val="105000"/>
              </a:lnSpc>
              <a:buClr>
                <a:schemeClr val="accent4"/>
              </a:buClr>
              <a:buNone/>
              <a:defRPr sz="1500"/>
            </a:lvl2pPr>
            <a:lvl3pPr marL="914048" indent="0">
              <a:lnSpc>
                <a:spcPct val="105000"/>
              </a:lnSpc>
              <a:buClr>
                <a:schemeClr val="accent4"/>
              </a:buClr>
              <a:buNone/>
              <a:defRPr sz="1500"/>
            </a:lvl3pPr>
            <a:lvl4pPr marL="1371072" indent="0">
              <a:lnSpc>
                <a:spcPct val="105000"/>
              </a:lnSpc>
              <a:buClr>
                <a:schemeClr val="accent4"/>
              </a:buClr>
              <a:buNone/>
              <a:defRPr sz="1500"/>
            </a:lvl4pPr>
            <a:lvl5pPr marL="1828096" indent="0">
              <a:lnSpc>
                <a:spcPct val="105000"/>
              </a:lnSpc>
              <a:buClr>
                <a:schemeClr val="accent4"/>
              </a:buClr>
              <a:buFont typeface="Arial" panose="020B0604020202020204" pitchFamily="34" charset="0"/>
              <a:buNone/>
              <a:defRPr sz="1500"/>
            </a:lvl5pPr>
          </a:lstStyle>
          <a:p>
            <a:pPr lvl="0"/>
            <a:r>
              <a:rPr lang="en-US"/>
              <a:t>Speaker bio</a:t>
            </a:r>
            <a:endParaRPr lang="en-US" dirty="0"/>
          </a:p>
        </p:txBody>
      </p:sp>
      <p:sp>
        <p:nvSpPr>
          <p:cNvPr id="11" name="Content Placeholder 10"/>
          <p:cNvSpPr>
            <a:spLocks noGrp="1"/>
          </p:cNvSpPr>
          <p:nvPr>
            <p:ph sz="quarter" idx="14" hasCustomPrompt="1"/>
          </p:nvPr>
        </p:nvSpPr>
        <p:spPr>
          <a:xfrm>
            <a:off x="5720088" y="3995928"/>
            <a:ext cx="5463811" cy="2172019"/>
          </a:xfrm>
          <a:ln>
            <a:noFill/>
          </a:ln>
        </p:spPr>
        <p:txBody>
          <a:bodyPr>
            <a:noAutofit/>
          </a:bodyPr>
          <a:lstStyle>
            <a:lvl1pPr marL="0" indent="0">
              <a:lnSpc>
                <a:spcPct val="108000"/>
              </a:lnSpc>
              <a:spcBef>
                <a:spcPts val="1200"/>
              </a:spcBef>
              <a:buNone/>
              <a:defRPr sz="1500"/>
            </a:lvl1pPr>
            <a:lvl2pPr marL="457024" indent="0">
              <a:buNone/>
              <a:defRPr sz="1500"/>
            </a:lvl2pPr>
            <a:lvl3pPr marL="914048" indent="0">
              <a:buNone/>
              <a:defRPr sz="1500"/>
            </a:lvl3pPr>
            <a:lvl4pPr marL="1371072" indent="0">
              <a:buNone/>
              <a:defRPr sz="1500"/>
            </a:lvl4pPr>
            <a:lvl5pPr marL="1828096" indent="0">
              <a:buFont typeface="Arial" panose="020B0604020202020204" pitchFamily="34" charset="0"/>
              <a:buNone/>
              <a:defRPr sz="1500"/>
            </a:lvl5pPr>
          </a:lstStyle>
          <a:p>
            <a:pPr lvl="0"/>
            <a:r>
              <a:rPr lang="en-US"/>
              <a:t>Speaker bio</a:t>
            </a:r>
            <a:endParaRPr lang="en-US" dirty="0"/>
          </a:p>
        </p:txBody>
      </p:sp>
      <p:sp>
        <p:nvSpPr>
          <p:cNvPr id="24" name="Text Placeholder 4"/>
          <p:cNvSpPr>
            <a:spLocks noGrp="1"/>
          </p:cNvSpPr>
          <p:nvPr>
            <p:ph type="body" sz="quarter" idx="15" hasCustomPrompt="1"/>
          </p:nvPr>
        </p:nvSpPr>
        <p:spPr>
          <a:xfrm>
            <a:off x="996920" y="1051560"/>
            <a:ext cx="4164515" cy="228600"/>
          </a:xfrm>
        </p:spPr>
        <p:txBody>
          <a:bodyPr anchor="b">
            <a:noAutofit/>
          </a:bodyPr>
          <a:lstStyle>
            <a:lvl1pPr marL="0" indent="0">
              <a:buNone/>
              <a:defRPr sz="900" baseline="0">
                <a:solidFill>
                  <a:schemeClr val="tx2"/>
                </a:solidFill>
              </a:defRPr>
            </a:lvl1pPr>
          </a:lstStyle>
          <a:p>
            <a:pPr lvl="0"/>
            <a:r>
              <a:rPr lang="en-US" dirty="0"/>
              <a:t>As of date</a:t>
            </a:r>
          </a:p>
        </p:txBody>
      </p:sp>
      <p:sp>
        <p:nvSpPr>
          <p:cNvPr id="12" name="Text Placeholder 7"/>
          <p:cNvSpPr>
            <a:spLocks noGrp="1"/>
          </p:cNvSpPr>
          <p:nvPr>
            <p:ph type="body" sz="quarter" idx="13" hasCustomPrompt="1"/>
          </p:nvPr>
        </p:nvSpPr>
        <p:spPr>
          <a:xfrm>
            <a:off x="996919" y="6053328"/>
            <a:ext cx="10186981" cy="457200"/>
          </a:xfrm>
        </p:spPr>
        <p:txBody>
          <a:bodyPr anchor="b">
            <a:noAutofit/>
          </a:bodyPr>
          <a:lstStyle>
            <a:lvl1pPr marL="0" indent="0">
              <a:lnSpc>
                <a:spcPct val="100000"/>
              </a:lnSpc>
              <a:spcBef>
                <a:spcPts val="0"/>
              </a:spcBef>
              <a:buNone/>
              <a:defRPr sz="800"/>
            </a:lvl1pPr>
            <a:lvl2pPr marL="457024" indent="0">
              <a:buNone/>
              <a:defRPr sz="800"/>
            </a:lvl2pPr>
            <a:lvl3pPr marL="914048" indent="0">
              <a:buNone/>
              <a:defRPr sz="800"/>
            </a:lvl3pPr>
            <a:lvl4pPr marL="1371072" indent="0">
              <a:buNone/>
              <a:defRPr sz="800"/>
            </a:lvl4pPr>
            <a:lvl5pPr marL="1828096" indent="0">
              <a:buFont typeface="Arial" panose="020B0604020202020204" pitchFamily="34" charset="0"/>
              <a:buNone/>
              <a:defRPr sz="800"/>
            </a:lvl5pPr>
          </a:lstStyle>
          <a:p>
            <a:pPr lvl="0"/>
            <a:r>
              <a:rPr lang="en-US" dirty="0"/>
              <a:t>Footnotes</a:t>
            </a:r>
          </a:p>
        </p:txBody>
      </p:sp>
      <p:sp>
        <p:nvSpPr>
          <p:cNvPr id="15" name="Title 1"/>
          <p:cNvSpPr>
            <a:spLocks noGrp="1"/>
          </p:cNvSpPr>
          <p:nvPr>
            <p:ph type="title" hasCustomPrompt="1"/>
          </p:nvPr>
        </p:nvSpPr>
        <p:spPr bwMode="auto">
          <a:xfrm>
            <a:off x="996920" y="326136"/>
            <a:ext cx="10201565" cy="740664"/>
          </a:xfrm>
        </p:spPr>
        <p:txBody>
          <a:bodyPr>
            <a:noAutofit/>
          </a:bodyPr>
          <a:lstStyle>
            <a:lvl1pPr>
              <a:defRPr sz="3200"/>
            </a:lvl1pPr>
          </a:lstStyle>
          <a:p>
            <a:r>
              <a:rPr lang="en-US"/>
              <a:t>Speaker Bios</a:t>
            </a:r>
            <a:endParaRPr lang="en-US" dirty="0"/>
          </a:p>
        </p:txBody>
      </p:sp>
      <p:sp>
        <p:nvSpPr>
          <p:cNvPr id="10" name="Picture Placeholder 4"/>
          <p:cNvSpPr>
            <a:spLocks noGrp="1"/>
          </p:cNvSpPr>
          <p:nvPr>
            <p:ph type="pic" sz="quarter" idx="16" hasCustomPrompt="1"/>
          </p:nvPr>
        </p:nvSpPr>
        <p:spPr>
          <a:xfrm>
            <a:off x="996921" y="1828800"/>
            <a:ext cx="1218883" cy="914400"/>
          </a:xfrm>
        </p:spPr>
        <p:txBody>
          <a:bodyPr>
            <a:noAutofit/>
          </a:bodyPr>
          <a:lstStyle>
            <a:lvl1pPr marL="0" indent="0">
              <a:buNone/>
              <a:defRPr sz="1100"/>
            </a:lvl1pPr>
          </a:lstStyle>
          <a:p>
            <a:r>
              <a:rPr lang="en-US"/>
              <a:t>Click on icon to add headshot</a:t>
            </a:r>
          </a:p>
        </p:txBody>
      </p:sp>
      <p:sp>
        <p:nvSpPr>
          <p:cNvPr id="16" name="Text Placeholder 7"/>
          <p:cNvSpPr>
            <a:spLocks noGrp="1"/>
          </p:cNvSpPr>
          <p:nvPr>
            <p:ph type="body" sz="quarter" idx="17" hasCustomPrompt="1"/>
          </p:nvPr>
        </p:nvSpPr>
        <p:spPr>
          <a:xfrm>
            <a:off x="2448576" y="1783082"/>
            <a:ext cx="2814434" cy="525780"/>
          </a:xfrm>
        </p:spPr>
        <p:txBody>
          <a:bodyPr lIns="0" tIns="0" rIns="0" bIns="0" anchor="b">
            <a:noAutofit/>
          </a:bodyPr>
          <a:lstStyle>
            <a:lvl1pPr marL="0" indent="0">
              <a:lnSpc>
                <a:spcPct val="100000"/>
              </a:lnSpc>
              <a:buNone/>
              <a:defRPr sz="1600" b="1" baseline="0">
                <a:solidFill>
                  <a:schemeClr val="accent2"/>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Name LastName</a:t>
            </a:r>
          </a:p>
        </p:txBody>
      </p:sp>
      <p:sp>
        <p:nvSpPr>
          <p:cNvPr id="17" name="Text Placeholder 7"/>
          <p:cNvSpPr>
            <a:spLocks noGrp="1"/>
          </p:cNvSpPr>
          <p:nvPr>
            <p:ph type="body" sz="quarter" idx="18" hasCustomPrompt="1"/>
          </p:nvPr>
        </p:nvSpPr>
        <p:spPr>
          <a:xfrm>
            <a:off x="2448576" y="2368298"/>
            <a:ext cx="2814434" cy="377349"/>
          </a:xfrm>
        </p:spPr>
        <p:txBody>
          <a:bodyPr lIns="0" tIns="0" rIns="0" bIns="0" anchor="ctr">
            <a:noAutofit/>
          </a:bodyPr>
          <a:lstStyle>
            <a:lvl1pPr marL="0" indent="0">
              <a:lnSpc>
                <a:spcPct val="100000"/>
              </a:lnSpc>
              <a:buNone/>
              <a:defRPr sz="1100" b="0" i="1" baseline="0">
                <a:solidFill>
                  <a:schemeClr val="tx1"/>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Title, Organization</a:t>
            </a:r>
          </a:p>
        </p:txBody>
      </p:sp>
      <p:sp>
        <p:nvSpPr>
          <p:cNvPr id="18" name="Picture Placeholder 4"/>
          <p:cNvSpPr>
            <a:spLocks noGrp="1"/>
          </p:cNvSpPr>
          <p:nvPr>
            <p:ph type="pic" sz="quarter" idx="19" hasCustomPrompt="1"/>
          </p:nvPr>
        </p:nvSpPr>
        <p:spPr>
          <a:xfrm>
            <a:off x="996921" y="4224528"/>
            <a:ext cx="1218883" cy="914400"/>
          </a:xfrm>
        </p:spPr>
        <p:txBody>
          <a:bodyPr>
            <a:noAutofit/>
          </a:bodyPr>
          <a:lstStyle>
            <a:lvl1pPr marL="0" marR="0" indent="0" algn="l" defTabSz="914048" rtl="0" eaLnBrk="1" fontAlgn="auto" latinLnBrk="0" hangingPunct="1">
              <a:lnSpc>
                <a:spcPct val="105000"/>
              </a:lnSpc>
              <a:spcBef>
                <a:spcPts val="1800"/>
              </a:spcBef>
              <a:spcAft>
                <a:spcPts val="0"/>
              </a:spcAft>
              <a:buClr>
                <a:schemeClr val="accent2"/>
              </a:buClr>
              <a:buSzTx/>
              <a:buFont typeface="Wingdings" panose="05000000000000000000" pitchFamily="2" charset="2"/>
              <a:buNone/>
              <a:tabLst/>
              <a:defRPr sz="1100"/>
            </a:lvl1pPr>
          </a:lstStyle>
          <a:p>
            <a:r>
              <a:rPr lang="en-US"/>
              <a:t>Click on icon to add headshot</a:t>
            </a:r>
          </a:p>
        </p:txBody>
      </p:sp>
      <p:sp>
        <p:nvSpPr>
          <p:cNvPr id="19" name="Text Placeholder 7"/>
          <p:cNvSpPr>
            <a:spLocks noGrp="1"/>
          </p:cNvSpPr>
          <p:nvPr>
            <p:ph type="body" sz="quarter" idx="20" hasCustomPrompt="1"/>
          </p:nvPr>
        </p:nvSpPr>
        <p:spPr>
          <a:xfrm>
            <a:off x="2448576" y="4178810"/>
            <a:ext cx="2814434" cy="525780"/>
          </a:xfrm>
        </p:spPr>
        <p:txBody>
          <a:bodyPr lIns="0" tIns="0" rIns="0" bIns="0" anchor="b">
            <a:noAutofit/>
          </a:bodyPr>
          <a:lstStyle>
            <a:lvl1pPr marL="0" indent="0">
              <a:lnSpc>
                <a:spcPct val="100000"/>
              </a:lnSpc>
              <a:buNone/>
              <a:defRPr sz="1600" b="1" baseline="0">
                <a:solidFill>
                  <a:schemeClr val="accent2"/>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Name LastName</a:t>
            </a:r>
          </a:p>
        </p:txBody>
      </p:sp>
      <p:sp>
        <p:nvSpPr>
          <p:cNvPr id="20" name="Text Placeholder 7"/>
          <p:cNvSpPr>
            <a:spLocks noGrp="1"/>
          </p:cNvSpPr>
          <p:nvPr>
            <p:ph type="body" sz="quarter" idx="21" hasCustomPrompt="1"/>
          </p:nvPr>
        </p:nvSpPr>
        <p:spPr>
          <a:xfrm>
            <a:off x="2448576" y="4764026"/>
            <a:ext cx="2814434" cy="377349"/>
          </a:xfrm>
        </p:spPr>
        <p:txBody>
          <a:bodyPr lIns="0" tIns="0" rIns="0" bIns="0" anchor="ctr">
            <a:noAutofit/>
          </a:bodyPr>
          <a:lstStyle>
            <a:lvl1pPr marL="0" indent="0">
              <a:lnSpc>
                <a:spcPct val="100000"/>
              </a:lnSpc>
              <a:buNone/>
              <a:defRPr sz="1100" b="0" i="1" baseline="0">
                <a:solidFill>
                  <a:schemeClr val="tx1"/>
                </a:solidFill>
              </a:defRPr>
            </a:lvl1pPr>
            <a:lvl2pPr marL="457024" indent="0">
              <a:buNone/>
              <a:defRPr/>
            </a:lvl2pPr>
            <a:lvl3pPr marL="914048" indent="0">
              <a:buNone/>
              <a:defRPr/>
            </a:lvl3pPr>
            <a:lvl4pPr marL="1371072" indent="0">
              <a:buNone/>
              <a:defRPr/>
            </a:lvl4pPr>
            <a:lvl5pPr marL="1828096" indent="0">
              <a:buFont typeface="Arial" panose="020B0604020202020204" pitchFamily="34" charset="0"/>
              <a:buNone/>
              <a:defRPr/>
            </a:lvl5pPr>
          </a:lstStyle>
          <a:p>
            <a:pPr lvl="0"/>
            <a:r>
              <a:rPr lang="en-US"/>
              <a:t>Title, Organization</a:t>
            </a:r>
          </a:p>
        </p:txBody>
      </p:sp>
      <p:cxnSp>
        <p:nvCxnSpPr>
          <p:cNvPr id="21" name="Straight Connector 20"/>
          <p:cNvCxnSpPr/>
          <p:nvPr/>
        </p:nvCxnSpPr>
        <p:spPr>
          <a:xfrm>
            <a:off x="996919" y="1636640"/>
            <a:ext cx="4296561" cy="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lide Number"/>
          <p:cNvSpPr txBox="1"/>
          <p:nvPr userDrawn="1"/>
        </p:nvSpPr>
        <p:spPr>
          <a:xfrm>
            <a:off x="11730549" y="6364224"/>
            <a:ext cx="307463" cy="228600"/>
          </a:xfrm>
          <a:prstGeom prst="rect">
            <a:avLst/>
          </a:prstGeom>
          <a:noFill/>
        </p:spPr>
        <p:txBody>
          <a:bodyPr wrap="square" lIns="0" tIns="0" rIns="0" bIns="0" rtlCol="0" anchor="ctr">
            <a:noAutofit/>
          </a:bodyPr>
          <a:lstStyle/>
          <a:p>
            <a:pPr algn="r"/>
            <a:fld id="{8EDFB997-4523-4D25-AFCA-51DDD9577CA9}" type="slidenum">
              <a:rPr lang="en-US" sz="900" kern="1200" smtClean="0">
                <a:solidFill>
                  <a:schemeClr val="tx1">
                    <a:lumMod val="50000"/>
                    <a:lumOff val="50000"/>
                  </a:schemeClr>
                </a:solidFill>
                <a:latin typeface="+mj-lt"/>
                <a:ea typeface="+mn-ea"/>
                <a:cs typeface="+mn-cs"/>
              </a:rPr>
              <a:pPr algn="r"/>
              <a:t>‹#›</a:t>
            </a:fld>
            <a:endParaRPr lang="en-US" sz="900" kern="1200" dirty="0">
              <a:solidFill>
                <a:schemeClr val="tx1">
                  <a:lumMod val="50000"/>
                  <a:lumOff val="50000"/>
                </a:schemeClr>
              </a:solidFill>
              <a:latin typeface="+mj-lt"/>
              <a:ea typeface="+mn-ea"/>
              <a:cs typeface="+mn-cs"/>
            </a:endParaRPr>
          </a:p>
        </p:txBody>
      </p:sp>
    </p:spTree>
    <p:extLst>
      <p:ext uri="{BB962C8B-B14F-4D97-AF65-F5344CB8AC3E}">
        <p14:creationId xmlns:p14="http://schemas.microsoft.com/office/powerpoint/2010/main" val="36046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DF637D-3AA4-5943-A294-6D036CA90EEC}"/>
              </a:ext>
            </a:extLst>
          </p:cNvPr>
          <p:cNvSpPr/>
          <p:nvPr userDrawn="1"/>
        </p:nvSpPr>
        <p:spPr>
          <a:xfrm>
            <a:off x="0" y="6629014"/>
            <a:ext cx="12192000" cy="2329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oAutofit/>
          </a:bodyPr>
          <a:lstStyle/>
          <a:p>
            <a:pPr algn="ctr"/>
            <a:endParaRPr lang="en-US" dirty="0">
              <a:solidFill>
                <a:srgbClr val="FFFFFF"/>
              </a:solidFill>
            </a:endParaRPr>
          </a:p>
        </p:txBody>
      </p:sp>
      <p:pic>
        <p:nvPicPr>
          <p:cNvPr id="6" name="Picture 5">
            <a:extLst>
              <a:ext uri="{FF2B5EF4-FFF2-40B4-BE49-F238E27FC236}">
                <a16:creationId xmlns:a16="http://schemas.microsoft.com/office/drawing/2014/main" id="{82DB1C6E-4D23-6740-A059-84B1DCF05FD1}"/>
              </a:ext>
            </a:extLst>
          </p:cNvPr>
          <p:cNvPicPr>
            <a:picLocks noChangeAspect="1"/>
          </p:cNvPicPr>
          <p:nvPr userDrawn="1"/>
        </p:nvPicPr>
        <p:blipFill>
          <a:blip r:embed="rId19" cstate="screen">
            <a:alphaModFix amt="50000"/>
            <a:extLst>
              <a:ext uri="{28A0092B-C50C-407E-A947-70E740481C1C}">
                <a14:useLocalDpi xmlns:a14="http://schemas.microsoft.com/office/drawing/2010/main"/>
              </a:ext>
            </a:extLst>
          </a:blip>
          <a:stretch>
            <a:fillRect/>
          </a:stretch>
        </p:blipFill>
        <p:spPr>
          <a:xfrm>
            <a:off x="121384" y="6710977"/>
            <a:ext cx="1435608" cy="75368"/>
          </a:xfrm>
          <a:prstGeom prst="rect">
            <a:avLst/>
          </a:prstGeom>
        </p:spPr>
      </p:pic>
      <p:sp>
        <p:nvSpPr>
          <p:cNvPr id="7" name="TextBox 6">
            <a:extLst>
              <a:ext uri="{FF2B5EF4-FFF2-40B4-BE49-F238E27FC236}">
                <a16:creationId xmlns:a16="http://schemas.microsoft.com/office/drawing/2014/main" id="{7E2726BC-DDE1-4A42-97C0-D97D03EF6759}"/>
              </a:ext>
            </a:extLst>
          </p:cNvPr>
          <p:cNvSpPr txBox="1"/>
          <p:nvPr userDrawn="1"/>
        </p:nvSpPr>
        <p:spPr>
          <a:xfrm>
            <a:off x="11207750" y="6706347"/>
            <a:ext cx="844448" cy="92333"/>
          </a:xfrm>
          <a:prstGeom prst="rect">
            <a:avLst/>
          </a:prstGeom>
          <a:noFill/>
        </p:spPr>
        <p:txBody>
          <a:bodyPr wrap="square" lIns="0" tIns="0" rIns="0" bIns="0" rtlCol="0">
            <a:spAutoFit/>
          </a:bodyPr>
          <a:lstStyle/>
          <a:p>
            <a:pPr marL="0" indent="0" algn="r">
              <a:spcAft>
                <a:spcPts val="1000"/>
              </a:spcAft>
              <a:buClr>
                <a:schemeClr val="accent2"/>
              </a:buClr>
              <a:buFont typeface="Wingdings" panose="05000000000000000000" pitchFamily="2" charset="2"/>
              <a:buNone/>
            </a:pPr>
            <a:r>
              <a:rPr lang="en-US" sz="600" b="1" kern="500" spc="130" baseline="0" dirty="0">
                <a:solidFill>
                  <a:schemeClr val="tx2">
                    <a:alpha val="50000"/>
                  </a:schemeClr>
                </a:solidFill>
              </a:rPr>
              <a:t>T. ROWE PRICE</a:t>
            </a:r>
          </a:p>
        </p:txBody>
      </p:sp>
      <p:pic>
        <p:nvPicPr>
          <p:cNvPr id="4" name="Picture 3"/>
          <p:cNvPicPr>
            <a:picLocks noChangeAspect="1"/>
          </p:cNvPicPr>
          <p:nvPr/>
        </p:nvPicPr>
        <p:blipFill rotWithShape="1">
          <a:blip r:embed="rId20" cstate="print">
            <a:extLst>
              <a:ext uri="{28A0092B-C50C-407E-A947-70E740481C1C}">
                <a14:useLocalDpi xmlns:a14="http://schemas.microsoft.com/office/drawing/2010/main" val="0"/>
              </a:ext>
            </a:extLst>
          </a:blip>
          <a:srcRect r="93126" b="81862"/>
          <a:stretch/>
        </p:blipFill>
        <p:spPr>
          <a:xfrm>
            <a:off x="1525" y="0"/>
            <a:ext cx="837663" cy="1243914"/>
          </a:xfrm>
          <a:prstGeom prst="rect">
            <a:avLst/>
          </a:prstGeom>
        </p:spPr>
      </p:pic>
      <p:sp>
        <p:nvSpPr>
          <p:cNvPr id="2" name="Title Placeholder 1"/>
          <p:cNvSpPr>
            <a:spLocks noGrp="1"/>
          </p:cNvSpPr>
          <p:nvPr>
            <p:ph type="title"/>
          </p:nvPr>
        </p:nvSpPr>
        <p:spPr>
          <a:xfrm>
            <a:off x="990343" y="324885"/>
            <a:ext cx="10208141" cy="741915"/>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990345" y="1371600"/>
            <a:ext cx="10208140" cy="4876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15408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hdr="0" ftr="0" dt="0"/>
  <p:txStyles>
    <p:titleStyle>
      <a:lvl1pPr algn="l" defTabSz="914048" rtl="0" eaLnBrk="1" latinLnBrk="0" hangingPunct="1">
        <a:lnSpc>
          <a:spcPct val="85000"/>
        </a:lnSpc>
        <a:spcBef>
          <a:spcPct val="0"/>
        </a:spcBef>
        <a:buNone/>
        <a:defRPr sz="3200" kern="1200">
          <a:solidFill>
            <a:schemeClr val="accent2"/>
          </a:solidFill>
          <a:latin typeface="+mj-lt"/>
          <a:ea typeface="+mj-ea"/>
          <a:cs typeface="+mj-cs"/>
        </a:defRPr>
      </a:lvl1pPr>
    </p:titleStyle>
    <p:body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48" rtl="0" eaLnBrk="1" latinLnBrk="0" hangingPunct="1">
        <a:defRPr sz="1900" kern="1200">
          <a:solidFill>
            <a:schemeClr val="tx1"/>
          </a:solidFill>
          <a:latin typeface="+mn-lt"/>
          <a:ea typeface="+mn-ea"/>
          <a:cs typeface="+mn-cs"/>
        </a:defRPr>
      </a:lvl1pPr>
      <a:lvl2pPr marL="457024" algn="l" defTabSz="914048" rtl="0" eaLnBrk="1" latinLnBrk="0" hangingPunct="1">
        <a:defRPr sz="1900" kern="1200">
          <a:solidFill>
            <a:schemeClr val="tx1"/>
          </a:solidFill>
          <a:latin typeface="+mn-lt"/>
          <a:ea typeface="+mn-ea"/>
          <a:cs typeface="+mn-cs"/>
        </a:defRPr>
      </a:lvl2pPr>
      <a:lvl3pPr marL="914048" algn="l" defTabSz="914048" rtl="0" eaLnBrk="1" latinLnBrk="0" hangingPunct="1">
        <a:defRPr sz="1900" kern="1200">
          <a:solidFill>
            <a:schemeClr val="tx1"/>
          </a:solidFill>
          <a:latin typeface="+mn-lt"/>
          <a:ea typeface="+mn-ea"/>
          <a:cs typeface="+mn-cs"/>
        </a:defRPr>
      </a:lvl3pPr>
      <a:lvl4pPr marL="1371072" algn="l" defTabSz="914048" rtl="0" eaLnBrk="1" latinLnBrk="0" hangingPunct="1">
        <a:defRPr sz="1900" kern="1200">
          <a:solidFill>
            <a:schemeClr val="tx1"/>
          </a:solidFill>
          <a:latin typeface="+mn-lt"/>
          <a:ea typeface="+mn-ea"/>
          <a:cs typeface="+mn-cs"/>
        </a:defRPr>
      </a:lvl4pPr>
      <a:lvl5pPr marL="1828096" algn="l" defTabSz="914048" rtl="0" eaLnBrk="1" latinLnBrk="0" hangingPunct="1">
        <a:defRPr sz="1900" kern="1200">
          <a:solidFill>
            <a:schemeClr val="tx1"/>
          </a:solidFill>
          <a:latin typeface="+mn-lt"/>
          <a:ea typeface="+mn-ea"/>
          <a:cs typeface="+mn-cs"/>
        </a:defRPr>
      </a:lvl5pPr>
      <a:lvl6pPr marL="2285120" algn="l" defTabSz="914048" rtl="0" eaLnBrk="1" latinLnBrk="0" hangingPunct="1">
        <a:defRPr sz="1900" kern="1200">
          <a:solidFill>
            <a:schemeClr val="tx1"/>
          </a:solidFill>
          <a:latin typeface="+mn-lt"/>
          <a:ea typeface="+mn-ea"/>
          <a:cs typeface="+mn-cs"/>
        </a:defRPr>
      </a:lvl6pPr>
      <a:lvl7pPr marL="2742144" algn="l" defTabSz="914048" rtl="0" eaLnBrk="1" latinLnBrk="0" hangingPunct="1">
        <a:defRPr sz="1900" kern="1200">
          <a:solidFill>
            <a:schemeClr val="tx1"/>
          </a:solidFill>
          <a:latin typeface="+mn-lt"/>
          <a:ea typeface="+mn-ea"/>
          <a:cs typeface="+mn-cs"/>
        </a:defRPr>
      </a:lvl7pPr>
      <a:lvl8pPr marL="3199168" algn="l" defTabSz="914048" rtl="0" eaLnBrk="1" latinLnBrk="0" hangingPunct="1">
        <a:defRPr sz="1900" kern="1200">
          <a:solidFill>
            <a:schemeClr val="tx1"/>
          </a:solidFill>
          <a:latin typeface="+mn-lt"/>
          <a:ea typeface="+mn-ea"/>
          <a:cs typeface="+mn-cs"/>
        </a:defRPr>
      </a:lvl8pPr>
      <a:lvl9pPr marL="3656192" algn="l" defTabSz="914048"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24" userDrawn="1">
          <p15:clr>
            <a:srgbClr val="F26B43"/>
          </p15:clr>
        </p15:guide>
        <p15:guide id="4" pos="70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7474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520" y="301752"/>
            <a:ext cx="10613864" cy="74066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969710" y="1651000"/>
            <a:ext cx="10608088" cy="463678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4" name="Table 3">
            <a:extLst>
              <a:ext uri="{FF2B5EF4-FFF2-40B4-BE49-F238E27FC236}">
                <a16:creationId xmlns:a16="http://schemas.microsoft.com/office/drawing/2014/main" id="{0B66D088-32E1-C84C-829E-24106594B151}"/>
              </a:ext>
            </a:extLst>
          </p:cNvPr>
          <p:cNvGraphicFramePr>
            <a:graphicFrameLocks noGrp="1"/>
          </p:cNvGraphicFramePr>
          <p:nvPr userDrawn="1">
            <p:extLst>
              <p:ext uri="{D42A27DB-BD31-4B8C-83A1-F6EECF244321}">
                <p14:modId xmlns:p14="http://schemas.microsoft.com/office/powerpoint/2010/main" val="2797019302"/>
              </p:ext>
            </p:extLst>
          </p:nvPr>
        </p:nvGraphicFramePr>
        <p:xfrm>
          <a:off x="5096" y="301752"/>
          <a:ext cx="749613" cy="749808"/>
        </p:xfrm>
        <a:graphic>
          <a:graphicData uri="http://schemas.openxmlformats.org/drawingml/2006/table">
            <a:tbl>
              <a:tblPr firstRow="1" bandRow="1">
                <a:tableStyleId>{5C22544A-7EE6-4342-B048-85BDC9FD1C3A}</a:tableStyleId>
              </a:tblPr>
              <a:tblGrid>
                <a:gridCol w="249871">
                  <a:extLst>
                    <a:ext uri="{9D8B030D-6E8A-4147-A177-3AD203B41FA5}">
                      <a16:colId xmlns:a16="http://schemas.microsoft.com/office/drawing/2014/main" val="20000"/>
                    </a:ext>
                  </a:extLst>
                </a:gridCol>
                <a:gridCol w="249871">
                  <a:extLst>
                    <a:ext uri="{9D8B030D-6E8A-4147-A177-3AD203B41FA5}">
                      <a16:colId xmlns:a16="http://schemas.microsoft.com/office/drawing/2014/main" val="20001"/>
                    </a:ext>
                  </a:extLst>
                </a:gridCol>
                <a:gridCol w="249871">
                  <a:extLst>
                    <a:ext uri="{9D8B030D-6E8A-4147-A177-3AD203B41FA5}">
                      <a16:colId xmlns:a16="http://schemas.microsoft.com/office/drawing/2014/main" val="20002"/>
                    </a:ext>
                  </a:extLst>
                </a:gridCol>
              </a:tblGrid>
              <a:tr h="249936">
                <a:tc>
                  <a:txBody>
                    <a:bodyPr/>
                    <a:lstStyle/>
                    <a:p>
                      <a:endParaRPr lang="en-US" sz="1100" dirty="0"/>
                    </a:p>
                  </a:txBody>
                  <a:tcPr marL="64564" marR="64564" marT="32291" marB="32291">
                    <a:lnL w="12700" cmpd="sng">
                      <a:noFill/>
                    </a:lnL>
                    <a:lnR w="19050" cap="flat" cmpd="sng" algn="ctr">
                      <a:solidFill>
                        <a:schemeClr val="tx2"/>
                      </a:solidFill>
                      <a:prstDash val="solid"/>
                      <a:round/>
                      <a:headEnd type="none" w="med" len="med"/>
                      <a:tailEnd type="none" w="med" len="med"/>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29020"/>
                      </a:srgbClr>
                    </a:solidFill>
                  </a:tcPr>
                </a:tc>
                <a:tc>
                  <a:txBody>
                    <a:bodyPr/>
                    <a:lstStyle/>
                    <a:p>
                      <a:endParaRPr lang="en-US" sz="1100" dirty="0"/>
                    </a:p>
                  </a:txBody>
                  <a:tcPr marL="64564" marR="64564" marT="32291" marB="3229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29020"/>
                      </a:srgbClr>
                    </a:solidFill>
                  </a:tcPr>
                </a:tc>
                <a:tc>
                  <a:txBody>
                    <a:bodyPr/>
                    <a:lstStyle/>
                    <a:p>
                      <a:endParaRPr lang="en-US" sz="1100" dirty="0"/>
                    </a:p>
                  </a:txBody>
                  <a:tcPr marL="64564" marR="64564" marT="32291" marB="32291">
                    <a:lnL w="19050" cap="flat" cmpd="sng" algn="ctr">
                      <a:solidFill>
                        <a:schemeClr val="tx2"/>
                      </a:solidFill>
                      <a:prstDash val="solid"/>
                      <a:round/>
                      <a:headEnd type="none" w="med" len="med"/>
                      <a:tailEnd type="none" w="med" len="med"/>
                    </a:lnL>
                    <a:lnR w="12700" cmpd="sng">
                      <a:noFill/>
                    </a:lnR>
                    <a:lnT w="12700" cmpd="sng">
                      <a:noFill/>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29020"/>
                      </a:srgbClr>
                    </a:solidFill>
                  </a:tcPr>
                </a:tc>
                <a:extLst>
                  <a:ext uri="{0D108BD9-81ED-4DB2-BD59-A6C34878D82A}">
                    <a16:rowId xmlns:a16="http://schemas.microsoft.com/office/drawing/2014/main" val="10000"/>
                  </a:ext>
                </a:extLst>
              </a:tr>
              <a:tr h="249936">
                <a:tc>
                  <a:txBody>
                    <a:bodyPr/>
                    <a:lstStyle/>
                    <a:p>
                      <a:endParaRPr lang="en-US" sz="1100" dirty="0"/>
                    </a:p>
                  </a:txBody>
                  <a:tcPr marL="64564" marR="64564" marT="32291" marB="32291">
                    <a:lnL w="12700" cmpd="sng">
                      <a:noFill/>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29020"/>
                      </a:srgbClr>
                    </a:solidFill>
                  </a:tcPr>
                </a:tc>
                <a:tc>
                  <a:txBody>
                    <a:bodyPr/>
                    <a:lstStyle/>
                    <a:p>
                      <a:endParaRPr lang="en-US" sz="1100" dirty="0"/>
                    </a:p>
                  </a:txBody>
                  <a:tcPr marL="64564" marR="64564" marT="32291" marB="3229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29020"/>
                      </a:srgbClr>
                    </a:solidFill>
                  </a:tcPr>
                </a:tc>
                <a:tc>
                  <a:txBody>
                    <a:bodyPr/>
                    <a:lstStyle/>
                    <a:p>
                      <a:endParaRPr lang="en-US" sz="1100" dirty="0"/>
                    </a:p>
                  </a:txBody>
                  <a:tcPr marL="64564" marR="64564" marT="32291" marB="32291">
                    <a:lnL w="19050" cap="flat" cmpd="sng" algn="ctr">
                      <a:solidFill>
                        <a:schemeClr val="tx2"/>
                      </a:solidFill>
                      <a:prstDash val="solid"/>
                      <a:round/>
                      <a:headEnd type="none" w="med" len="med"/>
                      <a:tailEnd type="none" w="med" len="med"/>
                    </a:lnL>
                    <a:lnR w="12700" cmpd="sng">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29020"/>
                      </a:srgbClr>
                    </a:solidFill>
                  </a:tcPr>
                </a:tc>
                <a:extLst>
                  <a:ext uri="{0D108BD9-81ED-4DB2-BD59-A6C34878D82A}">
                    <a16:rowId xmlns:a16="http://schemas.microsoft.com/office/drawing/2014/main" val="10001"/>
                  </a:ext>
                </a:extLst>
              </a:tr>
              <a:tr h="249936">
                <a:tc>
                  <a:txBody>
                    <a:bodyPr/>
                    <a:lstStyle/>
                    <a:p>
                      <a:endParaRPr lang="en-US" sz="1100" dirty="0"/>
                    </a:p>
                  </a:txBody>
                  <a:tcPr marL="64564" marR="64564" marT="32291" marB="32291">
                    <a:lnL w="12700" cmpd="sng">
                      <a:noFill/>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alpha val="29020"/>
                      </a:srgbClr>
                    </a:solidFill>
                  </a:tcPr>
                </a:tc>
                <a:tc>
                  <a:txBody>
                    <a:bodyPr/>
                    <a:lstStyle/>
                    <a:p>
                      <a:endParaRPr lang="en-US" sz="1100" dirty="0"/>
                    </a:p>
                  </a:txBody>
                  <a:tcPr marL="64564" marR="64564" marT="32291" marB="32291">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alpha val="29020"/>
                      </a:srgbClr>
                    </a:solidFill>
                  </a:tcPr>
                </a:tc>
                <a:tc>
                  <a:txBody>
                    <a:bodyPr/>
                    <a:lstStyle/>
                    <a:p>
                      <a:endParaRPr lang="en-US" sz="1100" dirty="0"/>
                    </a:p>
                  </a:txBody>
                  <a:tcPr marL="64564" marR="64564" marT="32291" marB="32291">
                    <a:lnL w="19050" cap="flat" cmpd="sng" algn="ctr">
                      <a:solidFill>
                        <a:schemeClr val="tx2"/>
                      </a:solidFill>
                      <a:prstDash val="solid"/>
                      <a:round/>
                      <a:headEnd type="none" w="med" len="med"/>
                      <a:tailEnd type="none" w="med" len="med"/>
                    </a:lnL>
                    <a:lnR w="12700" cmpd="sng">
                      <a:noFill/>
                    </a:lnR>
                    <a:lnT w="190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alpha val="2902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995126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hf hdr="0" ftr="0" dt="0"/>
  <p:txStyles>
    <p:titleStyle>
      <a:lvl1pPr algn="l" defTabSz="914400" rtl="0" eaLnBrk="1" latinLnBrk="0" hangingPunct="1">
        <a:lnSpc>
          <a:spcPct val="85000"/>
        </a:lnSpc>
        <a:spcBef>
          <a:spcPct val="0"/>
        </a:spcBef>
        <a:buNone/>
        <a:defRPr sz="3600" b="0" i="0" u="none" kern="1200">
          <a:solidFill>
            <a:schemeClr val="bg1"/>
          </a:solidFill>
          <a:latin typeface="+mj-lt"/>
          <a:ea typeface="+mj-ea"/>
          <a:cs typeface="Segoe UI Light" panose="020B0502040204020203" pitchFamily="34" charset="0"/>
        </a:defRPr>
      </a:lvl1pPr>
    </p:titleStyle>
    <p:body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400" kern="1200">
          <a:solidFill>
            <a:schemeClr val="bg1"/>
          </a:solidFill>
          <a:latin typeface="+mj-lt"/>
          <a:ea typeface="+mn-ea"/>
          <a:cs typeface="Segoe UI" panose="020B0502040204020203" pitchFamily="34" charset="0"/>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2000" b="0" i="0" u="none" kern="1200">
          <a:solidFill>
            <a:schemeClr val="bg1"/>
          </a:solidFill>
          <a:latin typeface="+mj-lt"/>
          <a:ea typeface="+mn-ea"/>
          <a:cs typeface="Segoe UI" panose="020B0502040204020203" pitchFamily="34" charset="0"/>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600" kern="1200">
          <a:solidFill>
            <a:schemeClr val="bg1"/>
          </a:solidFill>
          <a:latin typeface="+mj-lt"/>
          <a:ea typeface="+mn-ea"/>
          <a:cs typeface="Segoe UI" panose="020B0502040204020203" pitchFamily="34" charset="0"/>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600" kern="1200">
          <a:solidFill>
            <a:schemeClr val="bg1"/>
          </a:solidFill>
          <a:latin typeface="+mj-lt"/>
          <a:ea typeface="+mn-ea"/>
          <a:cs typeface="Segoe UI" panose="020B0502040204020203" pitchFamily="34" charset="0"/>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600" kern="1200">
          <a:solidFill>
            <a:schemeClr val="bg1"/>
          </a:solidFill>
          <a:latin typeface="+mj-lt"/>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60">
          <p15:clr>
            <a:srgbClr val="F26B43"/>
          </p15:clr>
        </p15:guide>
        <p15:guide id="4" pos="7440">
          <p15:clr>
            <a:srgbClr val="F26B43"/>
          </p15:clr>
        </p15:guide>
        <p15:guide id="5" orient="horz" pos="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emf"/><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7.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7.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38.emf"/><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38.emf"/><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38.emf"/><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microsoft.com/office/2007/relationships/hdphoto" Target="../media/hdphoto2.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42.emf"/></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44.emf"/></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microsoft.com/office/2007/relationships/hdphoto" Target="../media/hdphoto3.wdp"/><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25.png"/><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image" Target="../media/image50.emf"/><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50.emf"/><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50.emf"/><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microsoft.com/office/2007/relationships/hdphoto" Target="../media/hdphoto4.wdp"/><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7.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7.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683297156.jpg"/>
          <p:cNvPicPr>
            <a:picLocks noChangeAspect="1"/>
          </p:cNvPicPr>
          <p:nvPr/>
        </p:nvPicPr>
        <p:blipFill rotWithShape="1">
          <a:blip r:embed="rId3" cstate="print">
            <a:extLst>
              <a:ext uri="{28A0092B-C50C-407E-A947-70E740481C1C}">
                <a14:useLocalDpi xmlns:a14="http://schemas.microsoft.com/office/drawing/2010/main" val="0"/>
              </a:ext>
            </a:extLst>
          </a:blip>
          <a:srcRect b="15603"/>
          <a:stretch/>
        </p:blipFill>
        <p:spPr>
          <a:xfrm flipH="1">
            <a:off x="-3" y="0"/>
            <a:ext cx="12188825" cy="6858001"/>
          </a:xfrm>
          <a:prstGeom prst="rect">
            <a:avLst/>
          </a:prstGeom>
        </p:spPr>
      </p:pic>
      <p:sp>
        <p:nvSpPr>
          <p:cNvPr id="36" name="Rectangle 35"/>
          <p:cNvSpPr/>
          <p:nvPr/>
        </p:nvSpPr>
        <p:spPr>
          <a:xfrm>
            <a:off x="0" y="6470"/>
            <a:ext cx="12188825" cy="6851530"/>
          </a:xfrm>
          <a:prstGeom prst="rect">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sz="1600" dirty="0">
              <a:ln w="0"/>
              <a:solidFill>
                <a:schemeClr val="accent1"/>
              </a:solidFill>
              <a:effectLst>
                <a:outerShdw blurRad="38100" dist="25400" dir="5400000" algn="ctr" rotWithShape="0">
                  <a:srgbClr val="6E747A">
                    <a:alpha val="43000"/>
                  </a:srgbClr>
                </a:outerShdw>
              </a:effectLst>
            </a:endParaRPr>
          </a:p>
        </p:txBody>
      </p:sp>
      <p:pic>
        <p:nvPicPr>
          <p:cNvPr id="3" name="Picture 2" descr="TRP_SymbolBrightBlue_LightBG_R.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256" y="40965"/>
            <a:ext cx="1650570" cy="1651000"/>
          </a:xfrm>
          <a:prstGeom prst="rect">
            <a:avLst/>
          </a:prstGeom>
        </p:spPr>
      </p:pic>
      <p:pic>
        <p:nvPicPr>
          <p:cNvPr id="4" name="Picture 3" descr="TRP_LogoWhite_R.eps"/>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51303" y="230901"/>
            <a:ext cx="2722171" cy="1389225"/>
          </a:xfrm>
          <a:prstGeom prst="rect">
            <a:avLst/>
          </a:prstGeom>
        </p:spPr>
      </p:pic>
      <p:graphicFrame>
        <p:nvGraphicFramePr>
          <p:cNvPr id="38" name="Table 37"/>
          <p:cNvGraphicFramePr>
            <a:graphicFrameLocks noGrp="1"/>
          </p:cNvGraphicFramePr>
          <p:nvPr>
            <p:extLst>
              <p:ext uri="{D42A27DB-BD31-4B8C-83A1-F6EECF244321}">
                <p14:modId xmlns:p14="http://schemas.microsoft.com/office/powerpoint/2010/main" val="2916509762"/>
              </p:ext>
            </p:extLst>
          </p:nvPr>
        </p:nvGraphicFramePr>
        <p:xfrm>
          <a:off x="0" y="1767019"/>
          <a:ext cx="4443984" cy="4466964"/>
        </p:xfrm>
        <a:graphic>
          <a:graphicData uri="http://schemas.openxmlformats.org/drawingml/2006/table">
            <a:tbl>
              <a:tblPr>
                <a:tableStyleId>{5C22544A-7EE6-4342-B048-85BDC9FD1C3A}</a:tableStyleId>
              </a:tblPr>
              <a:tblGrid>
                <a:gridCol w="740664">
                  <a:extLst>
                    <a:ext uri="{9D8B030D-6E8A-4147-A177-3AD203B41FA5}">
                      <a16:colId xmlns:a16="http://schemas.microsoft.com/office/drawing/2014/main" val="20000"/>
                    </a:ext>
                  </a:extLst>
                </a:gridCol>
                <a:gridCol w="740664">
                  <a:extLst>
                    <a:ext uri="{9D8B030D-6E8A-4147-A177-3AD203B41FA5}">
                      <a16:colId xmlns:a16="http://schemas.microsoft.com/office/drawing/2014/main" val="20001"/>
                    </a:ext>
                  </a:extLst>
                </a:gridCol>
                <a:gridCol w="740664">
                  <a:extLst>
                    <a:ext uri="{9D8B030D-6E8A-4147-A177-3AD203B41FA5}">
                      <a16:colId xmlns:a16="http://schemas.microsoft.com/office/drawing/2014/main" val="20002"/>
                    </a:ext>
                  </a:extLst>
                </a:gridCol>
                <a:gridCol w="740664">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740664">
                  <a:extLst>
                    <a:ext uri="{9D8B030D-6E8A-4147-A177-3AD203B41FA5}">
                      <a16:colId xmlns:a16="http://schemas.microsoft.com/office/drawing/2014/main" val="20005"/>
                    </a:ext>
                  </a:extLst>
                </a:gridCol>
              </a:tblGrid>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0"/>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1"/>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2"/>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20" normalizeH="0" baseline="0" noProof="0" dirty="0">
                          <a:ln>
                            <a:noFill/>
                          </a:ln>
                          <a:solidFill>
                            <a:srgbClr val="FFFFFF"/>
                          </a:solidFill>
                          <a:effectLst/>
                          <a:uLnTx/>
                          <a:uFillTx/>
                          <a:latin typeface="+mn-lt"/>
                          <a:ea typeface="+mn-ea"/>
                          <a:cs typeface="+mn-cs"/>
                        </a:rPr>
                      </a:br>
                      <a:br>
                        <a:rPr kumimoji="0" lang="en-US" sz="1600" b="1" i="0" u="none" strike="noStrike" kern="1200" cap="none" spc="20" normalizeH="0" baseline="0" noProof="0" dirty="0">
                          <a:ln>
                            <a:noFill/>
                          </a:ln>
                          <a:solidFill>
                            <a:srgbClr val="FFFFFF"/>
                          </a:solidFill>
                          <a:effectLst/>
                          <a:uLnTx/>
                          <a:uFillTx/>
                          <a:latin typeface="+mn-lt"/>
                          <a:ea typeface="+mn-ea"/>
                          <a:cs typeface="+mn-cs"/>
                        </a:rPr>
                      </a:br>
                      <a:r>
                        <a:rPr kumimoji="0" lang="en-US" sz="1600" b="1" i="0" u="none" strike="noStrike" kern="1200" cap="none" spc="20" normalizeH="0" baseline="0" noProof="0" dirty="0">
                          <a:ln>
                            <a:noFill/>
                          </a:ln>
                          <a:solidFill>
                            <a:srgbClr val="FFFFFF"/>
                          </a:solidFill>
                          <a:effectLst/>
                          <a:uLnTx/>
                          <a:uFillTx/>
                          <a:latin typeface="+mn-lt"/>
                          <a:ea typeface="+mn-ea"/>
                          <a:cs typeface="+mn-cs"/>
                        </a:rPr>
                        <a:t>Retirement</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20" normalizeH="0" baseline="0" noProof="0" dirty="0">
                          <a:ln>
                            <a:noFill/>
                          </a:ln>
                          <a:solidFill>
                            <a:srgbClr val="05C3DE"/>
                          </a:solidFill>
                          <a:effectLst/>
                          <a:uLnTx/>
                          <a:uFillTx/>
                          <a:latin typeface="+mn-lt"/>
                          <a:ea typeface="+mn-ea"/>
                          <a:cs typeface="+mn-cs"/>
                        </a:rPr>
                        <a:t>Wellness</a:t>
                      </a:r>
                    </a:p>
                  </a:txBody>
                  <a:tcPr marL="164592" marR="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3"/>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gridSpan="2" vMerge="1">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hMerge="1" vMerge="1">
                  <a:txBody>
                    <a:bodyPr/>
                    <a:lstStyle/>
                    <a:p>
                      <a:endParaRPr lang="en-US" sz="1600" b="1" cap="all" baseline="0" dirty="0">
                        <a:solidFill>
                          <a:schemeClr val="bg1"/>
                        </a:solidFill>
                      </a:endParaRPr>
                    </a:p>
                  </a:txBody>
                  <a:tcPr marL="147160" marR="147160" marT="55185" marB="55185"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4"/>
                  </a:ext>
                </a:extLst>
              </a:tr>
              <a:tr h="744494">
                <a:tc>
                  <a:txBody>
                    <a:bodyPr/>
                    <a:lstStyle/>
                    <a:p>
                      <a:endParaRPr lang="en-US" sz="2200" dirty="0"/>
                    </a:p>
                  </a:txBody>
                  <a:tcPr marL="147160" marR="147160" marT="55185" marB="55185">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tc>
                  <a:txBody>
                    <a:bodyPr/>
                    <a:lstStyle/>
                    <a:p>
                      <a:endParaRPr lang="en-US" sz="2200" dirty="0"/>
                    </a:p>
                  </a:txBody>
                  <a:tcPr marL="147160" marR="147160" marT="55185" marB="55185">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ECECE">
                        <a:alpha val="40000"/>
                      </a:srgbClr>
                    </a:solidFill>
                  </a:tcPr>
                </a:tc>
                <a:extLst>
                  <a:ext uri="{0D108BD9-81ED-4DB2-BD59-A6C34878D82A}">
                    <a16:rowId xmlns:a16="http://schemas.microsoft.com/office/drawing/2014/main" val="10005"/>
                  </a:ext>
                </a:extLst>
              </a:tr>
            </a:tbl>
          </a:graphicData>
        </a:graphic>
      </p:graphicFrame>
      <p:sp>
        <p:nvSpPr>
          <p:cNvPr id="40" name="TextBox 39"/>
          <p:cNvSpPr txBox="1"/>
          <p:nvPr/>
        </p:nvSpPr>
        <p:spPr>
          <a:xfrm>
            <a:off x="4636584" y="4547903"/>
            <a:ext cx="7022016" cy="899221"/>
          </a:xfrm>
          <a:prstGeom prst="rect">
            <a:avLst/>
          </a:prstGeom>
          <a:noFill/>
        </p:spPr>
        <p:txBody>
          <a:bodyPr wrap="square" lIns="0" tIns="0" rIns="0" bIns="0" rtlCol="0" anchor="b">
            <a:spAutoFit/>
          </a:bodyPr>
          <a:lstStyle/>
          <a:p>
            <a:pPr defTabSz="1088473">
              <a:lnSpc>
                <a:spcPct val="80000"/>
              </a:lnSpc>
              <a:spcAft>
                <a:spcPts val="400"/>
              </a:spcAft>
              <a:buClr>
                <a:schemeClr val="accent2"/>
              </a:buClr>
              <a:defRPr/>
            </a:pPr>
            <a:r>
              <a:rPr lang="en-US" sz="2000" dirty="0">
                <a:solidFill>
                  <a:schemeClr val="bg1"/>
                </a:solidFill>
                <a:effectLst>
                  <a:outerShdw blurRad="254000" dist="38100" dir="8100000" algn="tr" rotWithShape="0">
                    <a:prstClr val="black">
                      <a:alpha val="40000"/>
                    </a:prstClr>
                  </a:outerShdw>
                </a:effectLst>
              </a:rPr>
              <a:t>VISUALIZE RETIREMENT</a:t>
            </a:r>
            <a:endParaRPr lang="en-US" sz="4600" baseline="0" dirty="0">
              <a:solidFill>
                <a:schemeClr val="bg1"/>
              </a:solidFill>
              <a:effectLst>
                <a:outerShdw blurRad="254000" dist="38100" dir="8100000" algn="tr" rotWithShape="0">
                  <a:prstClr val="black">
                    <a:alpha val="40000"/>
                  </a:prstClr>
                </a:outerShdw>
              </a:effectLst>
            </a:endParaRPr>
          </a:p>
          <a:p>
            <a:pPr marL="0" indent="0">
              <a:lnSpc>
                <a:spcPct val="85000"/>
              </a:lnSpc>
              <a:spcAft>
                <a:spcPts val="400"/>
              </a:spcAft>
              <a:buClr>
                <a:schemeClr val="accent2"/>
              </a:buClr>
              <a:buFont typeface="Wingdings" panose="05000000000000000000" pitchFamily="2" charset="2"/>
              <a:buNone/>
            </a:pPr>
            <a:r>
              <a:rPr lang="en-US" sz="4600" b="1" dirty="0">
                <a:solidFill>
                  <a:schemeClr val="accent2"/>
                </a:solidFill>
                <a:effectLst>
                  <a:outerShdw blurRad="254000" dist="38100" dir="8100000" algn="tr" rotWithShape="0">
                    <a:prstClr val="black">
                      <a:alpha val="40000"/>
                    </a:prstClr>
                  </a:outerShdw>
                </a:effectLst>
              </a:rPr>
              <a:t>What are you saving for?</a:t>
            </a:r>
          </a:p>
        </p:txBody>
      </p:sp>
      <p:cxnSp>
        <p:nvCxnSpPr>
          <p:cNvPr id="41" name="Straight Connector 40"/>
          <p:cNvCxnSpPr/>
          <p:nvPr/>
        </p:nvCxnSpPr>
        <p:spPr>
          <a:xfrm>
            <a:off x="4636584" y="5491043"/>
            <a:ext cx="7555416"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69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Who </a:t>
            </a:r>
          </a:p>
        </p:txBody>
      </p:sp>
      <p:sp>
        <p:nvSpPr>
          <p:cNvPr id="14" name="Rectangle 13"/>
          <p:cNvSpPr/>
          <p:nvPr/>
        </p:nvSpPr>
        <p:spPr>
          <a:xfrm>
            <a:off x="3" y="256689"/>
            <a:ext cx="783845" cy="783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5" name="Picture 14" descr="people_Icons-30px-06-06-06.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 y="160421"/>
            <a:ext cx="742952" cy="738723"/>
          </a:xfrm>
          <a:prstGeom prst="rect">
            <a:avLst/>
          </a:prstGeom>
        </p:spPr>
      </p:pic>
      <p:sp>
        <p:nvSpPr>
          <p:cNvPr id="13" name="Text Placeholder 3"/>
          <p:cNvSpPr txBox="1">
            <a:spLocks/>
          </p:cNvSpPr>
          <p:nvPr/>
        </p:nvSpPr>
        <p:spPr>
          <a:xfrm>
            <a:off x="2860898" y="3119614"/>
            <a:ext cx="6840977" cy="1696980"/>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Who will be on your wellness </a:t>
            </a:r>
            <a:br>
              <a:rPr lang="en-US" sz="3200" dirty="0">
                <a:solidFill>
                  <a:schemeClr val="accent3"/>
                </a:solidFill>
              </a:rPr>
            </a:br>
            <a:r>
              <a:rPr lang="en-US" sz="3200" dirty="0">
                <a:solidFill>
                  <a:schemeClr val="accent3"/>
                </a:solidFill>
              </a:rPr>
              <a:t>support team in retirement?</a:t>
            </a:r>
          </a:p>
        </p:txBody>
      </p:sp>
      <p:pic>
        <p:nvPicPr>
          <p:cNvPr id="12" name="Picture 11"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8" name="Rectangle 17"/>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31420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Who </a:t>
            </a:r>
          </a:p>
        </p:txBody>
      </p:sp>
      <p:sp>
        <p:nvSpPr>
          <p:cNvPr id="14" name="Rectangle 13"/>
          <p:cNvSpPr/>
          <p:nvPr/>
        </p:nvSpPr>
        <p:spPr>
          <a:xfrm>
            <a:off x="3" y="256689"/>
            <a:ext cx="783845" cy="783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5" name="Picture 14" descr="people_Icons-30px-06-06-06.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 y="160421"/>
            <a:ext cx="742952" cy="738723"/>
          </a:xfrm>
          <a:prstGeom prst="rect">
            <a:avLst/>
          </a:prstGeom>
        </p:spPr>
      </p:pic>
      <p:sp>
        <p:nvSpPr>
          <p:cNvPr id="13" name="Text Placeholder 3"/>
          <p:cNvSpPr txBox="1">
            <a:spLocks/>
          </p:cNvSpPr>
          <p:nvPr/>
        </p:nvSpPr>
        <p:spPr>
          <a:xfrm>
            <a:off x="2860898" y="3119614"/>
            <a:ext cx="6840977" cy="1696980"/>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Whose wellness support team </a:t>
            </a:r>
            <a:br>
              <a:rPr lang="en-US" sz="3200" dirty="0">
                <a:solidFill>
                  <a:schemeClr val="accent3"/>
                </a:solidFill>
              </a:rPr>
            </a:br>
            <a:r>
              <a:rPr lang="en-US" sz="3200" dirty="0">
                <a:solidFill>
                  <a:schemeClr val="accent3"/>
                </a:solidFill>
              </a:rPr>
              <a:t>do you anticipate being on?</a:t>
            </a:r>
          </a:p>
        </p:txBody>
      </p:sp>
      <p:pic>
        <p:nvPicPr>
          <p:cNvPr id="12" name="Picture 11"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8" name="Rectangle 17"/>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344009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109724117.jpg"/>
          <p:cNvPicPr>
            <a:picLocks noChangeAspect="1"/>
          </p:cNvPicPr>
          <p:nvPr/>
        </p:nvPicPr>
        <p:blipFill rotWithShape="1">
          <a:blip r:embed="rId3" cstate="print">
            <a:extLst>
              <a:ext uri="{28A0092B-C50C-407E-A947-70E740481C1C}">
                <a14:useLocalDpi xmlns:a14="http://schemas.microsoft.com/office/drawing/2010/main" val="0"/>
              </a:ext>
            </a:extLst>
          </a:blip>
          <a:srcRect l="22084" t="42309" r="9546"/>
          <a:stretch/>
        </p:blipFill>
        <p:spPr>
          <a:xfrm>
            <a:off x="0" y="0"/>
            <a:ext cx="12188826" cy="6858000"/>
          </a:xfrm>
          <a:prstGeom prst="rect">
            <a:avLst/>
          </a:prstGeom>
        </p:spPr>
      </p:pic>
      <p:sp>
        <p:nvSpPr>
          <p:cNvPr id="11" name="Rectangle 10"/>
          <p:cNvSpPr/>
          <p:nvPr/>
        </p:nvSpPr>
        <p:spPr>
          <a:xfrm>
            <a:off x="0" y="0"/>
            <a:ext cx="12188825"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sz="1600" dirty="0">
                <a:ln w="0"/>
                <a:solidFill>
                  <a:schemeClr val="accent1"/>
                </a:solidFill>
                <a:effectLst>
                  <a:outerShdw blurRad="38100" dist="25400" dir="5400000" algn="ctr" rotWithShape="0">
                    <a:srgbClr val="6E747A">
                      <a:alpha val="43000"/>
                    </a:srgbClr>
                  </a:outerShdw>
                </a:effectLst>
              </a:rPr>
              <a:t> </a:t>
            </a:r>
          </a:p>
        </p:txBody>
      </p:sp>
      <p:sp>
        <p:nvSpPr>
          <p:cNvPr id="7" name="Rectangle 6"/>
          <p:cNvSpPr/>
          <p:nvPr/>
        </p:nvSpPr>
        <p:spPr>
          <a:xfrm>
            <a:off x="990346" y="2754031"/>
            <a:ext cx="10118216" cy="841256"/>
          </a:xfrm>
          <a:prstGeom prst="rect">
            <a:avLst/>
          </a:prstGeom>
        </p:spPr>
        <p:txBody>
          <a:bodyPr wrap="square" lIns="0" tIns="0" rIns="0" bIns="0">
            <a:spAutoFit/>
          </a:bodyPr>
          <a:lstStyle/>
          <a:p>
            <a:r>
              <a:rPr lang="en-US" sz="5500" b="1" dirty="0">
                <a:solidFill>
                  <a:srgbClr val="FFFFFF"/>
                </a:solidFill>
                <a:latin typeface="+mj-lt"/>
              </a:rPr>
              <a:t>Steps you can take today.</a:t>
            </a:r>
            <a:endParaRPr lang="en-US" sz="5500" dirty="0">
              <a:solidFill>
                <a:srgbClr val="FFFFFF"/>
              </a:solidFill>
              <a:latin typeface="+mj-lt"/>
            </a:endParaRPr>
          </a:p>
        </p:txBody>
      </p:sp>
      <p:sp>
        <p:nvSpPr>
          <p:cNvPr id="10"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solidFill>
                  <a:schemeClr val="bg1"/>
                </a:solidFill>
              </a:rPr>
              <a:t>Who </a:t>
            </a:r>
          </a:p>
        </p:txBody>
      </p:sp>
      <p:sp>
        <p:nvSpPr>
          <p:cNvPr id="8" name="Rectangle 7"/>
          <p:cNvSpPr/>
          <p:nvPr/>
        </p:nvSpPr>
        <p:spPr>
          <a:xfrm>
            <a:off x="3" y="256689"/>
            <a:ext cx="783845" cy="783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9" name="Picture 8" descr="people_Icons-30px-06-06-06.png"/>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 y="160421"/>
            <a:ext cx="742952" cy="738723"/>
          </a:xfrm>
          <a:prstGeom prst="rect">
            <a:avLst/>
          </a:prstGeom>
        </p:spPr>
      </p:pic>
    </p:spTree>
    <p:extLst>
      <p:ext uri="{BB962C8B-B14F-4D97-AF65-F5344CB8AC3E}">
        <p14:creationId xmlns:p14="http://schemas.microsoft.com/office/powerpoint/2010/main" val="191255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866068" y="2979389"/>
            <a:ext cx="1387523" cy="6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4" rIns="91404" bIns="45704">
            <a:spAutoFit/>
          </a:bodyPr>
          <a:lstStyle/>
          <a:p>
            <a:r>
              <a:rPr lang="en-US" altLang="en-US" sz="3600" b="1" dirty="0">
                <a:solidFill>
                  <a:schemeClr val="accent2"/>
                </a:solidFill>
                <a:latin typeface="+mj-lt"/>
              </a:rPr>
              <a:t>What</a:t>
            </a:r>
          </a:p>
        </p:txBody>
      </p:sp>
      <p:sp>
        <p:nvSpPr>
          <p:cNvPr id="9" name="Text Placeholder 3"/>
          <p:cNvSpPr txBox="1">
            <a:spLocks/>
          </p:cNvSpPr>
          <p:nvPr/>
        </p:nvSpPr>
        <p:spPr>
          <a:xfrm>
            <a:off x="2866065" y="3603646"/>
            <a:ext cx="8114172" cy="375705"/>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4F4F4F"/>
                </a:solidFill>
              </a:rPr>
              <a:t>The activities you are going to engage in during retirement.</a:t>
            </a:r>
          </a:p>
        </p:txBody>
      </p:sp>
      <p:sp>
        <p:nvSpPr>
          <p:cNvPr id="6" name="Rectangle 5"/>
          <p:cNvSpPr/>
          <p:nvPr/>
        </p:nvSpPr>
        <p:spPr>
          <a:xfrm>
            <a:off x="1007801" y="2646233"/>
            <a:ext cx="1639328" cy="1639755"/>
          </a:xfrm>
          <a:prstGeom prst="rect">
            <a:avLst/>
          </a:prstGeom>
          <a:solidFill>
            <a:schemeClr val="accent5"/>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0" name="Picture 9" descr="paint-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77937" y="2828570"/>
            <a:ext cx="1140484" cy="1162860"/>
          </a:xfrm>
          <a:prstGeom prst="rect">
            <a:avLst/>
          </a:prstGeom>
        </p:spPr>
      </p:pic>
    </p:spTree>
    <p:extLst>
      <p:ext uri="{BB962C8B-B14F-4D97-AF65-F5344CB8AC3E}">
        <p14:creationId xmlns:p14="http://schemas.microsoft.com/office/powerpoint/2010/main" val="36267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977279" y="1397002"/>
            <a:ext cx="9966905" cy="285749"/>
          </a:xfrm>
          <a:prstGeom prst="rect">
            <a:avLst/>
          </a:prstGeom>
        </p:spPr>
        <p:txBody>
          <a:bodyPr>
            <a:noAutofit/>
          </a:bodyPr>
          <a:lstStyle/>
          <a:p>
            <a:pPr marL="0" indent="0">
              <a:buNone/>
            </a:pPr>
            <a:r>
              <a:rPr lang="en-US" b="1" dirty="0">
                <a:solidFill>
                  <a:srgbClr val="054C70"/>
                </a:solidFill>
              </a:rPr>
              <a:t>Workers’ visions for retirement:</a:t>
            </a:r>
            <a:r>
              <a:rPr lang="en-US" b="1" baseline="30000" dirty="0">
                <a:solidFill>
                  <a:srgbClr val="054C70"/>
                </a:solidFill>
              </a:rPr>
              <a:t>1</a:t>
            </a:r>
          </a:p>
        </p:txBody>
      </p:sp>
      <p:sp>
        <p:nvSpPr>
          <p:cNvPr id="8" name="Text Placeholder 13"/>
          <p:cNvSpPr>
            <a:spLocks noGrp="1"/>
          </p:cNvSpPr>
          <p:nvPr>
            <p:ph type="body" sz="quarter" idx="13"/>
          </p:nvPr>
        </p:nvSpPr>
        <p:spPr>
          <a:xfrm>
            <a:off x="990345" y="6053328"/>
            <a:ext cx="7141171" cy="457200"/>
          </a:xfrm>
        </p:spPr>
        <p:txBody>
          <a:bodyPr/>
          <a:lstStyle/>
          <a:p>
            <a:r>
              <a:rPr lang="en-US" baseline="30000" dirty="0"/>
              <a:t>1</a:t>
            </a:r>
            <a:r>
              <a:rPr lang="en-US" dirty="0"/>
              <a:t> 18th Annual Transamerica Retirement Survey of Workers, Nonprofit Transamerica Center for Retirement Studies</a:t>
            </a:r>
            <a:r>
              <a:rPr lang="en-US" baseline="30000" dirty="0"/>
              <a:t>®</a:t>
            </a:r>
            <a:r>
              <a:rPr lang="en-US" dirty="0"/>
              <a:t>, June 2018.</a:t>
            </a:r>
          </a:p>
        </p:txBody>
      </p:sp>
      <p:sp>
        <p:nvSpPr>
          <p:cNvPr id="22"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What</a:t>
            </a:r>
          </a:p>
        </p:txBody>
      </p:sp>
      <p:sp>
        <p:nvSpPr>
          <p:cNvPr id="28" name="Rectangle 27"/>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29" name="Picture 28" descr="paint-30px.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899" y="342458"/>
            <a:ext cx="587762" cy="599295"/>
          </a:xfrm>
          <a:prstGeom prst="rect">
            <a:avLst/>
          </a:prstGeom>
        </p:spPr>
      </p:pic>
      <p:sp>
        <p:nvSpPr>
          <p:cNvPr id="19" name="Text Placeholder 3"/>
          <p:cNvSpPr txBox="1">
            <a:spLocks/>
          </p:cNvSpPr>
          <p:nvPr/>
        </p:nvSpPr>
        <p:spPr>
          <a:xfrm>
            <a:off x="977024" y="4214005"/>
            <a:ext cx="1878055" cy="40274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want to travel.</a:t>
            </a:r>
          </a:p>
        </p:txBody>
      </p:sp>
      <p:pic>
        <p:nvPicPr>
          <p:cNvPr id="3" name="Picture 2" descr="plane-30px.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8200" y="1850572"/>
            <a:ext cx="1468775" cy="1340604"/>
          </a:xfrm>
          <a:prstGeom prst="rect">
            <a:avLst/>
          </a:prstGeom>
        </p:spPr>
      </p:pic>
      <p:sp>
        <p:nvSpPr>
          <p:cNvPr id="60" name="Rectangle 6"/>
          <p:cNvSpPr>
            <a:spLocks noChangeArrowheads="1"/>
          </p:cNvSpPr>
          <p:nvPr/>
        </p:nvSpPr>
        <p:spPr bwMode="auto">
          <a:xfrm>
            <a:off x="977024" y="2986838"/>
            <a:ext cx="17142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r>
              <a:rPr lang="en-US" altLang="en-US" sz="8000" spc="-151" dirty="0">
                <a:solidFill>
                  <a:schemeClr val="accent1"/>
                </a:solidFill>
                <a:cs typeface="Arial Narrow"/>
              </a:rPr>
              <a:t>70</a:t>
            </a:r>
            <a:r>
              <a:rPr lang="en-US" altLang="en-US" sz="7000" spc="-151" baseline="30000" dirty="0">
                <a:solidFill>
                  <a:schemeClr val="accent1"/>
                </a:solidFill>
                <a:cs typeface="Arial Narrow"/>
              </a:rPr>
              <a:t>%</a:t>
            </a:r>
          </a:p>
        </p:txBody>
      </p:sp>
      <p:sp>
        <p:nvSpPr>
          <p:cNvPr id="16" name="Text Placeholder 3"/>
          <p:cNvSpPr txBox="1">
            <a:spLocks/>
          </p:cNvSpPr>
          <p:nvPr/>
        </p:nvSpPr>
        <p:spPr>
          <a:xfrm>
            <a:off x="3763240" y="4197351"/>
            <a:ext cx="2178772" cy="98424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want to spend more time with family and friends.</a:t>
            </a:r>
          </a:p>
        </p:txBody>
      </p:sp>
      <p:pic>
        <p:nvPicPr>
          <p:cNvPr id="2" name="Picture 1" descr="clock-30px.pn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72795" y="1834447"/>
            <a:ext cx="1405574" cy="1414112"/>
          </a:xfrm>
          <a:prstGeom prst="rect">
            <a:avLst/>
          </a:prstGeom>
        </p:spPr>
      </p:pic>
      <p:sp>
        <p:nvSpPr>
          <p:cNvPr id="61" name="Rectangle 6"/>
          <p:cNvSpPr>
            <a:spLocks noChangeArrowheads="1"/>
          </p:cNvSpPr>
          <p:nvPr/>
        </p:nvSpPr>
        <p:spPr bwMode="auto">
          <a:xfrm>
            <a:off x="3763240" y="2998940"/>
            <a:ext cx="179777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p>
            <a:r>
              <a:rPr lang="en-US" altLang="en-US" sz="8000" spc="-151" dirty="0">
                <a:solidFill>
                  <a:schemeClr val="accent1"/>
                </a:solidFill>
                <a:cs typeface="Arial Narrow"/>
              </a:rPr>
              <a:t>57</a:t>
            </a:r>
            <a:r>
              <a:rPr lang="en-US" altLang="en-US" sz="7000" spc="-151" baseline="30000" dirty="0">
                <a:solidFill>
                  <a:schemeClr val="accent1"/>
                </a:solidFill>
                <a:cs typeface="Arial Narrow"/>
              </a:rPr>
              <a:t>%</a:t>
            </a:r>
          </a:p>
        </p:txBody>
      </p:sp>
      <p:sp>
        <p:nvSpPr>
          <p:cNvPr id="20" name="Text Placeholder 3"/>
          <p:cNvSpPr txBox="1">
            <a:spLocks/>
          </p:cNvSpPr>
          <p:nvPr/>
        </p:nvSpPr>
        <p:spPr>
          <a:xfrm>
            <a:off x="6505377" y="4229102"/>
            <a:ext cx="1925668" cy="95249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want to pursue hobbies.</a:t>
            </a:r>
            <a:endParaRPr lang="en-US" dirty="0">
              <a:solidFill>
                <a:srgbClr val="4F4F4F"/>
              </a:solidFill>
            </a:endParaRPr>
          </a:p>
        </p:txBody>
      </p:sp>
      <p:pic>
        <p:nvPicPr>
          <p:cNvPr id="7" name="Picture 6" descr="sailboat-30px.png"/>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16315" y="1608671"/>
            <a:ext cx="1328015" cy="1598027"/>
          </a:xfrm>
          <a:prstGeom prst="rect">
            <a:avLst/>
          </a:prstGeom>
        </p:spPr>
      </p:pic>
      <p:sp>
        <p:nvSpPr>
          <p:cNvPr id="62" name="Rectangle 6"/>
          <p:cNvSpPr>
            <a:spLocks noChangeArrowheads="1"/>
          </p:cNvSpPr>
          <p:nvPr/>
        </p:nvSpPr>
        <p:spPr bwMode="auto">
          <a:xfrm>
            <a:off x="6505377" y="2998940"/>
            <a:ext cx="16219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8000" spc="-151" dirty="0">
                <a:solidFill>
                  <a:schemeClr val="accent1"/>
                </a:solidFill>
                <a:cs typeface="Arial Narrow"/>
              </a:rPr>
              <a:t>50</a:t>
            </a:r>
            <a:r>
              <a:rPr lang="en-US" altLang="en-US" sz="7000" spc="-151" baseline="30000" dirty="0">
                <a:solidFill>
                  <a:schemeClr val="accent1"/>
                </a:solidFill>
                <a:cs typeface="Arial Narrow"/>
              </a:rPr>
              <a:t>%</a:t>
            </a:r>
          </a:p>
        </p:txBody>
      </p:sp>
      <p:sp>
        <p:nvSpPr>
          <p:cNvPr id="21" name="Text Placeholder 3"/>
          <p:cNvSpPr txBox="1">
            <a:spLocks/>
          </p:cNvSpPr>
          <p:nvPr/>
        </p:nvSpPr>
        <p:spPr>
          <a:xfrm>
            <a:off x="9159226" y="4213227"/>
            <a:ext cx="1798700" cy="650874"/>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accent3"/>
                </a:solidFill>
              </a:rPr>
              <a:t>want to work.</a:t>
            </a:r>
          </a:p>
        </p:txBody>
      </p:sp>
      <p:pic>
        <p:nvPicPr>
          <p:cNvPr id="4" name="Picture 3" descr="work-30px.png"/>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9056345" y="1608671"/>
            <a:ext cx="1640102" cy="1669143"/>
          </a:xfrm>
          <a:prstGeom prst="rect">
            <a:avLst/>
          </a:prstGeom>
        </p:spPr>
      </p:pic>
      <p:sp>
        <p:nvSpPr>
          <p:cNvPr id="63" name="Rectangle 6"/>
          <p:cNvSpPr>
            <a:spLocks noChangeArrowheads="1"/>
          </p:cNvSpPr>
          <p:nvPr/>
        </p:nvSpPr>
        <p:spPr bwMode="auto">
          <a:xfrm>
            <a:off x="9159226" y="2998942"/>
            <a:ext cx="16219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8000" spc="-151" dirty="0">
                <a:solidFill>
                  <a:schemeClr val="accent1"/>
                </a:solidFill>
                <a:cs typeface="Arial Narrow"/>
              </a:rPr>
              <a:t>30</a:t>
            </a:r>
            <a:r>
              <a:rPr lang="en-US" altLang="en-US" sz="7000" spc="-151" baseline="30000" dirty="0">
                <a:solidFill>
                  <a:schemeClr val="accent1"/>
                </a:solidFill>
                <a:cs typeface="Arial Narrow"/>
              </a:rPr>
              <a:t>%</a:t>
            </a:r>
          </a:p>
        </p:txBody>
      </p:sp>
    </p:spTree>
    <p:extLst>
      <p:ext uri="{BB962C8B-B14F-4D97-AF65-F5344CB8AC3E}">
        <p14:creationId xmlns:p14="http://schemas.microsoft.com/office/powerpoint/2010/main" val="38127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What</a:t>
            </a:r>
          </a:p>
        </p:txBody>
      </p:sp>
      <p:sp>
        <p:nvSpPr>
          <p:cNvPr id="28" name="Text Placeholder 13"/>
          <p:cNvSpPr>
            <a:spLocks noGrp="1"/>
          </p:cNvSpPr>
          <p:nvPr>
            <p:ph type="body" sz="quarter" idx="13"/>
          </p:nvPr>
        </p:nvSpPr>
        <p:spPr>
          <a:xfrm>
            <a:off x="990343" y="6053328"/>
            <a:ext cx="10208141" cy="457200"/>
          </a:xfrm>
        </p:spPr>
        <p:txBody>
          <a:bodyPr/>
          <a:lstStyle/>
          <a:p>
            <a:pPr>
              <a:spcBef>
                <a:spcPts val="500"/>
              </a:spcBef>
            </a:pPr>
            <a:r>
              <a:rPr lang="en-US" dirty="0"/>
              <a:t>Source: 12 Ways Retirees Spend Their Newfound Free Time” U.S. News, August 2016 </a:t>
            </a:r>
          </a:p>
        </p:txBody>
      </p:sp>
      <p:sp>
        <p:nvSpPr>
          <p:cNvPr id="6" name="Text Placeholder 3"/>
          <p:cNvSpPr txBox="1">
            <a:spLocks/>
          </p:cNvSpPr>
          <p:nvPr/>
        </p:nvSpPr>
        <p:spPr>
          <a:xfrm>
            <a:off x="989058" y="1389683"/>
            <a:ext cx="9966905" cy="41265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000"/>
              </a:spcAft>
              <a:buNone/>
            </a:pPr>
            <a:r>
              <a:rPr lang="en-US" b="1" dirty="0">
                <a:solidFill>
                  <a:srgbClr val="054C70"/>
                </a:solidFill>
              </a:rPr>
              <a:t>How many hours people ages 65 to 74 spend on activities each day:</a:t>
            </a:r>
          </a:p>
        </p:txBody>
      </p:sp>
      <p:sp>
        <p:nvSpPr>
          <p:cNvPr id="11" name="Rectangle 10"/>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2" name="Picture 11" descr="paint-30px.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899" y="342458"/>
            <a:ext cx="587762" cy="599295"/>
          </a:xfrm>
          <a:prstGeom prst="rect">
            <a:avLst/>
          </a:prstGeom>
        </p:spPr>
      </p:pic>
      <p:sp>
        <p:nvSpPr>
          <p:cNvPr id="3" name="Rectangle 2"/>
          <p:cNvSpPr/>
          <p:nvPr/>
        </p:nvSpPr>
        <p:spPr>
          <a:xfrm>
            <a:off x="2612843" y="3087142"/>
            <a:ext cx="1795734" cy="353935"/>
          </a:xfrm>
          <a:prstGeom prst="rect">
            <a:avLst/>
          </a:prstGeom>
        </p:spPr>
        <p:txBody>
          <a:bodyPr wrap="square" lIns="0" tIns="0" rIns="91404" bIns="45704">
            <a:spAutoFit/>
          </a:bodyPr>
          <a:lstStyle/>
          <a:p>
            <a:r>
              <a:rPr lang="en-US" sz="2000" dirty="0">
                <a:solidFill>
                  <a:schemeClr val="accent3"/>
                </a:solidFill>
              </a:rPr>
              <a:t>watching TV.</a:t>
            </a:r>
          </a:p>
        </p:txBody>
      </p:sp>
      <p:sp>
        <p:nvSpPr>
          <p:cNvPr id="23" name="Rectangle 22"/>
          <p:cNvSpPr/>
          <p:nvPr/>
        </p:nvSpPr>
        <p:spPr>
          <a:xfrm>
            <a:off x="2600851" y="5051897"/>
            <a:ext cx="2426761" cy="692481"/>
          </a:xfrm>
          <a:prstGeom prst="rect">
            <a:avLst/>
          </a:prstGeom>
        </p:spPr>
        <p:txBody>
          <a:bodyPr wrap="square" lIns="0" tIns="0" rIns="91404" bIns="45704">
            <a:spAutoFit/>
          </a:bodyPr>
          <a:lstStyle/>
          <a:p>
            <a:r>
              <a:rPr lang="en-US" dirty="0">
                <a:solidFill>
                  <a:schemeClr val="accent3"/>
                </a:solidFill>
              </a:rPr>
              <a:t>Improving </a:t>
            </a:r>
            <a:br>
              <a:rPr lang="en-US" dirty="0">
                <a:solidFill>
                  <a:schemeClr val="accent3"/>
                </a:solidFill>
              </a:rPr>
            </a:br>
            <a:r>
              <a:rPr lang="en-US" dirty="0">
                <a:solidFill>
                  <a:schemeClr val="accent3"/>
                </a:solidFill>
              </a:rPr>
              <a:t>their homes.</a:t>
            </a:r>
          </a:p>
        </p:txBody>
      </p:sp>
      <p:sp>
        <p:nvSpPr>
          <p:cNvPr id="24" name="Rectangle 23"/>
          <p:cNvSpPr/>
          <p:nvPr/>
        </p:nvSpPr>
        <p:spPr>
          <a:xfrm>
            <a:off x="7551010" y="3087141"/>
            <a:ext cx="2050936" cy="369316"/>
          </a:xfrm>
          <a:prstGeom prst="rect">
            <a:avLst/>
          </a:prstGeom>
        </p:spPr>
        <p:txBody>
          <a:bodyPr wrap="square" lIns="0" tIns="0" rIns="91404" bIns="45704">
            <a:spAutoFit/>
          </a:bodyPr>
          <a:lstStyle/>
          <a:p>
            <a:r>
              <a:rPr lang="en-US" dirty="0">
                <a:solidFill>
                  <a:schemeClr val="accent3"/>
                </a:solidFill>
              </a:rPr>
              <a:t>working for pay.</a:t>
            </a:r>
          </a:p>
        </p:txBody>
      </p:sp>
      <p:sp>
        <p:nvSpPr>
          <p:cNvPr id="26" name="Rectangle 25"/>
          <p:cNvSpPr/>
          <p:nvPr/>
        </p:nvSpPr>
        <p:spPr>
          <a:xfrm>
            <a:off x="7601934" y="5051897"/>
            <a:ext cx="2968062" cy="702748"/>
          </a:xfrm>
          <a:prstGeom prst="rect">
            <a:avLst/>
          </a:prstGeom>
        </p:spPr>
        <p:txBody>
          <a:bodyPr wrap="square" lIns="0" tIns="0" rIns="91404" bIns="45704">
            <a:spAutoFit/>
          </a:bodyPr>
          <a:lstStyle/>
          <a:p>
            <a:r>
              <a:rPr lang="en-US" dirty="0">
                <a:solidFill>
                  <a:schemeClr val="accent3"/>
                </a:solidFill>
              </a:rPr>
              <a:t>shopping in person, on the phone, and online.</a:t>
            </a:r>
          </a:p>
        </p:txBody>
      </p:sp>
      <p:sp>
        <p:nvSpPr>
          <p:cNvPr id="47" name="Rectangle 6"/>
          <p:cNvSpPr>
            <a:spLocks noChangeArrowheads="1"/>
          </p:cNvSpPr>
          <p:nvPr/>
        </p:nvSpPr>
        <p:spPr bwMode="auto">
          <a:xfrm>
            <a:off x="2610927" y="1963774"/>
            <a:ext cx="735898" cy="13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4" rIns="91404" bIns="45704">
            <a:spAutoFit/>
          </a:bodyPr>
          <a:lstStyle/>
          <a:p>
            <a:r>
              <a:rPr lang="en-US" altLang="en-US" sz="8000" spc="-151" dirty="0">
                <a:solidFill>
                  <a:schemeClr val="accent1"/>
                </a:solidFill>
                <a:cs typeface="Arial Narrow"/>
              </a:rPr>
              <a:t>4</a:t>
            </a:r>
            <a:endParaRPr lang="en-US" altLang="en-US" sz="4000" spc="-151" dirty="0">
              <a:solidFill>
                <a:schemeClr val="accent1"/>
              </a:solidFill>
              <a:cs typeface="Arial Narrow"/>
            </a:endParaRPr>
          </a:p>
        </p:txBody>
      </p:sp>
      <p:sp>
        <p:nvSpPr>
          <p:cNvPr id="63" name="Rectangle 6"/>
          <p:cNvSpPr>
            <a:spLocks noChangeArrowheads="1"/>
          </p:cNvSpPr>
          <p:nvPr/>
        </p:nvSpPr>
        <p:spPr bwMode="auto">
          <a:xfrm>
            <a:off x="2528910" y="3886200"/>
            <a:ext cx="1553173" cy="13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4" rIns="91404" bIns="45704">
            <a:spAutoFit/>
          </a:bodyPr>
          <a:lstStyle/>
          <a:p>
            <a:r>
              <a:rPr lang="en-US" altLang="en-US" sz="8000" spc="-151" dirty="0">
                <a:solidFill>
                  <a:schemeClr val="accent1"/>
                </a:solidFill>
                <a:cs typeface="Arial Narrow"/>
              </a:rPr>
              <a:t>2.5</a:t>
            </a:r>
            <a:endParaRPr lang="en-US" altLang="en-US" sz="4000" spc="-151" dirty="0">
              <a:solidFill>
                <a:schemeClr val="accent1"/>
              </a:solidFill>
              <a:cs typeface="Arial Narrow"/>
            </a:endParaRPr>
          </a:p>
        </p:txBody>
      </p:sp>
      <p:sp>
        <p:nvSpPr>
          <p:cNvPr id="64" name="Rectangle 6"/>
          <p:cNvSpPr>
            <a:spLocks noChangeArrowheads="1"/>
          </p:cNvSpPr>
          <p:nvPr/>
        </p:nvSpPr>
        <p:spPr bwMode="auto">
          <a:xfrm>
            <a:off x="7342294" y="1963774"/>
            <a:ext cx="1553173" cy="13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4" rIns="91404" bIns="45704">
            <a:spAutoFit/>
          </a:bodyPr>
          <a:lstStyle/>
          <a:p>
            <a:r>
              <a:rPr lang="en-US" altLang="en-US" sz="8000" spc="-151" dirty="0">
                <a:solidFill>
                  <a:schemeClr val="accent1"/>
                </a:solidFill>
                <a:cs typeface="Arial Narrow"/>
              </a:rPr>
              <a:t>1.4</a:t>
            </a:r>
            <a:endParaRPr lang="en-US" altLang="en-US" sz="4000" spc="-151" dirty="0">
              <a:solidFill>
                <a:schemeClr val="accent1"/>
              </a:solidFill>
              <a:cs typeface="Arial Narrow"/>
            </a:endParaRPr>
          </a:p>
        </p:txBody>
      </p:sp>
      <p:sp>
        <p:nvSpPr>
          <p:cNvPr id="65" name="Rectangle 6"/>
          <p:cNvSpPr>
            <a:spLocks noChangeArrowheads="1"/>
          </p:cNvSpPr>
          <p:nvPr/>
        </p:nvSpPr>
        <p:spPr bwMode="auto">
          <a:xfrm>
            <a:off x="7376661" y="3886200"/>
            <a:ext cx="735898" cy="13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4" tIns="45704" rIns="91404" bIns="45704">
            <a:spAutoFit/>
          </a:bodyPr>
          <a:lstStyle/>
          <a:p>
            <a:r>
              <a:rPr lang="en-US" altLang="en-US" sz="8000" spc="-151" dirty="0">
                <a:solidFill>
                  <a:schemeClr val="accent1"/>
                </a:solidFill>
                <a:cs typeface="Arial Narrow"/>
              </a:rPr>
              <a:t>1</a:t>
            </a:r>
            <a:endParaRPr lang="en-US" altLang="en-US" sz="4000" spc="-151" dirty="0">
              <a:solidFill>
                <a:schemeClr val="accent1"/>
              </a:solidFill>
              <a:cs typeface="Arial Narrow"/>
            </a:endParaRPr>
          </a:p>
        </p:txBody>
      </p:sp>
      <p:pic>
        <p:nvPicPr>
          <p:cNvPr id="2" name="Picture 1" descr="television.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3516" y="2148418"/>
            <a:ext cx="1580912" cy="1380065"/>
          </a:xfrm>
          <a:prstGeom prst="rect">
            <a:avLst/>
          </a:prstGeom>
        </p:spPr>
      </p:pic>
      <p:pic>
        <p:nvPicPr>
          <p:cNvPr id="5" name="Picture 4" descr="paintroller.pn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9258" y="4030624"/>
            <a:ext cx="1280157" cy="1636183"/>
          </a:xfrm>
          <a:prstGeom prst="rect">
            <a:avLst/>
          </a:prstGeom>
        </p:spPr>
      </p:pic>
      <p:pic>
        <p:nvPicPr>
          <p:cNvPr id="7" name="Picture 6" descr="pen.png"/>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4267" y="2032001"/>
            <a:ext cx="1607219" cy="1625599"/>
          </a:xfrm>
          <a:prstGeom prst="rect">
            <a:avLst/>
          </a:prstGeom>
        </p:spPr>
      </p:pic>
      <p:pic>
        <p:nvPicPr>
          <p:cNvPr id="8" name="Picture 7" descr="box.png"/>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10153" y="4314261"/>
            <a:ext cx="1524940" cy="1534583"/>
          </a:xfrm>
          <a:prstGeom prst="rect">
            <a:avLst/>
          </a:prstGeom>
        </p:spPr>
      </p:pic>
    </p:spTree>
    <p:extLst>
      <p:ext uri="{BB962C8B-B14F-4D97-AF65-F5344CB8AC3E}">
        <p14:creationId xmlns:p14="http://schemas.microsoft.com/office/powerpoint/2010/main" val="33283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What</a:t>
            </a:r>
          </a:p>
        </p:txBody>
      </p:sp>
      <p:sp>
        <p:nvSpPr>
          <p:cNvPr id="15" name="Rectangle 14"/>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6" name="Picture 15" descr="paint-30px.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899" y="342458"/>
            <a:ext cx="587762" cy="599295"/>
          </a:xfrm>
          <a:prstGeom prst="rect">
            <a:avLst/>
          </a:prstGeom>
        </p:spPr>
      </p:pic>
      <p:sp>
        <p:nvSpPr>
          <p:cNvPr id="10" name="Text Placeholder 3"/>
          <p:cNvSpPr txBox="1">
            <a:spLocks/>
          </p:cNvSpPr>
          <p:nvPr/>
        </p:nvSpPr>
        <p:spPr>
          <a:xfrm>
            <a:off x="2860898" y="3304083"/>
            <a:ext cx="6840977" cy="537986"/>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How do you spend your time now?</a:t>
            </a:r>
          </a:p>
        </p:txBody>
      </p:sp>
      <p:pic>
        <p:nvPicPr>
          <p:cNvPr id="3" name="Picture 2"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7074" y="1604963"/>
            <a:ext cx="4084765" cy="4114800"/>
          </a:xfrm>
          <a:prstGeom prst="rect">
            <a:avLst/>
          </a:prstGeom>
        </p:spPr>
      </p:pic>
      <p:sp useBgFill="1">
        <p:nvSpPr>
          <p:cNvPr id="14" name="Rectangle 13"/>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94954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What</a:t>
            </a:r>
          </a:p>
        </p:txBody>
      </p:sp>
      <p:sp>
        <p:nvSpPr>
          <p:cNvPr id="13" name="Rectangle 12"/>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4" name="Picture 13" descr="paint-30px.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899" y="342458"/>
            <a:ext cx="587762" cy="599295"/>
          </a:xfrm>
          <a:prstGeom prst="rect">
            <a:avLst/>
          </a:prstGeom>
        </p:spPr>
      </p:pic>
      <p:sp>
        <p:nvSpPr>
          <p:cNvPr id="8" name="Text Placeholder 3"/>
          <p:cNvSpPr txBox="1">
            <a:spLocks/>
          </p:cNvSpPr>
          <p:nvPr/>
        </p:nvSpPr>
        <p:spPr>
          <a:xfrm>
            <a:off x="2860898" y="3119614"/>
            <a:ext cx="6357714" cy="1696980"/>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How do you plan to spend your time in retirement?</a:t>
            </a:r>
          </a:p>
        </p:txBody>
      </p:sp>
      <p:pic>
        <p:nvPicPr>
          <p:cNvPr id="12" name="Picture 11"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7074" y="1604963"/>
            <a:ext cx="4084765" cy="4114800"/>
          </a:xfrm>
          <a:prstGeom prst="rect">
            <a:avLst/>
          </a:prstGeom>
        </p:spPr>
      </p:pic>
      <p:sp useBgFill="1">
        <p:nvSpPr>
          <p:cNvPr id="16" name="Rectangle 15"/>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56688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What</a:t>
            </a:r>
          </a:p>
        </p:txBody>
      </p:sp>
      <p:sp>
        <p:nvSpPr>
          <p:cNvPr id="13" name="Rectangle 12"/>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4" name="Picture 13" descr="paint-30px.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899" y="342458"/>
            <a:ext cx="587762" cy="599295"/>
          </a:xfrm>
          <a:prstGeom prst="rect">
            <a:avLst/>
          </a:prstGeom>
        </p:spPr>
      </p:pic>
      <p:sp>
        <p:nvSpPr>
          <p:cNvPr id="8" name="Text Placeholder 3"/>
          <p:cNvSpPr txBox="1">
            <a:spLocks/>
          </p:cNvSpPr>
          <p:nvPr/>
        </p:nvSpPr>
        <p:spPr>
          <a:xfrm>
            <a:off x="2860898" y="3119614"/>
            <a:ext cx="7195914" cy="1696980"/>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What activities will you pursue </a:t>
            </a:r>
            <a:br>
              <a:rPr lang="en-US" sz="3200" dirty="0">
                <a:solidFill>
                  <a:schemeClr val="accent3"/>
                </a:solidFill>
              </a:rPr>
            </a:br>
            <a:r>
              <a:rPr lang="en-US" sz="3200" dirty="0">
                <a:solidFill>
                  <a:schemeClr val="accent3"/>
                </a:solidFill>
              </a:rPr>
              <a:t>in order to have a vibrant retirement?</a:t>
            </a:r>
          </a:p>
        </p:txBody>
      </p:sp>
      <p:pic>
        <p:nvPicPr>
          <p:cNvPr id="12" name="Picture 11"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7074" y="1604963"/>
            <a:ext cx="4084765" cy="4114800"/>
          </a:xfrm>
          <a:prstGeom prst="rect">
            <a:avLst/>
          </a:prstGeom>
        </p:spPr>
      </p:pic>
      <p:sp useBgFill="1">
        <p:nvSpPr>
          <p:cNvPr id="16" name="Rectangle 15"/>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34342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828144862.jpg"/>
          <p:cNvPicPr>
            <a:picLocks noChangeAspect="1"/>
          </p:cNvPicPr>
          <p:nvPr/>
        </p:nvPicPr>
        <p:blipFill rotWithShape="1">
          <a:blip r:embed="rId3" cstate="print">
            <a:extLst>
              <a:ext uri="{28A0092B-C50C-407E-A947-70E740481C1C}">
                <a14:useLocalDpi xmlns:a14="http://schemas.microsoft.com/office/drawing/2010/main" val="0"/>
              </a:ext>
            </a:extLst>
          </a:blip>
          <a:srcRect t="15592"/>
          <a:stretch/>
        </p:blipFill>
        <p:spPr>
          <a:xfrm flipH="1">
            <a:off x="-2" y="0"/>
            <a:ext cx="12188826" cy="6858000"/>
          </a:xfrm>
          <a:prstGeom prst="rect">
            <a:avLst/>
          </a:prstGeom>
        </p:spPr>
      </p:pic>
      <p:sp>
        <p:nvSpPr>
          <p:cNvPr id="10" name="Rectangle 9"/>
          <p:cNvSpPr/>
          <p:nvPr/>
        </p:nvSpPr>
        <p:spPr>
          <a:xfrm>
            <a:off x="0" y="-25400"/>
            <a:ext cx="12188825"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sz="1600" dirty="0">
                <a:ln w="0"/>
                <a:solidFill>
                  <a:schemeClr val="accent1"/>
                </a:solidFill>
                <a:effectLst>
                  <a:outerShdw blurRad="38100" dist="25400" dir="5400000" algn="ctr" rotWithShape="0">
                    <a:srgbClr val="6E747A">
                      <a:alpha val="43000"/>
                    </a:srgbClr>
                  </a:outerShdw>
                </a:effectLst>
              </a:rPr>
              <a:t> </a:t>
            </a:r>
          </a:p>
        </p:txBody>
      </p:sp>
      <p:sp>
        <p:nvSpPr>
          <p:cNvPr id="11" name="Rectangle 10"/>
          <p:cNvSpPr/>
          <p:nvPr/>
        </p:nvSpPr>
        <p:spPr>
          <a:xfrm>
            <a:off x="990346" y="2754031"/>
            <a:ext cx="10118216" cy="841256"/>
          </a:xfrm>
          <a:prstGeom prst="rect">
            <a:avLst/>
          </a:prstGeom>
        </p:spPr>
        <p:txBody>
          <a:bodyPr wrap="square" lIns="0" tIns="0" rIns="0" bIns="0">
            <a:spAutoFit/>
          </a:bodyPr>
          <a:lstStyle/>
          <a:p>
            <a:r>
              <a:rPr lang="en-US" sz="5500" b="1" dirty="0">
                <a:solidFill>
                  <a:srgbClr val="FFFFFF"/>
                </a:solidFill>
                <a:latin typeface="+mj-lt"/>
              </a:rPr>
              <a:t>Steps you can take today.</a:t>
            </a:r>
            <a:endParaRPr lang="en-US" sz="5500" dirty="0">
              <a:solidFill>
                <a:srgbClr val="FFFFFF"/>
              </a:solidFill>
              <a:latin typeface="+mj-lt"/>
            </a:endParaRPr>
          </a:p>
        </p:txBody>
      </p:sp>
      <p:sp>
        <p:nvSpPr>
          <p:cNvPr id="13"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solidFill>
                  <a:schemeClr val="bg1"/>
                </a:solidFill>
              </a:rPr>
              <a:t>What </a:t>
            </a:r>
          </a:p>
        </p:txBody>
      </p:sp>
      <p:sp>
        <p:nvSpPr>
          <p:cNvPr id="9" name="Rectangle 8"/>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2" name="Picture 11" descr="paint-30px.png"/>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5899" y="342458"/>
            <a:ext cx="587762" cy="599295"/>
          </a:xfrm>
          <a:prstGeom prst="rect">
            <a:avLst/>
          </a:prstGeom>
        </p:spPr>
      </p:pic>
    </p:spTree>
    <p:extLst>
      <p:ext uri="{BB962C8B-B14F-4D97-AF65-F5344CB8AC3E}">
        <p14:creationId xmlns:p14="http://schemas.microsoft.com/office/powerpoint/2010/main" val="271038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Two sides to retirement</a:t>
            </a:r>
          </a:p>
        </p:txBody>
      </p:sp>
      <p:sp>
        <p:nvSpPr>
          <p:cNvPr id="15" name="Text Placeholder 13"/>
          <p:cNvSpPr>
            <a:spLocks noGrp="1"/>
          </p:cNvSpPr>
          <p:nvPr>
            <p:ph type="body" sz="quarter" idx="13"/>
          </p:nvPr>
        </p:nvSpPr>
        <p:spPr>
          <a:xfrm>
            <a:off x="990343" y="6053328"/>
            <a:ext cx="10208141" cy="457200"/>
          </a:xfrm>
        </p:spPr>
        <p:txBody>
          <a:bodyPr/>
          <a:lstStyle/>
          <a:p>
            <a:pPr>
              <a:spcBef>
                <a:spcPts val="500"/>
              </a:spcBef>
            </a:pPr>
            <a:r>
              <a:rPr lang="en-US" dirty="0"/>
              <a:t>Source:  Retiree Insights 2018 Survey of Consumers Ages 50-59, Greenwald &amp; Associates/The Diversified Services Group  </a:t>
            </a:r>
          </a:p>
        </p:txBody>
      </p:sp>
      <p:sp>
        <p:nvSpPr>
          <p:cNvPr id="13" name="Text Placeholder 3"/>
          <p:cNvSpPr txBox="1">
            <a:spLocks/>
          </p:cNvSpPr>
          <p:nvPr/>
        </p:nvSpPr>
        <p:spPr>
          <a:xfrm>
            <a:off x="1141412" y="4380495"/>
            <a:ext cx="3696670" cy="136272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rgbClr val="4F4F4F"/>
                </a:solidFill>
              </a:rPr>
              <a:t>of </a:t>
            </a:r>
            <a:r>
              <a:rPr lang="en-US" sz="2400" dirty="0" err="1">
                <a:solidFill>
                  <a:srgbClr val="4F4F4F"/>
                </a:solidFill>
              </a:rPr>
              <a:t>preretirees</a:t>
            </a:r>
            <a:r>
              <a:rPr lang="en-US" sz="2400" dirty="0">
                <a:solidFill>
                  <a:srgbClr val="4F4F4F"/>
                </a:solidFill>
              </a:rPr>
              <a:t> have made </a:t>
            </a:r>
            <a:br>
              <a:rPr lang="en-US" sz="2400" dirty="0">
                <a:solidFill>
                  <a:srgbClr val="4F4F4F"/>
                </a:solidFill>
              </a:rPr>
            </a:br>
            <a:r>
              <a:rPr lang="en-US" sz="2400" dirty="0">
                <a:solidFill>
                  <a:srgbClr val="4F4F4F"/>
                </a:solidFill>
              </a:rPr>
              <a:t>a serious effort to plan for </a:t>
            </a:r>
            <a:r>
              <a:rPr lang="en-US" sz="2400" dirty="0">
                <a:solidFill>
                  <a:srgbClr val="4F4F4F"/>
                </a:solidFill>
                <a:latin typeface="+mj-lt"/>
                <a:ea typeface="+mj-ea"/>
                <a:cs typeface="+mj-cs"/>
              </a:rPr>
              <a:t>financial aspects </a:t>
            </a:r>
            <a:br>
              <a:rPr lang="en-US" sz="2400" dirty="0">
                <a:solidFill>
                  <a:srgbClr val="4F4F4F"/>
                </a:solidFill>
                <a:latin typeface="+mj-lt"/>
                <a:ea typeface="+mj-ea"/>
                <a:cs typeface="+mj-cs"/>
              </a:rPr>
            </a:br>
            <a:r>
              <a:rPr lang="en-US" sz="2400" dirty="0">
                <a:solidFill>
                  <a:srgbClr val="4F4F4F"/>
                </a:solidFill>
                <a:ea typeface="+mj-ea"/>
                <a:cs typeface="+mj-cs"/>
              </a:rPr>
              <a:t>of retirement.</a:t>
            </a:r>
          </a:p>
          <a:p>
            <a:pPr marL="0" indent="0">
              <a:spcBef>
                <a:spcPts val="0"/>
              </a:spcBef>
              <a:buNone/>
            </a:pPr>
            <a:endParaRPr lang="en-US" sz="2400" dirty="0">
              <a:solidFill>
                <a:srgbClr val="4F4F4F"/>
              </a:solidFill>
            </a:endParaRPr>
          </a:p>
        </p:txBody>
      </p:sp>
      <p:sp>
        <p:nvSpPr>
          <p:cNvPr id="14" name="Text Placeholder 3"/>
          <p:cNvSpPr txBox="1">
            <a:spLocks/>
          </p:cNvSpPr>
          <p:nvPr/>
        </p:nvSpPr>
        <p:spPr>
          <a:xfrm>
            <a:off x="7465942" y="4394606"/>
            <a:ext cx="3810070" cy="1348617"/>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rgbClr val="4F4F4F"/>
                </a:solidFill>
              </a:rPr>
              <a:t>of </a:t>
            </a:r>
            <a:r>
              <a:rPr lang="en-US" sz="2400" dirty="0" err="1">
                <a:solidFill>
                  <a:srgbClr val="4F4F4F"/>
                </a:solidFill>
              </a:rPr>
              <a:t>preretirees</a:t>
            </a:r>
            <a:r>
              <a:rPr lang="en-US" sz="2400" dirty="0">
                <a:solidFill>
                  <a:srgbClr val="4F4F4F"/>
                </a:solidFill>
              </a:rPr>
              <a:t> have made </a:t>
            </a:r>
            <a:br>
              <a:rPr lang="en-US" sz="2400" dirty="0">
                <a:solidFill>
                  <a:srgbClr val="4F4F4F"/>
                </a:solidFill>
              </a:rPr>
            </a:br>
            <a:r>
              <a:rPr lang="en-US" sz="2400" dirty="0">
                <a:solidFill>
                  <a:srgbClr val="4F4F4F"/>
                </a:solidFill>
              </a:rPr>
              <a:t>a serious effort to plan for </a:t>
            </a:r>
            <a:r>
              <a:rPr lang="en-US" sz="2400" dirty="0">
                <a:solidFill>
                  <a:srgbClr val="4F4F4F"/>
                </a:solidFill>
                <a:latin typeface="+mj-lt"/>
              </a:rPr>
              <a:t>emotional aspects</a:t>
            </a:r>
            <a:r>
              <a:rPr lang="en-US" sz="2400" dirty="0">
                <a:solidFill>
                  <a:srgbClr val="4F4F4F"/>
                </a:solidFill>
              </a:rPr>
              <a:t> </a:t>
            </a:r>
            <a:br>
              <a:rPr lang="en-US" sz="2400" dirty="0">
                <a:solidFill>
                  <a:srgbClr val="4F4F4F"/>
                </a:solidFill>
              </a:rPr>
            </a:br>
            <a:r>
              <a:rPr lang="en-US" sz="2400" dirty="0">
                <a:solidFill>
                  <a:srgbClr val="4F4F4F"/>
                </a:solidFill>
              </a:rPr>
              <a:t>of retirement.</a:t>
            </a:r>
          </a:p>
          <a:p>
            <a:pPr marL="0" indent="0">
              <a:spcBef>
                <a:spcPts val="0"/>
              </a:spcBef>
              <a:buNone/>
            </a:pPr>
            <a:endParaRPr lang="en-US" sz="2400" dirty="0">
              <a:solidFill>
                <a:srgbClr val="4F4F4F"/>
              </a:solidFill>
            </a:endParaRPr>
          </a:p>
        </p:txBody>
      </p:sp>
      <p:cxnSp>
        <p:nvCxnSpPr>
          <p:cNvPr id="8" name="Straight Connector 7"/>
          <p:cNvCxnSpPr/>
          <p:nvPr/>
        </p:nvCxnSpPr>
        <p:spPr>
          <a:xfrm>
            <a:off x="6060364" y="1460500"/>
            <a:ext cx="0" cy="4282723"/>
          </a:xfrm>
          <a:prstGeom prst="line">
            <a:avLst/>
          </a:prstGeom>
          <a:ln w="28575" cap="rnd" cmpd="sng">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9C29400-A501-3E4A-B063-69AF30AFE865}"/>
              </a:ext>
            </a:extLst>
          </p:cNvPr>
          <p:cNvGrpSpPr/>
          <p:nvPr/>
        </p:nvGrpSpPr>
        <p:grpSpPr>
          <a:xfrm>
            <a:off x="1393842" y="1384924"/>
            <a:ext cx="2834640" cy="2834640"/>
            <a:chOff x="1251586" y="1384924"/>
            <a:chExt cx="2834640" cy="2834640"/>
          </a:xfrm>
        </p:grpSpPr>
        <p:graphicFrame>
          <p:nvGraphicFramePr>
            <p:cNvPr id="2" name="Chart 1"/>
            <p:cNvGraphicFramePr/>
            <p:nvPr>
              <p:extLst>
                <p:ext uri="{D42A27DB-BD31-4B8C-83A1-F6EECF244321}">
                  <p14:modId xmlns:p14="http://schemas.microsoft.com/office/powerpoint/2010/main" val="3412426226"/>
                </p:ext>
              </p:extLst>
            </p:nvPr>
          </p:nvGraphicFramePr>
          <p:xfrm>
            <a:off x="1251586" y="1384924"/>
            <a:ext cx="2834640" cy="28346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AC2E8C2-E039-7E4F-8A81-DF20EF21C11F}"/>
                </a:ext>
              </a:extLst>
            </p:cNvPr>
            <p:cNvSpPr txBox="1"/>
            <p:nvPr/>
          </p:nvSpPr>
          <p:spPr>
            <a:xfrm>
              <a:off x="2132012" y="2350008"/>
              <a:ext cx="1371600" cy="1015663"/>
            </a:xfrm>
            <a:prstGeom prst="rect">
              <a:avLst/>
            </a:prstGeom>
            <a:noFill/>
          </p:spPr>
          <p:txBody>
            <a:bodyPr wrap="square" lIns="0" tIns="0" rIns="0" bIns="0" rtlCol="0">
              <a:spAutoFit/>
            </a:bodyPr>
            <a:lstStyle/>
            <a:p>
              <a:pPr>
                <a:spcAft>
                  <a:spcPts val="1000"/>
                </a:spcAft>
                <a:buClr>
                  <a:schemeClr val="accent2"/>
                </a:buClr>
              </a:pPr>
              <a:r>
                <a:rPr lang="en-US" sz="6600" spc="-200" dirty="0">
                  <a:solidFill>
                    <a:schemeClr val="accent2"/>
                  </a:solidFill>
                </a:rPr>
                <a:t>74</a:t>
              </a:r>
              <a:r>
                <a:rPr lang="en-US" sz="6000" spc="-200" baseline="30000" dirty="0">
                  <a:solidFill>
                    <a:schemeClr val="accent2"/>
                  </a:solidFill>
                </a:rPr>
                <a:t>%</a:t>
              </a:r>
            </a:p>
          </p:txBody>
        </p:sp>
      </p:grpSp>
      <p:grpSp>
        <p:nvGrpSpPr>
          <p:cNvPr id="18" name="Group 17">
            <a:extLst>
              <a:ext uri="{FF2B5EF4-FFF2-40B4-BE49-F238E27FC236}">
                <a16:creationId xmlns:a16="http://schemas.microsoft.com/office/drawing/2014/main" id="{A15F6E49-C8F5-F345-BBC3-0EED9A51D986}"/>
              </a:ext>
            </a:extLst>
          </p:cNvPr>
          <p:cNvGrpSpPr/>
          <p:nvPr/>
        </p:nvGrpSpPr>
        <p:grpSpPr>
          <a:xfrm>
            <a:off x="7819563" y="1388463"/>
            <a:ext cx="2834640" cy="2834640"/>
            <a:chOff x="1251586" y="1384924"/>
            <a:chExt cx="2834640" cy="2834640"/>
          </a:xfrm>
        </p:grpSpPr>
        <p:graphicFrame>
          <p:nvGraphicFramePr>
            <p:cNvPr id="19" name="Chart 18">
              <a:extLst>
                <a:ext uri="{FF2B5EF4-FFF2-40B4-BE49-F238E27FC236}">
                  <a16:creationId xmlns:a16="http://schemas.microsoft.com/office/drawing/2014/main" id="{F144FC32-50AD-C84E-8C22-E02C2CA6FA48}"/>
                </a:ext>
              </a:extLst>
            </p:cNvPr>
            <p:cNvGraphicFramePr/>
            <p:nvPr>
              <p:extLst>
                <p:ext uri="{D42A27DB-BD31-4B8C-83A1-F6EECF244321}">
                  <p14:modId xmlns:p14="http://schemas.microsoft.com/office/powerpoint/2010/main" val="253132258"/>
                </p:ext>
              </p:extLst>
            </p:nvPr>
          </p:nvGraphicFramePr>
          <p:xfrm>
            <a:off x="1251586" y="1384924"/>
            <a:ext cx="2834640" cy="283464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ED5BB5A2-5625-C84A-B299-86C9F9B3962F}"/>
                </a:ext>
              </a:extLst>
            </p:cNvPr>
            <p:cNvSpPr txBox="1"/>
            <p:nvPr/>
          </p:nvSpPr>
          <p:spPr>
            <a:xfrm>
              <a:off x="2132012" y="2350008"/>
              <a:ext cx="1371600" cy="1015663"/>
            </a:xfrm>
            <a:prstGeom prst="rect">
              <a:avLst/>
            </a:prstGeom>
            <a:noFill/>
          </p:spPr>
          <p:txBody>
            <a:bodyPr wrap="square" lIns="0" tIns="0" rIns="0" bIns="0" rtlCol="0">
              <a:spAutoFit/>
            </a:bodyPr>
            <a:lstStyle/>
            <a:p>
              <a:pPr>
                <a:spcAft>
                  <a:spcPts val="1000"/>
                </a:spcAft>
                <a:buClr>
                  <a:schemeClr val="accent2"/>
                </a:buClr>
              </a:pPr>
              <a:r>
                <a:rPr lang="en-US" sz="6600" spc="-200" dirty="0">
                  <a:solidFill>
                    <a:schemeClr val="accent2"/>
                  </a:solidFill>
                </a:rPr>
                <a:t>35</a:t>
              </a:r>
              <a:r>
                <a:rPr lang="en-US" sz="6000" spc="-200" baseline="30000" dirty="0">
                  <a:solidFill>
                    <a:schemeClr val="accent2"/>
                  </a:solidFill>
                </a:rPr>
                <a:t>%</a:t>
              </a:r>
            </a:p>
          </p:txBody>
        </p:sp>
      </p:grpSp>
    </p:spTree>
    <p:extLst>
      <p:ext uri="{BB962C8B-B14F-4D97-AF65-F5344CB8AC3E}">
        <p14:creationId xmlns:p14="http://schemas.microsoft.com/office/powerpoint/2010/main" val="421814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866067" y="2979389"/>
            <a:ext cx="1705419" cy="6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4" rIns="91404" bIns="45704">
            <a:spAutoFit/>
          </a:bodyPr>
          <a:lstStyle/>
          <a:p>
            <a:r>
              <a:rPr lang="en-US" altLang="en-US" sz="3600" b="1" dirty="0">
                <a:solidFill>
                  <a:schemeClr val="accent2"/>
                </a:solidFill>
                <a:latin typeface="+mj-lt"/>
              </a:rPr>
              <a:t>Where</a:t>
            </a:r>
          </a:p>
        </p:txBody>
      </p:sp>
      <p:sp>
        <p:nvSpPr>
          <p:cNvPr id="9" name="Text Placeholder 3"/>
          <p:cNvSpPr txBox="1">
            <a:spLocks/>
          </p:cNvSpPr>
          <p:nvPr/>
        </p:nvSpPr>
        <p:spPr>
          <a:xfrm>
            <a:off x="2866065" y="3603646"/>
            <a:ext cx="8114172" cy="375705"/>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4F4F4F"/>
                </a:solidFill>
              </a:rPr>
              <a:t>The places you will live and visit in retirement.</a:t>
            </a:r>
          </a:p>
        </p:txBody>
      </p:sp>
      <p:sp>
        <p:nvSpPr>
          <p:cNvPr id="6" name="Rectangle 5"/>
          <p:cNvSpPr/>
          <p:nvPr/>
        </p:nvSpPr>
        <p:spPr>
          <a:xfrm>
            <a:off x="1007801" y="2646233"/>
            <a:ext cx="1639328" cy="1639755"/>
          </a:xfrm>
          <a:prstGeom prst="rect">
            <a:avLst/>
          </a:prstGeom>
          <a:solidFill>
            <a:schemeClr val="accent5"/>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0" name="Picture 9" descr="Sunumbrella-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5927" y="2878263"/>
            <a:ext cx="1260861" cy="1183815"/>
          </a:xfrm>
          <a:prstGeom prst="rect">
            <a:avLst/>
          </a:prstGeom>
        </p:spPr>
      </p:pic>
    </p:spTree>
    <p:extLst>
      <p:ext uri="{BB962C8B-B14F-4D97-AF65-F5344CB8AC3E}">
        <p14:creationId xmlns:p14="http://schemas.microsoft.com/office/powerpoint/2010/main" val="194309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983380" y="1397002"/>
            <a:ext cx="10521231" cy="634999"/>
          </a:xfrm>
          <a:prstGeom prst="rect">
            <a:avLst/>
          </a:prstGeom>
        </p:spPr>
        <p:txBody>
          <a:bodyPr>
            <a:noAutofit/>
          </a:bodyPr>
          <a:lstStyle/>
          <a:p>
            <a:pPr marL="0" indent="0">
              <a:buNone/>
            </a:pPr>
            <a:r>
              <a:rPr lang="en-US" b="1" dirty="0">
                <a:solidFill>
                  <a:srgbClr val="054C70"/>
                </a:solidFill>
              </a:rPr>
              <a:t>Workers cite these as their top criteria when deciding where to live in retirement:</a:t>
            </a:r>
            <a:r>
              <a:rPr lang="en-US" b="1" baseline="30000" dirty="0">
                <a:solidFill>
                  <a:srgbClr val="054C70"/>
                </a:solidFill>
              </a:rPr>
              <a:t>1</a:t>
            </a:r>
          </a:p>
        </p:txBody>
      </p:sp>
      <p:sp>
        <p:nvSpPr>
          <p:cNvPr id="8" name="Text Placeholder 13"/>
          <p:cNvSpPr>
            <a:spLocks noGrp="1"/>
          </p:cNvSpPr>
          <p:nvPr>
            <p:ph type="body" sz="quarter" idx="13"/>
          </p:nvPr>
        </p:nvSpPr>
        <p:spPr>
          <a:xfrm>
            <a:off x="990343" y="6053328"/>
            <a:ext cx="10208141" cy="457200"/>
          </a:xfrm>
        </p:spPr>
        <p:txBody>
          <a:bodyPr/>
          <a:lstStyle/>
          <a:p>
            <a:r>
              <a:rPr lang="en-US" baseline="30000" dirty="0"/>
              <a:t>1</a:t>
            </a:r>
            <a:r>
              <a:rPr lang="en-US" dirty="0"/>
              <a:t> 18th Annual Transamerica Retirement Survey of Workers, Nonprofit Transamerica Center for Retirement Studies</a:t>
            </a:r>
            <a:r>
              <a:rPr lang="en-US" baseline="30000" dirty="0"/>
              <a:t>®</a:t>
            </a:r>
            <a:r>
              <a:rPr lang="en-US" dirty="0"/>
              <a:t>, June 2018.</a:t>
            </a:r>
          </a:p>
        </p:txBody>
      </p:sp>
      <p:sp>
        <p:nvSpPr>
          <p:cNvPr id="23"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Where</a:t>
            </a:r>
          </a:p>
        </p:txBody>
      </p:sp>
      <p:sp>
        <p:nvSpPr>
          <p:cNvPr id="21" name="Rectangle 20"/>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grpSp>
        <p:nvGrpSpPr>
          <p:cNvPr id="2" name="Group 1">
            <a:extLst>
              <a:ext uri="{FF2B5EF4-FFF2-40B4-BE49-F238E27FC236}">
                <a16:creationId xmlns:a16="http://schemas.microsoft.com/office/drawing/2014/main" id="{BC5F1624-323F-CC45-91E0-27386F4B6BE9}"/>
              </a:ext>
            </a:extLst>
          </p:cNvPr>
          <p:cNvGrpSpPr/>
          <p:nvPr/>
        </p:nvGrpSpPr>
        <p:grpSpPr>
          <a:xfrm>
            <a:off x="1446212" y="2348938"/>
            <a:ext cx="2064041" cy="2932425"/>
            <a:chOff x="7764172" y="2625333"/>
            <a:chExt cx="2064041" cy="2932425"/>
          </a:xfrm>
        </p:grpSpPr>
        <p:sp>
          <p:nvSpPr>
            <p:cNvPr id="13" name="Rectangle 6"/>
            <p:cNvSpPr>
              <a:spLocks noChangeArrowheads="1"/>
            </p:cNvSpPr>
            <p:nvPr/>
          </p:nvSpPr>
          <p:spPr bwMode="auto">
            <a:xfrm>
              <a:off x="7901494" y="3825006"/>
              <a:ext cx="155805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8000" spc="-400" dirty="0">
                  <a:solidFill>
                    <a:schemeClr val="accent1"/>
                  </a:solidFill>
                  <a:cs typeface="Arial Narrow"/>
                </a:rPr>
                <a:t>71</a:t>
              </a:r>
              <a:r>
                <a:rPr lang="en-US" altLang="en-US" sz="7000" spc="-151" baseline="30000" dirty="0">
                  <a:solidFill>
                    <a:schemeClr val="accent1"/>
                  </a:solidFill>
                  <a:cs typeface="Arial Narrow"/>
                </a:rPr>
                <a:t>%</a:t>
              </a:r>
            </a:p>
          </p:txBody>
        </p:sp>
        <p:sp>
          <p:nvSpPr>
            <p:cNvPr id="20" name="Text Placeholder 3"/>
            <p:cNvSpPr txBox="1">
              <a:spLocks/>
            </p:cNvSpPr>
            <p:nvPr/>
          </p:nvSpPr>
          <p:spPr>
            <a:xfrm>
              <a:off x="7999413" y="4986260"/>
              <a:ext cx="1828800" cy="57149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affordable cost </a:t>
              </a:r>
              <a:br>
                <a:rPr lang="en-US" dirty="0">
                  <a:solidFill>
                    <a:schemeClr val="accent3"/>
                  </a:solidFill>
                </a:rPr>
              </a:br>
              <a:r>
                <a:rPr lang="en-US" dirty="0">
                  <a:solidFill>
                    <a:schemeClr val="accent3"/>
                  </a:solidFill>
                </a:rPr>
                <a:t>of living.</a:t>
              </a:r>
            </a:p>
          </p:txBody>
        </p:sp>
        <p:pic>
          <p:nvPicPr>
            <p:cNvPr id="6" name="Picture 5" descr="housing.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64172" y="2625333"/>
              <a:ext cx="1484112" cy="1359990"/>
            </a:xfrm>
            <a:prstGeom prst="rect">
              <a:avLst/>
            </a:prstGeom>
          </p:spPr>
        </p:pic>
      </p:grpSp>
      <p:grpSp>
        <p:nvGrpSpPr>
          <p:cNvPr id="15" name="Group 14">
            <a:extLst>
              <a:ext uri="{FF2B5EF4-FFF2-40B4-BE49-F238E27FC236}">
                <a16:creationId xmlns:a16="http://schemas.microsoft.com/office/drawing/2014/main" id="{0BBF2E23-108B-1442-8FE9-B5B83282C3B4}"/>
              </a:ext>
            </a:extLst>
          </p:cNvPr>
          <p:cNvGrpSpPr/>
          <p:nvPr/>
        </p:nvGrpSpPr>
        <p:grpSpPr>
          <a:xfrm>
            <a:off x="5049268" y="2286000"/>
            <a:ext cx="1883344" cy="2971549"/>
            <a:chOff x="934467" y="2562395"/>
            <a:chExt cx="1883344" cy="2971549"/>
          </a:xfrm>
        </p:grpSpPr>
        <p:sp>
          <p:nvSpPr>
            <p:cNvPr id="10" name="Rectangle 6"/>
            <p:cNvSpPr>
              <a:spLocks noChangeArrowheads="1"/>
            </p:cNvSpPr>
            <p:nvPr/>
          </p:nvSpPr>
          <p:spPr bwMode="auto">
            <a:xfrm>
              <a:off x="989015" y="3888504"/>
              <a:ext cx="162191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8000" spc="-151" dirty="0">
                  <a:solidFill>
                    <a:schemeClr val="accent1"/>
                  </a:solidFill>
                  <a:cs typeface="Arial Narrow"/>
                </a:rPr>
                <a:t>49</a:t>
              </a:r>
              <a:r>
                <a:rPr lang="en-US" altLang="en-US" sz="7000" spc="-151" baseline="30000" dirty="0">
                  <a:solidFill>
                    <a:schemeClr val="accent1"/>
                  </a:solidFill>
                  <a:cs typeface="Arial Narrow"/>
                </a:rPr>
                <a:t>%</a:t>
              </a:r>
            </a:p>
          </p:txBody>
        </p:sp>
        <p:sp>
          <p:nvSpPr>
            <p:cNvPr id="19" name="Text Placeholder 3"/>
            <p:cNvSpPr txBox="1">
              <a:spLocks/>
            </p:cNvSpPr>
            <p:nvPr/>
          </p:nvSpPr>
          <p:spPr>
            <a:xfrm>
              <a:off x="989014" y="5010071"/>
              <a:ext cx="1828797" cy="523873"/>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good weather.</a:t>
              </a:r>
            </a:p>
          </p:txBody>
        </p:sp>
        <p:pic>
          <p:nvPicPr>
            <p:cNvPr id="7" name="Picture 6" descr="sunandclouds.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4467" y="2562395"/>
              <a:ext cx="1426145" cy="1462740"/>
            </a:xfrm>
            <a:prstGeom prst="rect">
              <a:avLst/>
            </a:prstGeom>
          </p:spPr>
        </p:pic>
      </p:grpSp>
      <p:pic>
        <p:nvPicPr>
          <p:cNvPr id="4" name="Picture 3" descr="Sunumbrella-30px.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 y="283885"/>
            <a:ext cx="795679" cy="747060"/>
          </a:xfrm>
          <a:prstGeom prst="rect">
            <a:avLst/>
          </a:prstGeom>
        </p:spPr>
      </p:pic>
      <p:grpSp>
        <p:nvGrpSpPr>
          <p:cNvPr id="35" name="Group 34"/>
          <p:cNvGrpSpPr/>
          <p:nvPr/>
        </p:nvGrpSpPr>
        <p:grpSpPr>
          <a:xfrm>
            <a:off x="8609012" y="2438400"/>
            <a:ext cx="1752600" cy="2827088"/>
            <a:chOff x="8609012" y="2438400"/>
            <a:chExt cx="1752600" cy="2827088"/>
          </a:xfrm>
        </p:grpSpPr>
        <p:sp>
          <p:nvSpPr>
            <p:cNvPr id="12" name="Rectangle 6"/>
            <p:cNvSpPr>
              <a:spLocks noChangeArrowheads="1"/>
            </p:cNvSpPr>
            <p:nvPr/>
          </p:nvSpPr>
          <p:spPr bwMode="auto">
            <a:xfrm>
              <a:off x="8609012" y="3590944"/>
              <a:ext cx="16219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spAutoFit/>
            </a:bodyPr>
            <a:lstStyle/>
            <a:p>
              <a:r>
                <a:rPr lang="en-US" altLang="en-US" sz="8000" spc="-151" dirty="0">
                  <a:solidFill>
                    <a:schemeClr val="accent1"/>
                  </a:solidFill>
                  <a:cs typeface="Arial Narrow"/>
                </a:rPr>
                <a:t>54</a:t>
              </a:r>
              <a:r>
                <a:rPr lang="en-US" altLang="en-US" sz="7000" spc="-151" baseline="30000" dirty="0">
                  <a:solidFill>
                    <a:schemeClr val="accent1"/>
                  </a:solidFill>
                  <a:cs typeface="Arial Narrow"/>
                </a:rPr>
                <a:t>%</a:t>
              </a:r>
            </a:p>
          </p:txBody>
        </p:sp>
        <p:sp>
          <p:nvSpPr>
            <p:cNvPr id="16" name="Text Placeholder 3"/>
            <p:cNvSpPr txBox="1">
              <a:spLocks/>
            </p:cNvSpPr>
            <p:nvPr/>
          </p:nvSpPr>
          <p:spPr>
            <a:xfrm>
              <a:off x="8665795" y="4725739"/>
              <a:ext cx="1695817" cy="53974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dirty="0">
                  <a:solidFill>
                    <a:schemeClr val="accent3"/>
                  </a:solidFill>
                </a:rPr>
                <a:t>nearby family and friends.</a:t>
              </a:r>
            </a:p>
          </p:txBody>
        </p:sp>
        <p:grpSp>
          <p:nvGrpSpPr>
            <p:cNvPr id="33" name="Group 32"/>
            <p:cNvGrpSpPr/>
            <p:nvPr/>
          </p:nvGrpSpPr>
          <p:grpSpPr>
            <a:xfrm>
              <a:off x="8659236" y="2438400"/>
              <a:ext cx="1397575" cy="1185097"/>
              <a:chOff x="8659236" y="2363514"/>
              <a:chExt cx="1397575" cy="1185097"/>
            </a:xfrm>
          </p:grpSpPr>
          <p:sp>
            <p:nvSpPr>
              <p:cNvPr id="26" name="Freeform 390"/>
              <p:cNvSpPr>
                <a:spLocks/>
              </p:cNvSpPr>
              <p:nvPr/>
            </p:nvSpPr>
            <p:spPr bwMode="auto">
              <a:xfrm>
                <a:off x="9141057" y="2794458"/>
                <a:ext cx="430944" cy="754153"/>
              </a:xfrm>
              <a:custGeom>
                <a:avLst/>
                <a:gdLst>
                  <a:gd name="T0" fmla="*/ 0 w 24"/>
                  <a:gd name="T1" fmla="*/ 0 h 42"/>
                  <a:gd name="T2" fmla="*/ 24 w 24"/>
                  <a:gd name="T3" fmla="*/ 0 h 42"/>
                  <a:gd name="T4" fmla="*/ 24 w 24"/>
                  <a:gd name="T5" fmla="*/ 17 h 42"/>
                  <a:gd name="T6" fmla="*/ 19 w 24"/>
                  <a:gd name="T7" fmla="*/ 24 h 42"/>
                  <a:gd name="T8" fmla="*/ 19 w 24"/>
                  <a:gd name="T9" fmla="*/ 42 h 42"/>
                  <a:gd name="T10" fmla="*/ 6 w 24"/>
                  <a:gd name="T11" fmla="*/ 42 h 42"/>
                  <a:gd name="T12" fmla="*/ 6 w 24"/>
                  <a:gd name="T13" fmla="*/ 24 h 42"/>
                  <a:gd name="T14" fmla="*/ 0 w 24"/>
                  <a:gd name="T15" fmla="*/ 17 h 42"/>
                  <a:gd name="T16" fmla="*/ 0 w 24"/>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2">
                    <a:moveTo>
                      <a:pt x="0" y="0"/>
                    </a:moveTo>
                    <a:cubicBezTo>
                      <a:pt x="24" y="0"/>
                      <a:pt x="24" y="0"/>
                      <a:pt x="24" y="0"/>
                    </a:cubicBezTo>
                    <a:cubicBezTo>
                      <a:pt x="24" y="17"/>
                      <a:pt x="24" y="17"/>
                      <a:pt x="24" y="17"/>
                    </a:cubicBezTo>
                    <a:cubicBezTo>
                      <a:pt x="24" y="21"/>
                      <a:pt x="23" y="24"/>
                      <a:pt x="19" y="24"/>
                    </a:cubicBezTo>
                    <a:cubicBezTo>
                      <a:pt x="19" y="42"/>
                      <a:pt x="19" y="42"/>
                      <a:pt x="19" y="42"/>
                    </a:cubicBezTo>
                    <a:cubicBezTo>
                      <a:pt x="6" y="42"/>
                      <a:pt x="6" y="42"/>
                      <a:pt x="6" y="42"/>
                    </a:cubicBezTo>
                    <a:cubicBezTo>
                      <a:pt x="6" y="24"/>
                      <a:pt x="6" y="24"/>
                      <a:pt x="6" y="24"/>
                    </a:cubicBezTo>
                    <a:cubicBezTo>
                      <a:pt x="2" y="24"/>
                      <a:pt x="0" y="21"/>
                      <a:pt x="0" y="17"/>
                    </a:cubicBezTo>
                    <a:lnTo>
                      <a:pt x="0" y="0"/>
                    </a:lnTo>
                    <a:close/>
                  </a:path>
                </a:pathLst>
              </a:cu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9769515" y="2507162"/>
                <a:ext cx="287296" cy="808022"/>
                <a:chOff x="9769515" y="2507162"/>
                <a:chExt cx="287296" cy="808022"/>
              </a:xfrm>
            </p:grpSpPr>
            <p:sp>
              <p:nvSpPr>
                <p:cNvPr id="25" name="Freeform 389"/>
                <p:cNvSpPr>
                  <a:spLocks/>
                </p:cNvSpPr>
                <p:nvPr/>
              </p:nvSpPr>
              <p:spPr bwMode="auto">
                <a:xfrm>
                  <a:off x="9769515" y="2794458"/>
                  <a:ext cx="287296" cy="520726"/>
                </a:xfrm>
                <a:custGeom>
                  <a:avLst/>
                  <a:gdLst>
                    <a:gd name="T0" fmla="*/ 0 w 16"/>
                    <a:gd name="T1" fmla="*/ 0 h 29"/>
                    <a:gd name="T2" fmla="*/ 0 w 16"/>
                    <a:gd name="T3" fmla="*/ 9 h 29"/>
                    <a:gd name="T4" fmla="*/ 3 w 16"/>
                    <a:gd name="T5" fmla="*/ 14 h 29"/>
                    <a:gd name="T6" fmla="*/ 3 w 16"/>
                    <a:gd name="T7" fmla="*/ 29 h 29"/>
                    <a:gd name="T8" fmla="*/ 13 w 16"/>
                    <a:gd name="T9" fmla="*/ 29 h 29"/>
                    <a:gd name="T10" fmla="*/ 13 w 16"/>
                    <a:gd name="T11" fmla="*/ 14 h 29"/>
                    <a:gd name="T12" fmla="*/ 16 w 16"/>
                    <a:gd name="T13" fmla="*/ 9 h 29"/>
                    <a:gd name="T14" fmla="*/ 16 w 16"/>
                    <a:gd name="T15" fmla="*/ 0 h 29"/>
                    <a:gd name="T16" fmla="*/ 0 w 1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
                      <a:moveTo>
                        <a:pt x="0" y="0"/>
                      </a:moveTo>
                      <a:cubicBezTo>
                        <a:pt x="0" y="9"/>
                        <a:pt x="0" y="9"/>
                        <a:pt x="0" y="9"/>
                      </a:cubicBezTo>
                      <a:cubicBezTo>
                        <a:pt x="0" y="12"/>
                        <a:pt x="1" y="14"/>
                        <a:pt x="3" y="14"/>
                      </a:cubicBezTo>
                      <a:cubicBezTo>
                        <a:pt x="3" y="29"/>
                        <a:pt x="3" y="29"/>
                        <a:pt x="3" y="29"/>
                      </a:cubicBezTo>
                      <a:cubicBezTo>
                        <a:pt x="13" y="29"/>
                        <a:pt x="13" y="29"/>
                        <a:pt x="13" y="29"/>
                      </a:cubicBezTo>
                      <a:cubicBezTo>
                        <a:pt x="13" y="14"/>
                        <a:pt x="13" y="14"/>
                        <a:pt x="13" y="14"/>
                      </a:cubicBezTo>
                      <a:cubicBezTo>
                        <a:pt x="15" y="14"/>
                        <a:pt x="16" y="12"/>
                        <a:pt x="16" y="9"/>
                      </a:cubicBezTo>
                      <a:cubicBezTo>
                        <a:pt x="16" y="0"/>
                        <a:pt x="16" y="0"/>
                        <a:pt x="16" y="0"/>
                      </a:cubicBezTo>
                      <a:lnTo>
                        <a:pt x="0" y="0"/>
                      </a:lnTo>
                      <a:close/>
                    </a:path>
                  </a:pathLst>
                </a:cu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391"/>
                <p:cNvSpPr>
                  <a:spLocks noChangeArrowheads="1"/>
                </p:cNvSpPr>
                <p:nvPr/>
              </p:nvSpPr>
              <p:spPr bwMode="auto">
                <a:xfrm>
                  <a:off x="9823385" y="2507162"/>
                  <a:ext cx="179560" cy="179560"/>
                </a:xfrm>
                <a:prstGeom prst="ellipse">
                  <a:avLst/>
                </a:pr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Oval 393"/>
              <p:cNvSpPr>
                <a:spLocks noChangeArrowheads="1"/>
              </p:cNvSpPr>
              <p:nvPr/>
            </p:nvSpPr>
            <p:spPr bwMode="auto">
              <a:xfrm>
                <a:off x="9194923" y="2363514"/>
                <a:ext cx="341166" cy="323208"/>
              </a:xfrm>
              <a:prstGeom prst="ellipse">
                <a:avLst/>
              </a:pr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8659236" y="2507162"/>
                <a:ext cx="287296" cy="808022"/>
                <a:chOff x="9769515" y="2507162"/>
                <a:chExt cx="287296" cy="808022"/>
              </a:xfrm>
            </p:grpSpPr>
            <p:sp>
              <p:nvSpPr>
                <p:cNvPr id="31" name="Freeform 389"/>
                <p:cNvSpPr>
                  <a:spLocks/>
                </p:cNvSpPr>
                <p:nvPr/>
              </p:nvSpPr>
              <p:spPr bwMode="auto">
                <a:xfrm>
                  <a:off x="9769515" y="2794458"/>
                  <a:ext cx="287296" cy="520726"/>
                </a:xfrm>
                <a:custGeom>
                  <a:avLst/>
                  <a:gdLst>
                    <a:gd name="T0" fmla="*/ 0 w 16"/>
                    <a:gd name="T1" fmla="*/ 0 h 29"/>
                    <a:gd name="T2" fmla="*/ 0 w 16"/>
                    <a:gd name="T3" fmla="*/ 9 h 29"/>
                    <a:gd name="T4" fmla="*/ 3 w 16"/>
                    <a:gd name="T5" fmla="*/ 14 h 29"/>
                    <a:gd name="T6" fmla="*/ 3 w 16"/>
                    <a:gd name="T7" fmla="*/ 29 h 29"/>
                    <a:gd name="T8" fmla="*/ 13 w 16"/>
                    <a:gd name="T9" fmla="*/ 29 h 29"/>
                    <a:gd name="T10" fmla="*/ 13 w 16"/>
                    <a:gd name="T11" fmla="*/ 14 h 29"/>
                    <a:gd name="T12" fmla="*/ 16 w 16"/>
                    <a:gd name="T13" fmla="*/ 9 h 29"/>
                    <a:gd name="T14" fmla="*/ 16 w 16"/>
                    <a:gd name="T15" fmla="*/ 0 h 29"/>
                    <a:gd name="T16" fmla="*/ 0 w 1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9">
                      <a:moveTo>
                        <a:pt x="0" y="0"/>
                      </a:moveTo>
                      <a:cubicBezTo>
                        <a:pt x="0" y="9"/>
                        <a:pt x="0" y="9"/>
                        <a:pt x="0" y="9"/>
                      </a:cubicBezTo>
                      <a:cubicBezTo>
                        <a:pt x="0" y="12"/>
                        <a:pt x="1" y="14"/>
                        <a:pt x="3" y="14"/>
                      </a:cubicBezTo>
                      <a:cubicBezTo>
                        <a:pt x="3" y="29"/>
                        <a:pt x="3" y="29"/>
                        <a:pt x="3" y="29"/>
                      </a:cubicBezTo>
                      <a:cubicBezTo>
                        <a:pt x="13" y="29"/>
                        <a:pt x="13" y="29"/>
                        <a:pt x="13" y="29"/>
                      </a:cubicBezTo>
                      <a:cubicBezTo>
                        <a:pt x="13" y="14"/>
                        <a:pt x="13" y="14"/>
                        <a:pt x="13" y="14"/>
                      </a:cubicBezTo>
                      <a:cubicBezTo>
                        <a:pt x="15" y="14"/>
                        <a:pt x="16" y="12"/>
                        <a:pt x="16" y="9"/>
                      </a:cubicBezTo>
                      <a:cubicBezTo>
                        <a:pt x="16" y="0"/>
                        <a:pt x="16" y="0"/>
                        <a:pt x="16" y="0"/>
                      </a:cubicBezTo>
                      <a:lnTo>
                        <a:pt x="0" y="0"/>
                      </a:lnTo>
                      <a:close/>
                    </a:path>
                  </a:pathLst>
                </a:cu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391"/>
                <p:cNvSpPr>
                  <a:spLocks noChangeArrowheads="1"/>
                </p:cNvSpPr>
                <p:nvPr/>
              </p:nvSpPr>
              <p:spPr bwMode="auto">
                <a:xfrm>
                  <a:off x="9823385" y="2507162"/>
                  <a:ext cx="179560" cy="179560"/>
                </a:xfrm>
                <a:prstGeom prst="ellipse">
                  <a:avLst/>
                </a:prstGeom>
                <a:noFill/>
                <a:ln w="444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372654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Where</a:t>
            </a:r>
          </a:p>
        </p:txBody>
      </p:sp>
      <p:sp>
        <p:nvSpPr>
          <p:cNvPr id="12" name="Rectangle 11"/>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6" name="Picture 15" descr="Sunumbrella-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 y="283885"/>
            <a:ext cx="795679" cy="747060"/>
          </a:xfrm>
          <a:prstGeom prst="rect">
            <a:avLst/>
          </a:prstGeom>
        </p:spPr>
      </p:pic>
      <p:sp>
        <p:nvSpPr>
          <p:cNvPr id="8" name="Text Placeholder 3"/>
          <p:cNvSpPr txBox="1">
            <a:spLocks/>
          </p:cNvSpPr>
          <p:nvPr/>
        </p:nvSpPr>
        <p:spPr>
          <a:xfrm>
            <a:off x="2860896" y="2662413"/>
            <a:ext cx="8034116" cy="2214387"/>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Which of the following factors are most important to you in deciding where to live in retirement? Rank from the most important to the least important.</a:t>
            </a:r>
            <a:endParaRPr lang="en-US" sz="3200" dirty="0">
              <a:solidFill>
                <a:schemeClr val="bg2"/>
              </a:solidFill>
            </a:endParaRPr>
          </a:p>
        </p:txBody>
      </p:sp>
      <p:pic>
        <p:nvPicPr>
          <p:cNvPr id="3" name="Picture 2" descr="Retirewell_Charts.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4" name="Rectangle 13"/>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80287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Where</a:t>
            </a:r>
          </a:p>
        </p:txBody>
      </p:sp>
      <p:sp>
        <p:nvSpPr>
          <p:cNvPr id="2" name="TextBox 1"/>
          <p:cNvSpPr txBox="1"/>
          <p:nvPr/>
        </p:nvSpPr>
        <p:spPr>
          <a:xfrm>
            <a:off x="7922739" y="1295400"/>
            <a:ext cx="3409063" cy="307776"/>
          </a:xfrm>
          <a:prstGeom prst="rect">
            <a:avLst/>
          </a:prstGeom>
          <a:noFill/>
        </p:spPr>
        <p:txBody>
          <a:bodyPr wrap="square" lIns="0" tIns="0" rIns="0" bIns="0" rtlCol="0">
            <a:spAutoFit/>
          </a:bodyPr>
          <a:lstStyle/>
          <a:p>
            <a:pPr marL="226926" indent="-226926">
              <a:spcAft>
                <a:spcPts val="1000"/>
              </a:spcAft>
              <a:buClr>
                <a:schemeClr val="accent2"/>
              </a:buClr>
              <a:buFont typeface="Wingdings" panose="05000000000000000000" pitchFamily="2" charset="2"/>
              <a:buChar char="§"/>
            </a:pPr>
            <a:endParaRPr lang="en-US" sz="2000" dirty="0">
              <a:solidFill>
                <a:srgbClr val="00B050"/>
              </a:solidFill>
            </a:endParaRPr>
          </a:p>
        </p:txBody>
      </p:sp>
      <p:sp>
        <p:nvSpPr>
          <p:cNvPr id="17" name="Rectangle 16"/>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8" name="Picture 17" descr="Sunumbrella-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 y="283885"/>
            <a:ext cx="795679" cy="747060"/>
          </a:xfrm>
          <a:prstGeom prst="rect">
            <a:avLst/>
          </a:prstGeom>
        </p:spPr>
      </p:pic>
      <p:sp>
        <p:nvSpPr>
          <p:cNvPr id="10" name="Text Placeholder 3"/>
          <p:cNvSpPr txBox="1">
            <a:spLocks/>
          </p:cNvSpPr>
          <p:nvPr/>
        </p:nvSpPr>
        <p:spPr>
          <a:xfrm>
            <a:off x="2860898" y="3048000"/>
            <a:ext cx="8796114" cy="1226611"/>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With respect to your primary home in retirement, what characteristics are most important to you? </a:t>
            </a:r>
          </a:p>
        </p:txBody>
      </p:sp>
      <p:pic>
        <p:nvPicPr>
          <p:cNvPr id="13" name="Picture 12" descr="Retirewell_Charts.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5" name="Rectangle 14"/>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16684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173312753.jpg"/>
          <p:cNvPicPr>
            <a:picLocks noChangeAspect="1"/>
          </p:cNvPicPr>
          <p:nvPr/>
        </p:nvPicPr>
        <p:blipFill rotWithShape="1">
          <a:blip r:embed="rId3" cstate="print">
            <a:extLst>
              <a:ext uri="{28A0092B-C50C-407E-A947-70E740481C1C}">
                <a14:useLocalDpi xmlns:a14="http://schemas.microsoft.com/office/drawing/2010/main" val="0"/>
              </a:ext>
            </a:extLst>
          </a:blip>
          <a:srcRect t="8544" b="35192"/>
          <a:stretch/>
        </p:blipFill>
        <p:spPr>
          <a:xfrm flipH="1">
            <a:off x="0" y="0"/>
            <a:ext cx="12188824" cy="6858000"/>
          </a:xfrm>
          <a:prstGeom prst="rect">
            <a:avLst/>
          </a:prstGeom>
        </p:spPr>
      </p:pic>
      <p:sp>
        <p:nvSpPr>
          <p:cNvPr id="12" name="Rectangle 11"/>
          <p:cNvSpPr/>
          <p:nvPr/>
        </p:nvSpPr>
        <p:spPr>
          <a:xfrm>
            <a:off x="0" y="0"/>
            <a:ext cx="12188825"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sz="160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990346" y="2754031"/>
            <a:ext cx="10118216" cy="841256"/>
          </a:xfrm>
          <a:prstGeom prst="rect">
            <a:avLst/>
          </a:prstGeom>
        </p:spPr>
        <p:txBody>
          <a:bodyPr wrap="square" lIns="0" tIns="0" rIns="0" bIns="0">
            <a:spAutoFit/>
          </a:bodyPr>
          <a:lstStyle/>
          <a:p>
            <a:r>
              <a:rPr lang="en-US" sz="5500" b="1" dirty="0">
                <a:solidFill>
                  <a:srgbClr val="FFFFFF"/>
                </a:solidFill>
                <a:latin typeface="+mj-lt"/>
              </a:rPr>
              <a:t>Steps you can take today.</a:t>
            </a:r>
            <a:endParaRPr lang="en-US" sz="5500" dirty="0">
              <a:solidFill>
                <a:srgbClr val="FFFFFF"/>
              </a:solidFill>
              <a:latin typeface="+mj-lt"/>
            </a:endParaRPr>
          </a:p>
        </p:txBody>
      </p:sp>
      <p:sp>
        <p:nvSpPr>
          <p:cNvPr id="11"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solidFill>
                  <a:schemeClr val="bg1"/>
                </a:solidFill>
              </a:rPr>
              <a:t>Where </a:t>
            </a:r>
          </a:p>
        </p:txBody>
      </p:sp>
      <p:sp>
        <p:nvSpPr>
          <p:cNvPr id="8" name="Rectangle 7"/>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0" name="Picture 9" descr="Sunumbrella-30px.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 y="283885"/>
            <a:ext cx="795679" cy="747060"/>
          </a:xfrm>
          <a:prstGeom prst="rect">
            <a:avLst/>
          </a:prstGeom>
        </p:spPr>
      </p:pic>
    </p:spTree>
    <p:extLst>
      <p:ext uri="{BB962C8B-B14F-4D97-AF65-F5344CB8AC3E}">
        <p14:creationId xmlns:p14="http://schemas.microsoft.com/office/powerpoint/2010/main" val="98063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866067" y="2979389"/>
            <a:ext cx="1493071" cy="6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4" rIns="91404" bIns="45704">
            <a:spAutoFit/>
          </a:bodyPr>
          <a:lstStyle/>
          <a:p>
            <a:r>
              <a:rPr lang="en-US" altLang="en-US" sz="3600" b="1" dirty="0">
                <a:solidFill>
                  <a:schemeClr val="accent2"/>
                </a:solidFill>
                <a:latin typeface="+mj-lt"/>
              </a:rPr>
              <a:t>When</a:t>
            </a:r>
          </a:p>
        </p:txBody>
      </p:sp>
      <p:sp>
        <p:nvSpPr>
          <p:cNvPr id="8" name="Text Placeholder 3"/>
          <p:cNvSpPr txBox="1">
            <a:spLocks/>
          </p:cNvSpPr>
          <p:nvPr/>
        </p:nvSpPr>
        <p:spPr>
          <a:xfrm>
            <a:off x="2866065" y="3603646"/>
            <a:ext cx="8114172" cy="375705"/>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Your timeline for starting your retirement.</a:t>
            </a:r>
          </a:p>
        </p:txBody>
      </p:sp>
      <p:sp>
        <p:nvSpPr>
          <p:cNvPr id="9" name="Rectangle 8"/>
          <p:cNvSpPr/>
          <p:nvPr/>
        </p:nvSpPr>
        <p:spPr>
          <a:xfrm>
            <a:off x="1007801" y="2646233"/>
            <a:ext cx="1639328" cy="1639755"/>
          </a:xfrm>
          <a:prstGeom prst="rect">
            <a:avLst/>
          </a:prstGeom>
          <a:solidFill>
            <a:schemeClr val="accent5"/>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0" name="Picture 9" descr="calender.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1591" y="2876837"/>
            <a:ext cx="1251748" cy="1178546"/>
          </a:xfrm>
          <a:prstGeom prst="rect">
            <a:avLst/>
          </a:prstGeom>
        </p:spPr>
      </p:pic>
    </p:spTree>
    <p:extLst>
      <p:ext uri="{BB962C8B-B14F-4D97-AF65-F5344CB8AC3E}">
        <p14:creationId xmlns:p14="http://schemas.microsoft.com/office/powerpoint/2010/main" val="218865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58A43B4-0492-104D-89F4-DD685446D0E8}"/>
              </a:ext>
            </a:extLst>
          </p:cNvPr>
          <p:cNvGraphicFramePr/>
          <p:nvPr>
            <p:extLst>
              <p:ext uri="{D42A27DB-BD31-4B8C-83A1-F6EECF244321}">
                <p14:modId xmlns:p14="http://schemas.microsoft.com/office/powerpoint/2010/main" val="3138731053"/>
              </p:ext>
            </p:extLst>
          </p:nvPr>
        </p:nvGraphicFramePr>
        <p:xfrm>
          <a:off x="978408" y="2697480"/>
          <a:ext cx="7100102"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3"/>
          </p:nvPr>
        </p:nvSpPr>
        <p:spPr/>
        <p:txBody>
          <a:bodyPr/>
          <a:lstStyle/>
          <a:p>
            <a:pPr>
              <a:spcBef>
                <a:spcPts val="500"/>
              </a:spcBef>
            </a:pPr>
            <a:r>
              <a:rPr lang="en-US" dirty="0"/>
              <a:t>Source: Retiree Insights 2018 Survey of Consumers Ages 50-59, Greenwald &amp; Associates/The Diversified Services Group</a:t>
            </a:r>
          </a:p>
        </p:txBody>
      </p:sp>
      <p:sp>
        <p:nvSpPr>
          <p:cNvPr id="2" name="Title 1"/>
          <p:cNvSpPr>
            <a:spLocks noGrp="1"/>
          </p:cNvSpPr>
          <p:nvPr>
            <p:ph type="title"/>
          </p:nvPr>
        </p:nvSpPr>
        <p:spPr>
          <a:xfrm>
            <a:off x="996920" y="326136"/>
            <a:ext cx="10201565" cy="740664"/>
          </a:xfrm>
        </p:spPr>
        <p:txBody>
          <a:bodyPr/>
          <a:lstStyle/>
          <a:p>
            <a:r>
              <a:rPr lang="en-US" dirty="0"/>
              <a:t>When</a:t>
            </a:r>
          </a:p>
        </p:txBody>
      </p:sp>
      <p:sp>
        <p:nvSpPr>
          <p:cNvPr id="11" name="Text Placeholder 3"/>
          <p:cNvSpPr txBox="1">
            <a:spLocks/>
          </p:cNvSpPr>
          <p:nvPr/>
        </p:nvSpPr>
        <p:spPr>
          <a:xfrm>
            <a:off x="989012" y="2286000"/>
            <a:ext cx="8114172" cy="375705"/>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accent3"/>
                </a:solidFill>
              </a:rPr>
              <a:t>Expected Reasons for Retiring:</a:t>
            </a:r>
          </a:p>
        </p:txBody>
      </p:sp>
      <p:sp>
        <p:nvSpPr>
          <p:cNvPr id="47" name="Text Placeholder 3"/>
          <p:cNvSpPr txBox="1">
            <a:spLocks/>
          </p:cNvSpPr>
          <p:nvPr/>
        </p:nvSpPr>
        <p:spPr>
          <a:xfrm>
            <a:off x="1006981" y="1186790"/>
            <a:ext cx="10253674" cy="802877"/>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err="1">
                <a:solidFill>
                  <a:srgbClr val="054C70"/>
                </a:solidFill>
              </a:rPr>
              <a:t>Preretirees</a:t>
            </a:r>
            <a:r>
              <a:rPr lang="en-US" b="1" dirty="0">
                <a:solidFill>
                  <a:srgbClr val="054C70"/>
                </a:solidFill>
              </a:rPr>
              <a:t> are more likely to expect to retire after reaching a personal or emotional milestone rather than hitting a financial or career goal.</a:t>
            </a:r>
          </a:p>
        </p:txBody>
      </p:sp>
      <p:sp>
        <p:nvSpPr>
          <p:cNvPr id="7" name="Rectangle 6"/>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9" name="Picture 8" descr="calender.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28" y="348701"/>
            <a:ext cx="636794" cy="599554"/>
          </a:xfrm>
          <a:prstGeom prst="rect">
            <a:avLst/>
          </a:prstGeom>
        </p:spPr>
      </p:pic>
      <p:sp>
        <p:nvSpPr>
          <p:cNvPr id="4" name="TextBox 3">
            <a:extLst>
              <a:ext uri="{FF2B5EF4-FFF2-40B4-BE49-F238E27FC236}">
                <a16:creationId xmlns:a16="http://schemas.microsoft.com/office/drawing/2014/main" id="{2D2C1672-9FDF-624E-B908-468AE335BA4E}"/>
              </a:ext>
            </a:extLst>
          </p:cNvPr>
          <p:cNvSpPr txBox="1"/>
          <p:nvPr/>
        </p:nvSpPr>
        <p:spPr>
          <a:xfrm>
            <a:off x="4613955" y="3276600"/>
            <a:ext cx="838200" cy="369332"/>
          </a:xfrm>
          <a:prstGeom prst="rect">
            <a:avLst/>
          </a:prstGeom>
          <a:noFill/>
        </p:spPr>
        <p:txBody>
          <a:bodyPr wrap="square" lIns="0" tIns="0" rIns="91440" bIns="0" rtlCol="0">
            <a:spAutoFit/>
          </a:bodyPr>
          <a:lstStyle/>
          <a:p>
            <a:pPr algn="r">
              <a:spcAft>
                <a:spcPts val="1000"/>
              </a:spcAft>
              <a:buClr>
                <a:schemeClr val="accent2"/>
              </a:buClr>
            </a:pPr>
            <a:r>
              <a:rPr lang="en-US" sz="2400" b="1" dirty="0">
                <a:solidFill>
                  <a:schemeClr val="bg1"/>
                </a:solidFill>
              </a:rPr>
              <a:t>44</a:t>
            </a:r>
            <a:r>
              <a:rPr lang="en-US" sz="2200" b="1" baseline="30000" dirty="0">
                <a:solidFill>
                  <a:schemeClr val="bg1"/>
                </a:solidFill>
              </a:rPr>
              <a:t>%</a:t>
            </a:r>
          </a:p>
        </p:txBody>
      </p:sp>
      <p:sp>
        <p:nvSpPr>
          <p:cNvPr id="12" name="TextBox 11">
            <a:extLst>
              <a:ext uri="{FF2B5EF4-FFF2-40B4-BE49-F238E27FC236}">
                <a16:creationId xmlns:a16="http://schemas.microsoft.com/office/drawing/2014/main" id="{57893BEF-B34E-8346-88A0-939CBB7BA0C5}"/>
              </a:ext>
            </a:extLst>
          </p:cNvPr>
          <p:cNvSpPr txBox="1"/>
          <p:nvPr/>
        </p:nvSpPr>
        <p:spPr>
          <a:xfrm>
            <a:off x="4613955" y="3766457"/>
            <a:ext cx="838200" cy="369332"/>
          </a:xfrm>
          <a:prstGeom prst="rect">
            <a:avLst/>
          </a:prstGeom>
          <a:noFill/>
        </p:spPr>
        <p:txBody>
          <a:bodyPr wrap="square" lIns="0" tIns="0" rIns="91440" bIns="0" rtlCol="0">
            <a:spAutoFit/>
          </a:bodyPr>
          <a:lstStyle/>
          <a:p>
            <a:pPr algn="r">
              <a:spcAft>
                <a:spcPts val="1000"/>
              </a:spcAft>
              <a:buClr>
                <a:schemeClr val="accent2"/>
              </a:buClr>
            </a:pPr>
            <a:r>
              <a:rPr lang="en-US" sz="2400" b="1" dirty="0">
                <a:solidFill>
                  <a:schemeClr val="bg1"/>
                </a:solidFill>
              </a:rPr>
              <a:t>44</a:t>
            </a:r>
            <a:r>
              <a:rPr lang="en-US" sz="2200" b="1" baseline="30000" dirty="0">
                <a:solidFill>
                  <a:schemeClr val="bg1"/>
                </a:solidFill>
              </a:rPr>
              <a:t>%</a:t>
            </a:r>
          </a:p>
        </p:txBody>
      </p:sp>
      <p:sp>
        <p:nvSpPr>
          <p:cNvPr id="13" name="TextBox 12">
            <a:extLst>
              <a:ext uri="{FF2B5EF4-FFF2-40B4-BE49-F238E27FC236}">
                <a16:creationId xmlns:a16="http://schemas.microsoft.com/office/drawing/2014/main" id="{D1B82AED-6520-8B4B-90E0-F91569D5FCB3}"/>
              </a:ext>
            </a:extLst>
          </p:cNvPr>
          <p:cNvSpPr txBox="1"/>
          <p:nvPr/>
        </p:nvSpPr>
        <p:spPr>
          <a:xfrm>
            <a:off x="4189412" y="4234542"/>
            <a:ext cx="838200" cy="369332"/>
          </a:xfrm>
          <a:prstGeom prst="rect">
            <a:avLst/>
          </a:prstGeom>
          <a:noFill/>
        </p:spPr>
        <p:txBody>
          <a:bodyPr wrap="square" lIns="0" tIns="0" rIns="91440" bIns="0" rtlCol="0">
            <a:spAutoFit/>
          </a:bodyPr>
          <a:lstStyle/>
          <a:p>
            <a:pPr algn="r">
              <a:spcAft>
                <a:spcPts val="1000"/>
              </a:spcAft>
              <a:buClr>
                <a:schemeClr val="accent2"/>
              </a:buClr>
            </a:pPr>
            <a:r>
              <a:rPr lang="en-US" sz="2400" b="1" dirty="0">
                <a:solidFill>
                  <a:schemeClr val="bg1"/>
                </a:solidFill>
              </a:rPr>
              <a:t>40</a:t>
            </a:r>
            <a:r>
              <a:rPr lang="en-US" sz="2200" b="1" baseline="30000" dirty="0">
                <a:solidFill>
                  <a:schemeClr val="bg1"/>
                </a:solidFill>
              </a:rPr>
              <a:t>%</a:t>
            </a:r>
          </a:p>
        </p:txBody>
      </p:sp>
      <p:sp>
        <p:nvSpPr>
          <p:cNvPr id="15" name="TextBox 14">
            <a:extLst>
              <a:ext uri="{FF2B5EF4-FFF2-40B4-BE49-F238E27FC236}">
                <a16:creationId xmlns:a16="http://schemas.microsoft.com/office/drawing/2014/main" id="{1945E584-1C34-1349-B33A-8ECD2EE0F0CE}"/>
              </a:ext>
            </a:extLst>
          </p:cNvPr>
          <p:cNvSpPr txBox="1"/>
          <p:nvPr/>
        </p:nvSpPr>
        <p:spPr>
          <a:xfrm>
            <a:off x="4189412" y="4724399"/>
            <a:ext cx="838200" cy="369332"/>
          </a:xfrm>
          <a:prstGeom prst="rect">
            <a:avLst/>
          </a:prstGeom>
          <a:noFill/>
        </p:spPr>
        <p:txBody>
          <a:bodyPr wrap="square" lIns="0" tIns="0" rIns="91440" bIns="0" rtlCol="0">
            <a:spAutoFit/>
          </a:bodyPr>
          <a:lstStyle/>
          <a:p>
            <a:pPr algn="r">
              <a:spcAft>
                <a:spcPts val="1000"/>
              </a:spcAft>
              <a:buClr>
                <a:schemeClr val="accent2"/>
              </a:buClr>
            </a:pPr>
            <a:r>
              <a:rPr lang="en-US" sz="2400" b="1" dirty="0">
                <a:solidFill>
                  <a:schemeClr val="bg1"/>
                </a:solidFill>
              </a:rPr>
              <a:t>40</a:t>
            </a:r>
            <a:r>
              <a:rPr lang="en-US" sz="2200" b="1" baseline="30000" dirty="0">
                <a:solidFill>
                  <a:schemeClr val="bg1"/>
                </a:solidFill>
              </a:rPr>
              <a:t>%</a:t>
            </a:r>
          </a:p>
        </p:txBody>
      </p:sp>
      <p:sp>
        <p:nvSpPr>
          <p:cNvPr id="16" name="TextBox 15">
            <a:extLst>
              <a:ext uri="{FF2B5EF4-FFF2-40B4-BE49-F238E27FC236}">
                <a16:creationId xmlns:a16="http://schemas.microsoft.com/office/drawing/2014/main" id="{4A26FF2B-C653-9A48-84F5-88F90C22A8D9}"/>
              </a:ext>
            </a:extLst>
          </p:cNvPr>
          <p:cNvSpPr txBox="1"/>
          <p:nvPr/>
        </p:nvSpPr>
        <p:spPr>
          <a:xfrm>
            <a:off x="3873726" y="5203370"/>
            <a:ext cx="838200" cy="369332"/>
          </a:xfrm>
          <a:prstGeom prst="rect">
            <a:avLst/>
          </a:prstGeom>
          <a:noFill/>
        </p:spPr>
        <p:txBody>
          <a:bodyPr wrap="square" lIns="0" tIns="0" rIns="91440" bIns="0" rtlCol="0">
            <a:spAutoFit/>
          </a:bodyPr>
          <a:lstStyle/>
          <a:p>
            <a:pPr algn="r">
              <a:spcAft>
                <a:spcPts val="1000"/>
              </a:spcAft>
              <a:buClr>
                <a:schemeClr val="accent2"/>
              </a:buClr>
            </a:pPr>
            <a:r>
              <a:rPr lang="en-US" sz="2400" b="1" dirty="0">
                <a:solidFill>
                  <a:schemeClr val="bg1"/>
                </a:solidFill>
              </a:rPr>
              <a:t>37</a:t>
            </a:r>
            <a:r>
              <a:rPr lang="en-US" sz="2200" b="1" baseline="30000" dirty="0">
                <a:solidFill>
                  <a:schemeClr val="bg1"/>
                </a:solidFill>
              </a:rPr>
              <a:t>%</a:t>
            </a:r>
          </a:p>
        </p:txBody>
      </p:sp>
      <p:sp>
        <p:nvSpPr>
          <p:cNvPr id="17" name="Text Placeholder 3">
            <a:extLst>
              <a:ext uri="{FF2B5EF4-FFF2-40B4-BE49-F238E27FC236}">
                <a16:creationId xmlns:a16="http://schemas.microsoft.com/office/drawing/2014/main" id="{846A3210-AC48-2D40-A783-58CBDE7C2A7C}"/>
              </a:ext>
            </a:extLst>
          </p:cNvPr>
          <p:cNvSpPr txBox="1">
            <a:spLocks/>
          </p:cNvSpPr>
          <p:nvPr/>
        </p:nvSpPr>
        <p:spPr>
          <a:xfrm>
            <a:off x="7085011" y="2862072"/>
            <a:ext cx="4953001" cy="323392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5000"/>
              </a:lnSpc>
              <a:spcBef>
                <a:spcPts val="1500"/>
              </a:spcBef>
              <a:buNone/>
            </a:pPr>
            <a:r>
              <a:rPr lang="en-US" dirty="0">
                <a:solidFill>
                  <a:schemeClr val="accent3"/>
                </a:solidFill>
              </a:rPr>
              <a:t>Reaching a certain age.</a:t>
            </a:r>
          </a:p>
          <a:p>
            <a:pPr marL="0" indent="0">
              <a:lnSpc>
                <a:spcPct val="95000"/>
              </a:lnSpc>
              <a:spcBef>
                <a:spcPts val="1500"/>
              </a:spcBef>
              <a:buNone/>
            </a:pPr>
            <a:r>
              <a:rPr lang="en-US" dirty="0">
                <a:solidFill>
                  <a:schemeClr val="accent3"/>
                </a:solidFill>
              </a:rPr>
              <a:t>Wanting to stop working.</a:t>
            </a:r>
          </a:p>
          <a:p>
            <a:pPr marL="0" indent="0">
              <a:lnSpc>
                <a:spcPct val="95000"/>
              </a:lnSpc>
              <a:spcBef>
                <a:spcPts val="1500"/>
              </a:spcBef>
              <a:buNone/>
            </a:pPr>
            <a:r>
              <a:rPr lang="en-US" dirty="0">
                <a:solidFill>
                  <a:schemeClr val="accent3"/>
                </a:solidFill>
              </a:rPr>
              <a:t>Feeling personally ready to retire.</a:t>
            </a:r>
          </a:p>
          <a:p>
            <a:pPr marL="0" indent="0">
              <a:lnSpc>
                <a:spcPct val="95000"/>
              </a:lnSpc>
              <a:spcBef>
                <a:spcPts val="1500"/>
              </a:spcBef>
              <a:buNone/>
            </a:pPr>
            <a:r>
              <a:rPr lang="en-US" dirty="0">
                <a:solidFill>
                  <a:schemeClr val="accent3"/>
                </a:solidFill>
              </a:rPr>
              <a:t>Reaching a certain asset level.</a:t>
            </a:r>
          </a:p>
          <a:p>
            <a:pPr marL="0" indent="0">
              <a:lnSpc>
                <a:spcPct val="95000"/>
              </a:lnSpc>
              <a:spcBef>
                <a:spcPts val="1500"/>
              </a:spcBef>
              <a:buNone/>
            </a:pPr>
            <a:r>
              <a:rPr lang="en-US" dirty="0">
                <a:solidFill>
                  <a:schemeClr val="accent3"/>
                </a:solidFill>
              </a:rPr>
              <a:t>Wanting to do other things.</a:t>
            </a:r>
          </a:p>
          <a:p>
            <a:pPr marL="0" indent="0">
              <a:lnSpc>
                <a:spcPct val="95000"/>
              </a:lnSpc>
              <a:spcBef>
                <a:spcPts val="1500"/>
              </a:spcBef>
              <a:buNone/>
            </a:pPr>
            <a:r>
              <a:rPr lang="en-US" spc="-20" dirty="0">
                <a:solidFill>
                  <a:schemeClr val="accent3"/>
                </a:solidFill>
              </a:rPr>
              <a:t>Eligibility for Social Security, Medicare, etc.</a:t>
            </a:r>
          </a:p>
        </p:txBody>
      </p:sp>
      <p:sp>
        <p:nvSpPr>
          <p:cNvPr id="18" name="TextBox 17">
            <a:extLst>
              <a:ext uri="{FF2B5EF4-FFF2-40B4-BE49-F238E27FC236}">
                <a16:creationId xmlns:a16="http://schemas.microsoft.com/office/drawing/2014/main" id="{A836F27C-88AA-E84B-945D-7FCAE5059EB0}"/>
              </a:ext>
            </a:extLst>
          </p:cNvPr>
          <p:cNvSpPr txBox="1"/>
          <p:nvPr/>
        </p:nvSpPr>
        <p:spPr>
          <a:xfrm>
            <a:off x="6133818" y="2797071"/>
            <a:ext cx="838200" cy="369332"/>
          </a:xfrm>
          <a:prstGeom prst="rect">
            <a:avLst/>
          </a:prstGeom>
          <a:noFill/>
        </p:spPr>
        <p:txBody>
          <a:bodyPr wrap="square" lIns="0" tIns="0" rIns="91440" bIns="0" rtlCol="0">
            <a:spAutoFit/>
          </a:bodyPr>
          <a:lstStyle/>
          <a:p>
            <a:pPr algn="r">
              <a:spcAft>
                <a:spcPts val="1000"/>
              </a:spcAft>
              <a:buClr>
                <a:schemeClr val="accent2"/>
              </a:buClr>
            </a:pPr>
            <a:r>
              <a:rPr lang="en-US" sz="2400" b="1" dirty="0">
                <a:solidFill>
                  <a:schemeClr val="bg1"/>
                </a:solidFill>
              </a:rPr>
              <a:t>59</a:t>
            </a:r>
            <a:r>
              <a:rPr lang="en-US" sz="2200" b="1" baseline="30000" dirty="0">
                <a:solidFill>
                  <a:schemeClr val="bg1"/>
                </a:solidFill>
              </a:rPr>
              <a:t>%</a:t>
            </a:r>
          </a:p>
        </p:txBody>
      </p:sp>
    </p:spTree>
    <p:extLst>
      <p:ext uri="{BB962C8B-B14F-4D97-AF65-F5344CB8AC3E}">
        <p14:creationId xmlns:p14="http://schemas.microsoft.com/office/powerpoint/2010/main" val="34305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3"/>
          <p:cNvSpPr>
            <a:spLocks noGrp="1"/>
          </p:cNvSpPr>
          <p:nvPr>
            <p:ph type="body" sz="quarter" idx="13"/>
          </p:nvPr>
        </p:nvSpPr>
        <p:spPr/>
        <p:txBody>
          <a:bodyPr/>
          <a:lstStyle/>
          <a:p>
            <a:pPr>
              <a:spcBef>
                <a:spcPts val="500"/>
              </a:spcBef>
            </a:pPr>
            <a:r>
              <a:rPr lang="en-US" dirty="0"/>
              <a:t>Source: Retiree Insights 2018 Survey of Consumers Ages 50-59, Greenwald &amp; Associates/The Diversified Services Group</a:t>
            </a:r>
          </a:p>
        </p:txBody>
      </p:sp>
      <p:sp>
        <p:nvSpPr>
          <p:cNvPr id="3" name="Title 2"/>
          <p:cNvSpPr>
            <a:spLocks noGrp="1"/>
          </p:cNvSpPr>
          <p:nvPr>
            <p:ph type="title"/>
          </p:nvPr>
        </p:nvSpPr>
        <p:spPr/>
        <p:txBody>
          <a:bodyPr/>
          <a:lstStyle/>
          <a:p>
            <a:r>
              <a:rPr lang="en-US" dirty="0"/>
              <a:t>When</a:t>
            </a:r>
          </a:p>
        </p:txBody>
      </p:sp>
      <p:sp>
        <p:nvSpPr>
          <p:cNvPr id="12" name="Text Placeholder 3"/>
          <p:cNvSpPr txBox="1">
            <a:spLocks/>
          </p:cNvSpPr>
          <p:nvPr/>
        </p:nvSpPr>
        <p:spPr>
          <a:xfrm>
            <a:off x="989013" y="1186794"/>
            <a:ext cx="10271642" cy="45982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b="1" dirty="0">
                <a:solidFill>
                  <a:schemeClr val="accent1"/>
                </a:solidFill>
              </a:rPr>
              <a:t>Likely Transitions into Retirement</a:t>
            </a:r>
          </a:p>
        </p:txBody>
      </p:sp>
      <p:sp>
        <p:nvSpPr>
          <p:cNvPr id="6" name="Rectangle 5"/>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8" name="Picture 7" descr="calender.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28" y="348701"/>
            <a:ext cx="636794" cy="599554"/>
          </a:xfrm>
          <a:prstGeom prst="rect">
            <a:avLst/>
          </a:prstGeom>
        </p:spPr>
      </p:pic>
      <p:graphicFrame>
        <p:nvGraphicFramePr>
          <p:cNvPr id="4" name="Chart 3">
            <a:extLst>
              <a:ext uri="{FF2B5EF4-FFF2-40B4-BE49-F238E27FC236}">
                <a16:creationId xmlns:a16="http://schemas.microsoft.com/office/drawing/2014/main" id="{0EDC9A66-DB03-584C-AA25-553F94DF07A2}"/>
              </a:ext>
            </a:extLst>
          </p:cNvPr>
          <p:cNvGraphicFramePr/>
          <p:nvPr>
            <p:extLst>
              <p:ext uri="{D42A27DB-BD31-4B8C-83A1-F6EECF244321}">
                <p14:modId xmlns:p14="http://schemas.microsoft.com/office/powerpoint/2010/main" val="4189920090"/>
              </p:ext>
            </p:extLst>
          </p:nvPr>
        </p:nvGraphicFramePr>
        <p:xfrm>
          <a:off x="634123" y="2209800"/>
          <a:ext cx="10744200"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732EA2D-875C-A243-B99B-6A756CC8717E}"/>
              </a:ext>
            </a:extLst>
          </p:cNvPr>
          <p:cNvSpPr txBox="1"/>
          <p:nvPr/>
        </p:nvSpPr>
        <p:spPr>
          <a:xfrm>
            <a:off x="1370012" y="1986958"/>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29</a:t>
            </a:r>
            <a:r>
              <a:rPr lang="en-US" sz="3200" b="1" baseline="30000" dirty="0">
                <a:solidFill>
                  <a:schemeClr val="accent1"/>
                </a:solidFill>
              </a:rPr>
              <a:t>%</a:t>
            </a:r>
          </a:p>
        </p:txBody>
      </p:sp>
      <p:sp>
        <p:nvSpPr>
          <p:cNvPr id="10" name="TextBox 9">
            <a:extLst>
              <a:ext uri="{FF2B5EF4-FFF2-40B4-BE49-F238E27FC236}">
                <a16:creationId xmlns:a16="http://schemas.microsoft.com/office/drawing/2014/main" id="{1EBA4FFA-6502-804D-BD5F-43FA082C8637}"/>
              </a:ext>
            </a:extLst>
          </p:cNvPr>
          <p:cNvSpPr txBox="1"/>
          <p:nvPr/>
        </p:nvSpPr>
        <p:spPr>
          <a:xfrm>
            <a:off x="3079069" y="2324415"/>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24</a:t>
            </a:r>
            <a:r>
              <a:rPr lang="en-US" sz="3200" b="1" baseline="30000" dirty="0">
                <a:solidFill>
                  <a:schemeClr val="accent1"/>
                </a:solidFill>
              </a:rPr>
              <a:t>%</a:t>
            </a:r>
          </a:p>
        </p:txBody>
      </p:sp>
      <p:sp>
        <p:nvSpPr>
          <p:cNvPr id="11" name="TextBox 10">
            <a:extLst>
              <a:ext uri="{FF2B5EF4-FFF2-40B4-BE49-F238E27FC236}">
                <a16:creationId xmlns:a16="http://schemas.microsoft.com/office/drawing/2014/main" id="{138057AD-A429-194A-87F1-BF7818F5E45D}"/>
              </a:ext>
            </a:extLst>
          </p:cNvPr>
          <p:cNvSpPr txBox="1"/>
          <p:nvPr/>
        </p:nvSpPr>
        <p:spPr>
          <a:xfrm>
            <a:off x="4820783" y="2520358"/>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21</a:t>
            </a:r>
            <a:r>
              <a:rPr lang="en-US" sz="3200" b="1" baseline="30000" dirty="0">
                <a:solidFill>
                  <a:schemeClr val="accent1"/>
                </a:solidFill>
              </a:rPr>
              <a:t>%</a:t>
            </a:r>
          </a:p>
        </p:txBody>
      </p:sp>
      <p:sp>
        <p:nvSpPr>
          <p:cNvPr id="13" name="TextBox 12">
            <a:extLst>
              <a:ext uri="{FF2B5EF4-FFF2-40B4-BE49-F238E27FC236}">
                <a16:creationId xmlns:a16="http://schemas.microsoft.com/office/drawing/2014/main" id="{E74DF5CD-8611-F840-AC82-7D8D9561C463}"/>
              </a:ext>
            </a:extLst>
          </p:cNvPr>
          <p:cNvSpPr txBox="1"/>
          <p:nvPr/>
        </p:nvSpPr>
        <p:spPr>
          <a:xfrm>
            <a:off x="6551612" y="2934016"/>
            <a:ext cx="914400"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15</a:t>
            </a:r>
            <a:r>
              <a:rPr lang="en-US" sz="3200" b="1" baseline="30000" dirty="0">
                <a:solidFill>
                  <a:schemeClr val="accent1"/>
                </a:solidFill>
              </a:rPr>
              <a:t>%</a:t>
            </a:r>
          </a:p>
        </p:txBody>
      </p:sp>
      <p:sp>
        <p:nvSpPr>
          <p:cNvPr id="14" name="TextBox 13">
            <a:extLst>
              <a:ext uri="{FF2B5EF4-FFF2-40B4-BE49-F238E27FC236}">
                <a16:creationId xmlns:a16="http://schemas.microsoft.com/office/drawing/2014/main" id="{F0D54927-E37B-9D4C-9C0A-CA9BD7823CA1}"/>
              </a:ext>
            </a:extLst>
          </p:cNvPr>
          <p:cNvSpPr txBox="1"/>
          <p:nvPr/>
        </p:nvSpPr>
        <p:spPr>
          <a:xfrm>
            <a:off x="8386725" y="3418363"/>
            <a:ext cx="653142"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8</a:t>
            </a:r>
            <a:r>
              <a:rPr lang="en-US" sz="3200" b="1" baseline="30000" dirty="0">
                <a:solidFill>
                  <a:schemeClr val="accent1"/>
                </a:solidFill>
              </a:rPr>
              <a:t>%</a:t>
            </a:r>
          </a:p>
        </p:txBody>
      </p:sp>
      <p:sp>
        <p:nvSpPr>
          <p:cNvPr id="15" name="TextBox 14">
            <a:extLst>
              <a:ext uri="{FF2B5EF4-FFF2-40B4-BE49-F238E27FC236}">
                <a16:creationId xmlns:a16="http://schemas.microsoft.com/office/drawing/2014/main" id="{8C9DAC02-B84D-2C4C-85B8-777CEA2F4220}"/>
              </a:ext>
            </a:extLst>
          </p:cNvPr>
          <p:cNvSpPr txBox="1"/>
          <p:nvPr/>
        </p:nvSpPr>
        <p:spPr>
          <a:xfrm>
            <a:off x="10161096" y="3832020"/>
            <a:ext cx="653142" cy="553998"/>
          </a:xfrm>
          <a:prstGeom prst="rect">
            <a:avLst/>
          </a:prstGeom>
          <a:noFill/>
        </p:spPr>
        <p:txBody>
          <a:bodyPr wrap="square" lIns="0" tIns="0" rIns="0" bIns="0" rtlCol="0">
            <a:spAutoFit/>
          </a:bodyPr>
          <a:lstStyle/>
          <a:p>
            <a:pPr>
              <a:spcAft>
                <a:spcPts val="1000"/>
              </a:spcAft>
              <a:buClr>
                <a:schemeClr val="accent2"/>
              </a:buClr>
            </a:pPr>
            <a:r>
              <a:rPr lang="en-US" sz="3600" b="1" dirty="0">
                <a:solidFill>
                  <a:schemeClr val="accent1"/>
                </a:solidFill>
              </a:rPr>
              <a:t>2</a:t>
            </a:r>
            <a:r>
              <a:rPr lang="en-US" sz="3200" b="1" baseline="30000" dirty="0">
                <a:solidFill>
                  <a:schemeClr val="accent1"/>
                </a:solidFill>
              </a:rPr>
              <a:t>%</a:t>
            </a:r>
          </a:p>
        </p:txBody>
      </p:sp>
      <p:cxnSp>
        <p:nvCxnSpPr>
          <p:cNvPr id="16" name="Straight Connector 15">
            <a:extLst>
              <a:ext uri="{FF2B5EF4-FFF2-40B4-BE49-F238E27FC236}">
                <a16:creationId xmlns:a16="http://schemas.microsoft.com/office/drawing/2014/main" id="{3B4F1EB2-9A67-424E-8D82-9158A35E1B79}"/>
              </a:ext>
            </a:extLst>
          </p:cNvPr>
          <p:cNvCxnSpPr/>
          <p:nvPr/>
        </p:nvCxnSpPr>
        <p:spPr>
          <a:xfrm>
            <a:off x="989012" y="4480560"/>
            <a:ext cx="10058400" cy="0"/>
          </a:xfrm>
          <a:prstGeom prst="line">
            <a:avLst/>
          </a:prstGeom>
          <a:ln w="952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9E3C18E-001E-1B4B-A9F9-82D6F00F4B4F}"/>
              </a:ext>
            </a:extLst>
          </p:cNvPr>
          <p:cNvSpPr txBox="1"/>
          <p:nvPr/>
        </p:nvSpPr>
        <p:spPr>
          <a:xfrm>
            <a:off x="1217612" y="4572000"/>
            <a:ext cx="1066800" cy="369332"/>
          </a:xfrm>
          <a:prstGeom prst="rect">
            <a:avLst/>
          </a:prstGeom>
          <a:noFill/>
        </p:spPr>
        <p:txBody>
          <a:bodyPr wrap="square" lIns="0" tIns="0" rIns="0" bIns="0" rtlCol="0">
            <a:spAutoFit/>
          </a:bodyPr>
          <a:lstStyle/>
          <a:p>
            <a:pPr>
              <a:buClr>
                <a:schemeClr val="accent2"/>
              </a:buClr>
            </a:pPr>
            <a:r>
              <a:rPr lang="en-US" sz="1200" dirty="0">
                <a:solidFill>
                  <a:schemeClr val="tx2"/>
                </a:solidFill>
              </a:rPr>
              <a:t>Stop working all at once.</a:t>
            </a:r>
          </a:p>
        </p:txBody>
      </p:sp>
      <p:sp>
        <p:nvSpPr>
          <p:cNvPr id="18" name="TextBox 17">
            <a:extLst>
              <a:ext uri="{FF2B5EF4-FFF2-40B4-BE49-F238E27FC236}">
                <a16:creationId xmlns:a16="http://schemas.microsoft.com/office/drawing/2014/main" id="{B7CD4DC6-4BD0-7240-A6DE-89B256D1F782}"/>
              </a:ext>
            </a:extLst>
          </p:cNvPr>
          <p:cNvSpPr txBox="1"/>
          <p:nvPr/>
        </p:nvSpPr>
        <p:spPr>
          <a:xfrm>
            <a:off x="2962656" y="4572000"/>
            <a:ext cx="1175657" cy="923330"/>
          </a:xfrm>
          <a:prstGeom prst="rect">
            <a:avLst/>
          </a:prstGeom>
          <a:noFill/>
        </p:spPr>
        <p:txBody>
          <a:bodyPr wrap="square" lIns="0" tIns="0" rIns="0" bIns="0" rtlCol="0">
            <a:spAutoFit/>
          </a:bodyPr>
          <a:lstStyle/>
          <a:p>
            <a:pPr>
              <a:buClr>
                <a:schemeClr val="accent2"/>
              </a:buClr>
            </a:pPr>
            <a:r>
              <a:rPr lang="en-US" sz="1200" dirty="0">
                <a:solidFill>
                  <a:schemeClr val="tx2"/>
                </a:solidFill>
              </a:rPr>
              <a:t>Continue to work part-time but in job outside of your primary occupation.</a:t>
            </a:r>
          </a:p>
        </p:txBody>
      </p:sp>
      <p:sp>
        <p:nvSpPr>
          <p:cNvPr id="19" name="TextBox 18">
            <a:extLst>
              <a:ext uri="{FF2B5EF4-FFF2-40B4-BE49-F238E27FC236}">
                <a16:creationId xmlns:a16="http://schemas.microsoft.com/office/drawing/2014/main" id="{BBEFA33A-960F-A045-835C-182ECCBD4498}"/>
              </a:ext>
            </a:extLst>
          </p:cNvPr>
          <p:cNvSpPr txBox="1"/>
          <p:nvPr/>
        </p:nvSpPr>
        <p:spPr>
          <a:xfrm>
            <a:off x="4690872" y="4572000"/>
            <a:ext cx="1012371" cy="738664"/>
          </a:xfrm>
          <a:prstGeom prst="rect">
            <a:avLst/>
          </a:prstGeom>
          <a:noFill/>
        </p:spPr>
        <p:txBody>
          <a:bodyPr wrap="square" lIns="0" tIns="0" rIns="0" bIns="0" rtlCol="0">
            <a:spAutoFit/>
          </a:bodyPr>
          <a:lstStyle/>
          <a:p>
            <a:pPr>
              <a:buClr>
                <a:schemeClr val="accent2"/>
              </a:buClr>
            </a:pPr>
            <a:r>
              <a:rPr lang="en-US" sz="1200" dirty="0">
                <a:solidFill>
                  <a:schemeClr val="tx2"/>
                </a:solidFill>
              </a:rPr>
              <a:t>Gradually reduce hours until no longer working.</a:t>
            </a:r>
          </a:p>
        </p:txBody>
      </p:sp>
      <p:sp>
        <p:nvSpPr>
          <p:cNvPr id="20" name="TextBox 19">
            <a:extLst>
              <a:ext uri="{FF2B5EF4-FFF2-40B4-BE49-F238E27FC236}">
                <a16:creationId xmlns:a16="http://schemas.microsoft.com/office/drawing/2014/main" id="{6E550128-F7B8-354F-9ECD-08B7E075F4F6}"/>
              </a:ext>
            </a:extLst>
          </p:cNvPr>
          <p:cNvSpPr txBox="1"/>
          <p:nvPr/>
        </p:nvSpPr>
        <p:spPr>
          <a:xfrm>
            <a:off x="6446520" y="4572000"/>
            <a:ext cx="1153886" cy="738664"/>
          </a:xfrm>
          <a:prstGeom prst="rect">
            <a:avLst/>
          </a:prstGeom>
          <a:noFill/>
        </p:spPr>
        <p:txBody>
          <a:bodyPr wrap="square" lIns="0" tIns="0" rIns="0" bIns="0" rtlCol="0">
            <a:spAutoFit/>
          </a:bodyPr>
          <a:lstStyle/>
          <a:p>
            <a:pPr>
              <a:buClr>
                <a:schemeClr val="accent2"/>
              </a:buClr>
            </a:pPr>
            <a:r>
              <a:rPr lang="en-US" sz="1200" dirty="0">
                <a:solidFill>
                  <a:schemeClr val="tx2"/>
                </a:solidFill>
              </a:rPr>
              <a:t>Continue to work part-time in the same primary occupation.</a:t>
            </a:r>
          </a:p>
        </p:txBody>
      </p:sp>
      <p:sp>
        <p:nvSpPr>
          <p:cNvPr id="21" name="TextBox 20">
            <a:extLst>
              <a:ext uri="{FF2B5EF4-FFF2-40B4-BE49-F238E27FC236}">
                <a16:creationId xmlns:a16="http://schemas.microsoft.com/office/drawing/2014/main" id="{400D55D2-EAF9-E34B-9779-A8FCA5B2DF3F}"/>
              </a:ext>
            </a:extLst>
          </p:cNvPr>
          <p:cNvSpPr txBox="1"/>
          <p:nvPr/>
        </p:nvSpPr>
        <p:spPr>
          <a:xfrm>
            <a:off x="8183880" y="4572000"/>
            <a:ext cx="1436914" cy="923330"/>
          </a:xfrm>
          <a:prstGeom prst="rect">
            <a:avLst/>
          </a:prstGeom>
          <a:noFill/>
        </p:spPr>
        <p:txBody>
          <a:bodyPr wrap="square" lIns="0" tIns="0" rIns="0" bIns="0" rtlCol="0">
            <a:spAutoFit/>
          </a:bodyPr>
          <a:lstStyle/>
          <a:p>
            <a:pPr>
              <a:buClr>
                <a:schemeClr val="accent2"/>
              </a:buClr>
            </a:pPr>
            <a:r>
              <a:rPr lang="en-US" sz="1200" dirty="0">
                <a:solidFill>
                  <a:schemeClr val="tx2"/>
                </a:solidFill>
              </a:rPr>
              <a:t>Cycle between periods of working and not working until you are ready to permanently retire.</a:t>
            </a:r>
          </a:p>
        </p:txBody>
      </p:sp>
      <p:sp>
        <p:nvSpPr>
          <p:cNvPr id="22" name="TextBox 21">
            <a:extLst>
              <a:ext uri="{FF2B5EF4-FFF2-40B4-BE49-F238E27FC236}">
                <a16:creationId xmlns:a16="http://schemas.microsoft.com/office/drawing/2014/main" id="{CF5E159A-5693-A04D-B27F-6EEC03992964}"/>
              </a:ext>
            </a:extLst>
          </p:cNvPr>
          <p:cNvSpPr txBox="1"/>
          <p:nvPr/>
        </p:nvSpPr>
        <p:spPr>
          <a:xfrm>
            <a:off x="9920526" y="4572000"/>
            <a:ext cx="1355486" cy="738664"/>
          </a:xfrm>
          <a:prstGeom prst="rect">
            <a:avLst/>
          </a:prstGeom>
          <a:noFill/>
        </p:spPr>
        <p:txBody>
          <a:bodyPr wrap="square" lIns="0" tIns="0" rIns="0" bIns="0" rtlCol="0">
            <a:spAutoFit/>
          </a:bodyPr>
          <a:lstStyle/>
          <a:p>
            <a:pPr>
              <a:buClr>
                <a:schemeClr val="accent2"/>
              </a:buClr>
            </a:pPr>
            <a:r>
              <a:rPr lang="en-US" sz="1200" dirty="0">
                <a:solidFill>
                  <a:schemeClr val="tx2"/>
                </a:solidFill>
              </a:rPr>
              <a:t>Continue to work full-time but in a job outside of your primary occupation.</a:t>
            </a:r>
          </a:p>
        </p:txBody>
      </p:sp>
    </p:spTree>
    <p:extLst>
      <p:ext uri="{BB962C8B-B14F-4D97-AF65-F5344CB8AC3E}">
        <p14:creationId xmlns:p14="http://schemas.microsoft.com/office/powerpoint/2010/main" val="425579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When</a:t>
            </a:r>
          </a:p>
        </p:txBody>
      </p:sp>
      <p:sp>
        <p:nvSpPr>
          <p:cNvPr id="14" name="Text Placeholder 3"/>
          <p:cNvSpPr txBox="1">
            <a:spLocks/>
          </p:cNvSpPr>
          <p:nvPr/>
        </p:nvSpPr>
        <p:spPr>
          <a:xfrm>
            <a:off x="2860898" y="3119615"/>
            <a:ext cx="8337586" cy="1147585"/>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When would you ideally like to retire, based on your personal definition of retirement?</a:t>
            </a:r>
          </a:p>
        </p:txBody>
      </p:sp>
      <p:sp>
        <p:nvSpPr>
          <p:cNvPr id="9" name="Rectangle 8"/>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7" name="Picture 16" descr="calender.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28" y="348701"/>
            <a:ext cx="636794" cy="599554"/>
          </a:xfrm>
          <a:prstGeom prst="rect">
            <a:avLst/>
          </a:prstGeom>
        </p:spPr>
      </p:pic>
      <p:pic>
        <p:nvPicPr>
          <p:cNvPr id="4" name="Picture 3" descr="Retirewell_Charts.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5" name="Rectangle 14"/>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405643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When</a:t>
            </a:r>
          </a:p>
        </p:txBody>
      </p:sp>
      <p:sp>
        <p:nvSpPr>
          <p:cNvPr id="14" name="Text Placeholder 3"/>
          <p:cNvSpPr txBox="1">
            <a:spLocks/>
          </p:cNvSpPr>
          <p:nvPr/>
        </p:nvSpPr>
        <p:spPr>
          <a:xfrm>
            <a:off x="2860898" y="3119615"/>
            <a:ext cx="6840977" cy="1099037"/>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What is the primary reason that may influence your timing?</a:t>
            </a:r>
          </a:p>
        </p:txBody>
      </p:sp>
      <p:sp>
        <p:nvSpPr>
          <p:cNvPr id="11" name="Rectangle 10"/>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6" name="Picture 15" descr="calender.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28" y="348701"/>
            <a:ext cx="636794" cy="599554"/>
          </a:xfrm>
          <a:prstGeom prst="rect">
            <a:avLst/>
          </a:prstGeom>
        </p:spPr>
      </p:pic>
      <p:pic>
        <p:nvPicPr>
          <p:cNvPr id="9" name="Picture 8" descr="Retirewell_Charts.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3" name="Rectangle 12"/>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163233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20815"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What does having a retirement vision mean? </a:t>
            </a:r>
          </a:p>
        </p:txBody>
      </p:sp>
      <p:sp>
        <p:nvSpPr>
          <p:cNvPr id="25" name="Text Placeholder 13">
            <a:extLst>
              <a:ext uri="{FF2B5EF4-FFF2-40B4-BE49-F238E27FC236}">
                <a16:creationId xmlns:a16="http://schemas.microsoft.com/office/drawing/2014/main" id="{F0FF19EE-23BD-6F48-A082-60105823E53D}"/>
              </a:ext>
            </a:extLst>
          </p:cNvPr>
          <p:cNvSpPr>
            <a:spLocks noGrp="1"/>
          </p:cNvSpPr>
          <p:nvPr>
            <p:ph type="body" sz="quarter" idx="13"/>
          </p:nvPr>
        </p:nvSpPr>
        <p:spPr>
          <a:xfrm>
            <a:off x="990346" y="6053328"/>
            <a:ext cx="7170168" cy="457200"/>
          </a:xfrm>
        </p:spPr>
        <p:txBody>
          <a:bodyPr/>
          <a:lstStyle/>
          <a:p>
            <a:pPr>
              <a:spcBef>
                <a:spcPts val="500"/>
              </a:spcBef>
            </a:pPr>
            <a:r>
              <a:rPr lang="en-US" dirty="0"/>
              <a:t>Source: RSS4 © 2018 NMG Consulting. All rights reserved. Conducted for T. Rowe Price by NMG Consulting.</a:t>
            </a:r>
          </a:p>
        </p:txBody>
      </p:sp>
      <p:grpSp>
        <p:nvGrpSpPr>
          <p:cNvPr id="18" name="Group 17">
            <a:extLst>
              <a:ext uri="{FF2B5EF4-FFF2-40B4-BE49-F238E27FC236}">
                <a16:creationId xmlns:a16="http://schemas.microsoft.com/office/drawing/2014/main" id="{B90012EE-D3F4-DB41-854E-C1EB8CBB589A}"/>
              </a:ext>
            </a:extLst>
          </p:cNvPr>
          <p:cNvGrpSpPr/>
          <p:nvPr/>
        </p:nvGrpSpPr>
        <p:grpSpPr>
          <a:xfrm>
            <a:off x="896875" y="1524000"/>
            <a:ext cx="2465213" cy="4069080"/>
            <a:chOff x="896875" y="1524000"/>
            <a:chExt cx="2465213" cy="4069080"/>
          </a:xfrm>
        </p:grpSpPr>
        <p:sp>
          <p:nvSpPr>
            <p:cNvPr id="9" name="Text Placeholder 3"/>
            <p:cNvSpPr txBox="1">
              <a:spLocks/>
            </p:cNvSpPr>
            <p:nvPr/>
          </p:nvSpPr>
          <p:spPr>
            <a:xfrm>
              <a:off x="995423" y="4056201"/>
              <a:ext cx="2366665" cy="153687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dirty="0">
                  <a:solidFill>
                    <a:schemeClr val="accent3"/>
                  </a:solidFill>
                </a:rPr>
                <a:t>working with my </a:t>
              </a:r>
              <a:r>
                <a:rPr lang="en-US" b="1" dirty="0">
                  <a:solidFill>
                    <a:schemeClr val="accent3"/>
                  </a:solidFill>
                </a:rPr>
                <a:t>spouse/partner </a:t>
              </a:r>
              <a:r>
                <a:rPr lang="en-US" dirty="0">
                  <a:solidFill>
                    <a:schemeClr val="accent3"/>
                  </a:solidFill>
                </a:rPr>
                <a:t>to define what we both want retirement </a:t>
              </a:r>
              <a:br>
                <a:rPr lang="en-US" dirty="0">
                  <a:solidFill>
                    <a:schemeClr val="accent3"/>
                  </a:solidFill>
                </a:rPr>
              </a:br>
              <a:r>
                <a:rPr lang="en-US" dirty="0">
                  <a:solidFill>
                    <a:schemeClr val="accent3"/>
                  </a:solidFill>
                </a:rPr>
                <a:t>to look like.</a:t>
              </a:r>
            </a:p>
          </p:txBody>
        </p:sp>
        <p:sp>
          <p:nvSpPr>
            <p:cNvPr id="13" name="Rectangle 6"/>
            <p:cNvSpPr>
              <a:spLocks noChangeArrowheads="1"/>
            </p:cNvSpPr>
            <p:nvPr/>
          </p:nvSpPr>
          <p:spPr bwMode="auto">
            <a:xfrm>
              <a:off x="896875" y="2794364"/>
              <a:ext cx="18065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0" spc="-151" dirty="0">
                  <a:solidFill>
                    <a:schemeClr val="accent1"/>
                  </a:solidFill>
                  <a:cs typeface="Arial Narrow"/>
                </a:rPr>
                <a:t>50</a:t>
              </a:r>
              <a:r>
                <a:rPr lang="en-US" altLang="en-US" sz="7000" spc="-151" baseline="30000" dirty="0">
                  <a:solidFill>
                    <a:schemeClr val="accent1"/>
                  </a:solidFill>
                  <a:cs typeface="Arial Narrow"/>
                </a:rPr>
                <a:t>%</a:t>
              </a:r>
            </a:p>
          </p:txBody>
        </p:sp>
        <p:pic>
          <p:nvPicPr>
            <p:cNvPr id="2" name="Picture 1" descr="yingyang.png"/>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7418" t="13133" r="10089" b="5887"/>
            <a:stretch/>
          </p:blipFill>
          <p:spPr>
            <a:xfrm>
              <a:off x="951410" y="1524000"/>
              <a:ext cx="1281699" cy="1300480"/>
            </a:xfrm>
            <a:prstGeom prst="rect">
              <a:avLst/>
            </a:prstGeom>
          </p:spPr>
        </p:pic>
      </p:grpSp>
      <p:grpSp>
        <p:nvGrpSpPr>
          <p:cNvPr id="17" name="Group 16">
            <a:extLst>
              <a:ext uri="{FF2B5EF4-FFF2-40B4-BE49-F238E27FC236}">
                <a16:creationId xmlns:a16="http://schemas.microsoft.com/office/drawing/2014/main" id="{20E811D7-0173-7D4C-8373-95060A891456}"/>
              </a:ext>
            </a:extLst>
          </p:cNvPr>
          <p:cNvGrpSpPr/>
          <p:nvPr/>
        </p:nvGrpSpPr>
        <p:grpSpPr>
          <a:xfrm>
            <a:off x="3960812" y="1625601"/>
            <a:ext cx="2151458" cy="3699369"/>
            <a:chOff x="3861696" y="1625601"/>
            <a:chExt cx="2151458" cy="3699369"/>
          </a:xfrm>
        </p:grpSpPr>
        <p:sp>
          <p:nvSpPr>
            <p:cNvPr id="10" name="Text Placeholder 3"/>
            <p:cNvSpPr txBox="1">
              <a:spLocks/>
            </p:cNvSpPr>
            <p:nvPr/>
          </p:nvSpPr>
          <p:spPr>
            <a:xfrm>
              <a:off x="3861696" y="4056201"/>
              <a:ext cx="2151458" cy="126876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dirty="0">
                  <a:solidFill>
                    <a:schemeClr val="accent3"/>
                  </a:solidFill>
                </a:rPr>
                <a:t>creating a </a:t>
              </a:r>
              <a:r>
                <a:rPr lang="en-US" b="1" dirty="0">
                  <a:solidFill>
                    <a:schemeClr val="accent3"/>
                  </a:solidFill>
                </a:rPr>
                <a:t>picture</a:t>
              </a:r>
              <a:r>
                <a:rPr lang="en-US" dirty="0">
                  <a:solidFill>
                    <a:schemeClr val="accent3"/>
                  </a:solidFill>
                </a:rPr>
                <a:t> in my mind of what my retirement lifestyle could be.</a:t>
              </a:r>
            </a:p>
          </p:txBody>
        </p:sp>
        <p:sp>
          <p:nvSpPr>
            <p:cNvPr id="14" name="Rectangle 6"/>
            <p:cNvSpPr>
              <a:spLocks noChangeArrowheads="1"/>
            </p:cNvSpPr>
            <p:nvPr/>
          </p:nvSpPr>
          <p:spPr bwMode="auto">
            <a:xfrm>
              <a:off x="3874910" y="2806464"/>
              <a:ext cx="18065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0" spc="-151" dirty="0">
                  <a:solidFill>
                    <a:schemeClr val="accent1"/>
                  </a:solidFill>
                  <a:cs typeface="Arial Narrow"/>
                </a:rPr>
                <a:t>46</a:t>
              </a:r>
              <a:r>
                <a:rPr lang="en-US" altLang="en-US" sz="7000" spc="-151" baseline="30000" dirty="0">
                  <a:solidFill>
                    <a:schemeClr val="accent1"/>
                  </a:solidFill>
                  <a:cs typeface="Arial Narrow"/>
                </a:rPr>
                <a:t>%</a:t>
              </a:r>
              <a:endParaRPr lang="en-US" altLang="en-US" sz="7000" spc="-151" dirty="0">
                <a:solidFill>
                  <a:schemeClr val="accent1"/>
                </a:solidFill>
                <a:cs typeface="Arial Narrow"/>
              </a:endParaRPr>
            </a:p>
          </p:txBody>
        </p:sp>
        <p:pic>
          <p:nvPicPr>
            <p:cNvPr id="3" name="Picture 2" descr="flippers.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78841" y="1625601"/>
              <a:ext cx="1128943" cy="1177290"/>
            </a:xfrm>
            <a:prstGeom prst="rect">
              <a:avLst/>
            </a:prstGeom>
          </p:spPr>
        </p:pic>
      </p:grpSp>
      <p:grpSp>
        <p:nvGrpSpPr>
          <p:cNvPr id="8" name="Group 7">
            <a:extLst>
              <a:ext uri="{FF2B5EF4-FFF2-40B4-BE49-F238E27FC236}">
                <a16:creationId xmlns:a16="http://schemas.microsoft.com/office/drawing/2014/main" id="{AEE66C37-89EE-8041-8301-A31341A4B59F}"/>
              </a:ext>
            </a:extLst>
          </p:cNvPr>
          <p:cNvGrpSpPr/>
          <p:nvPr/>
        </p:nvGrpSpPr>
        <p:grpSpPr>
          <a:xfrm>
            <a:off x="6900258" y="1633501"/>
            <a:ext cx="1937354" cy="3944339"/>
            <a:chOff x="6668183" y="1633501"/>
            <a:chExt cx="1937354" cy="3944339"/>
          </a:xfrm>
        </p:grpSpPr>
        <p:sp>
          <p:nvSpPr>
            <p:cNvPr id="11" name="Text Placeholder 3"/>
            <p:cNvSpPr txBox="1">
              <a:spLocks/>
            </p:cNvSpPr>
            <p:nvPr/>
          </p:nvSpPr>
          <p:spPr>
            <a:xfrm>
              <a:off x="6724169" y="4056200"/>
              <a:ext cx="1881368" cy="1521640"/>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dirty="0">
                  <a:solidFill>
                    <a:schemeClr val="accent3"/>
                  </a:solidFill>
                </a:rPr>
                <a:t>defining how I would like to receive required </a:t>
              </a:r>
              <a:r>
                <a:rPr lang="en-US" b="1" dirty="0">
                  <a:solidFill>
                    <a:schemeClr val="accent3"/>
                  </a:solidFill>
                </a:rPr>
                <a:t>health care</a:t>
              </a:r>
              <a:r>
                <a:rPr lang="en-US" dirty="0">
                  <a:solidFill>
                    <a:schemeClr val="accent3"/>
                  </a:solidFill>
                </a:rPr>
                <a:t> in retirement.</a:t>
              </a:r>
            </a:p>
          </p:txBody>
        </p:sp>
        <p:sp>
          <p:nvSpPr>
            <p:cNvPr id="15" name="Rectangle 6"/>
            <p:cNvSpPr>
              <a:spLocks noChangeArrowheads="1"/>
            </p:cNvSpPr>
            <p:nvPr/>
          </p:nvSpPr>
          <p:spPr bwMode="auto">
            <a:xfrm>
              <a:off x="6668183" y="2806462"/>
              <a:ext cx="18065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0" spc="-151" dirty="0">
                  <a:solidFill>
                    <a:schemeClr val="accent1"/>
                  </a:solidFill>
                  <a:cs typeface="Arial Narrow"/>
                </a:rPr>
                <a:t>42</a:t>
              </a:r>
              <a:r>
                <a:rPr lang="en-US" altLang="en-US" sz="7000" spc="-151" baseline="30000" dirty="0">
                  <a:solidFill>
                    <a:schemeClr val="accent1"/>
                  </a:solidFill>
                  <a:cs typeface="Arial Narrow"/>
                </a:rPr>
                <a:t>%</a:t>
              </a:r>
            </a:p>
          </p:txBody>
        </p:sp>
        <p:pic>
          <p:nvPicPr>
            <p:cNvPr id="5" name="Picture 4" descr="stetoscope.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99384" y="1633501"/>
              <a:ext cx="1094455" cy="1216378"/>
            </a:xfrm>
            <a:prstGeom prst="rect">
              <a:avLst/>
            </a:prstGeom>
          </p:spPr>
        </p:pic>
      </p:grpSp>
      <p:grpSp>
        <p:nvGrpSpPr>
          <p:cNvPr id="4" name="Group 3">
            <a:extLst>
              <a:ext uri="{FF2B5EF4-FFF2-40B4-BE49-F238E27FC236}">
                <a16:creationId xmlns:a16="http://schemas.microsoft.com/office/drawing/2014/main" id="{A56ACC8E-77CD-4946-9A82-E12875301523}"/>
              </a:ext>
            </a:extLst>
          </p:cNvPr>
          <p:cNvGrpSpPr/>
          <p:nvPr/>
        </p:nvGrpSpPr>
        <p:grpSpPr>
          <a:xfrm>
            <a:off x="9599612" y="1736793"/>
            <a:ext cx="1806585" cy="3376509"/>
            <a:chOff x="9217687" y="1736793"/>
            <a:chExt cx="1806585" cy="3376509"/>
          </a:xfrm>
        </p:grpSpPr>
        <p:sp>
          <p:nvSpPr>
            <p:cNvPr id="12" name="Text Placeholder 3"/>
            <p:cNvSpPr txBox="1">
              <a:spLocks/>
            </p:cNvSpPr>
            <p:nvPr/>
          </p:nvSpPr>
          <p:spPr>
            <a:xfrm>
              <a:off x="9291581" y="4056200"/>
              <a:ext cx="1528833" cy="1057102"/>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dirty="0">
                  <a:solidFill>
                    <a:schemeClr val="accent3"/>
                  </a:solidFill>
                </a:rPr>
                <a:t>defining my </a:t>
              </a:r>
              <a:br>
                <a:rPr lang="en-US" dirty="0">
                  <a:solidFill>
                    <a:schemeClr val="accent3"/>
                  </a:solidFill>
                </a:rPr>
              </a:br>
              <a:r>
                <a:rPr lang="en-US" b="1" dirty="0">
                  <a:solidFill>
                    <a:schemeClr val="accent3"/>
                  </a:solidFill>
                </a:rPr>
                <a:t>purpose</a:t>
              </a:r>
              <a:r>
                <a:rPr lang="en-US" dirty="0">
                  <a:solidFill>
                    <a:schemeClr val="accent3"/>
                  </a:solidFill>
                </a:rPr>
                <a:t> in </a:t>
              </a:r>
              <a:br>
                <a:rPr lang="en-US" dirty="0">
                  <a:solidFill>
                    <a:schemeClr val="accent3"/>
                  </a:solidFill>
                </a:rPr>
              </a:br>
              <a:r>
                <a:rPr lang="en-US" dirty="0">
                  <a:solidFill>
                    <a:schemeClr val="accent3"/>
                  </a:solidFill>
                </a:rPr>
                <a:t>retirement.</a:t>
              </a:r>
            </a:p>
          </p:txBody>
        </p:sp>
        <p:sp>
          <p:nvSpPr>
            <p:cNvPr id="16" name="Rectangle 6"/>
            <p:cNvSpPr>
              <a:spLocks noChangeArrowheads="1"/>
            </p:cNvSpPr>
            <p:nvPr/>
          </p:nvSpPr>
          <p:spPr bwMode="auto">
            <a:xfrm>
              <a:off x="9217687" y="2806464"/>
              <a:ext cx="18065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0" spc="-151" dirty="0">
                  <a:solidFill>
                    <a:schemeClr val="accent1"/>
                  </a:solidFill>
                  <a:cs typeface="Arial Narrow"/>
                </a:rPr>
                <a:t>32</a:t>
              </a:r>
              <a:r>
                <a:rPr lang="en-US" altLang="en-US" sz="7000" spc="-151" baseline="30000" dirty="0">
                  <a:solidFill>
                    <a:schemeClr val="accent1"/>
                  </a:solidFill>
                  <a:cs typeface="Arial Narrow"/>
                </a:rPr>
                <a:t>%</a:t>
              </a:r>
            </a:p>
          </p:txBody>
        </p:sp>
        <p:pic>
          <p:nvPicPr>
            <p:cNvPr id="6" name="Picture 5" descr="key.pn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450159" y="1736793"/>
              <a:ext cx="1215074" cy="1154997"/>
            </a:xfrm>
            <a:prstGeom prst="rect">
              <a:avLst/>
            </a:prstGeom>
          </p:spPr>
        </p:pic>
      </p:grpSp>
    </p:spTree>
    <p:extLst>
      <p:ext uri="{BB962C8B-B14F-4D97-AF65-F5344CB8AC3E}">
        <p14:creationId xmlns:p14="http://schemas.microsoft.com/office/powerpoint/2010/main" val="420180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When</a:t>
            </a:r>
          </a:p>
        </p:txBody>
      </p:sp>
      <p:sp>
        <p:nvSpPr>
          <p:cNvPr id="14" name="Text Placeholder 3"/>
          <p:cNvSpPr txBox="1">
            <a:spLocks/>
          </p:cNvSpPr>
          <p:nvPr/>
        </p:nvSpPr>
        <p:spPr>
          <a:xfrm>
            <a:off x="2860899" y="3119615"/>
            <a:ext cx="6052914" cy="1055990"/>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What can you do now to prepare to retire “on time?”</a:t>
            </a:r>
          </a:p>
        </p:txBody>
      </p:sp>
      <p:sp>
        <p:nvSpPr>
          <p:cNvPr id="9" name="Rectangle 8"/>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7" name="Picture 16" descr="calender.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28" y="348701"/>
            <a:ext cx="636794" cy="599554"/>
          </a:xfrm>
          <a:prstGeom prst="rect">
            <a:avLst/>
          </a:prstGeom>
        </p:spPr>
      </p:pic>
      <p:pic>
        <p:nvPicPr>
          <p:cNvPr id="11" name="Picture 10" descr="Retirewell_Charts.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3" name="Rectangle 12"/>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338502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ock-687989188.jpg"/>
          <p:cNvPicPr>
            <a:picLocks noChangeAspect="1"/>
          </p:cNvPicPr>
          <p:nvPr/>
        </p:nvPicPr>
        <p:blipFill rotWithShape="1">
          <a:blip r:embed="rId3" cstate="print">
            <a:extLst>
              <a:ext uri="{28A0092B-C50C-407E-A947-70E740481C1C}">
                <a14:useLocalDpi xmlns:a14="http://schemas.microsoft.com/office/drawing/2010/main" val="0"/>
              </a:ext>
            </a:extLst>
          </a:blip>
          <a:srcRect l="22398" t="33597" r="8247" b="7880"/>
          <a:stretch/>
        </p:blipFill>
        <p:spPr>
          <a:xfrm flipH="1">
            <a:off x="-1" y="0"/>
            <a:ext cx="12188826" cy="6858000"/>
          </a:xfrm>
          <a:prstGeom prst="rect">
            <a:avLst/>
          </a:prstGeom>
        </p:spPr>
      </p:pic>
      <p:sp>
        <p:nvSpPr>
          <p:cNvPr id="9" name="Rectangle 8"/>
          <p:cNvSpPr/>
          <p:nvPr/>
        </p:nvSpPr>
        <p:spPr>
          <a:xfrm>
            <a:off x="0" y="0"/>
            <a:ext cx="12188825"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sz="1600" dirty="0">
                <a:ln w="0"/>
                <a:solidFill>
                  <a:schemeClr val="accent1"/>
                </a:solidFill>
                <a:effectLst>
                  <a:outerShdw blurRad="38100" dist="25400" dir="5400000" algn="ctr" rotWithShape="0">
                    <a:srgbClr val="6E747A">
                      <a:alpha val="43000"/>
                    </a:srgbClr>
                  </a:outerShdw>
                </a:effectLst>
              </a:rPr>
              <a:t> </a:t>
            </a:r>
          </a:p>
        </p:txBody>
      </p:sp>
      <p:sp>
        <p:nvSpPr>
          <p:cNvPr id="7" name="Rectangle 6"/>
          <p:cNvSpPr/>
          <p:nvPr/>
        </p:nvSpPr>
        <p:spPr>
          <a:xfrm>
            <a:off x="990346" y="2754031"/>
            <a:ext cx="10118216" cy="841256"/>
          </a:xfrm>
          <a:prstGeom prst="rect">
            <a:avLst/>
          </a:prstGeom>
        </p:spPr>
        <p:txBody>
          <a:bodyPr wrap="square" lIns="0" tIns="0" rIns="0" bIns="0">
            <a:spAutoFit/>
          </a:bodyPr>
          <a:lstStyle/>
          <a:p>
            <a:r>
              <a:rPr lang="en-US" sz="5500" b="1" dirty="0">
                <a:solidFill>
                  <a:srgbClr val="FFFFFF"/>
                </a:solidFill>
                <a:latin typeface="+mj-lt"/>
              </a:rPr>
              <a:t>Steps you can take today.</a:t>
            </a:r>
            <a:endParaRPr lang="en-US" sz="5500" dirty="0">
              <a:solidFill>
                <a:srgbClr val="FFFFFF"/>
              </a:solidFill>
              <a:latin typeface="+mj-lt"/>
            </a:endParaRPr>
          </a:p>
        </p:txBody>
      </p:sp>
      <p:sp>
        <p:nvSpPr>
          <p:cNvPr id="11"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solidFill>
                  <a:schemeClr val="bg1"/>
                </a:solidFill>
              </a:rPr>
              <a:t>When</a:t>
            </a:r>
          </a:p>
        </p:txBody>
      </p:sp>
      <p:sp>
        <p:nvSpPr>
          <p:cNvPr id="10" name="Rectangle 9"/>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3" name="Picture 12" descr="Heart-30px.png"/>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8018" y="281887"/>
            <a:ext cx="646698" cy="693373"/>
          </a:xfrm>
          <a:prstGeom prst="rect">
            <a:avLst/>
          </a:prstGeom>
        </p:spPr>
      </p:pic>
    </p:spTree>
    <p:extLst>
      <p:ext uri="{BB962C8B-B14F-4D97-AF65-F5344CB8AC3E}">
        <p14:creationId xmlns:p14="http://schemas.microsoft.com/office/powerpoint/2010/main" val="65247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866067" y="2979389"/>
            <a:ext cx="1169515" cy="6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4" rIns="91404" bIns="45704">
            <a:spAutoFit/>
          </a:bodyPr>
          <a:lstStyle/>
          <a:p>
            <a:r>
              <a:rPr lang="en-US" altLang="en-US" sz="3600" b="1" dirty="0">
                <a:solidFill>
                  <a:schemeClr val="accent2"/>
                </a:solidFill>
                <a:latin typeface="+mj-lt"/>
              </a:rPr>
              <a:t>Why</a:t>
            </a:r>
          </a:p>
        </p:txBody>
      </p:sp>
      <p:sp>
        <p:nvSpPr>
          <p:cNvPr id="8" name="Text Placeholder 3"/>
          <p:cNvSpPr txBox="1">
            <a:spLocks/>
          </p:cNvSpPr>
          <p:nvPr/>
        </p:nvSpPr>
        <p:spPr>
          <a:xfrm>
            <a:off x="2866065" y="3603646"/>
            <a:ext cx="8114172" cy="375705"/>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4F4F4F"/>
                </a:solidFill>
              </a:rPr>
              <a:t>Your sense of purpose in retirement.</a:t>
            </a:r>
          </a:p>
        </p:txBody>
      </p:sp>
      <p:sp>
        <p:nvSpPr>
          <p:cNvPr id="9" name="Rectangle 8"/>
          <p:cNvSpPr/>
          <p:nvPr/>
        </p:nvSpPr>
        <p:spPr>
          <a:xfrm>
            <a:off x="1007801" y="2646233"/>
            <a:ext cx="1639328" cy="1639755"/>
          </a:xfrm>
          <a:prstGeom prst="rect">
            <a:avLst/>
          </a:prstGeom>
          <a:solidFill>
            <a:schemeClr val="accent5"/>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0" name="Picture 9" descr="trophy-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8604" y="2825017"/>
            <a:ext cx="1107722" cy="1196651"/>
          </a:xfrm>
          <a:prstGeom prst="rect">
            <a:avLst/>
          </a:prstGeom>
        </p:spPr>
      </p:pic>
    </p:spTree>
    <p:extLst>
      <p:ext uri="{BB962C8B-B14F-4D97-AF65-F5344CB8AC3E}">
        <p14:creationId xmlns:p14="http://schemas.microsoft.com/office/powerpoint/2010/main" val="212540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975510" y="1397005"/>
            <a:ext cx="9843302" cy="736595"/>
          </a:xfrm>
          <a:prstGeom prst="rect">
            <a:avLst/>
          </a:prstGeom>
        </p:spPr>
        <p:txBody>
          <a:bodyPr>
            <a:noAutofit/>
          </a:bodyPr>
          <a:lstStyle/>
          <a:p>
            <a:pPr marL="0" indent="0">
              <a:buNone/>
            </a:pPr>
            <a:r>
              <a:rPr lang="en-US" b="1" dirty="0">
                <a:solidFill>
                  <a:srgbClr val="054C70"/>
                </a:solidFill>
              </a:rPr>
              <a:t>Following almost </a:t>
            </a:r>
            <a:r>
              <a:rPr lang="en-US" b="1" dirty="0">
                <a:solidFill>
                  <a:schemeClr val="accent2"/>
                </a:solidFill>
              </a:rPr>
              <a:t>1,000 people</a:t>
            </a:r>
            <a:r>
              <a:rPr lang="en-US" b="1" dirty="0">
                <a:solidFill>
                  <a:srgbClr val="054C70"/>
                </a:solidFill>
              </a:rPr>
              <a:t>, a study found that people with "greater purpose," per the study cited:</a:t>
            </a:r>
            <a:r>
              <a:rPr lang="en-US" b="1" baseline="30000" dirty="0">
                <a:solidFill>
                  <a:srgbClr val="054C70"/>
                </a:solidFill>
              </a:rPr>
              <a:t>1</a:t>
            </a:r>
          </a:p>
        </p:txBody>
      </p:sp>
      <p:sp>
        <p:nvSpPr>
          <p:cNvPr id="25"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Why</a:t>
            </a:r>
          </a:p>
        </p:txBody>
      </p:sp>
      <p:sp>
        <p:nvSpPr>
          <p:cNvPr id="9" name="Rectangle 8"/>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1" name="Picture 10" descr="trophy-30px.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 y="189316"/>
            <a:ext cx="793544" cy="857251"/>
          </a:xfrm>
          <a:prstGeom prst="rect">
            <a:avLst/>
          </a:prstGeom>
        </p:spPr>
      </p:pic>
      <p:grpSp>
        <p:nvGrpSpPr>
          <p:cNvPr id="31" name="Group 30"/>
          <p:cNvGrpSpPr/>
          <p:nvPr/>
        </p:nvGrpSpPr>
        <p:grpSpPr>
          <a:xfrm>
            <a:off x="912812" y="2290111"/>
            <a:ext cx="2777904" cy="3577289"/>
            <a:chOff x="878108" y="1991264"/>
            <a:chExt cx="2777904" cy="3577289"/>
          </a:xfrm>
        </p:grpSpPr>
        <p:grpSp>
          <p:nvGrpSpPr>
            <p:cNvPr id="3" name="Group 2"/>
            <p:cNvGrpSpPr/>
            <p:nvPr/>
          </p:nvGrpSpPr>
          <p:grpSpPr>
            <a:xfrm>
              <a:off x="935111" y="3649585"/>
              <a:ext cx="2720901" cy="1918968"/>
              <a:chOff x="935111" y="3649585"/>
              <a:chExt cx="2720901" cy="1918968"/>
            </a:xfrm>
          </p:grpSpPr>
          <p:sp>
            <p:nvSpPr>
              <p:cNvPr id="15" name="Rectangle 14"/>
              <p:cNvSpPr/>
              <p:nvPr/>
            </p:nvSpPr>
            <p:spPr>
              <a:xfrm>
                <a:off x="954308" y="4953000"/>
                <a:ext cx="2503879" cy="615553"/>
              </a:xfrm>
              <a:prstGeom prst="rect">
                <a:avLst/>
              </a:prstGeom>
            </p:spPr>
            <p:txBody>
              <a:bodyPr wrap="square" lIns="0" tIns="0" rIns="0" bIns="0">
                <a:spAutoFit/>
              </a:bodyPr>
              <a:lstStyle/>
              <a:p>
                <a:r>
                  <a:rPr lang="en-US" sz="2000" dirty="0">
                    <a:solidFill>
                      <a:schemeClr val="accent3"/>
                    </a:solidFill>
                  </a:rPr>
                  <a:t>to remain free of Alzheimer’s. </a:t>
                </a:r>
              </a:p>
            </p:txBody>
          </p:sp>
          <p:sp>
            <p:nvSpPr>
              <p:cNvPr id="22" name="Rectangle 21"/>
              <p:cNvSpPr>
                <a:spLocks noChangeArrowheads="1"/>
              </p:cNvSpPr>
              <p:nvPr/>
            </p:nvSpPr>
            <p:spPr bwMode="auto">
              <a:xfrm>
                <a:off x="935111" y="3649585"/>
                <a:ext cx="2720901"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nSpc>
                    <a:spcPct val="80000"/>
                  </a:lnSpc>
                </a:pPr>
                <a:r>
                  <a:rPr lang="en-US" altLang="en-US" sz="4800" spc="-151" dirty="0">
                    <a:solidFill>
                      <a:schemeClr val="accent1"/>
                    </a:solidFill>
                  </a:rPr>
                  <a:t>2.4x More Likely</a:t>
                </a:r>
              </a:p>
            </p:txBody>
          </p:sp>
        </p:grpSp>
        <p:pic>
          <p:nvPicPr>
            <p:cNvPr id="7" name="Picture 6" descr="lightbulb-30px.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8108" y="1991264"/>
              <a:ext cx="1605881" cy="1594130"/>
            </a:xfrm>
            <a:prstGeom prst="rect">
              <a:avLst/>
            </a:prstGeom>
          </p:spPr>
        </p:pic>
      </p:grpSp>
      <p:grpSp>
        <p:nvGrpSpPr>
          <p:cNvPr id="13" name="Group 12"/>
          <p:cNvGrpSpPr/>
          <p:nvPr/>
        </p:nvGrpSpPr>
        <p:grpSpPr>
          <a:xfrm>
            <a:off x="8701053" y="2465024"/>
            <a:ext cx="2496835" cy="3402376"/>
            <a:chOff x="8701053" y="2166177"/>
            <a:chExt cx="2496835" cy="3402376"/>
          </a:xfrm>
        </p:grpSpPr>
        <p:pic>
          <p:nvPicPr>
            <p:cNvPr id="2" name="Picture 1" descr="gears.pn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701053" y="2166177"/>
              <a:ext cx="1448824" cy="1419218"/>
            </a:xfrm>
            <a:prstGeom prst="rect">
              <a:avLst/>
            </a:prstGeom>
          </p:spPr>
        </p:pic>
        <p:sp>
          <p:nvSpPr>
            <p:cNvPr id="16" name="Rectangle 15">
              <a:extLst>
                <a:ext uri="{FF2B5EF4-FFF2-40B4-BE49-F238E27FC236}">
                  <a16:creationId xmlns:a16="http://schemas.microsoft.com/office/drawing/2014/main" id="{CA4A6487-C1A0-244C-BF22-3E86B5DE1F90}"/>
                </a:ext>
              </a:extLst>
            </p:cNvPr>
            <p:cNvSpPr/>
            <p:nvPr/>
          </p:nvSpPr>
          <p:spPr>
            <a:xfrm>
              <a:off x="8779011" y="4953000"/>
              <a:ext cx="2418877" cy="615553"/>
            </a:xfrm>
            <a:prstGeom prst="rect">
              <a:avLst/>
            </a:prstGeom>
          </p:spPr>
          <p:txBody>
            <a:bodyPr wrap="square" lIns="0" tIns="0" rIns="0" bIns="0">
              <a:spAutoFit/>
            </a:bodyPr>
            <a:lstStyle/>
            <a:p>
              <a:r>
                <a:rPr lang="en-US" sz="2000" dirty="0">
                  <a:solidFill>
                    <a:schemeClr val="accent3"/>
                  </a:solidFill>
                </a:rPr>
                <a:t>to develop mild cognitive impairment. </a:t>
              </a:r>
            </a:p>
          </p:txBody>
        </p:sp>
        <p:sp>
          <p:nvSpPr>
            <p:cNvPr id="23" name="Rectangle 22"/>
            <p:cNvSpPr>
              <a:spLocks noChangeArrowheads="1"/>
            </p:cNvSpPr>
            <p:nvPr/>
          </p:nvSpPr>
          <p:spPr bwMode="auto">
            <a:xfrm>
              <a:off x="8710225" y="3649585"/>
              <a:ext cx="2323619"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nSpc>
                  <a:spcPct val="80000"/>
                </a:lnSpc>
              </a:pPr>
              <a:r>
                <a:rPr lang="en-US" altLang="en-US" sz="4800" spc="-151" dirty="0">
                  <a:solidFill>
                    <a:schemeClr val="accent1"/>
                  </a:solidFill>
                </a:rPr>
                <a:t>Less Likely</a:t>
              </a:r>
            </a:p>
          </p:txBody>
        </p:sp>
      </p:grpSp>
      <p:grpSp>
        <p:nvGrpSpPr>
          <p:cNvPr id="30" name="Group 29"/>
          <p:cNvGrpSpPr/>
          <p:nvPr/>
        </p:nvGrpSpPr>
        <p:grpSpPr>
          <a:xfrm>
            <a:off x="4823959" y="2544140"/>
            <a:ext cx="2743850" cy="3323260"/>
            <a:chOff x="5551184" y="2321494"/>
            <a:chExt cx="2743850" cy="3323260"/>
          </a:xfrm>
        </p:grpSpPr>
        <p:sp>
          <p:nvSpPr>
            <p:cNvPr id="21" name="Rectangle 20"/>
            <p:cNvSpPr>
              <a:spLocks noChangeArrowheads="1"/>
            </p:cNvSpPr>
            <p:nvPr/>
          </p:nvSpPr>
          <p:spPr bwMode="auto">
            <a:xfrm>
              <a:off x="5656180" y="3649585"/>
              <a:ext cx="2638854"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nSpc>
                  <a:spcPct val="80000"/>
                </a:lnSpc>
              </a:pPr>
              <a:r>
                <a:rPr lang="en-US" altLang="en-US" sz="4800" spc="-151" dirty="0">
                  <a:solidFill>
                    <a:schemeClr val="accent1"/>
                  </a:solidFill>
                </a:rPr>
                <a:t>Less Likely</a:t>
              </a:r>
            </a:p>
          </p:txBody>
        </p:sp>
        <p:sp>
          <p:nvSpPr>
            <p:cNvPr id="17" name="Rectangle 16">
              <a:extLst>
                <a:ext uri="{FF2B5EF4-FFF2-40B4-BE49-F238E27FC236}">
                  <a16:creationId xmlns:a16="http://schemas.microsoft.com/office/drawing/2014/main" id="{CC981B53-7FED-E34C-8E3F-84090AD8AE38}"/>
                </a:ext>
              </a:extLst>
            </p:cNvPr>
            <p:cNvSpPr/>
            <p:nvPr/>
          </p:nvSpPr>
          <p:spPr>
            <a:xfrm>
              <a:off x="5729170" y="5029200"/>
              <a:ext cx="2450530" cy="615554"/>
            </a:xfrm>
            <a:prstGeom prst="rect">
              <a:avLst/>
            </a:prstGeom>
          </p:spPr>
          <p:txBody>
            <a:bodyPr wrap="square" lIns="0" tIns="0" rIns="0" bIns="0">
              <a:spAutoFit/>
            </a:bodyPr>
            <a:lstStyle/>
            <a:p>
              <a:r>
                <a:rPr lang="en-US" sz="2000" dirty="0">
                  <a:solidFill>
                    <a:schemeClr val="accent3"/>
                  </a:solidFill>
                </a:rPr>
                <a:t>to develop disabilities or die young. </a:t>
              </a:r>
              <a:endParaRPr lang="en-US" sz="2000" baseline="30000" dirty="0">
                <a:solidFill>
                  <a:schemeClr val="accent3"/>
                </a:solidFill>
              </a:endParaRPr>
            </a:p>
          </p:txBody>
        </p:sp>
        <p:pic>
          <p:nvPicPr>
            <p:cNvPr id="14" name="Picture 13" descr="lifesupport.png"/>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51184" y="2321494"/>
              <a:ext cx="1265530" cy="1265860"/>
            </a:xfrm>
            <a:prstGeom prst="rect">
              <a:avLst/>
            </a:prstGeom>
          </p:spPr>
        </p:pic>
      </p:grpSp>
      <p:sp>
        <p:nvSpPr>
          <p:cNvPr id="18" name="Text Placeholder 13"/>
          <p:cNvSpPr>
            <a:spLocks noGrp="1"/>
          </p:cNvSpPr>
          <p:nvPr>
            <p:ph type="body" sz="quarter" idx="13"/>
          </p:nvPr>
        </p:nvSpPr>
        <p:spPr>
          <a:xfrm>
            <a:off x="990600" y="6053328"/>
            <a:ext cx="10210800" cy="457200"/>
          </a:xfrm>
        </p:spPr>
        <p:txBody>
          <a:bodyPr/>
          <a:lstStyle/>
          <a:p>
            <a:r>
              <a:rPr lang="en-US" dirty="0"/>
              <a:t>Source: “Effect of a Purpose in Life on Risk of Incident Alzheimer Disease and Mild Cognitive Impairment in Community-Dwelling Older Persons,” Boyle, Buchman, Barnes, et. al, </a:t>
            </a:r>
            <a:r>
              <a:rPr lang="en-US" i="1" dirty="0"/>
              <a:t>Arch Gen Psychiatry, </a:t>
            </a:r>
            <a:r>
              <a:rPr lang="en-US" dirty="0"/>
              <a:t>March 2010.</a:t>
            </a:r>
          </a:p>
        </p:txBody>
      </p:sp>
    </p:spTree>
    <p:extLst>
      <p:ext uri="{BB962C8B-B14F-4D97-AF65-F5344CB8AC3E}">
        <p14:creationId xmlns:p14="http://schemas.microsoft.com/office/powerpoint/2010/main" val="48769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Why</a:t>
            </a:r>
          </a:p>
        </p:txBody>
      </p:sp>
      <p:sp>
        <p:nvSpPr>
          <p:cNvPr id="12" name="Rectangle 11"/>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9" name="Picture 18" descr="trophy-30px.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 y="189316"/>
            <a:ext cx="793544" cy="857251"/>
          </a:xfrm>
          <a:prstGeom prst="rect">
            <a:avLst/>
          </a:prstGeom>
        </p:spPr>
      </p:pic>
      <p:sp>
        <p:nvSpPr>
          <p:cNvPr id="10" name="Text Placeholder 3"/>
          <p:cNvSpPr txBox="1">
            <a:spLocks/>
          </p:cNvSpPr>
          <p:nvPr/>
        </p:nvSpPr>
        <p:spPr>
          <a:xfrm>
            <a:off x="2860896" y="3119615"/>
            <a:ext cx="7957915" cy="1113721"/>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What provides you with the most fulfillment or meaning in your life today?  </a:t>
            </a:r>
          </a:p>
        </p:txBody>
      </p:sp>
      <p:pic>
        <p:nvPicPr>
          <p:cNvPr id="3" name="Picture 2"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1" name="Rectangle 10"/>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27173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Why</a:t>
            </a:r>
          </a:p>
        </p:txBody>
      </p:sp>
      <p:sp>
        <p:nvSpPr>
          <p:cNvPr id="12" name="Rectangle 11"/>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9" name="Picture 18" descr="trophy-30px.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 y="189316"/>
            <a:ext cx="793544" cy="857251"/>
          </a:xfrm>
          <a:prstGeom prst="rect">
            <a:avLst/>
          </a:prstGeom>
        </p:spPr>
      </p:pic>
      <p:sp>
        <p:nvSpPr>
          <p:cNvPr id="10" name="Text Placeholder 3"/>
          <p:cNvSpPr txBox="1">
            <a:spLocks/>
          </p:cNvSpPr>
          <p:nvPr/>
        </p:nvSpPr>
        <p:spPr>
          <a:xfrm>
            <a:off x="2860896" y="3119615"/>
            <a:ext cx="7957915" cy="1113721"/>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What is going to provide you with fulfillment or meaning in retirement?</a:t>
            </a:r>
          </a:p>
        </p:txBody>
      </p:sp>
      <p:pic>
        <p:nvPicPr>
          <p:cNvPr id="3" name="Picture 2"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1" name="Rectangle 10"/>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21207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Why</a:t>
            </a:r>
          </a:p>
        </p:txBody>
      </p:sp>
      <p:sp>
        <p:nvSpPr>
          <p:cNvPr id="12" name="Rectangle 11"/>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9" name="Picture 18" descr="trophy-30px.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 y="189316"/>
            <a:ext cx="793544" cy="857251"/>
          </a:xfrm>
          <a:prstGeom prst="rect">
            <a:avLst/>
          </a:prstGeom>
        </p:spPr>
      </p:pic>
      <p:sp>
        <p:nvSpPr>
          <p:cNvPr id="10" name="Text Placeholder 3"/>
          <p:cNvSpPr txBox="1">
            <a:spLocks/>
          </p:cNvSpPr>
          <p:nvPr/>
        </p:nvSpPr>
        <p:spPr>
          <a:xfrm>
            <a:off x="2860896" y="3119615"/>
            <a:ext cx="8337587" cy="1113721"/>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Imagine there’s a book about your retirement. What is the title? </a:t>
            </a:r>
          </a:p>
        </p:txBody>
      </p:sp>
      <p:pic>
        <p:nvPicPr>
          <p:cNvPr id="3" name="Picture 2"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1" name="Rectangle 10"/>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8023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4294967295"/>
          </p:nvPr>
        </p:nvSpPr>
        <p:spPr>
          <a:xfrm>
            <a:off x="2132011" y="3048000"/>
            <a:ext cx="8701633" cy="736595"/>
          </a:xfrm>
          <a:prstGeom prst="rect">
            <a:avLst/>
          </a:prstGeom>
        </p:spPr>
        <p:txBody>
          <a:bodyPr>
            <a:noAutofit/>
          </a:bodyPr>
          <a:lstStyle/>
          <a:p>
            <a:pPr marL="0" indent="0">
              <a:buNone/>
            </a:pPr>
            <a:r>
              <a:rPr lang="en-US" sz="3200" b="1" dirty="0">
                <a:solidFill>
                  <a:srgbClr val="054C70"/>
                </a:solidFill>
              </a:rPr>
              <a:t>What does your book's "dust jacket" say?</a:t>
            </a:r>
          </a:p>
        </p:txBody>
      </p:sp>
      <p:sp>
        <p:nvSpPr>
          <p:cNvPr id="25"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Visualize Your Retirement </a:t>
            </a:r>
          </a:p>
        </p:txBody>
      </p:sp>
      <p:sp>
        <p:nvSpPr>
          <p:cNvPr id="9" name="Rectangle 8"/>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1" name="Picture 10" descr="trophy-30px.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 y="189316"/>
            <a:ext cx="793544" cy="857251"/>
          </a:xfrm>
          <a:prstGeom prst="rect">
            <a:avLst/>
          </a:prstGeom>
        </p:spPr>
      </p:pic>
      <p:sp>
        <p:nvSpPr>
          <p:cNvPr id="18" name="Text Placeholder 13"/>
          <p:cNvSpPr>
            <a:spLocks noGrp="1"/>
          </p:cNvSpPr>
          <p:nvPr>
            <p:ph type="body" sz="quarter" idx="13"/>
          </p:nvPr>
        </p:nvSpPr>
        <p:spPr>
          <a:xfrm>
            <a:off x="990600" y="6053328"/>
            <a:ext cx="10210800" cy="457200"/>
          </a:xfrm>
        </p:spPr>
        <p:txBody>
          <a:bodyPr/>
          <a:lstStyle/>
          <a:p>
            <a:endParaRPr lang="en-US" dirty="0"/>
          </a:p>
        </p:txBody>
      </p:sp>
      <p:grpSp>
        <p:nvGrpSpPr>
          <p:cNvPr id="2" name="Group 1">
            <a:extLst>
              <a:ext uri="{FF2B5EF4-FFF2-40B4-BE49-F238E27FC236}">
                <a16:creationId xmlns:a16="http://schemas.microsoft.com/office/drawing/2014/main" id="{39CB1C93-2274-A94B-B62D-FC8A9B8105A6}"/>
              </a:ext>
            </a:extLst>
          </p:cNvPr>
          <p:cNvGrpSpPr/>
          <p:nvPr/>
        </p:nvGrpSpPr>
        <p:grpSpPr>
          <a:xfrm>
            <a:off x="990343" y="2670825"/>
            <a:ext cx="753835" cy="1113770"/>
            <a:chOff x="990343" y="2670825"/>
            <a:chExt cx="753835" cy="1113770"/>
          </a:xfrm>
        </p:grpSpPr>
        <p:grpSp>
          <p:nvGrpSpPr>
            <p:cNvPr id="7" name="Group 6">
              <a:extLst>
                <a:ext uri="{FF2B5EF4-FFF2-40B4-BE49-F238E27FC236}">
                  <a16:creationId xmlns:a16="http://schemas.microsoft.com/office/drawing/2014/main" id="{51C188E5-1050-9140-82CC-1F60A16AFE21}"/>
                </a:ext>
              </a:extLst>
            </p:cNvPr>
            <p:cNvGrpSpPr/>
            <p:nvPr/>
          </p:nvGrpSpPr>
          <p:grpSpPr>
            <a:xfrm>
              <a:off x="990343" y="2670825"/>
              <a:ext cx="753835" cy="1113770"/>
              <a:chOff x="1073377" y="1586332"/>
              <a:chExt cx="242887" cy="377825"/>
            </a:xfrm>
          </p:grpSpPr>
          <p:sp>
            <p:nvSpPr>
              <p:cNvPr id="8" name="Freeform 124">
                <a:extLst>
                  <a:ext uri="{FF2B5EF4-FFF2-40B4-BE49-F238E27FC236}">
                    <a16:creationId xmlns:a16="http://schemas.microsoft.com/office/drawing/2014/main" id="{030326C0-F016-4848-8B71-76A5A6290B95}"/>
                  </a:ext>
                </a:extLst>
              </p:cNvPr>
              <p:cNvSpPr>
                <a:spLocks/>
              </p:cNvSpPr>
              <p:nvPr/>
            </p:nvSpPr>
            <p:spPr bwMode="auto">
              <a:xfrm>
                <a:off x="1073377" y="1586332"/>
                <a:ext cx="242887" cy="377825"/>
              </a:xfrm>
              <a:custGeom>
                <a:avLst/>
                <a:gdLst>
                  <a:gd name="T0" fmla="*/ 0 w 51"/>
                  <a:gd name="T1" fmla="*/ 26 h 79"/>
                  <a:gd name="T2" fmla="*/ 0 w 51"/>
                  <a:gd name="T3" fmla="*/ 67 h 79"/>
                  <a:gd name="T4" fmla="*/ 11 w 51"/>
                  <a:gd name="T5" fmla="*/ 78 h 79"/>
                  <a:gd name="T6" fmla="*/ 51 w 51"/>
                  <a:gd name="T7" fmla="*/ 72 h 79"/>
                  <a:gd name="T8" fmla="*/ 51 w 51"/>
                  <a:gd name="T9" fmla="*/ 14 h 79"/>
                  <a:gd name="T10" fmla="*/ 7 w 51"/>
                  <a:gd name="T11" fmla="*/ 19 h 79"/>
                  <a:gd name="T12" fmla="*/ 0 w 51"/>
                  <a:gd name="T13" fmla="*/ 12 h 79"/>
                  <a:gd name="T14" fmla="*/ 44 w 51"/>
                  <a:gd name="T15" fmla="*/ 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9">
                    <a:moveTo>
                      <a:pt x="0" y="26"/>
                    </a:moveTo>
                    <a:cubicBezTo>
                      <a:pt x="0" y="67"/>
                      <a:pt x="0" y="67"/>
                      <a:pt x="0" y="67"/>
                    </a:cubicBezTo>
                    <a:cubicBezTo>
                      <a:pt x="0" y="79"/>
                      <a:pt x="11" y="78"/>
                      <a:pt x="11" y="78"/>
                    </a:cubicBezTo>
                    <a:cubicBezTo>
                      <a:pt x="51" y="72"/>
                      <a:pt x="51" y="72"/>
                      <a:pt x="51" y="72"/>
                    </a:cubicBezTo>
                    <a:cubicBezTo>
                      <a:pt x="51" y="14"/>
                      <a:pt x="51" y="14"/>
                      <a:pt x="51" y="14"/>
                    </a:cubicBezTo>
                    <a:cubicBezTo>
                      <a:pt x="7" y="19"/>
                      <a:pt x="7" y="19"/>
                      <a:pt x="7" y="19"/>
                    </a:cubicBezTo>
                    <a:cubicBezTo>
                      <a:pt x="3" y="19"/>
                      <a:pt x="0" y="16"/>
                      <a:pt x="0" y="12"/>
                    </a:cubicBezTo>
                    <a:cubicBezTo>
                      <a:pt x="0" y="5"/>
                      <a:pt x="5" y="7"/>
                      <a:pt x="44" y="0"/>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5">
                <a:extLst>
                  <a:ext uri="{FF2B5EF4-FFF2-40B4-BE49-F238E27FC236}">
                    <a16:creationId xmlns:a16="http://schemas.microsoft.com/office/drawing/2014/main" id="{20F537A9-57D5-924A-BC3D-2418AA9DBCE6}"/>
                  </a:ext>
                </a:extLst>
              </p:cNvPr>
              <p:cNvSpPr>
                <a:spLocks noChangeShapeType="1"/>
              </p:cNvSpPr>
              <p:nvPr/>
            </p:nvSpPr>
            <p:spPr bwMode="auto">
              <a:xfrm flipV="1">
                <a:off x="1111477" y="1619669"/>
                <a:ext cx="185737" cy="23813"/>
              </a:xfrm>
              <a:prstGeom prst="line">
                <a:avLst/>
              </a:prstGeom>
              <a:noFill/>
              <a:ln w="38100"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 name="Text Placeholder 3">
              <a:extLst>
                <a:ext uri="{FF2B5EF4-FFF2-40B4-BE49-F238E27FC236}">
                  <a16:creationId xmlns:a16="http://schemas.microsoft.com/office/drawing/2014/main" id="{01A970F9-7E89-D948-A61A-458900F390D3}"/>
                </a:ext>
              </a:extLst>
            </p:cNvPr>
            <p:cNvSpPr txBox="1">
              <a:spLocks/>
            </p:cNvSpPr>
            <p:nvPr/>
          </p:nvSpPr>
          <p:spPr>
            <a:xfrm>
              <a:off x="1294984" y="3124201"/>
              <a:ext cx="390070" cy="457200"/>
            </a:xfrm>
            <a:prstGeom prst="rect">
              <a:avLst/>
            </a:prstGeom>
          </p:spPr>
          <p:txBody>
            <a:bodyPr vert="horz" lIns="0" tIns="0" rIns="0" bIns="0" rtlCol="0">
              <a:noAutofit/>
            </a:bodyPr>
            <a:lstStyle>
              <a:lvl1pPr marL="342768" indent="-342768" algn="l" defTabSz="914048"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665" indent="-285641" algn="l" defTabSz="914048" rtl="0" eaLnBrk="1" latinLnBrk="0" hangingPunct="1">
                <a:lnSpc>
                  <a:spcPct val="105000"/>
                </a:lnSpc>
                <a:spcBef>
                  <a:spcPts val="1200"/>
                </a:spcBef>
                <a:buClr>
                  <a:schemeClr val="accent4"/>
                </a:buClr>
                <a:buFont typeface="Arial" panose="020B0604020202020204" pitchFamily="34" charset="0"/>
                <a:buChar char="–"/>
                <a:defRPr sz="1900" kern="1200">
                  <a:solidFill>
                    <a:schemeClr val="tx1"/>
                  </a:solidFill>
                  <a:latin typeface="+mn-lt"/>
                  <a:ea typeface="+mn-ea"/>
                  <a:cs typeface="+mn-cs"/>
                </a:defRPr>
              </a:lvl2pPr>
              <a:lvl3pPr marL="1142560" indent="-228512" algn="l" defTabSz="914048" rtl="0" eaLnBrk="1" latinLnBrk="0" hangingPunct="1">
                <a:lnSpc>
                  <a:spcPct val="105000"/>
                </a:lnSpc>
                <a:spcBef>
                  <a:spcPts val="1200"/>
                </a:spcBef>
                <a:buClr>
                  <a:schemeClr val="accent4"/>
                </a:buClr>
                <a:buFont typeface="Wingdings" panose="05000000000000000000" pitchFamily="2" charset="2"/>
                <a:buChar char="§"/>
                <a:defRPr sz="1500" kern="1200">
                  <a:solidFill>
                    <a:schemeClr val="tx1"/>
                  </a:solidFill>
                  <a:latin typeface="+mn-lt"/>
                  <a:ea typeface="+mn-ea"/>
                  <a:cs typeface="+mn-cs"/>
                </a:defRPr>
              </a:lvl3pPr>
              <a:lvl4pPr marL="1599585" indent="-228512" algn="l" defTabSz="914048" rtl="0" eaLnBrk="1" latinLnBrk="0" hangingPunct="1">
                <a:lnSpc>
                  <a:spcPct val="105000"/>
                </a:lnSpc>
                <a:spcBef>
                  <a:spcPts val="1200"/>
                </a:spcBef>
                <a:buClr>
                  <a:schemeClr val="accent4"/>
                </a:buClr>
                <a:buFont typeface="Arial" panose="020B0604020202020204" pitchFamily="34" charset="0"/>
                <a:buChar char="–"/>
                <a:defRPr sz="1500" kern="1200">
                  <a:solidFill>
                    <a:schemeClr val="tx1"/>
                  </a:solidFill>
                  <a:latin typeface="+mn-lt"/>
                  <a:ea typeface="+mn-ea"/>
                  <a:cs typeface="+mn-cs"/>
                </a:defRPr>
              </a:lvl4pPr>
              <a:lvl5pPr marL="1828096" indent="0" algn="l" defTabSz="914048" rtl="0" eaLnBrk="1" latinLnBrk="0" hangingPunct="1">
                <a:lnSpc>
                  <a:spcPct val="105000"/>
                </a:lnSpc>
                <a:spcBef>
                  <a:spcPts val="1200"/>
                </a:spcBef>
                <a:buClr>
                  <a:schemeClr val="accent4"/>
                </a:buClr>
                <a:buFont typeface="Arial" panose="020B0604020202020204" pitchFamily="34" charset="0"/>
                <a:buNone/>
                <a:defRPr sz="1500" kern="1200">
                  <a:solidFill>
                    <a:schemeClr val="tx1"/>
                  </a:solidFill>
                  <a:latin typeface="+mn-lt"/>
                  <a:ea typeface="+mn-ea"/>
                  <a:cs typeface="+mn-cs"/>
                </a:defRPr>
              </a:lvl5pPr>
              <a:lvl6pPr marL="2513633"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56"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81"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05" indent="-228512" algn="l" defTabSz="91404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200" dirty="0">
                  <a:solidFill>
                    <a:srgbClr val="054C70"/>
                  </a:solidFill>
                </a:rPr>
                <a:t>?</a:t>
              </a:r>
            </a:p>
          </p:txBody>
        </p:sp>
      </p:grpSp>
    </p:spTree>
    <p:extLst>
      <p:ext uri="{BB962C8B-B14F-4D97-AF65-F5344CB8AC3E}">
        <p14:creationId xmlns:p14="http://schemas.microsoft.com/office/powerpoint/2010/main" val="123016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692844644.jpg"/>
          <p:cNvPicPr>
            <a:picLocks noChangeAspect="1"/>
          </p:cNvPicPr>
          <p:nvPr/>
        </p:nvPicPr>
        <p:blipFill rotWithShape="1">
          <a:blip r:embed="rId3" cstate="print">
            <a:extLst>
              <a:ext uri="{28A0092B-C50C-407E-A947-70E740481C1C}">
                <a14:useLocalDpi xmlns:a14="http://schemas.microsoft.com/office/drawing/2010/main" val="0"/>
              </a:ext>
            </a:extLst>
          </a:blip>
          <a:srcRect l="4443" t="16977" r="16759" b="16593"/>
          <a:stretch/>
        </p:blipFill>
        <p:spPr>
          <a:xfrm>
            <a:off x="0" y="0"/>
            <a:ext cx="12188826" cy="6858000"/>
          </a:xfrm>
          <a:prstGeom prst="rect">
            <a:avLst/>
          </a:prstGeom>
        </p:spPr>
      </p:pic>
      <p:sp>
        <p:nvSpPr>
          <p:cNvPr id="10" name="Rectangle 9"/>
          <p:cNvSpPr/>
          <p:nvPr/>
        </p:nvSpPr>
        <p:spPr>
          <a:xfrm>
            <a:off x="-26988" y="0"/>
            <a:ext cx="12188825" cy="68580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sz="1600" dirty="0">
                <a:ln w="0"/>
                <a:solidFill>
                  <a:schemeClr val="accent1"/>
                </a:solidFill>
                <a:effectLst>
                  <a:outerShdw blurRad="38100" dist="25400" dir="5400000" algn="ctr" rotWithShape="0">
                    <a:srgbClr val="6E747A">
                      <a:alpha val="43000"/>
                    </a:srgbClr>
                  </a:outerShdw>
                </a:effectLst>
              </a:rPr>
              <a:t> </a:t>
            </a:r>
          </a:p>
        </p:txBody>
      </p:sp>
      <p:sp>
        <p:nvSpPr>
          <p:cNvPr id="11" name="Rectangle 10"/>
          <p:cNvSpPr/>
          <p:nvPr/>
        </p:nvSpPr>
        <p:spPr>
          <a:xfrm>
            <a:off x="990346" y="2754031"/>
            <a:ext cx="10118216" cy="841256"/>
          </a:xfrm>
          <a:prstGeom prst="rect">
            <a:avLst/>
          </a:prstGeom>
        </p:spPr>
        <p:txBody>
          <a:bodyPr wrap="square" lIns="0" tIns="0" rIns="0" bIns="0">
            <a:spAutoFit/>
          </a:bodyPr>
          <a:lstStyle/>
          <a:p>
            <a:r>
              <a:rPr lang="en-US" sz="5500" b="1" dirty="0">
                <a:solidFill>
                  <a:srgbClr val="FFFFFF"/>
                </a:solidFill>
                <a:latin typeface="+mj-lt"/>
              </a:rPr>
              <a:t>Steps you can take today.</a:t>
            </a:r>
            <a:endParaRPr lang="en-US" sz="5500" dirty="0">
              <a:solidFill>
                <a:srgbClr val="FFFFFF"/>
              </a:solidFill>
              <a:latin typeface="+mj-lt"/>
            </a:endParaRPr>
          </a:p>
        </p:txBody>
      </p:sp>
      <p:sp>
        <p:nvSpPr>
          <p:cNvPr id="13"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solidFill>
                  <a:schemeClr val="bg1"/>
                </a:solidFill>
              </a:rPr>
              <a:t>Why </a:t>
            </a:r>
          </a:p>
        </p:txBody>
      </p:sp>
      <p:sp>
        <p:nvSpPr>
          <p:cNvPr id="12" name="Rectangle 11"/>
          <p:cNvSpPr/>
          <p:nvPr/>
        </p:nvSpPr>
        <p:spPr>
          <a:xfrm>
            <a:off x="3" y="256689"/>
            <a:ext cx="783845" cy="783579"/>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4" name="Picture 13" descr="trophy-30px.png"/>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2" y="189316"/>
            <a:ext cx="793544" cy="857251"/>
          </a:xfrm>
          <a:prstGeom prst="rect">
            <a:avLst/>
          </a:prstGeom>
        </p:spPr>
      </p:pic>
    </p:spTree>
    <p:extLst>
      <p:ext uri="{BB962C8B-B14F-4D97-AF65-F5344CB8AC3E}">
        <p14:creationId xmlns:p14="http://schemas.microsoft.com/office/powerpoint/2010/main" val="216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int-30px.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8476" y="3186568"/>
            <a:ext cx="861328" cy="878227"/>
          </a:xfrm>
          <a:prstGeom prst="rect">
            <a:avLst/>
          </a:prstGeom>
        </p:spPr>
      </p:pic>
      <p:pic>
        <p:nvPicPr>
          <p:cNvPr id="9" name="Picture 8" descr="Sunumbrella-30px.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27351" y="3209572"/>
            <a:ext cx="913541" cy="857717"/>
          </a:xfrm>
          <a:prstGeom prst="rect">
            <a:avLst/>
          </a:prstGeom>
        </p:spPr>
      </p:pic>
      <p:pic>
        <p:nvPicPr>
          <p:cNvPr id="10" name="Picture 9" descr="trophy-30px.pn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91212" y="3093795"/>
            <a:ext cx="935927" cy="1011064"/>
          </a:xfrm>
          <a:prstGeom prst="rect">
            <a:avLst/>
          </a:prstGeom>
        </p:spPr>
      </p:pic>
      <p:pic>
        <p:nvPicPr>
          <p:cNvPr id="11" name="Picture 10" descr="people_Icons-30px-06-06-06.png"/>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5803" y="2861283"/>
            <a:ext cx="1186194" cy="1179440"/>
          </a:xfrm>
          <a:prstGeom prst="rect">
            <a:avLst/>
          </a:prstGeom>
        </p:spPr>
      </p:pic>
      <p:sp>
        <p:nvSpPr>
          <p:cNvPr id="12" name="Rectangle 11"/>
          <p:cNvSpPr/>
          <p:nvPr/>
        </p:nvSpPr>
        <p:spPr>
          <a:xfrm>
            <a:off x="972378"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3" name="Rectangle 12"/>
          <p:cNvSpPr/>
          <p:nvPr/>
        </p:nvSpPr>
        <p:spPr>
          <a:xfrm>
            <a:off x="3155883"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4" name="Rectangle 13"/>
          <p:cNvSpPr/>
          <p:nvPr/>
        </p:nvSpPr>
        <p:spPr>
          <a:xfrm>
            <a:off x="5339384"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5" name="Rectangle 14"/>
          <p:cNvSpPr/>
          <p:nvPr/>
        </p:nvSpPr>
        <p:spPr>
          <a:xfrm>
            <a:off x="7522889"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6" name="Rectangle 15"/>
          <p:cNvSpPr/>
          <p:nvPr/>
        </p:nvSpPr>
        <p:spPr>
          <a:xfrm>
            <a:off x="9706392"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7" name="Rectangle 16"/>
          <p:cNvSpPr/>
          <p:nvPr/>
        </p:nvSpPr>
        <p:spPr>
          <a:xfrm>
            <a:off x="987549" y="2174472"/>
            <a:ext cx="1500556" cy="564241"/>
          </a:xfrm>
          <a:prstGeom prst="rect">
            <a:avLst/>
          </a:prstGeom>
        </p:spPr>
        <p:txBody>
          <a:bodyPr wrap="square" lIns="91404" tIns="45704" rIns="91404" bIns="45704">
            <a:spAutoFit/>
          </a:bodyPr>
          <a:lstStyle/>
          <a:p>
            <a:pPr algn="ctr"/>
            <a:r>
              <a:rPr lang="en-US" sz="3100" dirty="0">
                <a:solidFill>
                  <a:schemeClr val="accent2"/>
                </a:solidFill>
                <a:latin typeface="+mj-lt"/>
              </a:rPr>
              <a:t>WHO</a:t>
            </a:r>
          </a:p>
        </p:txBody>
      </p:sp>
      <p:sp>
        <p:nvSpPr>
          <p:cNvPr id="18" name="Rectangle 17"/>
          <p:cNvSpPr/>
          <p:nvPr/>
        </p:nvSpPr>
        <p:spPr>
          <a:xfrm>
            <a:off x="3080276" y="2174472"/>
            <a:ext cx="1703560" cy="564241"/>
          </a:xfrm>
          <a:prstGeom prst="rect">
            <a:avLst/>
          </a:prstGeom>
        </p:spPr>
        <p:txBody>
          <a:bodyPr wrap="square" lIns="91404" tIns="45704" rIns="91404" bIns="45704">
            <a:spAutoFit/>
          </a:bodyPr>
          <a:lstStyle/>
          <a:p>
            <a:pPr algn="ctr"/>
            <a:r>
              <a:rPr lang="en-US" sz="3100" dirty="0">
                <a:solidFill>
                  <a:schemeClr val="accent2"/>
                </a:solidFill>
                <a:latin typeface="+mj-lt"/>
              </a:rPr>
              <a:t>WHAT</a:t>
            </a:r>
          </a:p>
        </p:txBody>
      </p:sp>
      <p:sp>
        <p:nvSpPr>
          <p:cNvPr id="19" name="Rectangle 18"/>
          <p:cNvSpPr/>
          <p:nvPr/>
        </p:nvSpPr>
        <p:spPr>
          <a:xfrm>
            <a:off x="5027502" y="2174472"/>
            <a:ext cx="2090523" cy="564241"/>
          </a:xfrm>
          <a:prstGeom prst="rect">
            <a:avLst/>
          </a:prstGeom>
        </p:spPr>
        <p:txBody>
          <a:bodyPr wrap="square" lIns="91404" tIns="45704" rIns="91404" bIns="45704">
            <a:spAutoFit/>
          </a:bodyPr>
          <a:lstStyle/>
          <a:p>
            <a:pPr algn="ctr"/>
            <a:r>
              <a:rPr lang="en-US" sz="3100" dirty="0">
                <a:solidFill>
                  <a:schemeClr val="accent2"/>
                </a:solidFill>
                <a:latin typeface="+mj-lt"/>
              </a:rPr>
              <a:t>WHERE</a:t>
            </a:r>
          </a:p>
        </p:txBody>
      </p:sp>
      <p:sp>
        <p:nvSpPr>
          <p:cNvPr id="20" name="Rectangle 19"/>
          <p:cNvSpPr/>
          <p:nvPr/>
        </p:nvSpPr>
        <p:spPr>
          <a:xfrm>
            <a:off x="7480344" y="2174472"/>
            <a:ext cx="1595879" cy="564241"/>
          </a:xfrm>
          <a:prstGeom prst="rect">
            <a:avLst/>
          </a:prstGeom>
        </p:spPr>
        <p:txBody>
          <a:bodyPr wrap="square" lIns="91404" tIns="45704" rIns="91404" bIns="45704">
            <a:spAutoFit/>
          </a:bodyPr>
          <a:lstStyle/>
          <a:p>
            <a:pPr algn="ctr"/>
            <a:r>
              <a:rPr lang="en-US" sz="3100" dirty="0">
                <a:solidFill>
                  <a:schemeClr val="accent2"/>
                </a:solidFill>
                <a:latin typeface="+mj-lt"/>
              </a:rPr>
              <a:t>WHEN</a:t>
            </a:r>
          </a:p>
        </p:txBody>
      </p:sp>
      <p:sp>
        <p:nvSpPr>
          <p:cNvPr id="21" name="Rectangle 20"/>
          <p:cNvSpPr/>
          <p:nvPr/>
        </p:nvSpPr>
        <p:spPr>
          <a:xfrm>
            <a:off x="9695915" y="2174472"/>
            <a:ext cx="1500560" cy="564241"/>
          </a:xfrm>
          <a:prstGeom prst="rect">
            <a:avLst/>
          </a:prstGeom>
        </p:spPr>
        <p:txBody>
          <a:bodyPr wrap="square" lIns="91404" tIns="45704" rIns="91404" bIns="45704">
            <a:spAutoFit/>
          </a:bodyPr>
          <a:lstStyle/>
          <a:p>
            <a:pPr algn="ctr"/>
            <a:r>
              <a:rPr lang="en-US" sz="3100" dirty="0">
                <a:solidFill>
                  <a:schemeClr val="accent2"/>
                </a:solidFill>
                <a:latin typeface="+mj-lt"/>
              </a:rPr>
              <a:t>WHY</a:t>
            </a:r>
          </a:p>
        </p:txBody>
      </p:sp>
      <p:sp>
        <p:nvSpPr>
          <p:cNvPr id="25"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The 5 </a:t>
            </a:r>
            <a:r>
              <a:rPr lang="en-US" sz="3200" dirty="0" err="1"/>
              <a:t>Ws</a:t>
            </a:r>
            <a:r>
              <a:rPr lang="en-US" sz="3200" dirty="0"/>
              <a:t> of your retirement vision  </a:t>
            </a:r>
          </a:p>
        </p:txBody>
      </p:sp>
      <p:pic>
        <p:nvPicPr>
          <p:cNvPr id="22" name="Picture 21" descr="calender.png"/>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46498" y="3226465"/>
            <a:ext cx="879550" cy="828114"/>
          </a:xfrm>
          <a:prstGeom prst="rect">
            <a:avLst/>
          </a:prstGeom>
        </p:spPr>
      </p:pic>
    </p:spTree>
    <p:extLst>
      <p:ext uri="{BB962C8B-B14F-4D97-AF65-F5344CB8AC3E}">
        <p14:creationId xmlns:p14="http://schemas.microsoft.com/office/powerpoint/2010/main" val="154041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869321298.jpg"/>
          <p:cNvPicPr>
            <a:picLocks noChangeAspect="1"/>
          </p:cNvPicPr>
          <p:nvPr/>
        </p:nvPicPr>
        <p:blipFill rotWithShape="1">
          <a:blip r:embed="rId3" cstate="print">
            <a:extLst>
              <a:ext uri="{28A0092B-C50C-407E-A947-70E740481C1C}">
                <a14:useLocalDpi xmlns:a14="http://schemas.microsoft.com/office/drawing/2010/main" val="0"/>
              </a:ext>
            </a:extLst>
          </a:blip>
          <a:srcRect l="7933" r="25109"/>
          <a:stretch/>
        </p:blipFill>
        <p:spPr>
          <a:xfrm>
            <a:off x="8719910" y="2743200"/>
            <a:ext cx="2522847" cy="2514600"/>
          </a:xfrm>
          <a:prstGeom prst="rect">
            <a:avLst/>
          </a:prstGeom>
        </p:spPr>
      </p:pic>
      <p:pic>
        <p:nvPicPr>
          <p:cNvPr id="4" name="Picture 3" descr="iStock-936359370.jpg"/>
          <p:cNvPicPr>
            <a:picLocks noChangeAspect="1"/>
          </p:cNvPicPr>
          <p:nvPr/>
        </p:nvPicPr>
        <p:blipFill rotWithShape="1">
          <a:blip r:embed="rId4" cstate="print">
            <a:extLst>
              <a:ext uri="{28A0092B-C50C-407E-A947-70E740481C1C}">
                <a14:useLocalDpi xmlns:a14="http://schemas.microsoft.com/office/drawing/2010/main" val="0"/>
              </a:ext>
            </a:extLst>
          </a:blip>
          <a:srcRect l="14622" r="18943"/>
          <a:stretch/>
        </p:blipFill>
        <p:spPr>
          <a:xfrm>
            <a:off x="4853082" y="2743200"/>
            <a:ext cx="2515060" cy="2514600"/>
          </a:xfrm>
          <a:prstGeom prst="rect">
            <a:avLst/>
          </a:prstGeom>
        </p:spPr>
      </p:pic>
      <p:pic>
        <p:nvPicPr>
          <p:cNvPr id="3" name="Picture 2" descr="iStock-673933334.jpg"/>
          <p:cNvPicPr>
            <a:picLocks noChangeAspect="1"/>
          </p:cNvPicPr>
          <p:nvPr/>
        </p:nvPicPr>
        <p:blipFill rotWithShape="1">
          <a:blip r:embed="rId5" cstate="print">
            <a:extLst>
              <a:ext uri="{28A0092B-C50C-407E-A947-70E740481C1C}">
                <a14:useLocalDpi xmlns:a14="http://schemas.microsoft.com/office/drawing/2010/main" val="0"/>
              </a:ext>
            </a:extLst>
          </a:blip>
          <a:srcRect l="25023"/>
          <a:stretch/>
        </p:blipFill>
        <p:spPr>
          <a:xfrm>
            <a:off x="989012" y="2743962"/>
            <a:ext cx="2512303" cy="2513076"/>
          </a:xfrm>
          <a:prstGeom prst="rect">
            <a:avLst/>
          </a:prstGeom>
        </p:spPr>
      </p:pic>
      <p:sp>
        <p:nvSpPr>
          <p:cNvPr id="7"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Creating a vision can help you:</a:t>
            </a:r>
          </a:p>
        </p:txBody>
      </p:sp>
      <p:sp>
        <p:nvSpPr>
          <p:cNvPr id="11" name="Text Placeholder 3"/>
          <p:cNvSpPr>
            <a:spLocks noGrp="1"/>
          </p:cNvSpPr>
          <p:nvPr>
            <p:ph type="body" sz="quarter" idx="4294967295"/>
          </p:nvPr>
        </p:nvSpPr>
        <p:spPr>
          <a:xfrm>
            <a:off x="989013" y="2160516"/>
            <a:ext cx="2536338" cy="582684"/>
          </a:xfrm>
          <a:prstGeom prst="rect">
            <a:avLst/>
          </a:prstGeom>
        </p:spPr>
        <p:txBody>
          <a:bodyPr>
            <a:noAutofit/>
          </a:bodyPr>
          <a:lstStyle/>
          <a:p>
            <a:pPr marL="0" indent="0" algn="ctr">
              <a:buNone/>
            </a:pPr>
            <a:r>
              <a:rPr lang="en-US" sz="2400" dirty="0">
                <a:solidFill>
                  <a:schemeClr val="accent3"/>
                </a:solidFill>
              </a:rPr>
              <a:t>Create clarity.</a:t>
            </a:r>
          </a:p>
        </p:txBody>
      </p:sp>
      <p:sp>
        <p:nvSpPr>
          <p:cNvPr id="12" name="Text Placeholder 3"/>
          <p:cNvSpPr>
            <a:spLocks noGrp="1"/>
          </p:cNvSpPr>
          <p:nvPr>
            <p:ph type="body" sz="quarter" idx="4294967295"/>
          </p:nvPr>
        </p:nvSpPr>
        <p:spPr>
          <a:xfrm>
            <a:off x="4842513" y="1818115"/>
            <a:ext cx="2480732" cy="925085"/>
          </a:xfrm>
          <a:prstGeom prst="rect">
            <a:avLst/>
          </a:prstGeom>
        </p:spPr>
        <p:txBody>
          <a:bodyPr>
            <a:noAutofit/>
          </a:bodyPr>
          <a:lstStyle/>
          <a:p>
            <a:pPr marL="0" indent="0" algn="ctr">
              <a:buNone/>
            </a:pPr>
            <a:r>
              <a:rPr lang="en-US" sz="2400" dirty="0">
                <a:solidFill>
                  <a:schemeClr val="accent3"/>
                </a:solidFill>
              </a:rPr>
              <a:t>Establish a </a:t>
            </a:r>
            <a:br>
              <a:rPr lang="en-US" sz="2400" dirty="0">
                <a:solidFill>
                  <a:schemeClr val="accent3"/>
                </a:solidFill>
              </a:rPr>
            </a:br>
            <a:r>
              <a:rPr lang="en-US" sz="2400" dirty="0">
                <a:solidFill>
                  <a:schemeClr val="accent3"/>
                </a:solidFill>
              </a:rPr>
              <a:t>framework.</a:t>
            </a:r>
          </a:p>
        </p:txBody>
      </p:sp>
      <p:sp>
        <p:nvSpPr>
          <p:cNvPr id="13" name="Text Placeholder 3"/>
          <p:cNvSpPr>
            <a:spLocks noGrp="1"/>
          </p:cNvSpPr>
          <p:nvPr>
            <p:ph type="body" sz="quarter" idx="4294967295"/>
          </p:nvPr>
        </p:nvSpPr>
        <p:spPr>
          <a:xfrm>
            <a:off x="8567928" y="1828809"/>
            <a:ext cx="2819400" cy="914391"/>
          </a:xfrm>
          <a:prstGeom prst="rect">
            <a:avLst/>
          </a:prstGeom>
        </p:spPr>
        <p:txBody>
          <a:bodyPr>
            <a:noAutofit/>
          </a:bodyPr>
          <a:lstStyle/>
          <a:p>
            <a:pPr marL="0" indent="0" algn="ctr">
              <a:buNone/>
            </a:pPr>
            <a:r>
              <a:rPr lang="en-US" sz="2400" dirty="0">
                <a:solidFill>
                  <a:schemeClr val="accent3"/>
                </a:solidFill>
              </a:rPr>
              <a:t>Work with others toward your vision.</a:t>
            </a:r>
          </a:p>
        </p:txBody>
      </p:sp>
    </p:spTree>
    <p:extLst>
      <p:ext uri="{BB962C8B-B14F-4D97-AF65-F5344CB8AC3E}">
        <p14:creationId xmlns:p14="http://schemas.microsoft.com/office/powerpoint/2010/main" val="10398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963569" y="1992486"/>
            <a:ext cx="494039" cy="49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400" dirty="0">
                <a:latin typeface="+mj-lt"/>
              </a:rPr>
              <a:t>1</a:t>
            </a:r>
          </a:p>
        </p:txBody>
      </p:sp>
      <p:sp>
        <p:nvSpPr>
          <p:cNvPr id="25" name="TextBox 24"/>
          <p:cNvSpPr txBox="1"/>
          <p:nvPr/>
        </p:nvSpPr>
        <p:spPr>
          <a:xfrm>
            <a:off x="963569" y="2602086"/>
            <a:ext cx="2692443" cy="738664"/>
          </a:xfrm>
          <a:prstGeom prst="rect">
            <a:avLst/>
          </a:prstGeom>
          <a:noFill/>
        </p:spPr>
        <p:txBody>
          <a:bodyPr wrap="square" lIns="0" tIns="0" rIns="0" bIns="0" rtlCol="0">
            <a:spAutoFit/>
          </a:bodyPr>
          <a:lstStyle/>
          <a:p>
            <a:pPr lvl="0"/>
            <a:r>
              <a:rPr lang="en-US" sz="2400" dirty="0">
                <a:solidFill>
                  <a:schemeClr val="accent3"/>
                </a:solidFill>
              </a:rPr>
              <a:t>Continue to refine your vision</a:t>
            </a:r>
          </a:p>
        </p:txBody>
      </p:sp>
      <p:pic>
        <p:nvPicPr>
          <p:cNvPr id="20" name="Picture 19" descr="binoculars-30px.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3569" y="3429000"/>
            <a:ext cx="1677264" cy="1625599"/>
          </a:xfrm>
          <a:prstGeom prst="rect">
            <a:avLst/>
          </a:prstGeom>
        </p:spPr>
      </p:pic>
      <p:sp>
        <p:nvSpPr>
          <p:cNvPr id="23" name="Rectangle 22"/>
          <p:cNvSpPr/>
          <p:nvPr/>
        </p:nvSpPr>
        <p:spPr>
          <a:xfrm>
            <a:off x="5119822" y="1992487"/>
            <a:ext cx="494039" cy="49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400" dirty="0">
                <a:latin typeface="+mj-lt"/>
              </a:rPr>
              <a:t>2</a:t>
            </a:r>
          </a:p>
        </p:txBody>
      </p:sp>
      <p:sp>
        <p:nvSpPr>
          <p:cNvPr id="26" name="TextBox 25"/>
          <p:cNvSpPr txBox="1"/>
          <p:nvPr/>
        </p:nvSpPr>
        <p:spPr>
          <a:xfrm>
            <a:off x="5119822" y="2602087"/>
            <a:ext cx="2040850" cy="738664"/>
          </a:xfrm>
          <a:prstGeom prst="rect">
            <a:avLst/>
          </a:prstGeom>
          <a:noFill/>
        </p:spPr>
        <p:txBody>
          <a:bodyPr wrap="square" lIns="0" tIns="0" rIns="0" bIns="0" rtlCol="0">
            <a:spAutoFit/>
          </a:bodyPr>
          <a:lstStyle/>
          <a:p>
            <a:r>
              <a:rPr lang="en-US" sz="2400" dirty="0">
                <a:solidFill>
                  <a:schemeClr val="accent3"/>
                </a:solidFill>
              </a:rPr>
              <a:t>Talk with your spouse/family</a:t>
            </a:r>
          </a:p>
        </p:txBody>
      </p:sp>
      <p:pic>
        <p:nvPicPr>
          <p:cNvPr id="2" name="Picture 1" descr="Talkbubbles-30px.png"/>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9822" y="3293138"/>
            <a:ext cx="1711773" cy="1964662"/>
          </a:xfrm>
          <a:prstGeom prst="rect">
            <a:avLst/>
          </a:prstGeom>
        </p:spPr>
      </p:pic>
      <p:sp>
        <p:nvSpPr>
          <p:cNvPr id="24" name="Rectangle 23"/>
          <p:cNvSpPr/>
          <p:nvPr/>
        </p:nvSpPr>
        <p:spPr>
          <a:xfrm>
            <a:off x="9030747" y="2003068"/>
            <a:ext cx="494039" cy="494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r>
              <a:rPr lang="en-US" sz="2400" dirty="0">
                <a:latin typeface="+mj-lt"/>
              </a:rPr>
              <a:t>3</a:t>
            </a:r>
          </a:p>
        </p:txBody>
      </p:sp>
      <p:sp>
        <p:nvSpPr>
          <p:cNvPr id="27" name="TextBox 26"/>
          <p:cNvSpPr txBox="1"/>
          <p:nvPr/>
        </p:nvSpPr>
        <p:spPr>
          <a:xfrm>
            <a:off x="9030747" y="2608141"/>
            <a:ext cx="2018718" cy="738664"/>
          </a:xfrm>
          <a:prstGeom prst="rect">
            <a:avLst/>
          </a:prstGeom>
          <a:noFill/>
        </p:spPr>
        <p:txBody>
          <a:bodyPr wrap="square" lIns="0" tIns="0" rIns="0" bIns="0" rtlCol="0">
            <a:spAutoFit/>
          </a:bodyPr>
          <a:lstStyle/>
          <a:p>
            <a:r>
              <a:rPr lang="en-US" sz="2400" dirty="0">
                <a:solidFill>
                  <a:schemeClr val="accent3"/>
                </a:solidFill>
              </a:rPr>
              <a:t>Work with your support team</a:t>
            </a:r>
          </a:p>
        </p:txBody>
      </p:sp>
      <p:pic>
        <p:nvPicPr>
          <p:cNvPr id="3" name="Picture 2" descr="people_Icons-30px-06-06.pn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30747" y="2951902"/>
            <a:ext cx="1992546" cy="1981200"/>
          </a:xfrm>
          <a:prstGeom prst="rect">
            <a:avLst/>
          </a:prstGeom>
        </p:spPr>
      </p:pic>
      <p:sp>
        <p:nvSpPr>
          <p:cNvPr id="10" name="Title 9"/>
          <p:cNvSpPr>
            <a:spLocks noGrp="1"/>
          </p:cNvSpPr>
          <p:nvPr>
            <p:ph type="title"/>
          </p:nvPr>
        </p:nvSpPr>
        <p:spPr/>
        <p:txBody>
          <a:bodyPr/>
          <a:lstStyle/>
          <a:p>
            <a:r>
              <a:rPr lang="en-US" dirty="0"/>
              <a:t>Actions for you to consider</a:t>
            </a:r>
          </a:p>
        </p:txBody>
      </p:sp>
    </p:spTree>
    <p:extLst>
      <p:ext uri="{BB962C8B-B14F-4D97-AF65-F5344CB8AC3E}">
        <p14:creationId xmlns:p14="http://schemas.microsoft.com/office/powerpoint/2010/main" val="362477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Important Information</a:t>
            </a:r>
          </a:p>
        </p:txBody>
      </p:sp>
      <p:sp>
        <p:nvSpPr>
          <p:cNvPr id="4" name="Content Placeholder 3">
            <a:extLst>
              <a:ext uri="{FF2B5EF4-FFF2-40B4-BE49-F238E27FC236}">
                <a16:creationId xmlns:a16="http://schemas.microsoft.com/office/drawing/2014/main" id="{D3DDD202-EFFE-914F-81DA-C29F38DE4AA6}"/>
              </a:ext>
            </a:extLst>
          </p:cNvPr>
          <p:cNvSpPr>
            <a:spLocks noGrp="1"/>
          </p:cNvSpPr>
          <p:nvPr>
            <p:ph idx="1"/>
          </p:nvPr>
        </p:nvSpPr>
        <p:spPr/>
        <p:txBody>
          <a:bodyPr/>
          <a:lstStyle/>
          <a:p>
            <a:pPr marL="0" marR="102839" indent="0">
              <a:lnSpc>
                <a:spcPct val="105000"/>
              </a:lnSpc>
              <a:spcBef>
                <a:spcPts val="0"/>
              </a:spcBef>
              <a:spcAft>
                <a:spcPts val="800"/>
              </a:spcAft>
              <a:buNone/>
            </a:pPr>
            <a:r>
              <a:rPr lang="en-US" sz="1050" dirty="0">
                <a:cs typeface="Arial"/>
              </a:rPr>
              <a:t>This material is being furnished for general informational purposes </a:t>
            </a:r>
            <a:r>
              <a:rPr lang="en-US" sz="1050" spc="-5" dirty="0">
                <a:cs typeface="Arial"/>
              </a:rPr>
              <a:t>only. </a:t>
            </a:r>
            <a:r>
              <a:rPr lang="en-US" sz="1050" dirty="0">
                <a:cs typeface="Arial"/>
              </a:rPr>
              <a:t>The material does not constitute or undertake </a:t>
            </a:r>
            <a:r>
              <a:rPr lang="en-US" sz="1050" spc="-5" dirty="0">
                <a:cs typeface="Arial"/>
              </a:rPr>
              <a:t>to give </a:t>
            </a:r>
            <a:r>
              <a:rPr lang="en-US" sz="1050" dirty="0">
                <a:cs typeface="Arial"/>
              </a:rPr>
              <a:t>advice of any nature, including fiduciary  investment advice, and prospective investors are recommended </a:t>
            </a:r>
            <a:r>
              <a:rPr lang="en-US" sz="1050" spc="-5" dirty="0">
                <a:cs typeface="Arial"/>
              </a:rPr>
              <a:t>to </a:t>
            </a:r>
            <a:r>
              <a:rPr lang="en-US" sz="1050" dirty="0">
                <a:cs typeface="Arial"/>
              </a:rPr>
              <a:t>seek independent legal, financial and </a:t>
            </a:r>
            <a:r>
              <a:rPr lang="en-US" sz="1050" spc="-5" dirty="0">
                <a:cs typeface="Arial"/>
              </a:rPr>
              <a:t>tax </a:t>
            </a:r>
            <a:r>
              <a:rPr lang="en-US" sz="1050" dirty="0">
                <a:cs typeface="Arial"/>
              </a:rPr>
              <a:t>advice before making any investment decision. T. Rowe Price  group of companies including T. Rowe Price Associates, </a:t>
            </a:r>
            <a:r>
              <a:rPr lang="en-US" sz="1050" spc="-5" dirty="0">
                <a:cs typeface="Arial"/>
              </a:rPr>
              <a:t>Inc. </a:t>
            </a:r>
            <a:r>
              <a:rPr lang="en-US" sz="1050" dirty="0">
                <a:cs typeface="Arial"/>
              </a:rPr>
              <a:t>and/or </a:t>
            </a:r>
            <a:r>
              <a:rPr lang="en-US" sz="1050" spc="-5" dirty="0">
                <a:cs typeface="Arial"/>
              </a:rPr>
              <a:t>its </a:t>
            </a:r>
            <a:r>
              <a:rPr lang="en-US" sz="1050" dirty="0">
                <a:cs typeface="Arial"/>
              </a:rPr>
              <a:t>affiliates </a:t>
            </a:r>
            <a:r>
              <a:rPr lang="en-US" sz="1050" spc="-5" dirty="0">
                <a:cs typeface="Arial"/>
              </a:rPr>
              <a:t>receive </a:t>
            </a:r>
            <a:r>
              <a:rPr lang="en-US" sz="1050" dirty="0">
                <a:cs typeface="Arial"/>
              </a:rPr>
              <a:t>revenue from T. Rowe Price investment products and services. </a:t>
            </a:r>
          </a:p>
          <a:p>
            <a:pPr marL="0" marR="129500" indent="0">
              <a:lnSpc>
                <a:spcPct val="105000"/>
              </a:lnSpc>
              <a:spcBef>
                <a:spcPts val="0"/>
              </a:spcBef>
              <a:spcAft>
                <a:spcPts val="800"/>
              </a:spcAft>
              <a:buNone/>
            </a:pPr>
            <a:r>
              <a:rPr lang="en-US" sz="1050" dirty="0">
                <a:cs typeface="Arial"/>
              </a:rPr>
              <a:t>The material does not constitute a distribution, an offer, an </a:t>
            </a:r>
            <a:r>
              <a:rPr lang="en-US" sz="1050" spc="-5" dirty="0">
                <a:cs typeface="Arial"/>
              </a:rPr>
              <a:t>invitation, </a:t>
            </a:r>
            <a:r>
              <a:rPr lang="en-US" sz="1050" dirty="0">
                <a:cs typeface="Arial"/>
              </a:rPr>
              <a:t>a personal or general recommendation or solicitation </a:t>
            </a:r>
            <a:r>
              <a:rPr lang="en-US" sz="1050" spc="-5" dirty="0">
                <a:cs typeface="Arial"/>
              </a:rPr>
              <a:t>to </a:t>
            </a:r>
            <a:r>
              <a:rPr lang="en-US" sz="1050" dirty="0">
                <a:cs typeface="Arial"/>
              </a:rPr>
              <a:t>sell or buy any securities in any jurisdiction or  </a:t>
            </a:r>
            <a:r>
              <a:rPr lang="en-US" sz="1050" spc="-5" dirty="0">
                <a:cs typeface="Arial"/>
              </a:rPr>
              <a:t>to </a:t>
            </a:r>
            <a:r>
              <a:rPr lang="en-US" sz="1050" dirty="0">
                <a:cs typeface="Arial"/>
              </a:rPr>
              <a:t>conduct any particular investment </a:t>
            </a:r>
            <a:r>
              <a:rPr lang="en-US" sz="1050" spc="-5" dirty="0">
                <a:cs typeface="Arial"/>
              </a:rPr>
              <a:t>activity. </a:t>
            </a:r>
            <a:r>
              <a:rPr lang="en-US" sz="1050" dirty="0">
                <a:cs typeface="Arial"/>
              </a:rPr>
              <a:t>The material has not been </a:t>
            </a:r>
            <a:r>
              <a:rPr lang="en-US" sz="1050" spc="-5" dirty="0">
                <a:cs typeface="Arial"/>
              </a:rPr>
              <a:t>reviewed </a:t>
            </a:r>
            <a:r>
              <a:rPr lang="en-US" sz="1050" dirty="0">
                <a:cs typeface="Arial"/>
              </a:rPr>
              <a:t>by any regulatory authority in any</a:t>
            </a:r>
            <a:r>
              <a:rPr lang="en-US" sz="1050" spc="-160" dirty="0">
                <a:cs typeface="Arial"/>
              </a:rPr>
              <a:t> </a:t>
            </a:r>
            <a:r>
              <a:rPr lang="en-US" sz="1050" dirty="0">
                <a:cs typeface="Arial"/>
              </a:rPr>
              <a:t>jurisdiction.</a:t>
            </a:r>
          </a:p>
          <a:p>
            <a:pPr marL="0" marR="5078" indent="0">
              <a:lnSpc>
                <a:spcPct val="105000"/>
              </a:lnSpc>
              <a:spcBef>
                <a:spcPts val="0"/>
              </a:spcBef>
              <a:spcAft>
                <a:spcPts val="800"/>
              </a:spcAft>
              <a:buNone/>
            </a:pPr>
            <a:r>
              <a:rPr lang="en-US" sz="1050" dirty="0">
                <a:cs typeface="Arial"/>
              </a:rPr>
              <a:t>Information and opinions presented </a:t>
            </a:r>
            <a:r>
              <a:rPr lang="en-US" sz="1050" spc="-5" dirty="0">
                <a:cs typeface="Arial"/>
              </a:rPr>
              <a:t>have </a:t>
            </a:r>
            <a:r>
              <a:rPr lang="en-US" sz="1050" dirty="0">
                <a:cs typeface="Arial"/>
              </a:rPr>
              <a:t>been obtained or derived from sources believed </a:t>
            </a:r>
            <a:r>
              <a:rPr lang="en-US" sz="1050" spc="-5" dirty="0">
                <a:cs typeface="Arial"/>
              </a:rPr>
              <a:t>to </a:t>
            </a:r>
            <a:r>
              <a:rPr lang="en-US" sz="1050" dirty="0">
                <a:cs typeface="Arial"/>
              </a:rPr>
              <a:t>be reliable and current; however, </a:t>
            </a:r>
            <a:r>
              <a:rPr lang="en-US" sz="1050" spc="5" dirty="0">
                <a:cs typeface="Arial"/>
              </a:rPr>
              <a:t>we </a:t>
            </a:r>
            <a:r>
              <a:rPr lang="en-US" sz="1050" spc="-5" dirty="0">
                <a:cs typeface="Arial"/>
              </a:rPr>
              <a:t>cannot guarantee the </a:t>
            </a:r>
            <a:r>
              <a:rPr lang="en-US" sz="1050" dirty="0">
                <a:cs typeface="Arial"/>
              </a:rPr>
              <a:t>sources’ </a:t>
            </a:r>
            <a:r>
              <a:rPr lang="en-US" sz="1050" spc="-5" dirty="0">
                <a:cs typeface="Arial"/>
              </a:rPr>
              <a:t>accuracy or  </a:t>
            </a:r>
            <a:r>
              <a:rPr lang="en-US" sz="1050" dirty="0">
                <a:cs typeface="Arial"/>
              </a:rPr>
              <a:t>completeness. There is no guarantee that any forecasts made </a:t>
            </a:r>
            <a:r>
              <a:rPr lang="en-US" sz="1050" spc="-5" dirty="0">
                <a:cs typeface="Arial"/>
              </a:rPr>
              <a:t>will </a:t>
            </a:r>
            <a:r>
              <a:rPr lang="en-US" sz="1050" dirty="0">
                <a:cs typeface="Arial"/>
              </a:rPr>
              <a:t>come </a:t>
            </a:r>
            <a:r>
              <a:rPr lang="en-US" sz="1050" spc="-5" dirty="0">
                <a:cs typeface="Arial"/>
              </a:rPr>
              <a:t>to </a:t>
            </a:r>
            <a:r>
              <a:rPr lang="en-US" sz="1050" dirty="0">
                <a:cs typeface="Arial"/>
              </a:rPr>
              <a:t>pass. The </a:t>
            </a:r>
            <a:r>
              <a:rPr lang="en-US" sz="1050" spc="-5" dirty="0">
                <a:cs typeface="Arial"/>
              </a:rPr>
              <a:t>views </a:t>
            </a:r>
            <a:r>
              <a:rPr lang="en-US" sz="1050" dirty="0">
                <a:cs typeface="Arial"/>
              </a:rPr>
              <a:t>contained herein are as of </a:t>
            </a:r>
            <a:r>
              <a:rPr lang="en-US" sz="1050" spc="-5" dirty="0">
                <a:cs typeface="Arial"/>
              </a:rPr>
              <a:t>the </a:t>
            </a:r>
            <a:r>
              <a:rPr lang="en-US" sz="1050" dirty="0">
                <a:cs typeface="Arial"/>
              </a:rPr>
              <a:t>date noted on </a:t>
            </a:r>
            <a:r>
              <a:rPr lang="en-US" sz="1050" spc="-5" dirty="0">
                <a:cs typeface="Arial"/>
              </a:rPr>
              <a:t>the </a:t>
            </a:r>
            <a:r>
              <a:rPr lang="en-US" sz="1050" dirty="0">
                <a:cs typeface="Arial"/>
              </a:rPr>
              <a:t>material and </a:t>
            </a:r>
            <a:r>
              <a:rPr lang="en-US" sz="1050" spc="-5" dirty="0">
                <a:cs typeface="Arial"/>
              </a:rPr>
              <a:t>are </a:t>
            </a:r>
            <a:r>
              <a:rPr lang="en-US" sz="1050" dirty="0">
                <a:cs typeface="Arial"/>
              </a:rPr>
              <a:t>subject </a:t>
            </a:r>
            <a:r>
              <a:rPr lang="en-US" sz="1050" spc="-5" dirty="0">
                <a:cs typeface="Arial"/>
              </a:rPr>
              <a:t>to  </a:t>
            </a:r>
            <a:r>
              <a:rPr lang="en-US" sz="1050" dirty="0">
                <a:cs typeface="Arial"/>
              </a:rPr>
              <a:t>change without notice; these </a:t>
            </a:r>
            <a:r>
              <a:rPr lang="en-US" sz="1050" spc="-5" dirty="0">
                <a:cs typeface="Arial"/>
              </a:rPr>
              <a:t>views </a:t>
            </a:r>
            <a:r>
              <a:rPr lang="en-US" sz="1050" dirty="0">
                <a:cs typeface="Arial"/>
              </a:rPr>
              <a:t>may differ from those of other T. Rowe Price group companies and/or associates. Under no circumstances should the material, in whole  or in part, be copied or redistributed </a:t>
            </a:r>
            <a:r>
              <a:rPr lang="en-US" sz="1050" spc="-5" dirty="0">
                <a:cs typeface="Arial"/>
              </a:rPr>
              <a:t>without </a:t>
            </a:r>
            <a:r>
              <a:rPr lang="en-US" sz="1050" dirty="0">
                <a:cs typeface="Arial"/>
              </a:rPr>
              <a:t>consent from T. Rowe</a:t>
            </a:r>
            <a:r>
              <a:rPr lang="en-US" sz="1050" spc="-130" dirty="0">
                <a:cs typeface="Arial"/>
              </a:rPr>
              <a:t> </a:t>
            </a:r>
            <a:r>
              <a:rPr lang="en-US" sz="1050" dirty="0">
                <a:cs typeface="Arial"/>
              </a:rPr>
              <a:t>Price.</a:t>
            </a:r>
          </a:p>
          <a:p>
            <a:pPr marL="0" marR="469759" indent="0">
              <a:lnSpc>
                <a:spcPct val="105000"/>
              </a:lnSpc>
              <a:spcBef>
                <a:spcPts val="0"/>
              </a:spcBef>
              <a:spcAft>
                <a:spcPts val="800"/>
              </a:spcAft>
              <a:buNone/>
            </a:pPr>
            <a:r>
              <a:rPr lang="en-US" sz="1050" dirty="0">
                <a:cs typeface="Arial"/>
              </a:rPr>
              <a:t>The </a:t>
            </a:r>
            <a:r>
              <a:rPr lang="en-US" sz="1050" spc="-5" dirty="0">
                <a:cs typeface="Arial"/>
              </a:rPr>
              <a:t>views </a:t>
            </a:r>
            <a:r>
              <a:rPr lang="en-US" sz="1050" dirty="0">
                <a:cs typeface="Arial"/>
              </a:rPr>
              <a:t>contained herein are as of </a:t>
            </a:r>
            <a:r>
              <a:rPr lang="en-US" sz="1050" spc="-5" dirty="0">
                <a:cs typeface="Arial"/>
              </a:rPr>
              <a:t>the </a:t>
            </a:r>
            <a:r>
              <a:rPr lang="en-US" sz="1050" dirty="0">
                <a:cs typeface="Arial"/>
              </a:rPr>
              <a:t>date of </a:t>
            </a:r>
            <a:r>
              <a:rPr lang="en-US" sz="1050" spc="-5" dirty="0">
                <a:cs typeface="Arial"/>
              </a:rPr>
              <a:t>this </a:t>
            </a:r>
            <a:r>
              <a:rPr lang="en-US" sz="1050" dirty="0">
                <a:cs typeface="Arial"/>
              </a:rPr>
              <a:t>presentation and are subject </a:t>
            </a:r>
            <a:r>
              <a:rPr lang="en-US" sz="1050" spc="-5" dirty="0">
                <a:cs typeface="Arial"/>
              </a:rPr>
              <a:t>to </a:t>
            </a:r>
            <a:r>
              <a:rPr lang="en-US" sz="1050" dirty="0">
                <a:cs typeface="Arial"/>
              </a:rPr>
              <a:t>change </a:t>
            </a:r>
            <a:r>
              <a:rPr lang="en-US" sz="1050" spc="-5" dirty="0">
                <a:cs typeface="Arial"/>
              </a:rPr>
              <a:t>without </a:t>
            </a:r>
            <a:r>
              <a:rPr lang="en-US" sz="1050" dirty="0">
                <a:cs typeface="Arial"/>
              </a:rPr>
              <a:t>notice; these </a:t>
            </a:r>
            <a:r>
              <a:rPr lang="en-US" sz="1050" spc="-5" dirty="0">
                <a:cs typeface="Arial"/>
              </a:rPr>
              <a:t>views </a:t>
            </a:r>
            <a:r>
              <a:rPr lang="en-US" sz="1050" dirty="0">
                <a:cs typeface="Arial"/>
              </a:rPr>
              <a:t>may differ from those of other T. Rowe Price  associates. Unless indicated otherwise </a:t>
            </a:r>
            <a:r>
              <a:rPr lang="en-US" sz="1050" spc="-5" dirty="0">
                <a:cs typeface="Arial"/>
              </a:rPr>
              <a:t>the </a:t>
            </a:r>
            <a:r>
              <a:rPr lang="en-US" sz="1050" dirty="0">
                <a:cs typeface="Arial"/>
              </a:rPr>
              <a:t>source of all market data is T. Rowe</a:t>
            </a:r>
            <a:r>
              <a:rPr lang="en-US" sz="1050" spc="-180" dirty="0">
                <a:cs typeface="Arial"/>
              </a:rPr>
              <a:t> </a:t>
            </a:r>
            <a:r>
              <a:rPr lang="en-US" sz="1050" dirty="0">
                <a:cs typeface="Arial"/>
              </a:rPr>
              <a:t>Price.</a:t>
            </a:r>
          </a:p>
          <a:p>
            <a:pPr marL="0" indent="0">
              <a:lnSpc>
                <a:spcPct val="105000"/>
              </a:lnSpc>
              <a:spcBef>
                <a:spcPts val="0"/>
              </a:spcBef>
              <a:spcAft>
                <a:spcPts val="800"/>
              </a:spcAft>
              <a:buNone/>
            </a:pPr>
            <a:r>
              <a:rPr lang="en-US" sz="1050" dirty="0">
                <a:cs typeface="Arial"/>
              </a:rPr>
              <a:t>T. Rowe Price </a:t>
            </a:r>
            <a:r>
              <a:rPr lang="en-US" sz="1050" spc="-5" dirty="0">
                <a:cs typeface="Arial"/>
              </a:rPr>
              <a:t>Investment </a:t>
            </a:r>
            <a:r>
              <a:rPr lang="en-US" sz="1050" dirty="0">
                <a:cs typeface="Arial"/>
              </a:rPr>
              <a:t>Services,</a:t>
            </a:r>
            <a:r>
              <a:rPr lang="en-US" sz="1050" spc="-90" dirty="0">
                <a:cs typeface="Arial"/>
              </a:rPr>
              <a:t> </a:t>
            </a:r>
            <a:r>
              <a:rPr lang="en-US" sz="1050" spc="-5" dirty="0">
                <a:cs typeface="Arial"/>
              </a:rPr>
              <a:t>Inc.</a:t>
            </a:r>
            <a:endParaRPr lang="en-US" sz="1050" dirty="0">
              <a:cs typeface="Arial"/>
            </a:endParaRPr>
          </a:p>
          <a:p>
            <a:pPr marL="0" indent="0">
              <a:lnSpc>
                <a:spcPct val="105000"/>
              </a:lnSpc>
              <a:spcBef>
                <a:spcPts val="0"/>
              </a:spcBef>
              <a:spcAft>
                <a:spcPts val="800"/>
              </a:spcAft>
              <a:buNone/>
            </a:pPr>
            <a:r>
              <a:rPr lang="en-US" sz="1050">
                <a:cs typeface="Arial"/>
              </a:rPr>
              <a:t>T</a:t>
            </a:r>
            <a:r>
              <a:rPr lang="en-US" sz="1050" dirty="0">
                <a:cs typeface="Arial"/>
              </a:rPr>
              <a:t>.</a:t>
            </a:r>
            <a:r>
              <a:rPr lang="en-US" sz="1050" spc="-20" dirty="0">
                <a:cs typeface="Arial"/>
              </a:rPr>
              <a:t> </a:t>
            </a:r>
            <a:r>
              <a:rPr lang="en-US" sz="1050" dirty="0">
                <a:cs typeface="Arial"/>
              </a:rPr>
              <a:t>ROWE</a:t>
            </a:r>
            <a:r>
              <a:rPr lang="en-US" sz="1050" spc="-45" dirty="0">
                <a:cs typeface="Arial"/>
              </a:rPr>
              <a:t> </a:t>
            </a:r>
            <a:r>
              <a:rPr lang="en-US" sz="1050" dirty="0">
                <a:cs typeface="Arial"/>
              </a:rPr>
              <a:t>PRICE,</a:t>
            </a:r>
            <a:r>
              <a:rPr lang="en-US" sz="1050" spc="-40" dirty="0">
                <a:cs typeface="Arial"/>
              </a:rPr>
              <a:t> </a:t>
            </a:r>
            <a:r>
              <a:rPr lang="en-US" sz="1050" dirty="0">
                <a:cs typeface="Arial"/>
              </a:rPr>
              <a:t>INVEST</a:t>
            </a:r>
            <a:r>
              <a:rPr lang="en-US" sz="1050" spc="-35" dirty="0">
                <a:cs typeface="Arial"/>
              </a:rPr>
              <a:t> </a:t>
            </a:r>
            <a:r>
              <a:rPr lang="en-US" sz="1050" dirty="0">
                <a:cs typeface="Arial"/>
              </a:rPr>
              <a:t>WITH</a:t>
            </a:r>
            <a:r>
              <a:rPr lang="en-US" sz="1050" spc="-35" dirty="0">
                <a:cs typeface="Arial"/>
              </a:rPr>
              <a:t> </a:t>
            </a:r>
            <a:r>
              <a:rPr lang="en-US" sz="1050" dirty="0">
                <a:cs typeface="Arial"/>
              </a:rPr>
              <a:t>CONFIDENCE</a:t>
            </a:r>
            <a:r>
              <a:rPr lang="en-US" sz="1050" spc="-45" dirty="0">
                <a:cs typeface="Arial"/>
              </a:rPr>
              <a:t> </a:t>
            </a:r>
            <a:r>
              <a:rPr lang="en-US" sz="1050" dirty="0">
                <a:cs typeface="Arial"/>
              </a:rPr>
              <a:t>and the Bighorn</a:t>
            </a:r>
            <a:r>
              <a:rPr lang="en-US" sz="1050" spc="-15" dirty="0">
                <a:cs typeface="Arial"/>
              </a:rPr>
              <a:t> </a:t>
            </a:r>
            <a:r>
              <a:rPr lang="en-US" sz="1050" dirty="0">
                <a:cs typeface="Arial"/>
              </a:rPr>
              <a:t>Sheep</a:t>
            </a:r>
            <a:r>
              <a:rPr lang="en-US" sz="1050" spc="-15" dirty="0">
                <a:cs typeface="Arial"/>
              </a:rPr>
              <a:t> </a:t>
            </a:r>
            <a:r>
              <a:rPr lang="en-US" sz="1050" dirty="0">
                <a:cs typeface="Arial"/>
              </a:rPr>
              <a:t>design</a:t>
            </a:r>
            <a:r>
              <a:rPr lang="en-US" sz="1050" spc="-10" dirty="0">
                <a:cs typeface="Arial"/>
              </a:rPr>
              <a:t> </a:t>
            </a:r>
            <a:r>
              <a:rPr lang="en-US" sz="1050" dirty="0">
                <a:cs typeface="Arial"/>
              </a:rPr>
              <a:t>are,</a:t>
            </a:r>
            <a:r>
              <a:rPr lang="en-US" sz="1050" spc="-10" dirty="0">
                <a:cs typeface="Arial"/>
              </a:rPr>
              <a:t> </a:t>
            </a:r>
            <a:r>
              <a:rPr lang="en-US" sz="1050" dirty="0">
                <a:cs typeface="Arial"/>
              </a:rPr>
              <a:t>collectively</a:t>
            </a:r>
            <a:r>
              <a:rPr lang="en-US" sz="1050" spc="-15" dirty="0">
                <a:cs typeface="Arial"/>
              </a:rPr>
              <a:t> </a:t>
            </a:r>
            <a:r>
              <a:rPr lang="en-US" sz="1050" dirty="0">
                <a:cs typeface="Arial"/>
              </a:rPr>
              <a:t>and/or</a:t>
            </a:r>
            <a:r>
              <a:rPr lang="en-US" sz="1050" spc="-5" dirty="0">
                <a:cs typeface="Arial"/>
              </a:rPr>
              <a:t> </a:t>
            </a:r>
            <a:r>
              <a:rPr lang="en-US" sz="1050" dirty="0">
                <a:cs typeface="Arial"/>
              </a:rPr>
              <a:t>apart,</a:t>
            </a:r>
            <a:r>
              <a:rPr lang="en-US" sz="1050" spc="-10" dirty="0">
                <a:cs typeface="Arial"/>
              </a:rPr>
              <a:t> </a:t>
            </a:r>
            <a:r>
              <a:rPr lang="en-US" sz="1050" dirty="0">
                <a:cs typeface="Arial"/>
              </a:rPr>
              <a:t>trademarks</a:t>
            </a:r>
            <a:r>
              <a:rPr lang="en-US" sz="1050" spc="-25" dirty="0">
                <a:cs typeface="Arial"/>
              </a:rPr>
              <a:t> </a:t>
            </a:r>
            <a:r>
              <a:rPr lang="en-US" sz="1050" dirty="0">
                <a:cs typeface="Arial"/>
              </a:rPr>
              <a:t>or</a:t>
            </a:r>
            <a:r>
              <a:rPr lang="en-US" sz="1050" spc="-5" dirty="0">
                <a:cs typeface="Arial"/>
              </a:rPr>
              <a:t> </a:t>
            </a:r>
            <a:r>
              <a:rPr lang="en-US" sz="1050" dirty="0">
                <a:cs typeface="Arial"/>
              </a:rPr>
              <a:t>registered</a:t>
            </a:r>
            <a:r>
              <a:rPr lang="en-US" sz="1050" spc="-15" dirty="0">
                <a:cs typeface="Arial"/>
              </a:rPr>
              <a:t> </a:t>
            </a:r>
            <a:r>
              <a:rPr lang="en-US" sz="1050" dirty="0">
                <a:cs typeface="Arial"/>
              </a:rPr>
              <a:t>trademarks</a:t>
            </a:r>
            <a:r>
              <a:rPr lang="en-US" sz="1050" spc="-25" dirty="0">
                <a:cs typeface="Arial"/>
              </a:rPr>
              <a:t> </a:t>
            </a:r>
            <a:r>
              <a:rPr lang="en-US" sz="1050" dirty="0">
                <a:cs typeface="Arial"/>
              </a:rPr>
              <a:t>of</a:t>
            </a:r>
            <a:r>
              <a:rPr lang="en-US" sz="1050" spc="-10" dirty="0">
                <a:cs typeface="Arial"/>
              </a:rPr>
              <a:t> </a:t>
            </a:r>
            <a:r>
              <a:rPr lang="en-US" sz="1050" dirty="0">
                <a:cs typeface="Arial"/>
              </a:rPr>
              <a:t>T.</a:t>
            </a:r>
            <a:r>
              <a:rPr lang="en-US" sz="1050" spc="-20" dirty="0">
                <a:cs typeface="Arial"/>
              </a:rPr>
              <a:t> </a:t>
            </a:r>
            <a:r>
              <a:rPr lang="en-US" sz="1050" dirty="0">
                <a:cs typeface="Arial"/>
              </a:rPr>
              <a:t>Rowe Price </a:t>
            </a:r>
            <a:br>
              <a:rPr lang="en-US" sz="1050" dirty="0">
                <a:cs typeface="Arial"/>
              </a:rPr>
            </a:br>
            <a:r>
              <a:rPr lang="en-US" sz="1050" dirty="0">
                <a:cs typeface="Arial"/>
              </a:rPr>
              <a:t>Group, </a:t>
            </a:r>
            <a:r>
              <a:rPr lang="en-US" sz="1050" spc="-5" dirty="0">
                <a:cs typeface="Arial"/>
              </a:rPr>
              <a:t>Inc. © 2018 T. Rowe Price.  </a:t>
            </a:r>
            <a:r>
              <a:rPr lang="en-US" sz="1050" dirty="0">
                <a:cs typeface="Arial"/>
              </a:rPr>
              <a:t>All rights</a:t>
            </a:r>
            <a:r>
              <a:rPr lang="en-US" sz="1050" spc="-55" dirty="0">
                <a:cs typeface="Arial"/>
              </a:rPr>
              <a:t> </a:t>
            </a:r>
            <a:r>
              <a:rPr lang="en-US" sz="1050" dirty="0">
                <a:cs typeface="Arial"/>
              </a:rPr>
              <a:t>reserved.</a:t>
            </a:r>
          </a:p>
        </p:txBody>
      </p:sp>
    </p:spTree>
    <p:extLst>
      <p:ext uri="{BB962C8B-B14F-4D97-AF65-F5344CB8AC3E}">
        <p14:creationId xmlns:p14="http://schemas.microsoft.com/office/powerpoint/2010/main" val="67907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003BF-EC9F-7E41-8C48-14CBB221470B}"/>
              </a:ext>
            </a:extLst>
          </p:cNvPr>
          <p:cNvSpPr txBox="1"/>
          <p:nvPr/>
        </p:nvSpPr>
        <p:spPr>
          <a:xfrm>
            <a:off x="280584" y="6499590"/>
            <a:ext cx="841753" cy="153888"/>
          </a:xfrm>
          <a:prstGeom prst="rect">
            <a:avLst/>
          </a:prstGeom>
          <a:noFill/>
        </p:spPr>
        <p:txBody>
          <a:bodyPr wrap="square" lIns="0" tIns="0" rIns="0" bIns="0" rtlCol="0">
            <a:spAutoFit/>
          </a:bodyPr>
          <a:lstStyle/>
          <a:p>
            <a:pPr>
              <a:spcAft>
                <a:spcPts val="1000"/>
              </a:spcAft>
              <a:buClr>
                <a:schemeClr val="accent2"/>
              </a:buClr>
            </a:pPr>
            <a:r>
              <a:rPr lang="en-US" sz="500" dirty="0">
                <a:solidFill>
                  <a:schemeClr val="bg1"/>
                </a:solidFill>
              </a:rPr>
              <a:t>CI5G0W446</a:t>
            </a:r>
            <a:br>
              <a:rPr lang="en-US" sz="500" dirty="0">
                <a:solidFill>
                  <a:schemeClr val="bg1"/>
                </a:solidFill>
              </a:rPr>
            </a:br>
            <a:r>
              <a:rPr lang="en-US" sz="500" dirty="0">
                <a:solidFill>
                  <a:schemeClr val="bg1"/>
                </a:solidFill>
              </a:rPr>
              <a:t>201812-652398</a:t>
            </a:r>
          </a:p>
        </p:txBody>
      </p:sp>
      <p:sp>
        <p:nvSpPr>
          <p:cNvPr id="4" name="TextBox 3">
            <a:extLst>
              <a:ext uri="{FF2B5EF4-FFF2-40B4-BE49-F238E27FC236}">
                <a16:creationId xmlns:a16="http://schemas.microsoft.com/office/drawing/2014/main" id="{FE37093E-2CC9-F240-9C3F-C32854B2CC9A}"/>
              </a:ext>
            </a:extLst>
          </p:cNvPr>
          <p:cNvSpPr txBox="1"/>
          <p:nvPr/>
        </p:nvSpPr>
        <p:spPr>
          <a:xfrm>
            <a:off x="11040837" y="6499590"/>
            <a:ext cx="841753" cy="107694"/>
          </a:xfrm>
          <a:prstGeom prst="rect">
            <a:avLst/>
          </a:prstGeom>
          <a:noFill/>
        </p:spPr>
        <p:txBody>
          <a:bodyPr wrap="square" lIns="0" tIns="0" rIns="0" bIns="0" rtlCol="0">
            <a:spAutoFit/>
          </a:bodyPr>
          <a:lstStyle/>
          <a:p>
            <a:pPr algn="r">
              <a:spcAft>
                <a:spcPts val="1000"/>
              </a:spcAft>
              <a:buClr>
                <a:schemeClr val="accent2"/>
              </a:buClr>
            </a:pPr>
            <a:r>
              <a:rPr lang="en-US" sz="700" dirty="0">
                <a:solidFill>
                  <a:schemeClr val="bg1"/>
                </a:solidFill>
              </a:rPr>
              <a:t>12/18</a:t>
            </a:r>
          </a:p>
        </p:txBody>
      </p:sp>
    </p:spTree>
    <p:extLst>
      <p:ext uri="{BB962C8B-B14F-4D97-AF65-F5344CB8AC3E}">
        <p14:creationId xmlns:p14="http://schemas.microsoft.com/office/powerpoint/2010/main" val="225472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int-30px.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8476" y="3186568"/>
            <a:ext cx="861328" cy="878227"/>
          </a:xfrm>
          <a:prstGeom prst="rect">
            <a:avLst/>
          </a:prstGeom>
        </p:spPr>
      </p:pic>
      <p:pic>
        <p:nvPicPr>
          <p:cNvPr id="9" name="Picture 8" descr="Sunumbrella-30px.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27351" y="3209572"/>
            <a:ext cx="913541" cy="857717"/>
          </a:xfrm>
          <a:prstGeom prst="rect">
            <a:avLst/>
          </a:prstGeom>
        </p:spPr>
      </p:pic>
      <p:pic>
        <p:nvPicPr>
          <p:cNvPr id="10" name="Picture 9" descr="trophy-30px.png"/>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91212" y="3093795"/>
            <a:ext cx="935927" cy="1011064"/>
          </a:xfrm>
          <a:prstGeom prst="rect">
            <a:avLst/>
          </a:prstGeom>
        </p:spPr>
      </p:pic>
      <p:pic>
        <p:nvPicPr>
          <p:cNvPr id="11" name="Picture 10" descr="people_Icons-30px-06-06-06.png"/>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5803" y="2861283"/>
            <a:ext cx="1186194" cy="1179440"/>
          </a:xfrm>
          <a:prstGeom prst="rect">
            <a:avLst/>
          </a:prstGeom>
        </p:spPr>
      </p:pic>
      <p:sp>
        <p:nvSpPr>
          <p:cNvPr id="12" name="Rectangle 11"/>
          <p:cNvSpPr/>
          <p:nvPr/>
        </p:nvSpPr>
        <p:spPr>
          <a:xfrm>
            <a:off x="972378"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3" name="Rectangle 12"/>
          <p:cNvSpPr/>
          <p:nvPr/>
        </p:nvSpPr>
        <p:spPr>
          <a:xfrm>
            <a:off x="3155883"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4" name="Rectangle 13"/>
          <p:cNvSpPr/>
          <p:nvPr/>
        </p:nvSpPr>
        <p:spPr>
          <a:xfrm>
            <a:off x="5339384"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5" name="Rectangle 14"/>
          <p:cNvSpPr/>
          <p:nvPr/>
        </p:nvSpPr>
        <p:spPr>
          <a:xfrm>
            <a:off x="7522889"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6" name="Rectangle 15"/>
          <p:cNvSpPr/>
          <p:nvPr/>
        </p:nvSpPr>
        <p:spPr>
          <a:xfrm>
            <a:off x="9706392" y="2874590"/>
            <a:ext cx="1491629" cy="1492017"/>
          </a:xfrm>
          <a:prstGeom prst="rect">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r>
              <a:rPr lang="en-US" dirty="0"/>
              <a:t>w</a:t>
            </a:r>
          </a:p>
        </p:txBody>
      </p:sp>
      <p:sp>
        <p:nvSpPr>
          <p:cNvPr id="17" name="Rectangle 16"/>
          <p:cNvSpPr/>
          <p:nvPr/>
        </p:nvSpPr>
        <p:spPr>
          <a:xfrm>
            <a:off x="987549" y="2174472"/>
            <a:ext cx="1500556" cy="564241"/>
          </a:xfrm>
          <a:prstGeom prst="rect">
            <a:avLst/>
          </a:prstGeom>
        </p:spPr>
        <p:txBody>
          <a:bodyPr wrap="square" lIns="91404" tIns="45704" rIns="91404" bIns="45704">
            <a:spAutoFit/>
          </a:bodyPr>
          <a:lstStyle/>
          <a:p>
            <a:pPr algn="ctr"/>
            <a:r>
              <a:rPr lang="en-US" sz="3100" dirty="0">
                <a:solidFill>
                  <a:schemeClr val="accent2"/>
                </a:solidFill>
                <a:latin typeface="+mj-lt"/>
              </a:rPr>
              <a:t>WHO</a:t>
            </a:r>
          </a:p>
        </p:txBody>
      </p:sp>
      <p:sp>
        <p:nvSpPr>
          <p:cNvPr id="18" name="Rectangle 17"/>
          <p:cNvSpPr/>
          <p:nvPr/>
        </p:nvSpPr>
        <p:spPr>
          <a:xfrm>
            <a:off x="3080276" y="2174472"/>
            <a:ext cx="1703560" cy="564241"/>
          </a:xfrm>
          <a:prstGeom prst="rect">
            <a:avLst/>
          </a:prstGeom>
        </p:spPr>
        <p:txBody>
          <a:bodyPr wrap="square" lIns="91404" tIns="45704" rIns="91404" bIns="45704">
            <a:spAutoFit/>
          </a:bodyPr>
          <a:lstStyle/>
          <a:p>
            <a:pPr algn="ctr"/>
            <a:r>
              <a:rPr lang="en-US" sz="3100" dirty="0">
                <a:solidFill>
                  <a:schemeClr val="accent2"/>
                </a:solidFill>
                <a:latin typeface="+mj-lt"/>
              </a:rPr>
              <a:t>WHAT</a:t>
            </a:r>
          </a:p>
        </p:txBody>
      </p:sp>
      <p:sp>
        <p:nvSpPr>
          <p:cNvPr id="19" name="Rectangle 18"/>
          <p:cNvSpPr/>
          <p:nvPr/>
        </p:nvSpPr>
        <p:spPr>
          <a:xfrm>
            <a:off x="5027502" y="2174472"/>
            <a:ext cx="2090523" cy="564241"/>
          </a:xfrm>
          <a:prstGeom prst="rect">
            <a:avLst/>
          </a:prstGeom>
        </p:spPr>
        <p:txBody>
          <a:bodyPr wrap="square" lIns="91404" tIns="45704" rIns="91404" bIns="45704">
            <a:spAutoFit/>
          </a:bodyPr>
          <a:lstStyle/>
          <a:p>
            <a:pPr algn="ctr"/>
            <a:r>
              <a:rPr lang="en-US" sz="3100" dirty="0">
                <a:solidFill>
                  <a:schemeClr val="accent2"/>
                </a:solidFill>
                <a:latin typeface="+mj-lt"/>
              </a:rPr>
              <a:t>WHERE</a:t>
            </a:r>
          </a:p>
        </p:txBody>
      </p:sp>
      <p:sp>
        <p:nvSpPr>
          <p:cNvPr id="20" name="Rectangle 19"/>
          <p:cNvSpPr/>
          <p:nvPr/>
        </p:nvSpPr>
        <p:spPr>
          <a:xfrm>
            <a:off x="7480344" y="2174472"/>
            <a:ext cx="1595879" cy="564241"/>
          </a:xfrm>
          <a:prstGeom prst="rect">
            <a:avLst/>
          </a:prstGeom>
        </p:spPr>
        <p:txBody>
          <a:bodyPr wrap="square" lIns="91404" tIns="45704" rIns="91404" bIns="45704">
            <a:spAutoFit/>
          </a:bodyPr>
          <a:lstStyle/>
          <a:p>
            <a:pPr algn="ctr"/>
            <a:r>
              <a:rPr lang="en-US" sz="3100" dirty="0">
                <a:solidFill>
                  <a:schemeClr val="accent2"/>
                </a:solidFill>
                <a:latin typeface="+mj-lt"/>
              </a:rPr>
              <a:t>WHEN</a:t>
            </a:r>
          </a:p>
        </p:txBody>
      </p:sp>
      <p:sp>
        <p:nvSpPr>
          <p:cNvPr id="21" name="Rectangle 20"/>
          <p:cNvSpPr/>
          <p:nvPr/>
        </p:nvSpPr>
        <p:spPr>
          <a:xfrm>
            <a:off x="9695915" y="2174472"/>
            <a:ext cx="1500560" cy="564241"/>
          </a:xfrm>
          <a:prstGeom prst="rect">
            <a:avLst/>
          </a:prstGeom>
        </p:spPr>
        <p:txBody>
          <a:bodyPr wrap="square" lIns="91404" tIns="45704" rIns="91404" bIns="45704">
            <a:spAutoFit/>
          </a:bodyPr>
          <a:lstStyle/>
          <a:p>
            <a:pPr algn="ctr"/>
            <a:r>
              <a:rPr lang="en-US" sz="3100" dirty="0">
                <a:solidFill>
                  <a:schemeClr val="accent2"/>
                </a:solidFill>
                <a:latin typeface="+mj-lt"/>
              </a:rPr>
              <a:t>WHY</a:t>
            </a:r>
          </a:p>
        </p:txBody>
      </p:sp>
      <p:sp>
        <p:nvSpPr>
          <p:cNvPr id="25"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The 5 </a:t>
            </a:r>
            <a:r>
              <a:rPr lang="en-US" sz="3200" dirty="0" err="1"/>
              <a:t>Ws</a:t>
            </a:r>
            <a:r>
              <a:rPr lang="en-US" sz="3200" dirty="0"/>
              <a:t> of your retirement vision  </a:t>
            </a:r>
          </a:p>
        </p:txBody>
      </p:sp>
      <p:pic>
        <p:nvPicPr>
          <p:cNvPr id="22" name="Picture 21" descr="calender.png"/>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46498" y="3212354"/>
            <a:ext cx="879550" cy="828114"/>
          </a:xfrm>
          <a:prstGeom prst="rect">
            <a:avLst/>
          </a:prstGeom>
        </p:spPr>
      </p:pic>
    </p:spTree>
    <p:extLst>
      <p:ext uri="{BB962C8B-B14F-4D97-AF65-F5344CB8AC3E}">
        <p14:creationId xmlns:p14="http://schemas.microsoft.com/office/powerpoint/2010/main" val="36662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2866068" y="2979389"/>
            <a:ext cx="1185144" cy="64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5704" rIns="91404" bIns="45704">
            <a:spAutoFit/>
          </a:bodyPr>
          <a:lstStyle/>
          <a:p>
            <a:r>
              <a:rPr lang="en-US" altLang="en-US" sz="3600" b="1" dirty="0">
                <a:solidFill>
                  <a:schemeClr val="accent2"/>
                </a:solidFill>
                <a:latin typeface="+mj-lt"/>
              </a:rPr>
              <a:t>Who</a:t>
            </a:r>
          </a:p>
        </p:txBody>
      </p:sp>
      <p:sp>
        <p:nvSpPr>
          <p:cNvPr id="19" name="Text Placeholder 3"/>
          <p:cNvSpPr txBox="1">
            <a:spLocks/>
          </p:cNvSpPr>
          <p:nvPr/>
        </p:nvSpPr>
        <p:spPr>
          <a:xfrm>
            <a:off x="2866065" y="3603646"/>
            <a:ext cx="8114172" cy="375705"/>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chemeClr val="tx2"/>
                </a:solidFill>
              </a:rPr>
              <a:t>The people you are going to spend time with in retirement.</a:t>
            </a:r>
          </a:p>
        </p:txBody>
      </p:sp>
      <p:sp>
        <p:nvSpPr>
          <p:cNvPr id="26" name="Rectangle 25"/>
          <p:cNvSpPr/>
          <p:nvPr/>
        </p:nvSpPr>
        <p:spPr>
          <a:xfrm>
            <a:off x="1007801" y="2646233"/>
            <a:ext cx="1639328" cy="1639755"/>
          </a:xfrm>
          <a:prstGeom prst="rect">
            <a:avLst/>
          </a:prstGeom>
          <a:solidFill>
            <a:schemeClr val="accent5"/>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21" name="Picture 20" descr="people_Icons-30px-06-06-06.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2671" y="2467431"/>
            <a:ext cx="1476707" cy="1468299"/>
          </a:xfrm>
          <a:prstGeom prst="rect">
            <a:avLst/>
          </a:prstGeom>
        </p:spPr>
      </p:pic>
    </p:spTree>
    <p:extLst>
      <p:ext uri="{BB962C8B-B14F-4D97-AF65-F5344CB8AC3E}">
        <p14:creationId xmlns:p14="http://schemas.microsoft.com/office/powerpoint/2010/main" val="265033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 y="256689"/>
            <a:ext cx="783845" cy="783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
        <p:nvSpPr>
          <p:cNvPr id="5" name="Text Placeholder 3"/>
          <p:cNvSpPr>
            <a:spLocks noGrp="1"/>
          </p:cNvSpPr>
          <p:nvPr>
            <p:ph type="body" sz="quarter" idx="4294967295"/>
          </p:nvPr>
        </p:nvSpPr>
        <p:spPr>
          <a:xfrm>
            <a:off x="971302" y="1397000"/>
            <a:ext cx="9966905" cy="421869"/>
          </a:xfrm>
          <a:prstGeom prst="rect">
            <a:avLst/>
          </a:prstGeom>
        </p:spPr>
        <p:txBody>
          <a:bodyPr>
            <a:noAutofit/>
          </a:bodyPr>
          <a:lstStyle/>
          <a:p>
            <a:pPr marL="0" indent="0">
              <a:spcAft>
                <a:spcPts val="600"/>
              </a:spcAft>
              <a:buNone/>
            </a:pPr>
            <a:r>
              <a:rPr lang="en-US" b="1" dirty="0">
                <a:solidFill>
                  <a:srgbClr val="054C70"/>
                </a:solidFill>
              </a:rPr>
              <a:t>Interactions Help Your Health</a:t>
            </a:r>
          </a:p>
        </p:txBody>
      </p:sp>
      <p:sp>
        <p:nvSpPr>
          <p:cNvPr id="17" name="Text Placeholder 13"/>
          <p:cNvSpPr>
            <a:spLocks noGrp="1"/>
          </p:cNvSpPr>
          <p:nvPr>
            <p:ph type="body" sz="quarter" idx="13"/>
          </p:nvPr>
        </p:nvSpPr>
        <p:spPr>
          <a:xfrm>
            <a:off x="990343" y="6277429"/>
            <a:ext cx="7287902" cy="233099"/>
          </a:xfrm>
        </p:spPr>
        <p:txBody>
          <a:bodyPr/>
          <a:lstStyle/>
          <a:p>
            <a:pPr>
              <a:spcBef>
                <a:spcPts val="500"/>
              </a:spcBef>
            </a:pPr>
            <a:r>
              <a:rPr lang="en-US" baseline="30000" dirty="0"/>
              <a:t>1</a:t>
            </a:r>
            <a:r>
              <a:rPr lang="en-US" dirty="0"/>
              <a:t> Global Council on Brain Health (2017). “The Brain and Social Connectedness: GCBH Recommendations on Social Engagement and Brain Health.”</a:t>
            </a:r>
            <a:br>
              <a:rPr lang="en-US" dirty="0"/>
            </a:br>
            <a:r>
              <a:rPr lang="en-US" baseline="30000" dirty="0"/>
              <a:t>2</a:t>
            </a:r>
            <a:r>
              <a:rPr lang="en-US" dirty="0"/>
              <a:t> Source U.S. Department of Health &amp; Human Services, National Institute on Aging </a:t>
            </a:r>
          </a:p>
        </p:txBody>
      </p:sp>
      <p:sp>
        <p:nvSpPr>
          <p:cNvPr id="24"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Who </a:t>
            </a:r>
          </a:p>
        </p:txBody>
      </p:sp>
      <p:sp>
        <p:nvSpPr>
          <p:cNvPr id="30" name="Text Placeholder 3"/>
          <p:cNvSpPr txBox="1">
            <a:spLocks/>
          </p:cNvSpPr>
          <p:nvPr/>
        </p:nvSpPr>
        <p:spPr>
          <a:xfrm>
            <a:off x="975160" y="4576038"/>
            <a:ext cx="4800600" cy="1327939"/>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dirty="0">
                <a:solidFill>
                  <a:schemeClr val="accent3"/>
                </a:solidFill>
              </a:rPr>
              <a:t>People who are socially engaged </a:t>
            </a:r>
            <a:br>
              <a:rPr lang="en-US" dirty="0">
                <a:solidFill>
                  <a:schemeClr val="accent3"/>
                </a:solidFill>
              </a:rPr>
            </a:br>
            <a:r>
              <a:rPr lang="en-US" dirty="0">
                <a:solidFill>
                  <a:schemeClr val="accent3"/>
                </a:solidFill>
              </a:rPr>
              <a:t>have a lower risk of cognitive decline </a:t>
            </a:r>
            <a:br>
              <a:rPr lang="en-US" dirty="0">
                <a:solidFill>
                  <a:schemeClr val="accent3"/>
                </a:solidFill>
              </a:rPr>
            </a:br>
            <a:r>
              <a:rPr lang="en-US" dirty="0">
                <a:solidFill>
                  <a:schemeClr val="accent3"/>
                </a:solidFill>
              </a:rPr>
              <a:t>and dementia.</a:t>
            </a:r>
            <a:r>
              <a:rPr lang="en-US" baseline="30000" dirty="0">
                <a:solidFill>
                  <a:schemeClr val="accent3"/>
                </a:solidFill>
              </a:rPr>
              <a:t>1</a:t>
            </a:r>
            <a:endParaRPr lang="en-US" dirty="0">
              <a:solidFill>
                <a:schemeClr val="accent3"/>
              </a:solidFill>
            </a:endParaRPr>
          </a:p>
        </p:txBody>
      </p:sp>
      <p:sp>
        <p:nvSpPr>
          <p:cNvPr id="31" name="Text Placeholder 3"/>
          <p:cNvSpPr txBox="1">
            <a:spLocks/>
          </p:cNvSpPr>
          <p:nvPr/>
        </p:nvSpPr>
        <p:spPr>
          <a:xfrm>
            <a:off x="6396551" y="4576038"/>
            <a:ext cx="4793737" cy="1236684"/>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dirty="0">
                <a:solidFill>
                  <a:schemeClr val="accent3"/>
                </a:solidFill>
              </a:rPr>
              <a:t>Studies show a strong correlation between social interaction and health and suggest that social isolation may have significant adverse effects for older adults.</a:t>
            </a:r>
            <a:r>
              <a:rPr lang="en-US" baseline="30000" dirty="0">
                <a:solidFill>
                  <a:schemeClr val="accent3"/>
                </a:solidFill>
              </a:rPr>
              <a:t>2 </a:t>
            </a:r>
          </a:p>
        </p:txBody>
      </p:sp>
      <p:pic>
        <p:nvPicPr>
          <p:cNvPr id="40" name="Picture 39" descr="people_Icons-30px-06-06-06.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 y="186473"/>
            <a:ext cx="742952" cy="738723"/>
          </a:xfrm>
          <a:prstGeom prst="rect">
            <a:avLst/>
          </a:prstGeom>
        </p:spPr>
      </p:pic>
      <p:sp>
        <p:nvSpPr>
          <p:cNvPr id="13" name="Rectangle 6"/>
          <p:cNvSpPr>
            <a:spLocks noChangeArrowheads="1"/>
          </p:cNvSpPr>
          <p:nvPr/>
        </p:nvSpPr>
        <p:spPr bwMode="auto">
          <a:xfrm>
            <a:off x="926782" y="3438957"/>
            <a:ext cx="1896046"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7100" spc="-151" dirty="0">
                <a:solidFill>
                  <a:schemeClr val="accent1"/>
                </a:solidFill>
              </a:rPr>
              <a:t>Mind</a:t>
            </a:r>
          </a:p>
        </p:txBody>
      </p:sp>
      <p:sp>
        <p:nvSpPr>
          <p:cNvPr id="14" name="Rectangle 6"/>
          <p:cNvSpPr>
            <a:spLocks noChangeArrowheads="1"/>
          </p:cNvSpPr>
          <p:nvPr/>
        </p:nvSpPr>
        <p:spPr bwMode="auto">
          <a:xfrm>
            <a:off x="6325314" y="3438957"/>
            <a:ext cx="2000548"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7100" spc="-151" dirty="0">
                <a:solidFill>
                  <a:schemeClr val="accent1"/>
                </a:solidFill>
              </a:rPr>
              <a:t>Body</a:t>
            </a:r>
          </a:p>
        </p:txBody>
      </p:sp>
      <p:pic>
        <p:nvPicPr>
          <p:cNvPr id="16" name="Picture 15" descr="lightbulb-30px.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2523" y="1828800"/>
            <a:ext cx="1675963" cy="1663700"/>
          </a:xfrm>
          <a:prstGeom prst="rect">
            <a:avLst/>
          </a:prstGeom>
        </p:spPr>
      </p:pic>
      <p:pic>
        <p:nvPicPr>
          <p:cNvPr id="18" name="Picture 17" descr="Sneakers-30px.png"/>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6110960" y="1994438"/>
            <a:ext cx="1685719" cy="1517799"/>
          </a:xfrm>
          <a:prstGeom prst="rect">
            <a:avLst/>
          </a:prstGeom>
        </p:spPr>
      </p:pic>
    </p:spTree>
    <p:extLst>
      <p:ext uri="{BB962C8B-B14F-4D97-AF65-F5344CB8AC3E}">
        <p14:creationId xmlns:p14="http://schemas.microsoft.com/office/powerpoint/2010/main" val="37103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Who </a:t>
            </a:r>
          </a:p>
        </p:txBody>
      </p:sp>
      <p:sp>
        <p:nvSpPr>
          <p:cNvPr id="12" name="Rectangle 11"/>
          <p:cNvSpPr/>
          <p:nvPr/>
        </p:nvSpPr>
        <p:spPr>
          <a:xfrm>
            <a:off x="3" y="256689"/>
            <a:ext cx="783845" cy="783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3" name="Picture 12" descr="people_Icons-30px-06-06-06.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 y="160421"/>
            <a:ext cx="742952" cy="738723"/>
          </a:xfrm>
          <a:prstGeom prst="rect">
            <a:avLst/>
          </a:prstGeom>
        </p:spPr>
      </p:pic>
      <p:sp>
        <p:nvSpPr>
          <p:cNvPr id="14" name="Text Placeholder 3"/>
          <p:cNvSpPr txBox="1">
            <a:spLocks/>
          </p:cNvSpPr>
          <p:nvPr/>
        </p:nvSpPr>
        <p:spPr>
          <a:xfrm>
            <a:off x="2860898" y="3304084"/>
            <a:ext cx="8337586" cy="1170888"/>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Who do you spend the most time with today?</a:t>
            </a:r>
          </a:p>
        </p:txBody>
      </p:sp>
      <p:pic>
        <p:nvPicPr>
          <p:cNvPr id="4" name="Picture 3"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5" name="Rectangle 14"/>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344081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90343" y="326136"/>
            <a:ext cx="10208141" cy="740664"/>
          </a:xfrm>
          <a:prstGeom prst="rect">
            <a:avLst/>
          </a:prstGeom>
        </p:spPr>
        <p:txBody>
          <a:bodyPr lIns="0" tIns="0" rIns="0" bIns="0" anchor="ctr" anchorCtr="0"/>
          <a:lstStyle>
            <a:lvl1pPr algn="l" defTabSz="914400" rtl="0" eaLnBrk="1" latinLnBrk="0" hangingPunct="1">
              <a:lnSpc>
                <a:spcPct val="85000"/>
              </a:lnSpc>
              <a:spcBef>
                <a:spcPct val="0"/>
              </a:spcBef>
              <a:buNone/>
              <a:defRPr sz="2600" kern="1200">
                <a:solidFill>
                  <a:schemeClr val="accent2"/>
                </a:solidFill>
                <a:latin typeface="+mj-lt"/>
                <a:ea typeface="+mj-ea"/>
                <a:cs typeface="+mj-cs"/>
              </a:defRPr>
            </a:lvl1pPr>
          </a:lstStyle>
          <a:p>
            <a:r>
              <a:rPr lang="en-US" sz="3200" dirty="0"/>
              <a:t>Who </a:t>
            </a:r>
          </a:p>
        </p:txBody>
      </p:sp>
      <p:sp>
        <p:nvSpPr>
          <p:cNvPr id="14" name="Rectangle 13"/>
          <p:cNvSpPr/>
          <p:nvPr/>
        </p:nvSpPr>
        <p:spPr>
          <a:xfrm>
            <a:off x="3" y="256689"/>
            <a:ext cx="783845" cy="783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pic>
        <p:nvPicPr>
          <p:cNvPr id="15" name="Picture 14" descr="people_Icons-30px-06-06-06.png"/>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 y="160421"/>
            <a:ext cx="742952" cy="738723"/>
          </a:xfrm>
          <a:prstGeom prst="rect">
            <a:avLst/>
          </a:prstGeom>
        </p:spPr>
      </p:pic>
      <p:sp>
        <p:nvSpPr>
          <p:cNvPr id="13" name="Text Placeholder 3"/>
          <p:cNvSpPr txBox="1">
            <a:spLocks/>
          </p:cNvSpPr>
          <p:nvPr/>
        </p:nvSpPr>
        <p:spPr>
          <a:xfrm>
            <a:off x="2860898" y="3119614"/>
            <a:ext cx="6840977" cy="1696980"/>
          </a:xfrm>
          <a:prstGeom prst="rect">
            <a:avLst/>
          </a:prstGeom>
        </p:spPr>
        <p:txBody>
          <a:bodyPr vert="horz" lIns="0" tIns="0" rIns="0" bIns="0" rtlCol="0">
            <a:noAutofit/>
          </a:bodyPr>
          <a:lstStyle>
            <a:lvl1pPr marL="342900" indent="-342900" algn="l" defTabSz="914400" rtl="0" eaLnBrk="1" latinLnBrk="0" hangingPunct="1">
              <a:lnSpc>
                <a:spcPct val="105000"/>
              </a:lnSpc>
              <a:spcBef>
                <a:spcPts val="1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742950" indent="-285750" algn="l" defTabSz="914400" rtl="0" eaLnBrk="1" latinLnBrk="0" hangingPunct="1">
              <a:lnSpc>
                <a:spcPct val="105000"/>
              </a:lnSpc>
              <a:spcBef>
                <a:spcPts val="1200"/>
              </a:spcBef>
              <a:buClr>
                <a:schemeClr val="accent4"/>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5000"/>
              </a:lnSpc>
              <a:spcBef>
                <a:spcPts val="12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105000"/>
              </a:lnSpc>
              <a:spcBef>
                <a:spcPts val="1200"/>
              </a:spcBef>
              <a:buClr>
                <a:schemeClr val="accent4"/>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105000"/>
              </a:lnSpc>
              <a:spcBef>
                <a:spcPts val="1200"/>
              </a:spcBef>
              <a:buClr>
                <a:schemeClr val="accent4"/>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r>
              <a:rPr lang="en-US" sz="3200" dirty="0">
                <a:solidFill>
                  <a:schemeClr val="accent3"/>
                </a:solidFill>
              </a:rPr>
              <a:t>Who do you think you'll spend the most time with in retirement?</a:t>
            </a:r>
          </a:p>
        </p:txBody>
      </p:sp>
      <p:pic>
        <p:nvPicPr>
          <p:cNvPr id="12" name="Picture 11" descr="Retirewell_Chart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02" y="1604963"/>
            <a:ext cx="4084765" cy="4114800"/>
          </a:xfrm>
          <a:prstGeom prst="rect">
            <a:avLst/>
          </a:prstGeom>
        </p:spPr>
      </p:pic>
      <p:sp useBgFill="1">
        <p:nvSpPr>
          <p:cNvPr id="18" name="Rectangle 17"/>
          <p:cNvSpPr/>
          <p:nvPr/>
        </p:nvSpPr>
        <p:spPr>
          <a:xfrm>
            <a:off x="-1658547" y="1373658"/>
            <a:ext cx="1658547" cy="46472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04" tIns="91404" rIns="91404" bIns="91404" rtlCol="0" anchor="t">
            <a:noAutofit/>
          </a:bodyPr>
          <a:lstStyle/>
          <a:p>
            <a:pPr algn="ctr"/>
            <a:endParaRPr lang="en-US"/>
          </a:p>
        </p:txBody>
      </p:sp>
    </p:spTree>
    <p:extLst>
      <p:ext uri="{BB962C8B-B14F-4D97-AF65-F5344CB8AC3E}">
        <p14:creationId xmlns:p14="http://schemas.microsoft.com/office/powerpoint/2010/main" val="7490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P_Template_16-9">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16-9.potx" id="{A1B790EE-B4BE-4CFA-99DF-BD9840715E1B}" vid="{4FC7267D-D309-499B-9F6D-38B7EAD4A159}"/>
    </a:ext>
  </a:extLst>
</a:theme>
</file>

<file path=ppt/theme/theme2.xml><?xml version="1.0" encoding="utf-8"?>
<a:theme xmlns:a="http://schemas.openxmlformats.org/drawingml/2006/main" name="1_Dark Gray">
  <a:themeElements>
    <a:clrScheme name="TRowePrice_Colors_2015">
      <a:dk1>
        <a:srgbClr val="000000"/>
      </a:dk1>
      <a:lt1>
        <a:srgbClr val="FFFFFF"/>
      </a:lt1>
      <a:dk2>
        <a:srgbClr val="4F4F4F"/>
      </a:dk2>
      <a:lt2>
        <a:srgbClr val="FFFFFF"/>
      </a:lt2>
      <a:accent1>
        <a:srgbClr val="054C70"/>
      </a:accent1>
      <a:accent2>
        <a:srgbClr val="05C3DE"/>
      </a:accent2>
      <a:accent3>
        <a:srgbClr val="4F4F4F"/>
      </a:accent3>
      <a:accent4>
        <a:srgbClr val="A7A7A7"/>
      </a:accent4>
      <a:accent5>
        <a:srgbClr val="D8D8D8"/>
      </a:accent5>
      <a:accent6>
        <a:srgbClr val="F4F4F4"/>
      </a:accent6>
      <a:hlink>
        <a:srgbClr val="05C3DE"/>
      </a:hlink>
      <a:folHlink>
        <a:srgbClr val="A7A7A7"/>
      </a:folHlink>
    </a:clrScheme>
    <a:fontScheme name="T. Rowe Price">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tIns="91440" bIns="91440" rtlCol="0" anchor="t">
        <a:noAutofit/>
      </a:bodyPr>
      <a:lstStyle>
        <a:defPPr>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7013" indent="-227013">
          <a:spcAft>
            <a:spcPts val="1000"/>
          </a:spcAft>
          <a:buClr>
            <a:schemeClr val="accent2"/>
          </a:buClr>
          <a:buFont typeface="Wingdings" panose="05000000000000000000" pitchFamily="2" charset="2"/>
          <a:buChar char="§"/>
          <a:defRPr sz="2000"/>
        </a:defPPr>
      </a:lstStyle>
    </a:txDef>
  </a:objectDefaults>
  <a:extraClrSchemeLst/>
  <a:custClrLst>
    <a:custClr name="TRP Bright Blue">
      <a:srgbClr val="05C3DE"/>
    </a:custClr>
    <a:custClr name="TRP Dark Blue">
      <a:srgbClr val="054C70"/>
    </a:custClr>
    <a:custClr name="TRP Dark Gray">
      <a:srgbClr val="4F4F4F"/>
    </a:custClr>
    <a:custClr name="TRP 25% Dark Gray">
      <a:srgbClr val="CECECE"/>
    </a:custClr>
    <a:custClr name="TRP 70% Dark Gray">
      <a:srgbClr val="767676"/>
    </a:custClr>
    <a:custClr name="PMS 138">
      <a:srgbClr val="E47F00"/>
    </a:custClr>
    <a:custClr name="PMS 576">
      <a:srgbClr val="7D9845"/>
    </a:custClr>
    <a:custClr name="PMS 668">
      <a:srgbClr val="614B79"/>
    </a:custClr>
    <a:custClr name="PMS 5483">
      <a:srgbClr val="38939B"/>
    </a:custClr>
    <a:custClr name="PMS 7405">
      <a:srgbClr val="FFDD00"/>
    </a:custClr>
    <a:custClr name="TRP 15% Dark Gray">
      <a:srgbClr val="E5E5E5"/>
    </a:custClr>
  </a:custClrLst>
  <a:extLst>
    <a:ext uri="{05A4C25C-085E-4340-85A3-A5531E510DB2}">
      <thm15:themeFamily xmlns:thm15="http://schemas.microsoft.com/office/thememl/2012/main" name="TRP_Template_16-9.potx" id="{A1B790EE-B4BE-4CFA-99DF-BD9840715E1B}" vid="{4FC7267D-D309-499B-9F6D-38B7EAD4A1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TRP_Template_16-9.potx</Template>
  <TotalTime>0</TotalTime>
  <Words>3678</Words>
  <Application>Microsoft Office PowerPoint</Application>
  <PresentationFormat>Custom</PresentationFormat>
  <Paragraphs>472</Paragraphs>
  <Slides>42</Slides>
  <Notes>42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Arial Black</vt:lpstr>
      <vt:lpstr>Arial Narrow</vt:lpstr>
      <vt:lpstr>Calibri</vt:lpstr>
      <vt:lpstr>Courier New</vt:lpstr>
      <vt:lpstr>Segoe UI</vt:lpstr>
      <vt:lpstr>Segoe UI Light</vt:lpstr>
      <vt:lpstr>Wingdings</vt:lpstr>
      <vt:lpstr>TRP_Template_16-9</vt:lpstr>
      <vt:lpstr>1_Dark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vt:lpstr>
      <vt:lpstr>When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Actions for you to consider</vt:lpstr>
      <vt:lpstr>Important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2018-12-28T16:40:39Z</cp:lastPrinted>
  <dcterms:created xsi:type="dcterms:W3CDTF">2016-03-08T14:10:38Z</dcterms:created>
  <dcterms:modified xsi:type="dcterms:W3CDTF">2019-08-22T17:05:32Z</dcterms:modified>
</cp:coreProperties>
</file>