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xml" ContentType="application/vnd.openxmlformats-officedocument.presentationml.tags+xml"/>
  <Override PartName="/ppt/notesSlides/notesSlide8.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34" r:id="rId2"/>
    <p:sldId id="258" r:id="rId3"/>
    <p:sldId id="308" r:id="rId4"/>
    <p:sldId id="296" r:id="rId5"/>
    <p:sldId id="323" r:id="rId6"/>
    <p:sldId id="322" r:id="rId7"/>
    <p:sldId id="354" r:id="rId8"/>
    <p:sldId id="335" r:id="rId9"/>
    <p:sldId id="35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29"/>
    <p:restoredTop sz="95833"/>
  </p:normalViewPr>
  <p:slideViewPr>
    <p:cSldViewPr snapToGrid="0" snapToObjects="1">
      <p:cViewPr varScale="1">
        <p:scale>
          <a:sx n="88" d="100"/>
          <a:sy n="88" d="100"/>
        </p:scale>
        <p:origin x="202"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2CD42F-6BD0-A34D-8332-E7D41C44A567}" type="datetimeFigureOut">
              <a:rPr lang="en-US" smtClean="0"/>
              <a:t>08/20/2019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5DA726-D4D2-0C4D-88F7-65AA1C679E6E}" type="slidenum">
              <a:rPr lang="en-US" smtClean="0"/>
              <a:t>‹#›</a:t>
            </a:fld>
            <a:endParaRPr lang="en-US"/>
          </a:p>
        </p:txBody>
      </p:sp>
    </p:spTree>
    <p:extLst>
      <p:ext uri="{BB962C8B-B14F-4D97-AF65-F5344CB8AC3E}">
        <p14:creationId xmlns:p14="http://schemas.microsoft.com/office/powerpoint/2010/main" val="1644735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CFA5BF29-3A85-45E8-9EC2-6FCFBE5E0498}" type="slidenum">
              <a:rPr lang="en-US" smtClean="0"/>
              <a:t>2</a:t>
            </a:fld>
            <a:endParaRPr lang="en-US"/>
          </a:p>
        </p:txBody>
      </p:sp>
    </p:spTree>
    <p:extLst>
      <p:ext uri="{BB962C8B-B14F-4D97-AF65-F5344CB8AC3E}">
        <p14:creationId xmlns:p14="http://schemas.microsoft.com/office/powerpoint/2010/main" val="281475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3738" y="4443413"/>
            <a:ext cx="5546725" cy="4395787"/>
          </a:xfrm>
        </p:spPr>
        <p:txBody>
          <a:bodyPr/>
          <a:lstStyle/>
          <a:p>
            <a:r>
              <a:rPr lang="en-US" sz="1000" dirty="0">
                <a:latin typeface="Arial" panose="020B0604020202020204" pitchFamily="34" charset="0"/>
                <a:cs typeface="Arial" panose="020B0604020202020204" pitchFamily="34" charset="0"/>
              </a:rPr>
              <a:t>T. Rowe Price’s Retirement Plan Services joined forces with different business units across the firm—both within and outside the retirement space. We also connected with T. Rowe Price’s Quantitative Equities group. They’re the team that identifies potential investments for our funds. </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Quantitative Equities created an analytical framework using regression analysis to study the relationship between profitability and 401(k) performance for 332 publicly traded companies. The companies sponsor a total of 485 401(k) plans, each of which had greater than $50 million in assets and a BrightScope rating. We compared the universe of publicly traded companies through the Russell 3000 Index as well as the BrightScope universe to ensure that the companies in our study didn’t skew heavily to certain industries.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The team determined that there is a strong correlation between BrightScope ratings and four profitability measures. Those measures are gross margin, net income per employee, gross profit per employee, and revenue per employee. We also </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Next, using the companies’ BrightScope ratings as a proxy for 401(k) plan performance, the research team created another regression analysis framework to determine if correlations exist between corporate performance and specific 401(k) plan outcomes. For 401(k) success markers, we looked at company generosity, which are the contributions the company makes, such as match. We also looked at salary deferral, participation, and account balances.</a:t>
            </a:r>
          </a:p>
          <a:p>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Finally, we controlled for factors such as plan size and the company’s economic sector so that results were not skewed.</a:t>
            </a:r>
          </a:p>
          <a:p>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FA5BF29-3A85-45E8-9EC2-6FCFBE5E0498}" type="slidenum">
              <a:rPr lang="en-US" smtClean="0"/>
              <a:t>3</a:t>
            </a:fld>
            <a:endParaRPr lang="en-US"/>
          </a:p>
        </p:txBody>
      </p:sp>
    </p:spTree>
    <p:extLst>
      <p:ext uri="{BB962C8B-B14F-4D97-AF65-F5344CB8AC3E}">
        <p14:creationId xmlns:p14="http://schemas.microsoft.com/office/powerpoint/2010/main" val="3318104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3738" y="4443413"/>
            <a:ext cx="5546725" cy="4115371"/>
          </a:xfrm>
        </p:spPr>
        <p:txBody>
          <a:bodyPr/>
          <a:lstStyle/>
          <a:p>
            <a:r>
              <a:rPr lang="en-US" sz="1000" dirty="0">
                <a:solidFill>
                  <a:srgbClr val="FF0000"/>
                </a:solidFill>
                <a:latin typeface="Arial" panose="020B0604020202020204" pitchFamily="34" charset="0"/>
                <a:cs typeface="Arial" panose="020B0604020202020204" pitchFamily="34" charset="0"/>
              </a:rPr>
              <a:t>How significant are these correlations? </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We determined that “great” 401(k) plans—as rated by BrightScope—are very likely to be sponsored by companies that have 20% to 80% </a:t>
            </a:r>
            <a:r>
              <a:rPr lang="en-US" sz="1000" b="1" dirty="0">
                <a:solidFill>
                  <a:srgbClr val="FF0000"/>
                </a:solidFill>
                <a:latin typeface="Arial" panose="020B0604020202020204" pitchFamily="34" charset="0"/>
                <a:cs typeface="Arial" panose="020B0604020202020204" pitchFamily="34" charset="0"/>
              </a:rPr>
              <a:t>higher</a:t>
            </a:r>
            <a:r>
              <a:rPr lang="en-US" sz="1000" dirty="0">
                <a:solidFill>
                  <a:srgbClr val="FF0000"/>
                </a:solidFill>
                <a:latin typeface="Arial" panose="020B0604020202020204" pitchFamily="34" charset="0"/>
                <a:cs typeface="Arial" panose="020B0604020202020204" pitchFamily="34" charset="0"/>
              </a:rPr>
              <a:t> corporate profitability than companies with “average” plans.</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At the same time, poorly performing plans are strongly associated with companies that have corporate profitability up to 80% </a:t>
            </a:r>
            <a:r>
              <a:rPr lang="en-US" sz="1000" b="1" dirty="0">
                <a:solidFill>
                  <a:srgbClr val="FF0000"/>
                </a:solidFill>
                <a:latin typeface="Arial" panose="020B0604020202020204" pitchFamily="34" charset="0"/>
                <a:cs typeface="Arial" panose="020B0604020202020204" pitchFamily="34" charset="0"/>
              </a:rPr>
              <a:t>lower </a:t>
            </a:r>
            <a:r>
              <a:rPr lang="en-US" sz="1000" dirty="0">
                <a:solidFill>
                  <a:srgbClr val="FF0000"/>
                </a:solidFill>
                <a:latin typeface="Arial" panose="020B0604020202020204" pitchFamily="34" charset="0"/>
                <a:cs typeface="Arial" panose="020B0604020202020204" pitchFamily="34" charset="0"/>
              </a:rPr>
              <a:t>than companies with average plans.</a:t>
            </a:r>
          </a:p>
          <a:p>
            <a:endParaRPr lang="en-US" sz="1000" b="1"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And here’s what’s really important: These correlations exist </a:t>
            </a:r>
            <a:r>
              <a:rPr lang="en-US" sz="1000" b="1" dirty="0">
                <a:solidFill>
                  <a:srgbClr val="FF0000"/>
                </a:solidFill>
                <a:latin typeface="Arial" panose="020B0604020202020204" pitchFamily="34" charset="0"/>
                <a:cs typeface="Arial" panose="020B0604020202020204" pitchFamily="34" charset="0"/>
              </a:rPr>
              <a:t>no matter the size of the plan or the industry the company competes in</a:t>
            </a:r>
            <a:r>
              <a:rPr lang="en-US" sz="1000" dirty="0">
                <a:solidFill>
                  <a:srgbClr val="FF0000"/>
                </a:solidFill>
                <a:latin typeface="Arial" panose="020B0604020202020204" pitchFamily="34" charset="0"/>
                <a:cs typeface="Arial" panose="020B0604020202020204" pitchFamily="34" charset="0"/>
              </a:rPr>
              <a:t>. We see significant correlations between 401(k) and corporate financial performance </a:t>
            </a:r>
            <a:r>
              <a:rPr lang="en-US" sz="1000" b="1" dirty="0">
                <a:solidFill>
                  <a:srgbClr val="FF0000"/>
                </a:solidFill>
                <a:latin typeface="Arial" panose="020B0604020202020204" pitchFamily="34" charset="0"/>
                <a:cs typeface="Arial" panose="020B0604020202020204" pitchFamily="34" charset="0"/>
              </a:rPr>
              <a:t>within and across </a:t>
            </a:r>
            <a:r>
              <a:rPr lang="en-US" sz="1000" dirty="0">
                <a:solidFill>
                  <a:srgbClr val="FF0000"/>
                </a:solidFill>
                <a:latin typeface="Arial" panose="020B0604020202020204" pitchFamily="34" charset="0"/>
                <a:cs typeface="Arial" panose="020B0604020202020204" pitchFamily="34" charset="0"/>
              </a:rPr>
              <a:t>industries.</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It’s important to remember that correlation isn’t the same as causality. We can’t say that building a better 401(k) plan alone will make a company more profitable. But our research found that there is a strong correlation between the two, and that relationship is significant.</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So why is this important? Our blind survey of CFOs revealed that at many companies, they’re benchmarking 401(k) outcomes and corporate profitability separately, so any correlations between the two are being overlooked.</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We think there’s a missed opportunity here. For HR, it’s a miss on demonstrating the true value of the 401(k) to the company. For the finance department, the management of human capital is a key component of business management, and a company’s benefits program is a key component of human capital. We believe that not linking the benefits of the 401(k) can have a big impact to the company.</a:t>
            </a:r>
          </a:p>
        </p:txBody>
      </p:sp>
      <p:sp>
        <p:nvSpPr>
          <p:cNvPr id="4" name="Slide Number Placeholder 3"/>
          <p:cNvSpPr>
            <a:spLocks noGrp="1"/>
          </p:cNvSpPr>
          <p:nvPr>
            <p:ph type="sldNum" sz="quarter" idx="10"/>
          </p:nvPr>
        </p:nvSpPr>
        <p:spPr/>
        <p:txBody>
          <a:bodyPr/>
          <a:lstStyle/>
          <a:p>
            <a:fld id="{CFA5BF29-3A85-45E8-9EC2-6FCFBE5E0498}" type="slidenum">
              <a:rPr lang="en-US" smtClean="0"/>
              <a:t>4</a:t>
            </a:fld>
            <a:endParaRPr lang="en-US"/>
          </a:p>
        </p:txBody>
      </p:sp>
    </p:spTree>
    <p:extLst>
      <p:ext uri="{BB962C8B-B14F-4D97-AF65-F5344CB8AC3E}">
        <p14:creationId xmlns:p14="http://schemas.microsoft.com/office/powerpoint/2010/main" val="3003944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solidFill>
                <a:srgbClr val="FF0000"/>
              </a:solidFill>
              <a:latin typeface="Arial" panose="020B0604020202020204" pitchFamily="34" charset="0"/>
              <a:cs typeface="Arial" panose="020B0604020202020204" pitchFamily="34" charset="0"/>
            </a:endParaRPr>
          </a:p>
          <a:p>
            <a:endParaRPr lang="en-US" sz="1000" dirty="0">
              <a:solidFill>
                <a:srgbClr val="FF0000"/>
              </a:solidFill>
              <a:latin typeface="Arial" panose="020B0604020202020204" pitchFamily="34" charset="0"/>
              <a:cs typeface="Arial" panose="020B0604020202020204" pitchFamily="34" charset="0"/>
            </a:endParaRP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[Optional slide: For plans with BrightScope ratings of “great” or “above average” across the board]</a:t>
            </a:r>
          </a:p>
          <a:p>
            <a:r>
              <a:rPr lang="en-US" sz="1000" dirty="0">
                <a:solidFill>
                  <a:srgbClr val="FF0000"/>
                </a:solidFill>
                <a:latin typeface="Arial" panose="020B0604020202020204" pitchFamily="34" charset="0"/>
                <a:cs typeface="Arial" panose="020B0604020202020204" pitchFamily="34" charset="0"/>
              </a:rPr>
              <a:t>Having this important conversation between finance and benefits departments can start as simply as looking at 401(k) outcomes together. I’ve taken the first step here, but analyzing your plan’s BrightScope ratings for the outcomes we measured in our research.</a:t>
            </a:r>
          </a:p>
          <a:p>
            <a:endParaRPr lang="en-US" sz="1000" dirty="0">
              <a:solidFill>
                <a:srgbClr val="FF0000"/>
              </a:solidFill>
              <a:latin typeface="Arial" panose="020B0604020202020204" pitchFamily="34" charset="0"/>
              <a:cs typeface="Arial" panose="020B0604020202020204" pitchFamily="34" charset="0"/>
            </a:endParaRPr>
          </a:p>
          <a:p>
            <a:r>
              <a:rPr lang="en-US" sz="1000" dirty="0">
                <a:solidFill>
                  <a:srgbClr val="FF0000"/>
                </a:solidFill>
                <a:latin typeface="Arial" panose="020B0604020202020204" pitchFamily="34" charset="0"/>
                <a:cs typeface="Arial" panose="020B0604020202020204" pitchFamily="34" charset="0"/>
              </a:rPr>
              <a:t>The good news is, your plan appears to be in good shape—congratulations. Across the board, you scored in the [above average / great] ranges for the four measures we looked at.</a:t>
            </a:r>
          </a:p>
          <a:p>
            <a:endParaRPr lang="en-US" sz="1000" dirty="0">
              <a:solidFill>
                <a:srgbClr val="FF0000"/>
              </a:solidFill>
              <a:latin typeface="Arial" panose="020B0604020202020204" pitchFamily="34" charset="0"/>
              <a:cs typeface="Arial" panose="020B0604020202020204" pitchFamily="34" charset="0"/>
            </a:endParaRPr>
          </a:p>
          <a:p>
            <a:endParaRPr lang="en-US" sz="1000" dirty="0">
              <a:solidFill>
                <a:srgbClr val="FF0000"/>
              </a:solidFill>
              <a:latin typeface="Arial" panose="020B0604020202020204" pitchFamily="34" charset="0"/>
              <a:cs typeface="Arial" panose="020B0604020202020204" pitchFamily="34" charset="0"/>
            </a:endParaRPr>
          </a:p>
          <a:p>
            <a:r>
              <a:rPr lang="en-US" sz="1000" kern="1200" dirty="0">
                <a:solidFill>
                  <a:srgbClr val="FF0000"/>
                </a:solidFill>
                <a:effectLst/>
                <a:latin typeface="+mn-lt"/>
                <a:ea typeface="+mn-ea"/>
                <a:cs typeface="+mn-cs"/>
              </a:rPr>
              <a:t>[Optional] Based on this research, the investment you've made in the 401(k) plan may be contributing to your company's success. It's a good affirmation of the decisions you've made for the plan, and it could help aid discussions for future plan enhancements.</a:t>
            </a:r>
          </a:p>
          <a:p>
            <a:endParaRPr lang="en-US" sz="1000" kern="1200" dirty="0">
              <a:solidFill>
                <a:srgbClr val="FF0000"/>
              </a:solidFill>
              <a:effectLst/>
              <a:latin typeface="+mn-lt"/>
              <a:ea typeface="+mn-ea"/>
              <a:cs typeface="+mn-cs"/>
            </a:endParaRPr>
          </a:p>
          <a:p>
            <a:r>
              <a:rPr lang="en-US" sz="1000" kern="1200" dirty="0">
                <a:solidFill>
                  <a:srgbClr val="FF0000"/>
                </a:solidFill>
                <a:effectLst/>
                <a:latin typeface="+mn-lt"/>
                <a:ea typeface="+mn-ea"/>
                <a:cs typeface="+mn-cs"/>
              </a:rPr>
              <a:t>[Optional} If you know or client says profitability is down at the company] There are many factors that determine how profitable a company is. While this research doesn't prove there's causality, we were able to find significant correlations between 401(k) plan design and profitability. In other words, we think the plan may contribute to a company’s success—but it's just one of the many possible influences on a company's profitability.</a:t>
            </a:r>
          </a:p>
          <a:p>
            <a:endParaRPr lang="en-US"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CFA5BF29-3A85-45E8-9EC2-6FCFBE5E0498}" type="slidenum">
              <a:rPr lang="en-US" smtClean="0"/>
              <a:t>5</a:t>
            </a:fld>
            <a:endParaRPr lang="en-US"/>
          </a:p>
        </p:txBody>
      </p:sp>
    </p:spTree>
    <p:extLst>
      <p:ext uri="{BB962C8B-B14F-4D97-AF65-F5344CB8AC3E}">
        <p14:creationId xmlns:p14="http://schemas.microsoft.com/office/powerpoint/2010/main" val="3257528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solidFill>
                  <a:srgbClr val="FF0000"/>
                </a:solidFill>
                <a:latin typeface="Arial" panose="020B0604020202020204" pitchFamily="34" charset="0"/>
                <a:cs typeface="Arial" panose="020B0604020202020204" pitchFamily="34" charset="0"/>
              </a:rPr>
              <a:t>[Optional slide: Provides peer comparisons of BrightScope ratings]</a:t>
            </a:r>
          </a:p>
          <a:p>
            <a:r>
              <a:rPr lang="en-US" sz="1000" dirty="0">
                <a:solidFill>
                  <a:srgbClr val="FF0000"/>
                </a:solidFill>
                <a:latin typeface="Arial" panose="020B0604020202020204" pitchFamily="34" charset="0"/>
                <a:cs typeface="Arial" panose="020B0604020202020204" pitchFamily="34" charset="0"/>
              </a:rPr>
              <a:t>Having this important conversation between finance and benefits departments can start as simply as looking at 401(k) outcomes together. I’ve taken the first step here, but analyzing your plan’s BrightScope ratings for the outcomes we measured in our research against those of two of your peers.</a:t>
            </a:r>
          </a:p>
          <a:p>
            <a:endParaRPr lang="en-US" sz="10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000" kern="1200" dirty="0">
                <a:solidFill>
                  <a:srgbClr val="FF0000"/>
                </a:solidFill>
                <a:effectLst/>
                <a:latin typeface="+mn-lt"/>
                <a:ea typeface="+mn-ea"/>
                <a:cs typeface="+mn-cs"/>
              </a:rPr>
              <a:t>[Gauge the client’s interest in discussing plan design changes, using leading questions. Examples: Would this add to the discussions we’ve has about XYZ improvements to the plan? Would this help your ability to make the case for implementing XYZ changes? Would you like to see a proposal that outlines potential cost implications for plan design changes? Refer to the Value of the 401(k) Presenting to Plan Sponsors Guide on InSite for plan design changes.]</a:t>
            </a:r>
          </a:p>
          <a:p>
            <a:pPr marL="285750" indent="-285750">
              <a:buFont typeface="Arial" panose="020B0604020202020204" pitchFamily="34" charset="0"/>
              <a:buChar char="•"/>
            </a:pPr>
            <a:r>
              <a:rPr lang="en-US" sz="1000" kern="1200" dirty="0">
                <a:solidFill>
                  <a:srgbClr val="FF0000"/>
                </a:solidFill>
                <a:effectLst/>
                <a:latin typeface="+mn-lt"/>
                <a:ea typeface="+mn-ea"/>
                <a:cs typeface="+mn-cs"/>
              </a:rPr>
              <a:t>[If you know the plan has financial challenges, offer low- or no-cost options, as appropriate. See the Value of the 401(k) training guide on InSite for more information.]</a:t>
            </a:r>
          </a:p>
          <a:p>
            <a:endParaRPr lang="en-US" sz="1000"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CFA5BF29-3A85-45E8-9EC2-6FCFBE5E0498}" type="slidenum">
              <a:rPr lang="en-US" smtClean="0"/>
              <a:t>6</a:t>
            </a:fld>
            <a:endParaRPr lang="en-US" dirty="0"/>
          </a:p>
        </p:txBody>
      </p:sp>
    </p:spTree>
    <p:extLst>
      <p:ext uri="{BB962C8B-B14F-4D97-AF65-F5344CB8AC3E}">
        <p14:creationId xmlns:p14="http://schemas.microsoft.com/office/powerpoint/2010/main" val="1683026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5DA726-D4D2-0C4D-88F7-65AA1C679E6E}" type="slidenum">
              <a:rPr lang="en-US" smtClean="0"/>
              <a:t>7</a:t>
            </a:fld>
            <a:endParaRPr lang="en-US"/>
          </a:p>
        </p:txBody>
      </p:sp>
    </p:spTree>
    <p:extLst>
      <p:ext uri="{BB962C8B-B14F-4D97-AF65-F5344CB8AC3E}">
        <p14:creationId xmlns:p14="http://schemas.microsoft.com/office/powerpoint/2010/main" val="4096125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CFA5BF29-3A85-45E8-9EC2-6FCFBE5E0498}" type="slidenum">
              <a:rPr lang="en-US" smtClean="0"/>
              <a:t>8</a:t>
            </a:fld>
            <a:endParaRPr lang="en-US"/>
          </a:p>
        </p:txBody>
      </p:sp>
    </p:spTree>
    <p:extLst>
      <p:ext uri="{BB962C8B-B14F-4D97-AF65-F5344CB8AC3E}">
        <p14:creationId xmlns:p14="http://schemas.microsoft.com/office/powerpoint/2010/main" val="1191565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a:xfrm>
            <a:off x="731159" y="4560220"/>
            <a:ext cx="5852886" cy="4321592"/>
          </a:xfrm>
          <a:prstGeom prst="rect">
            <a:avLst/>
          </a:prstGeom>
        </p:spPr>
        <p:txBody>
          <a:bodyPr lIns="102461" tIns="51232" rIns="102461" bIns="51232"/>
          <a:lstStyle/>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80355EFB-D97E-4D79-AAED-1509F138297F}" type="slidenum">
              <a:rPr lang="en-US" smtClean="0"/>
              <a:pPr>
                <a:defRPr/>
              </a:pPr>
              <a:t>9</a:t>
            </a:fld>
            <a:endParaRPr lang="en-US" dirty="0"/>
          </a:p>
        </p:txBody>
      </p:sp>
    </p:spTree>
    <p:extLst>
      <p:ext uri="{BB962C8B-B14F-4D97-AF65-F5344CB8AC3E}">
        <p14:creationId xmlns:p14="http://schemas.microsoft.com/office/powerpoint/2010/main" val="411277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54040-9FBC-B949-9B54-09D50A0203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402DBA-0E23-BE4E-8D31-4385FCE1C9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0BF30B-8F65-E44E-A9A0-9BF9085830CC}"/>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6BDE9B8B-D64B-434E-96C5-4B85A4AC61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6CF64E-FDA3-BF4C-BC30-CA9631C31C7E}"/>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110965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2BEEA-C910-F24D-A2BE-FDC1B6611D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9A1C6-3ED3-8C42-A124-08BD94D6186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7F87E8-DAE8-2A4B-9182-26B7FB836B26}"/>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DDED8B6D-C287-564A-A72F-CA96D08436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0FF7A-0173-0042-8157-46BE39C32711}"/>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1721416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097AB2-6C0A-064A-8467-D24E1AF265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42011D-BFF0-4E42-99FB-EDDC515502C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8432CB-12C6-0547-B095-CCAAC5186D68}"/>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D6C0F7DC-6450-CA4C-9C9D-E4C838FDBC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DA6E7E-4385-9A42-A22C-7DC36D1FE4C7}"/>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4178181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wo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7178" y="1368910"/>
            <a:ext cx="4864192" cy="4544568"/>
          </a:xfrm>
          <a:ln>
            <a:noFill/>
          </a:ln>
        </p:spPr>
        <p:txBody>
          <a:bodyPr>
            <a:noAutofit/>
          </a:bodyPr>
          <a:lstStyle>
            <a:lvl1pPr marL="342900" indent="-342900">
              <a:lnSpc>
                <a:spcPct val="105000"/>
              </a:lnSpc>
              <a:buClr>
                <a:schemeClr val="accent2"/>
              </a:buClr>
              <a:defRPr sz="2000"/>
            </a:lvl1pPr>
            <a:lvl2pPr marL="682625" indent="-285750">
              <a:lnSpc>
                <a:spcPct val="105000"/>
              </a:lnSpc>
              <a:buClr>
                <a:schemeClr val="accent4"/>
              </a:buClr>
              <a:defRPr sz="1800"/>
            </a:lvl2pPr>
            <a:lvl3pPr marL="974725" indent="-228600">
              <a:lnSpc>
                <a:spcPct val="105000"/>
              </a:lnSpc>
              <a:buClr>
                <a:schemeClr val="accent4"/>
              </a:buClr>
              <a:defRPr sz="1400"/>
            </a:lvl3pPr>
            <a:lvl4pPr marL="1257300" indent="-228600">
              <a:lnSpc>
                <a:spcPct val="105000"/>
              </a:lnSpc>
              <a:buClr>
                <a:schemeClr val="accent4"/>
              </a:buClr>
              <a:defRPr sz="1400"/>
            </a:lvl4pPr>
            <a:lvl5pPr marL="1257300" indent="0">
              <a:lnSpc>
                <a:spcPct val="105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6328437" y="1368911"/>
            <a:ext cx="4880456" cy="4542529"/>
          </a:xfrm>
          <a:ln>
            <a:noFill/>
          </a:ln>
        </p:spPr>
        <p:txBody>
          <a:bodyPr>
            <a:noAutofit/>
          </a:bodyPr>
          <a:lstStyle>
            <a:lvl1pPr>
              <a:buClr>
                <a:schemeClr val="accent2"/>
              </a:buClr>
              <a:defRPr sz="2000"/>
            </a:lvl1pPr>
            <a:lvl2pPr marL="682625" indent="-285750">
              <a:defRPr sz="1800"/>
            </a:lvl2pPr>
            <a:lvl3pPr marL="974725" indent="-228600">
              <a:defRPr sz="1400"/>
            </a:lvl3pPr>
            <a:lvl4pPr marL="1257300" indent="-228600">
              <a:defRPr sz="1400"/>
            </a:lvl4pPr>
            <a:lvl5pPr marL="1257300" indent="0">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p:cNvSpPr>
            <a:spLocks noGrp="1"/>
          </p:cNvSpPr>
          <p:nvPr>
            <p:ph type="body" sz="quarter" idx="15" hasCustomPrompt="1"/>
          </p:nvPr>
        </p:nvSpPr>
        <p:spPr>
          <a:xfrm>
            <a:off x="997178" y="1051560"/>
            <a:ext cx="4165600" cy="228600"/>
          </a:xfrm>
        </p:spPr>
        <p:txBody>
          <a:bodyPr anchor="b">
            <a:noAutofit/>
          </a:bodyPr>
          <a:lstStyle>
            <a:lvl1pPr marL="0" indent="0">
              <a:buNone/>
              <a:defRPr sz="900" baseline="0">
                <a:solidFill>
                  <a:schemeClr val="tx2"/>
                </a:solidFill>
              </a:defRPr>
            </a:lvl1pPr>
          </a:lstStyle>
          <a:p>
            <a:pPr lvl="0"/>
            <a:r>
              <a:rPr lang="en-US" dirty="0"/>
              <a:t>As of date</a:t>
            </a:r>
          </a:p>
        </p:txBody>
      </p:sp>
      <p:sp>
        <p:nvSpPr>
          <p:cNvPr id="12" name="Text Placeholder 7"/>
          <p:cNvSpPr>
            <a:spLocks noGrp="1"/>
          </p:cNvSpPr>
          <p:nvPr>
            <p:ph type="body" sz="quarter" idx="13" hasCustomPrompt="1"/>
          </p:nvPr>
        </p:nvSpPr>
        <p:spPr>
          <a:xfrm>
            <a:off x="997178" y="6053328"/>
            <a:ext cx="10204222"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5" name="Title 1"/>
          <p:cNvSpPr>
            <a:spLocks noGrp="1"/>
          </p:cNvSpPr>
          <p:nvPr>
            <p:ph type="title"/>
          </p:nvPr>
        </p:nvSpPr>
        <p:spPr bwMode="auto">
          <a:xfrm>
            <a:off x="997178" y="289013"/>
            <a:ext cx="10204223" cy="740664"/>
          </a:xfrm>
        </p:spPr>
        <p:txBody>
          <a:bodyPr>
            <a:noAutofit/>
          </a:bodyPr>
          <a:lstStyle>
            <a:lvl1pPr>
              <a:defRPr sz="2600"/>
            </a:lvl1pPr>
          </a:lstStyle>
          <a:p>
            <a:r>
              <a:rPr lang="en-US"/>
              <a:t>Click to edit Master title style</a:t>
            </a:r>
            <a:endParaRPr lang="en-US" dirty="0"/>
          </a:p>
        </p:txBody>
      </p:sp>
      <p:sp>
        <p:nvSpPr>
          <p:cNvPr id="8" name="Slide Number"/>
          <p:cNvSpPr txBox="1"/>
          <p:nvPr userDrawn="1"/>
        </p:nvSpPr>
        <p:spPr>
          <a:xfrm>
            <a:off x="10893859" y="6629400"/>
            <a:ext cx="307542" cy="228600"/>
          </a:xfrm>
          <a:prstGeom prst="rect">
            <a:avLst/>
          </a:prstGeom>
          <a:noFill/>
        </p:spPr>
        <p:txBody>
          <a:bodyPr wrap="square" lIns="0" tIns="0" rIns="0" bIns="0" rtlCol="0" anchor="ctr">
            <a:noAutofit/>
          </a:bodyPr>
          <a:lstStyle/>
          <a:p>
            <a:pPr algn="ctr"/>
            <a:fld id="{8EDFB997-4523-4D25-AFCA-51DDD9577CA9}" type="slidenum">
              <a:rPr lang="en-US" sz="900" kern="1200" smtClean="0">
                <a:solidFill>
                  <a:schemeClr val="accent1"/>
                </a:solidFill>
                <a:latin typeface="+mj-lt"/>
                <a:ea typeface="+mn-ea"/>
                <a:cs typeface="+mn-cs"/>
              </a:rPr>
              <a:pPr algn="ctr"/>
              <a:t>‹#›</a:t>
            </a:fld>
            <a:endParaRPr lang="en-US" sz="900" kern="1200" dirty="0">
              <a:solidFill>
                <a:schemeClr val="accent1"/>
              </a:solidFill>
              <a:latin typeface="+mj-lt"/>
              <a:ea typeface="+mn-ea"/>
              <a:cs typeface="+mn-cs"/>
            </a:endParaRPr>
          </a:p>
        </p:txBody>
      </p:sp>
    </p:spTree>
    <p:extLst>
      <p:ext uri="{BB962C8B-B14F-4D97-AF65-F5344CB8AC3E}">
        <p14:creationId xmlns:p14="http://schemas.microsoft.com/office/powerpoint/2010/main" val="393380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wo Content with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997178" y="289013"/>
            <a:ext cx="10204222" cy="740664"/>
          </a:xfrm>
        </p:spPr>
        <p:txBody>
          <a:bodyPr>
            <a:noAutofit/>
          </a:bodyPr>
          <a:lstStyle>
            <a:lvl1pPr>
              <a:defRPr sz="2600" baseline="0"/>
            </a:lvl1pPr>
          </a:lstStyle>
          <a:p>
            <a:r>
              <a:rPr lang="en-US" dirty="0"/>
              <a:t>Content with Subhead</a:t>
            </a:r>
          </a:p>
        </p:txBody>
      </p:sp>
      <p:sp>
        <p:nvSpPr>
          <p:cNvPr id="3" name="Content Placeholder 2"/>
          <p:cNvSpPr>
            <a:spLocks noGrp="1"/>
          </p:cNvSpPr>
          <p:nvPr>
            <p:ph idx="1"/>
          </p:nvPr>
        </p:nvSpPr>
        <p:spPr>
          <a:xfrm>
            <a:off x="997179" y="1981200"/>
            <a:ext cx="4877348" cy="3916680"/>
          </a:xfrm>
        </p:spPr>
        <p:txBody>
          <a:bodyPr>
            <a:noAutofit/>
          </a:bodyPr>
          <a:lstStyle>
            <a:lvl1pPr marL="342900" indent="-342900">
              <a:lnSpc>
                <a:spcPct val="110000"/>
              </a:lnSpc>
              <a:buClr>
                <a:schemeClr val="accent2"/>
              </a:buClr>
              <a:defRPr sz="2000"/>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hasCustomPrompt="1"/>
          </p:nvPr>
        </p:nvSpPr>
        <p:spPr>
          <a:xfrm>
            <a:off x="997178" y="6053328"/>
            <a:ext cx="10204222"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7" name="Text Placeholder 4"/>
          <p:cNvSpPr>
            <a:spLocks noGrp="1"/>
          </p:cNvSpPr>
          <p:nvPr>
            <p:ph type="body" sz="quarter" idx="14" hasCustomPrompt="1"/>
          </p:nvPr>
        </p:nvSpPr>
        <p:spPr>
          <a:xfrm>
            <a:off x="997178" y="1051560"/>
            <a:ext cx="4165600" cy="228600"/>
          </a:xfrm>
        </p:spPr>
        <p:txBody>
          <a:bodyPr anchor="b">
            <a:noAutofit/>
          </a:bodyPr>
          <a:lstStyle>
            <a:lvl1pPr marL="0" indent="0">
              <a:buNone/>
              <a:defRPr sz="900" baseline="0">
                <a:solidFill>
                  <a:schemeClr val="tx2"/>
                </a:solidFill>
              </a:defRPr>
            </a:lvl1pPr>
          </a:lstStyle>
          <a:p>
            <a:pPr lvl="0"/>
            <a:r>
              <a:rPr lang="en-US" dirty="0"/>
              <a:t>As of date</a:t>
            </a:r>
          </a:p>
        </p:txBody>
      </p:sp>
      <p:sp>
        <p:nvSpPr>
          <p:cNvPr id="5" name="Text Placeholder 4"/>
          <p:cNvSpPr>
            <a:spLocks noGrp="1"/>
          </p:cNvSpPr>
          <p:nvPr>
            <p:ph type="body" sz="quarter" idx="15" hasCustomPrompt="1"/>
          </p:nvPr>
        </p:nvSpPr>
        <p:spPr>
          <a:xfrm>
            <a:off x="997179" y="1371601"/>
            <a:ext cx="4877348" cy="409575"/>
          </a:xfrm>
        </p:spPr>
        <p:txBody>
          <a:bodyPr>
            <a:noAutofit/>
          </a:bodyPr>
          <a:lstStyle>
            <a:lvl1pPr marL="0" indent="0">
              <a:buNone/>
              <a:defRPr sz="1600" b="0" cap="all" baseline="0">
                <a:solidFill>
                  <a:schemeClr val="tx2"/>
                </a:solidFill>
                <a:latin typeface="+mj-lt"/>
              </a:defRPr>
            </a:lvl1pPr>
          </a:lstStyle>
          <a:p>
            <a:pPr lvl="0"/>
            <a:r>
              <a:rPr lang="en-US" dirty="0"/>
              <a:t>subhead</a:t>
            </a:r>
          </a:p>
        </p:txBody>
      </p:sp>
      <p:sp>
        <p:nvSpPr>
          <p:cNvPr id="6" name="Text Placeholder 5"/>
          <p:cNvSpPr>
            <a:spLocks noGrp="1"/>
          </p:cNvSpPr>
          <p:nvPr>
            <p:ph type="body" sz="quarter" idx="16" hasCustomPrompt="1"/>
          </p:nvPr>
        </p:nvSpPr>
        <p:spPr>
          <a:xfrm>
            <a:off x="6315070" y="1371600"/>
            <a:ext cx="4886335" cy="419100"/>
          </a:xfrm>
        </p:spPr>
        <p:txBody>
          <a:bodyPr>
            <a:noAutofit/>
          </a:bodyPr>
          <a:lstStyle>
            <a:lvl1pPr marL="0" indent="0">
              <a:buNone/>
              <a:defRPr sz="1600" cap="all" baseline="0">
                <a:solidFill>
                  <a:schemeClr val="tx2"/>
                </a:solidFill>
                <a:latin typeface="+mj-lt"/>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subhead</a:t>
            </a:r>
          </a:p>
        </p:txBody>
      </p:sp>
      <p:sp>
        <p:nvSpPr>
          <p:cNvPr id="11" name="Text Placeholder 10"/>
          <p:cNvSpPr>
            <a:spLocks noGrp="1"/>
          </p:cNvSpPr>
          <p:nvPr>
            <p:ph type="body" sz="quarter" idx="17"/>
          </p:nvPr>
        </p:nvSpPr>
        <p:spPr>
          <a:xfrm>
            <a:off x="6315281" y="1981201"/>
            <a:ext cx="4886120" cy="391668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cNvSpPr txBox="1"/>
          <p:nvPr userDrawn="1"/>
        </p:nvSpPr>
        <p:spPr>
          <a:xfrm>
            <a:off x="10893859" y="6629400"/>
            <a:ext cx="307542" cy="228600"/>
          </a:xfrm>
          <a:prstGeom prst="rect">
            <a:avLst/>
          </a:prstGeom>
          <a:noFill/>
        </p:spPr>
        <p:txBody>
          <a:bodyPr wrap="square" lIns="0" tIns="0" rIns="0" bIns="0" rtlCol="0" anchor="ctr">
            <a:noAutofit/>
          </a:bodyPr>
          <a:lstStyle/>
          <a:p>
            <a:pPr algn="ctr"/>
            <a:fld id="{8EDFB997-4523-4D25-AFCA-51DDD9577CA9}" type="slidenum">
              <a:rPr lang="en-US" sz="900" kern="1200" smtClean="0">
                <a:solidFill>
                  <a:schemeClr val="accent1"/>
                </a:solidFill>
                <a:latin typeface="+mj-lt"/>
                <a:ea typeface="+mn-ea"/>
                <a:cs typeface="+mn-cs"/>
              </a:rPr>
              <a:pPr algn="ctr"/>
              <a:t>‹#›</a:t>
            </a:fld>
            <a:endParaRPr lang="en-US" sz="900" kern="1200" dirty="0">
              <a:solidFill>
                <a:schemeClr val="accent1"/>
              </a:solidFill>
              <a:latin typeface="+mj-lt"/>
              <a:ea typeface="+mn-ea"/>
              <a:cs typeface="+mn-cs"/>
            </a:endParaRPr>
          </a:p>
        </p:txBody>
      </p:sp>
    </p:spTree>
    <p:extLst>
      <p:ext uri="{BB962C8B-B14F-4D97-AF65-F5344CB8AC3E}">
        <p14:creationId xmlns:p14="http://schemas.microsoft.com/office/powerpoint/2010/main" val="3857086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mod="1">
    <p:ext uri="{DCECCB84-F9BA-43D5-87BE-67443E8EF086}">
      <p15:sldGuideLst xmlns:p15="http://schemas.microsoft.com/office/powerpoint/2012/main">
        <p15:guide id="1" orient="horz" pos="2160">
          <p15:clr>
            <a:srgbClr val="FBAE40"/>
          </p15:clr>
        </p15:guide>
        <p15:guide id="2" pos="2880">
          <p15:clr>
            <a:srgbClr val="FBAE40"/>
          </p15:clr>
        </p15:guide>
        <p15:guide id="3" orient="horz" pos="864">
          <p15:clr>
            <a:srgbClr val="FBAE40"/>
          </p15:clr>
        </p15:guide>
        <p15:guide id="4" orient="horz" pos="1128">
          <p15:clr>
            <a:srgbClr val="FBAE40"/>
          </p15:clr>
        </p15:guide>
        <p15:guide id="5" orient="horz" pos="124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1_Blank">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320800" y="6053328"/>
            <a:ext cx="9956800"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Tree>
    <p:extLst>
      <p:ext uri="{BB962C8B-B14F-4D97-AF65-F5344CB8AC3E}">
        <p14:creationId xmlns:p14="http://schemas.microsoft.com/office/powerpoint/2010/main" val="3184550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2_Blank">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320800" y="6053328"/>
            <a:ext cx="9956800"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Tree>
    <p:extLst>
      <p:ext uri="{BB962C8B-B14F-4D97-AF65-F5344CB8AC3E}">
        <p14:creationId xmlns:p14="http://schemas.microsoft.com/office/powerpoint/2010/main" val="2628585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3_Blank">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320800" y="6053328"/>
            <a:ext cx="9956800"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Tree>
    <p:extLst>
      <p:ext uri="{BB962C8B-B14F-4D97-AF65-F5344CB8AC3E}">
        <p14:creationId xmlns:p14="http://schemas.microsoft.com/office/powerpoint/2010/main" val="73112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41524-3E5B-2646-B8F6-BCACEE0291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688A8C-72FC-F348-A049-E746C85A69E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70282D-1F69-A949-8D94-D8F3E42DF968}"/>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68F63539-DCC5-E14E-B825-A7280C4FC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A5A6F4-9237-6C4D-AF63-1F07FA18B19C}"/>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3884526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2716A-5D45-DA4E-AAFF-F7754A1E22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328A8E-E47C-EC48-8578-CEB02112A8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5BB1CA7-4100-5346-B68A-EB594F50A848}"/>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FAAA0A6E-1196-034B-85D0-F0B65A7CD3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C19CF2-9751-E84D-B8F2-7F4FF392F968}"/>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51474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E62C9-F4FA-B849-9726-DB7456322B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99BF85-B663-DB43-B0C9-86792A5DBE4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81C764-30F5-E845-8A8A-650ADD78A6D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7D5A61-5A90-E74B-A05E-B49057E6575E}"/>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6" name="Footer Placeholder 5">
            <a:extLst>
              <a:ext uri="{FF2B5EF4-FFF2-40B4-BE49-F238E27FC236}">
                <a16:creationId xmlns:a16="http://schemas.microsoft.com/office/drawing/2014/main" id="{2B087DF4-B31E-1249-ABE5-6903D175D4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F5D1D8-851B-BD4D-89AC-F4E4BA7C3364}"/>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3798391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D0AD5-F099-BB43-89EE-6214666691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35D3F4-CD3A-2744-81FF-AEBE807769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7C0FC61-D50F-994A-8422-3B1787C6AA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50B883-5505-454D-A3FC-A3F5B562E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6C0B61A-BC6D-E041-9DE5-AF2103AD791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20D7B4-136D-3A46-AEE1-E6D6EB5A1582}"/>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8" name="Footer Placeholder 7">
            <a:extLst>
              <a:ext uri="{FF2B5EF4-FFF2-40B4-BE49-F238E27FC236}">
                <a16:creationId xmlns:a16="http://schemas.microsoft.com/office/drawing/2014/main" id="{74054A43-B6F1-F24B-8873-20B8C51F4E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F0BE56-734D-2048-B07E-F0E53C20623A}"/>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3282367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FF1A1-B618-0A48-8743-31CFF9A933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C569BF-B941-1F4A-8210-8A5FF757C0C0}"/>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4" name="Footer Placeholder 3">
            <a:extLst>
              <a:ext uri="{FF2B5EF4-FFF2-40B4-BE49-F238E27FC236}">
                <a16:creationId xmlns:a16="http://schemas.microsoft.com/office/drawing/2014/main" id="{CE8A99D7-0CF1-224D-9948-9717AD3781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94A352-14F5-4445-8E14-8788BDEA734C}"/>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1474376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90B754-5DD2-0F40-9F84-FF2862B98489}"/>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3" name="Footer Placeholder 2">
            <a:extLst>
              <a:ext uri="{FF2B5EF4-FFF2-40B4-BE49-F238E27FC236}">
                <a16:creationId xmlns:a16="http://schemas.microsoft.com/office/drawing/2014/main" id="{1FAFB24B-DA58-9144-84C8-1BDF478855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53471E-1660-BA4B-9C9F-9B695AFD46A4}"/>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253559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AE31C-7E28-7A4E-99AC-BD1B94C93E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700C94-37E2-CC44-9EBA-1DFEEF261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7EC9C5-492A-3F4A-A909-E04EF87B3B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461074-3B01-6A4B-80C0-553ECF9944AC}"/>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6" name="Footer Placeholder 5">
            <a:extLst>
              <a:ext uri="{FF2B5EF4-FFF2-40B4-BE49-F238E27FC236}">
                <a16:creationId xmlns:a16="http://schemas.microsoft.com/office/drawing/2014/main" id="{C5646908-F12A-2240-8AF6-99C971BF43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921D67-934C-994C-848D-FA2FB9A9FE52}"/>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15423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3408-E63E-594A-9A7B-8F72756499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5D39557-56EA-9D4A-9716-8C9987CDFB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3C1A3A-0140-CD44-84DE-0B8ADBDF2B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7563A6-83AE-C647-BA31-84755817259E}"/>
              </a:ext>
            </a:extLst>
          </p:cNvPr>
          <p:cNvSpPr>
            <a:spLocks noGrp="1"/>
          </p:cNvSpPr>
          <p:nvPr>
            <p:ph type="dt" sz="half" idx="10"/>
          </p:nvPr>
        </p:nvSpPr>
        <p:spPr/>
        <p:txBody>
          <a:bodyPr/>
          <a:lstStyle/>
          <a:p>
            <a:fld id="{7CB8508A-4AC8-514D-99A4-4BEFBA11F3B8}" type="datetimeFigureOut">
              <a:rPr lang="en-US" smtClean="0"/>
              <a:t>08/20/2019</a:t>
            </a:fld>
            <a:endParaRPr lang="en-US"/>
          </a:p>
        </p:txBody>
      </p:sp>
      <p:sp>
        <p:nvSpPr>
          <p:cNvPr id="6" name="Footer Placeholder 5">
            <a:extLst>
              <a:ext uri="{FF2B5EF4-FFF2-40B4-BE49-F238E27FC236}">
                <a16:creationId xmlns:a16="http://schemas.microsoft.com/office/drawing/2014/main" id="{161CC5C3-89AE-154B-B611-8A0D9E20F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6B762D-0760-0E4C-A807-13D7BB3168B3}"/>
              </a:ext>
            </a:extLst>
          </p:cNvPr>
          <p:cNvSpPr>
            <a:spLocks noGrp="1"/>
          </p:cNvSpPr>
          <p:nvPr>
            <p:ph type="sldNum" sz="quarter" idx="12"/>
          </p:nvPr>
        </p:nvSpPr>
        <p:spPr/>
        <p:txBody>
          <a:bodyPr/>
          <a:lstStyle/>
          <a:p>
            <a:fld id="{67C68748-C0CD-1F4B-9A11-BA52DB2A6F3C}" type="slidenum">
              <a:rPr lang="en-US" smtClean="0"/>
              <a:t>‹#›</a:t>
            </a:fld>
            <a:endParaRPr lang="en-US"/>
          </a:p>
        </p:txBody>
      </p:sp>
    </p:spTree>
    <p:extLst>
      <p:ext uri="{BB962C8B-B14F-4D97-AF65-F5344CB8AC3E}">
        <p14:creationId xmlns:p14="http://schemas.microsoft.com/office/powerpoint/2010/main" val="1467243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D7F9FB-D00C-D047-854B-37A4383EAE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FF2B3B-B80F-A441-A0C6-65105F4BC7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53CE28-437C-5242-B5DF-824CC07291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8508A-4AC8-514D-99A4-4BEFBA11F3B8}" type="datetimeFigureOut">
              <a:rPr lang="en-US" smtClean="0"/>
              <a:t>08/20/2019</a:t>
            </a:fld>
            <a:endParaRPr lang="en-US"/>
          </a:p>
        </p:txBody>
      </p:sp>
      <p:sp>
        <p:nvSpPr>
          <p:cNvPr id="5" name="Footer Placeholder 4">
            <a:extLst>
              <a:ext uri="{FF2B5EF4-FFF2-40B4-BE49-F238E27FC236}">
                <a16:creationId xmlns:a16="http://schemas.microsoft.com/office/drawing/2014/main" id="{6CEFE04B-CDD1-EB45-87F1-1DB6123867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EA2DC1-FA47-7F42-B26F-5833493A6E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68748-C0CD-1F4B-9A11-BA52DB2A6F3C}" type="slidenum">
              <a:rPr lang="en-US" smtClean="0"/>
              <a:t>‹#›</a:t>
            </a:fld>
            <a:endParaRPr lang="en-US"/>
          </a:p>
        </p:txBody>
      </p:sp>
    </p:spTree>
    <p:extLst>
      <p:ext uri="{BB962C8B-B14F-4D97-AF65-F5344CB8AC3E}">
        <p14:creationId xmlns:p14="http://schemas.microsoft.com/office/powerpoint/2010/main" val="3508171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 id="2147483664" r:id="rId14"/>
    <p:sldLayoutId id="2147483665" r:id="rId15"/>
    <p:sldLayoutId id="214748366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43DE9-6796-124C-A65D-D0A218FEF977}"/>
              </a:ext>
            </a:extLst>
          </p:cNvPr>
          <p:cNvSpPr>
            <a:spLocks noGrp="1"/>
          </p:cNvSpPr>
          <p:nvPr>
            <p:ph type="ctrTitle"/>
          </p:nvPr>
        </p:nvSpPr>
        <p:spPr>
          <a:xfrm>
            <a:off x="5181600" y="1122363"/>
            <a:ext cx="5486400" cy="2387600"/>
          </a:xfrm>
        </p:spPr>
        <p:txBody>
          <a:bodyPr/>
          <a:lstStyle/>
          <a:p>
            <a:r>
              <a:rPr lang="en-US" sz="3600" cap="all" dirty="0">
                <a:latin typeface="Arial Black" panose="020B0A04020102020204" pitchFamily="34" charset="0"/>
              </a:rPr>
              <a:t>Hidden Value of a 401(k) </a:t>
            </a:r>
          </a:p>
        </p:txBody>
      </p:sp>
      <p:sp>
        <p:nvSpPr>
          <p:cNvPr id="4" name="Rectangle 3">
            <a:extLst>
              <a:ext uri="{FF2B5EF4-FFF2-40B4-BE49-F238E27FC236}">
                <a16:creationId xmlns:a16="http://schemas.microsoft.com/office/drawing/2014/main" id="{38C56C99-FEFB-E34C-B9DA-3E0CFA4A5C06}"/>
              </a:ext>
            </a:extLst>
          </p:cNvPr>
          <p:cNvSpPr/>
          <p:nvPr/>
        </p:nvSpPr>
        <p:spPr>
          <a:xfrm>
            <a:off x="666750" y="165236"/>
            <a:ext cx="2228850" cy="957127"/>
          </a:xfrm>
          <a:prstGeom prst="rect">
            <a:avLst/>
          </a:prstGeom>
          <a:solidFill>
            <a:schemeClr val="bg1"/>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oAutofit/>
          </a:bodyPr>
          <a:lstStyle/>
          <a:p>
            <a:pPr algn="ctr"/>
            <a:r>
              <a:rPr lang="en-US" dirty="0">
                <a:solidFill>
                  <a:srgbClr val="FF00FF"/>
                </a:solidFill>
              </a:rPr>
              <a:t>Advisor Firm Logo Here</a:t>
            </a:r>
          </a:p>
        </p:txBody>
      </p:sp>
      <p:sp>
        <p:nvSpPr>
          <p:cNvPr id="5" name="Subtitle 4">
            <a:extLst>
              <a:ext uri="{FF2B5EF4-FFF2-40B4-BE49-F238E27FC236}">
                <a16:creationId xmlns:a16="http://schemas.microsoft.com/office/drawing/2014/main" id="{6F6FAB1B-DE78-8E41-BF87-C7E277EEF0C9}"/>
              </a:ext>
            </a:extLst>
          </p:cNvPr>
          <p:cNvSpPr>
            <a:spLocks noGrp="1"/>
          </p:cNvSpPr>
          <p:nvPr>
            <p:ph type="subTitle" idx="1"/>
          </p:nvPr>
        </p:nvSpPr>
        <p:spPr>
          <a:xfrm>
            <a:off x="5372100" y="3636815"/>
            <a:ext cx="5295900" cy="1655762"/>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oAutofit/>
          </a:bodyPr>
          <a:lstStyle/>
          <a:p>
            <a:pPr algn="ctr"/>
            <a:r>
              <a:rPr lang="en-US" dirty="0">
                <a:solidFill>
                  <a:srgbClr val="FF00FF"/>
                </a:solidFill>
              </a:rPr>
              <a:t>Client logo placeholder</a:t>
            </a:r>
          </a:p>
        </p:txBody>
      </p:sp>
      <p:sp>
        <p:nvSpPr>
          <p:cNvPr id="6" name="Subtitle 1">
            <a:extLst>
              <a:ext uri="{FF2B5EF4-FFF2-40B4-BE49-F238E27FC236}">
                <a16:creationId xmlns:a16="http://schemas.microsoft.com/office/drawing/2014/main" id="{557CF242-EAFA-D94D-86F5-1C6C80395139}"/>
              </a:ext>
            </a:extLst>
          </p:cNvPr>
          <p:cNvSpPr txBox="1">
            <a:spLocks/>
          </p:cNvSpPr>
          <p:nvPr/>
        </p:nvSpPr>
        <p:spPr>
          <a:xfrm>
            <a:off x="5981700" y="5419429"/>
            <a:ext cx="3886200" cy="428625"/>
          </a:xfrm>
          <a:prstGeom prst="rect">
            <a:avLst/>
          </a:prstGeom>
          <a:ln>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FF"/>
                </a:solidFill>
              </a:rPr>
              <a:t>Add Rep Name Here</a:t>
            </a:r>
          </a:p>
        </p:txBody>
      </p:sp>
      <p:pic>
        <p:nvPicPr>
          <p:cNvPr id="8" name="help">
            <a:extLst>
              <a:ext uri="{FF2B5EF4-FFF2-40B4-BE49-F238E27FC236}">
                <a16:creationId xmlns:a16="http://schemas.microsoft.com/office/drawing/2014/main" id="{188FD54F-CFEE-F241-8842-0AA199575A0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1501924"/>
            <a:ext cx="4362450" cy="4362450"/>
          </a:xfrm>
          <a:prstGeom prst="rect">
            <a:avLst/>
          </a:prstGeom>
        </p:spPr>
      </p:pic>
      <p:graphicFrame>
        <p:nvGraphicFramePr>
          <p:cNvPr id="9" name="Table 8">
            <a:extLst>
              <a:ext uri="{FF2B5EF4-FFF2-40B4-BE49-F238E27FC236}">
                <a16:creationId xmlns:a16="http://schemas.microsoft.com/office/drawing/2014/main" id="{2EF4D9B4-A1F0-604C-8582-8E22F023D83D}"/>
              </a:ext>
            </a:extLst>
          </p:cNvPr>
          <p:cNvGraphicFramePr>
            <a:graphicFrameLocks noGrp="1"/>
          </p:cNvGraphicFramePr>
          <p:nvPr>
            <p:extLst>
              <p:ext uri="{D42A27DB-BD31-4B8C-83A1-F6EECF244321}">
                <p14:modId xmlns:p14="http://schemas.microsoft.com/office/powerpoint/2010/main" val="4036015503"/>
              </p:ext>
            </p:extLst>
          </p:nvPr>
        </p:nvGraphicFramePr>
        <p:xfrm>
          <a:off x="0" y="1501924"/>
          <a:ext cx="4362452" cy="4237356"/>
        </p:xfrm>
        <a:graphic>
          <a:graphicData uri="http://schemas.openxmlformats.org/drawingml/2006/table">
            <a:tbl>
              <a:tblPr firstRow="1" bandRow="1">
                <a:tableStyleId>{5C22544A-7EE6-4342-B048-85BDC9FD1C3A}</a:tableStyleId>
              </a:tblPr>
              <a:tblGrid>
                <a:gridCol w="1090613">
                  <a:extLst>
                    <a:ext uri="{9D8B030D-6E8A-4147-A177-3AD203B41FA5}">
                      <a16:colId xmlns:a16="http://schemas.microsoft.com/office/drawing/2014/main" val="20000"/>
                    </a:ext>
                  </a:extLst>
                </a:gridCol>
                <a:gridCol w="1090613">
                  <a:extLst>
                    <a:ext uri="{9D8B030D-6E8A-4147-A177-3AD203B41FA5}">
                      <a16:colId xmlns:a16="http://schemas.microsoft.com/office/drawing/2014/main" val="20001"/>
                    </a:ext>
                  </a:extLst>
                </a:gridCol>
                <a:gridCol w="1090613">
                  <a:extLst>
                    <a:ext uri="{9D8B030D-6E8A-4147-A177-3AD203B41FA5}">
                      <a16:colId xmlns:a16="http://schemas.microsoft.com/office/drawing/2014/main" val="20002"/>
                    </a:ext>
                  </a:extLst>
                </a:gridCol>
                <a:gridCol w="1090613">
                  <a:extLst>
                    <a:ext uri="{9D8B030D-6E8A-4147-A177-3AD203B41FA5}">
                      <a16:colId xmlns:a16="http://schemas.microsoft.com/office/drawing/2014/main" val="20003"/>
                    </a:ext>
                  </a:extLst>
                </a:gridCol>
              </a:tblGrid>
              <a:tr h="1059339">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0"/>
                  </a:ext>
                </a:extLst>
              </a:tr>
              <a:tr h="1059339">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r h="1059339">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2"/>
                  </a:ext>
                </a:extLst>
              </a:tr>
              <a:tr h="1059339">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84148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12633" y="894766"/>
            <a:ext cx="6766737" cy="5068471"/>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noAutofit/>
          </a:bodyPr>
          <a:lstStyle/>
          <a:p>
            <a:pPr>
              <a:spcAft>
                <a:spcPts val="1200"/>
              </a:spcAft>
            </a:pPr>
            <a:r>
              <a:rPr lang="en-US" sz="1400" b="1" dirty="0">
                <a:solidFill>
                  <a:srgbClr val="FF00FF"/>
                </a:solidFill>
              </a:rPr>
              <a:t>TERMS OF USE</a:t>
            </a:r>
            <a:endParaRPr lang="en-US" sz="1400" dirty="0">
              <a:solidFill>
                <a:srgbClr val="FF00FF"/>
              </a:solidFill>
            </a:endParaRPr>
          </a:p>
          <a:p>
            <a:pPr>
              <a:spcAft>
                <a:spcPts val="1200"/>
              </a:spcAft>
            </a:pPr>
            <a:r>
              <a:rPr lang="en-US" sz="1400" dirty="0">
                <a:solidFill>
                  <a:srgbClr val="FF00FF"/>
                </a:solidFill>
              </a:rPr>
              <a:t>By using this presentation, you understand and agree to the following:</a:t>
            </a:r>
          </a:p>
          <a:p>
            <a:pPr marL="285750" indent="-285750">
              <a:spcAft>
                <a:spcPts val="1200"/>
              </a:spcAft>
              <a:buFont typeface="Wingdings" panose="05000000000000000000" pitchFamily="2" charset="2"/>
              <a:buChar char="§"/>
            </a:pPr>
            <a:r>
              <a:rPr lang="en-US" sz="1400" dirty="0">
                <a:solidFill>
                  <a:srgbClr val="FF00FF"/>
                </a:solidFill>
              </a:rPr>
              <a:t>You understand that T. Rowe Price does not undertake to give investment advice in a fiduciary capacity by making available this presentation and that </a:t>
            </a:r>
            <a:br>
              <a:rPr lang="en-US" sz="1400" dirty="0">
                <a:solidFill>
                  <a:srgbClr val="FF00FF"/>
                </a:solidFill>
              </a:rPr>
            </a:br>
            <a:r>
              <a:rPr lang="en-US" sz="1400" dirty="0">
                <a:solidFill>
                  <a:srgbClr val="FF00FF"/>
                </a:solidFill>
              </a:rPr>
              <a:t>T. Rowe Price Associates, Inc. and/or its affiliates (“T. Rowe Price”) may receive revenue from products and services made available by T. Rowe Price, including investment management, servicing, or other fees related to making available and/or servicing certain investments on its recordkeeping platform.</a:t>
            </a:r>
          </a:p>
          <a:p>
            <a:pPr marL="285750" indent="-285750">
              <a:spcAft>
                <a:spcPts val="1200"/>
              </a:spcAft>
              <a:buFont typeface="Wingdings" panose="05000000000000000000" pitchFamily="2" charset="2"/>
              <a:buChar char="§"/>
            </a:pPr>
            <a:r>
              <a:rPr lang="en-US" sz="1400" dirty="0">
                <a:solidFill>
                  <a:srgbClr val="FF00FF"/>
                </a:solidFill>
              </a:rPr>
              <a:t>To the extent you modify this presentation you will not attribute this presentation to T. Rowe Price through co-branding or otherwise.</a:t>
            </a:r>
          </a:p>
          <a:p>
            <a:pPr marL="285750" indent="-285750">
              <a:spcAft>
                <a:spcPts val="1200"/>
              </a:spcAft>
              <a:buFont typeface="Wingdings" panose="05000000000000000000" pitchFamily="2" charset="2"/>
              <a:buChar char="§"/>
            </a:pPr>
            <a:r>
              <a:rPr lang="en-US" sz="1400" dirty="0">
                <a:solidFill>
                  <a:srgbClr val="FF00FF"/>
                </a:solidFill>
              </a:rPr>
              <a:t>To the extent you provide investment recommendations to clients or prospective clients, you will not attribute any such recommendation(s) to </a:t>
            </a:r>
            <a:br>
              <a:rPr lang="en-US" sz="1400" dirty="0">
                <a:solidFill>
                  <a:srgbClr val="FF00FF"/>
                </a:solidFill>
              </a:rPr>
            </a:br>
            <a:r>
              <a:rPr lang="en-US" sz="1400" dirty="0">
                <a:solidFill>
                  <a:srgbClr val="FF00FF"/>
                </a:solidFill>
              </a:rPr>
              <a:t>T. Rowe Price.</a:t>
            </a:r>
          </a:p>
          <a:p>
            <a:pPr marL="285750" indent="-285750">
              <a:spcAft>
                <a:spcPts val="1200"/>
              </a:spcAft>
              <a:buFont typeface="Wingdings" panose="05000000000000000000" pitchFamily="2" charset="2"/>
              <a:buChar char="§"/>
            </a:pPr>
            <a:r>
              <a:rPr lang="en-US" sz="1400" dirty="0">
                <a:solidFill>
                  <a:srgbClr val="FF00FF"/>
                </a:solidFill>
              </a:rPr>
              <a:t>You are responsible for satisfying all applicable regulatory standards relating to this communication’s use by your firm, including all applicable content, approval, recordkeeping, and filing requirements.</a:t>
            </a:r>
          </a:p>
          <a:p>
            <a:pPr>
              <a:spcAft>
                <a:spcPts val="1200"/>
              </a:spcAft>
            </a:pPr>
            <a:r>
              <a:rPr lang="en-US" sz="1400" i="1" dirty="0">
                <a:solidFill>
                  <a:srgbClr val="FF00FF"/>
                </a:solidFill>
              </a:rPr>
              <a:t>Please insert your data/content where indicated and delete these terms of use and various instructions throughout the PPT before using.</a:t>
            </a:r>
          </a:p>
        </p:txBody>
      </p:sp>
    </p:spTree>
    <p:extLst>
      <p:ext uri="{BB962C8B-B14F-4D97-AF65-F5344CB8AC3E}">
        <p14:creationId xmlns:p14="http://schemas.microsoft.com/office/powerpoint/2010/main" val="3665712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97178" y="289013"/>
            <a:ext cx="10204223" cy="740664"/>
          </a:xfrm>
        </p:spPr>
        <p:txBody>
          <a:bodyPr/>
          <a:lstStyle/>
          <a:p>
            <a:r>
              <a:rPr lang="en-US" sz="4400" b="1" dirty="0"/>
              <a:t>About the study</a:t>
            </a:r>
          </a:p>
        </p:txBody>
      </p:sp>
      <p:pic>
        <p:nvPicPr>
          <p:cNvPr id="3" name="Picture 2">
            <a:extLst>
              <a:ext uri="{FF2B5EF4-FFF2-40B4-BE49-F238E27FC236}">
                <a16:creationId xmlns:a16="http://schemas.microsoft.com/office/drawing/2014/main" id="{B5648842-6A73-6F49-8BAC-3474537E8B4E}"/>
              </a:ext>
            </a:extLst>
          </p:cNvPr>
          <p:cNvPicPr>
            <a:picLocks noChangeAspect="1"/>
          </p:cNvPicPr>
          <p:nvPr/>
        </p:nvPicPr>
        <p:blipFill>
          <a:blip r:embed="rId3"/>
          <a:stretch>
            <a:fillRect/>
          </a:stretch>
        </p:blipFill>
        <p:spPr>
          <a:xfrm>
            <a:off x="997178" y="1029677"/>
            <a:ext cx="9804400" cy="4610100"/>
          </a:xfrm>
          <a:prstGeom prst="rect">
            <a:avLst/>
          </a:prstGeom>
        </p:spPr>
      </p:pic>
      <p:sp>
        <p:nvSpPr>
          <p:cNvPr id="2" name="Rectangle 1">
            <a:extLst>
              <a:ext uri="{FF2B5EF4-FFF2-40B4-BE49-F238E27FC236}">
                <a16:creationId xmlns:a16="http://schemas.microsoft.com/office/drawing/2014/main" id="{6FC70AA3-1074-C248-8B87-32E4CE9BCDC8}"/>
              </a:ext>
            </a:extLst>
          </p:cNvPr>
          <p:cNvSpPr/>
          <p:nvPr/>
        </p:nvSpPr>
        <p:spPr>
          <a:xfrm>
            <a:off x="479897" y="6091270"/>
            <a:ext cx="11485123" cy="784830"/>
          </a:xfrm>
          <a:prstGeom prst="rect">
            <a:avLst/>
          </a:prstGeom>
        </p:spPr>
        <p:txBody>
          <a:bodyPr wrap="square">
            <a:spAutoFit/>
          </a:bodyPr>
          <a:lstStyle/>
          <a:p>
            <a:r>
              <a:rPr lang="en-US" sz="900" dirty="0">
                <a:solidFill>
                  <a:schemeClr val="bg1">
                    <a:lumMod val="50000"/>
                  </a:schemeClr>
                </a:solidFill>
                <a:latin typeface="Helvetica" pitchFamily="2" charset="0"/>
              </a:rPr>
              <a:t>Source: T. Rowe Price 2018 Retirement Plan Research: Where 401(k) Design and Corporate Profitability Cross Paths</a:t>
            </a:r>
            <a:br>
              <a:rPr lang="en-US" sz="900" dirty="0">
                <a:solidFill>
                  <a:schemeClr val="bg1">
                    <a:lumMod val="50000"/>
                  </a:schemeClr>
                </a:solidFill>
                <a:latin typeface="Helvetica" pitchFamily="2" charset="0"/>
              </a:rPr>
            </a:br>
            <a:r>
              <a:rPr lang="en-US" sz="900" dirty="0">
                <a:solidFill>
                  <a:schemeClr val="bg1">
                    <a:lumMod val="50000"/>
                  </a:schemeClr>
                </a:solidFill>
                <a:latin typeface="Helvetica" pitchFamily="2" charset="0"/>
              </a:rPr>
              <a:t>All Rights Reserved. T. ROWE PRICE, INVEST WITH CONFIDENCE, and the Bighorn Sheep design are, collectively and/or apart, trademarks of T. Rowe Price Group, Inc.</a:t>
            </a:r>
            <a:br>
              <a:rPr lang="en-US" sz="900" dirty="0">
                <a:solidFill>
                  <a:schemeClr val="bg1">
                    <a:lumMod val="50000"/>
                  </a:schemeClr>
                </a:solidFill>
                <a:latin typeface="Helvetica" pitchFamily="2" charset="0"/>
              </a:rPr>
            </a:br>
            <a:r>
              <a:rPr lang="en-US" sz="900" dirty="0">
                <a:solidFill>
                  <a:schemeClr val="bg1">
                    <a:lumMod val="50000"/>
                  </a:schemeClr>
                </a:solidFill>
                <a:latin typeface="Helvetica" pitchFamily="2" charset="0"/>
              </a:rPr>
              <a:t>Source: </a:t>
            </a:r>
            <a:r>
              <a:rPr lang="en-US" sz="900" dirty="0" err="1">
                <a:solidFill>
                  <a:schemeClr val="bg1">
                    <a:lumMod val="50000"/>
                  </a:schemeClr>
                </a:solidFill>
                <a:latin typeface="Helvetica" pitchFamily="2" charset="0"/>
              </a:rPr>
              <a:t>BrightScope</a:t>
            </a:r>
            <a:r>
              <a:rPr lang="en-US" sz="900" dirty="0">
                <a:solidFill>
                  <a:schemeClr val="bg1">
                    <a:lumMod val="50000"/>
                  </a:schemeClr>
                </a:solidFill>
                <a:latin typeface="Helvetica" pitchFamily="2" charset="0"/>
              </a:rPr>
              <a:t>. ©2019 Strategic Insight Inc. All Rights Reserved.</a:t>
            </a:r>
          </a:p>
          <a:p>
            <a:r>
              <a:rPr lang="en-US" sz="900" dirty="0">
                <a:solidFill>
                  <a:schemeClr val="bg1">
                    <a:lumMod val="50000"/>
                  </a:schemeClr>
                </a:solidFill>
                <a:latin typeface="Helvetica" pitchFamily="2" charset="0"/>
              </a:rPr>
              <a:t>Information is provided 'as is' and solely for informational purposes, not for investment purposes or advice. </a:t>
            </a:r>
            <a:br>
              <a:rPr lang="en-US" sz="900" dirty="0">
                <a:solidFill>
                  <a:schemeClr val="bg1">
                    <a:lumMod val="50000"/>
                  </a:schemeClr>
                </a:solidFill>
                <a:latin typeface="Helvetica" pitchFamily="2" charset="0"/>
              </a:rPr>
            </a:br>
            <a:r>
              <a:rPr lang="en-US" sz="900" dirty="0" err="1">
                <a:solidFill>
                  <a:schemeClr val="bg1">
                    <a:lumMod val="50000"/>
                  </a:schemeClr>
                </a:solidFill>
                <a:latin typeface="Helvetica" pitchFamily="2" charset="0"/>
              </a:rPr>
              <a:t>BrightScope</a:t>
            </a:r>
            <a:r>
              <a:rPr lang="en-US" sz="900" dirty="0">
                <a:solidFill>
                  <a:schemeClr val="bg1">
                    <a:lumMod val="50000"/>
                  </a:schemeClr>
                </a:solidFill>
                <a:latin typeface="Helvetica" pitchFamily="2" charset="0"/>
              </a:rPr>
              <a:t> is not a fiduciary under ERISA. </a:t>
            </a:r>
            <a:r>
              <a:rPr lang="en-US" sz="900" dirty="0" err="1">
                <a:solidFill>
                  <a:schemeClr val="bg1">
                    <a:lumMod val="50000"/>
                  </a:schemeClr>
                </a:solidFill>
                <a:latin typeface="Helvetica" pitchFamily="2" charset="0"/>
              </a:rPr>
              <a:t>BrightScope</a:t>
            </a:r>
            <a:r>
              <a:rPr lang="en-US" sz="900" dirty="0">
                <a:solidFill>
                  <a:schemeClr val="bg1">
                    <a:lumMod val="50000"/>
                  </a:schemeClr>
                </a:solidFill>
                <a:latin typeface="Helvetica" pitchFamily="2" charset="0"/>
              </a:rPr>
              <a:t> is not endorsed by or affiliated with FINRA.</a:t>
            </a:r>
            <a:endParaRPr lang="en-US" sz="900" dirty="0">
              <a:solidFill>
                <a:schemeClr val="bg1">
                  <a:lumMod val="50000"/>
                </a:schemeClr>
              </a:solidFill>
              <a:effectLst/>
              <a:latin typeface="Helvetica" pitchFamily="2" charset="0"/>
            </a:endParaRPr>
          </a:p>
        </p:txBody>
      </p:sp>
    </p:spTree>
    <p:extLst>
      <p:ext uri="{BB962C8B-B14F-4D97-AF65-F5344CB8AC3E}">
        <p14:creationId xmlns:p14="http://schemas.microsoft.com/office/powerpoint/2010/main" val="2010264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41275"/>
            <a:ext cx="10515600" cy="1325563"/>
          </a:xfrm>
        </p:spPr>
        <p:txBody>
          <a:bodyPr/>
          <a:lstStyle/>
          <a:p>
            <a:r>
              <a:rPr lang="en-US" b="1" dirty="0"/>
              <a:t>The Findings</a:t>
            </a:r>
          </a:p>
        </p:txBody>
      </p:sp>
      <p:pic>
        <p:nvPicPr>
          <p:cNvPr id="17" name="Content Placeholder 16">
            <a:extLst>
              <a:ext uri="{FF2B5EF4-FFF2-40B4-BE49-F238E27FC236}">
                <a16:creationId xmlns:a16="http://schemas.microsoft.com/office/drawing/2014/main" id="{6155E8B5-1E99-2D44-9B5D-9D6ED2B5A0DB}"/>
              </a:ext>
            </a:extLst>
          </p:cNvPr>
          <p:cNvPicPr>
            <a:picLocks noGrp="1" noChangeAspect="1"/>
          </p:cNvPicPr>
          <p:nvPr>
            <p:ph idx="1"/>
          </p:nvPr>
        </p:nvPicPr>
        <p:blipFill>
          <a:blip r:embed="rId3"/>
          <a:stretch>
            <a:fillRect/>
          </a:stretch>
        </p:blipFill>
        <p:spPr>
          <a:xfrm>
            <a:off x="1581344" y="1825625"/>
            <a:ext cx="8762611" cy="4351338"/>
          </a:xfrm>
        </p:spPr>
      </p:pic>
      <p:sp>
        <p:nvSpPr>
          <p:cNvPr id="2" name="Rectangle 1">
            <a:extLst>
              <a:ext uri="{FF2B5EF4-FFF2-40B4-BE49-F238E27FC236}">
                <a16:creationId xmlns:a16="http://schemas.microsoft.com/office/drawing/2014/main" id="{0290A98D-9956-DA46-9C70-0857C8CC7653}"/>
              </a:ext>
            </a:extLst>
          </p:cNvPr>
          <p:cNvSpPr/>
          <p:nvPr/>
        </p:nvSpPr>
        <p:spPr>
          <a:xfrm>
            <a:off x="593792" y="6208111"/>
            <a:ext cx="10737714" cy="553998"/>
          </a:xfrm>
          <a:prstGeom prst="rect">
            <a:avLst/>
          </a:prstGeom>
        </p:spPr>
        <p:txBody>
          <a:bodyPr wrap="square">
            <a:spAutoFit/>
          </a:bodyPr>
          <a:lstStyle/>
          <a:p>
            <a:r>
              <a:rPr lang="en-US" sz="1000" dirty="0">
                <a:solidFill>
                  <a:schemeClr val="bg1">
                    <a:lumMod val="50000"/>
                  </a:schemeClr>
                </a:solidFill>
                <a:latin typeface="Helvetica" pitchFamily="2" charset="0"/>
              </a:rPr>
              <a:t>Source: T. Rowe Price 2018 Retirement Plan Research: Where 401(k) Design and Corporate Profitability Cross Paths</a:t>
            </a:r>
            <a:br>
              <a:rPr lang="en-US" sz="1000" dirty="0">
                <a:solidFill>
                  <a:schemeClr val="bg1">
                    <a:lumMod val="50000"/>
                  </a:schemeClr>
                </a:solidFill>
                <a:latin typeface="Helvetica" pitchFamily="2" charset="0"/>
              </a:rPr>
            </a:br>
            <a:r>
              <a:rPr lang="en-US" sz="1000" dirty="0">
                <a:solidFill>
                  <a:schemeClr val="bg1">
                    <a:lumMod val="50000"/>
                  </a:schemeClr>
                </a:solidFill>
                <a:latin typeface="Helvetica" pitchFamily="2" charset="0"/>
              </a:rPr>
              <a:t>© 2019 T. Rowe Price. All Rights Reserved. T. ROWE PRICE, INVEST WITH CONFIDENCE, and the Bighorn Sheep design are, collectively and/or apart, trademarks of T. Rowe Price Group, Inc.</a:t>
            </a:r>
          </a:p>
        </p:txBody>
      </p:sp>
    </p:spTree>
    <p:extLst>
      <p:ext uri="{BB962C8B-B14F-4D97-AF65-F5344CB8AC3E}">
        <p14:creationId xmlns:p14="http://schemas.microsoft.com/office/powerpoint/2010/main" val="197343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050E8-A0B8-694B-B6B3-D471BEF8971C}"/>
              </a:ext>
            </a:extLst>
          </p:cNvPr>
          <p:cNvSpPr>
            <a:spLocks noGrp="1"/>
          </p:cNvSpPr>
          <p:nvPr>
            <p:ph type="title"/>
          </p:nvPr>
        </p:nvSpPr>
        <p:spPr>
          <a:xfrm>
            <a:off x="838200" y="41275"/>
            <a:ext cx="10515600" cy="1325563"/>
          </a:xfrm>
        </p:spPr>
        <p:txBody>
          <a:bodyPr/>
          <a:lstStyle/>
          <a:p>
            <a:r>
              <a:rPr lang="en-US" dirty="0"/>
              <a:t>Your plan’s ratings</a:t>
            </a:r>
          </a:p>
        </p:txBody>
      </p:sp>
      <p:sp>
        <p:nvSpPr>
          <p:cNvPr id="3" name="Content Placeholder 2">
            <a:extLst>
              <a:ext uri="{FF2B5EF4-FFF2-40B4-BE49-F238E27FC236}">
                <a16:creationId xmlns:a16="http://schemas.microsoft.com/office/drawing/2014/main" id="{2B012ABF-573B-8C48-8336-85CB0499956C}"/>
              </a:ext>
            </a:extLst>
          </p:cNvPr>
          <p:cNvSpPr>
            <a:spLocks noGrp="1"/>
          </p:cNvSpPr>
          <p:nvPr>
            <p:ph idx="1"/>
          </p:nvPr>
        </p:nvSpPr>
        <p:spPr/>
        <p:txBody>
          <a:bodyPr/>
          <a:lstStyle/>
          <a:p>
            <a:endParaRPr lang="en-US"/>
          </a:p>
        </p:txBody>
      </p:sp>
      <p:sp>
        <p:nvSpPr>
          <p:cNvPr id="11" name="Text Placeholder 4">
            <a:extLst>
              <a:ext uri="{FF2B5EF4-FFF2-40B4-BE49-F238E27FC236}">
                <a16:creationId xmlns:a16="http://schemas.microsoft.com/office/drawing/2014/main" id="{92966107-FBE9-9140-8E36-19C7849F7E9D}"/>
              </a:ext>
            </a:extLst>
          </p:cNvPr>
          <p:cNvSpPr txBox="1">
            <a:spLocks/>
          </p:cNvSpPr>
          <p:nvPr/>
        </p:nvSpPr>
        <p:spPr>
          <a:xfrm>
            <a:off x="996950" y="1095193"/>
            <a:ext cx="4165600" cy="228600"/>
          </a:xfrm>
          <a:prstGeom prst="rect">
            <a:avLst/>
          </a:prstGeom>
        </p:spPr>
        <p:txBody>
          <a:bodyPr vert="horz" lIns="0" tIns="0" rIns="0" bIns="0" rtlCol="0" anchor="b">
            <a:noAutofit/>
          </a:bodyPr>
          <a:lstStyle>
            <a:lvl1pPr marL="0" indent="0" algn="l" defTabSz="914400" rtl="0" eaLnBrk="1" latinLnBrk="0" hangingPunct="1">
              <a:lnSpc>
                <a:spcPct val="105000"/>
              </a:lnSpc>
              <a:spcBef>
                <a:spcPts val="1800"/>
              </a:spcBef>
              <a:buClr>
                <a:schemeClr val="accent2"/>
              </a:buClr>
              <a:buFont typeface="Wingdings" panose="05000000000000000000" pitchFamily="2" charset="2"/>
              <a:buNone/>
              <a:defRPr sz="900" kern="1200" baseline="0">
                <a:solidFill>
                  <a:schemeClr val="tx2"/>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500" dirty="0"/>
              <a:t>From </a:t>
            </a:r>
            <a:r>
              <a:rPr lang="en-US" sz="1500" dirty="0" err="1"/>
              <a:t>BrightScope</a:t>
            </a:r>
            <a:r>
              <a:rPr lang="en-US" sz="1500" baseline="30000" dirty="0"/>
              <a:t>®</a:t>
            </a:r>
            <a:endParaRPr lang="en-US" sz="1500" dirty="0"/>
          </a:p>
        </p:txBody>
      </p:sp>
      <p:sp>
        <p:nvSpPr>
          <p:cNvPr id="14" name="TextBox 13">
            <a:extLst>
              <a:ext uri="{FF2B5EF4-FFF2-40B4-BE49-F238E27FC236}">
                <a16:creationId xmlns:a16="http://schemas.microsoft.com/office/drawing/2014/main" id="{100A0A73-E0EB-A348-8B2E-1CDAB7CA5449}"/>
              </a:ext>
            </a:extLst>
          </p:cNvPr>
          <p:cNvSpPr txBox="1"/>
          <p:nvPr/>
        </p:nvSpPr>
        <p:spPr>
          <a:xfrm>
            <a:off x="8738095" y="6392100"/>
            <a:ext cx="2462622" cy="146194"/>
          </a:xfrm>
          <a:prstGeom prst="rect">
            <a:avLst/>
          </a:prstGeom>
          <a:noFill/>
        </p:spPr>
        <p:txBody>
          <a:bodyPr wrap="square" lIns="0" tIns="0" rIns="0" bIns="0" rtlCol="0">
            <a:spAutoFit/>
          </a:bodyPr>
          <a:lstStyle/>
          <a:p>
            <a:pPr algn="r">
              <a:spcAft>
                <a:spcPts val="1000"/>
              </a:spcAft>
              <a:buClr>
                <a:schemeClr val="accent2"/>
              </a:buClr>
            </a:pPr>
            <a:r>
              <a:rPr lang="en-US" sz="950" kern="1500" spc="50" dirty="0" err="1">
                <a:solidFill>
                  <a:srgbClr val="4F4F4F"/>
                </a:solidFill>
                <a:latin typeface="+mj-lt"/>
              </a:rPr>
              <a:t>troweprice.com</a:t>
            </a:r>
            <a:r>
              <a:rPr lang="en-US" sz="950" kern="1500" spc="50" dirty="0">
                <a:solidFill>
                  <a:srgbClr val="4F4F4F"/>
                </a:solidFill>
                <a:latin typeface="+mj-lt"/>
              </a:rPr>
              <a:t>/valueof401k</a:t>
            </a:r>
          </a:p>
        </p:txBody>
      </p:sp>
      <p:graphicFrame>
        <p:nvGraphicFramePr>
          <p:cNvPr id="32" name="Content Placeholder 8">
            <a:extLst>
              <a:ext uri="{FF2B5EF4-FFF2-40B4-BE49-F238E27FC236}">
                <a16:creationId xmlns:a16="http://schemas.microsoft.com/office/drawing/2014/main" id="{3FD29864-0A39-5742-8DD5-4D53BF4C14C9}"/>
              </a:ext>
            </a:extLst>
          </p:cNvPr>
          <p:cNvGraphicFramePr>
            <a:graphicFrameLocks/>
          </p:cNvGraphicFramePr>
          <p:nvPr>
            <p:extLst/>
          </p:nvPr>
        </p:nvGraphicFramePr>
        <p:xfrm>
          <a:off x="996950" y="1929027"/>
          <a:ext cx="7052541" cy="3927111"/>
        </p:xfrm>
        <a:graphic>
          <a:graphicData uri="http://schemas.openxmlformats.org/drawingml/2006/table">
            <a:tbl>
              <a:tblPr firstRow="1" bandRow="1">
                <a:tableStyleId>{5C22544A-7EE6-4342-B048-85BDC9FD1C3A}</a:tableStyleId>
              </a:tblPr>
              <a:tblGrid>
                <a:gridCol w="2526817">
                  <a:extLst>
                    <a:ext uri="{9D8B030D-6E8A-4147-A177-3AD203B41FA5}">
                      <a16:colId xmlns:a16="http://schemas.microsoft.com/office/drawing/2014/main" val="686373754"/>
                    </a:ext>
                  </a:extLst>
                </a:gridCol>
                <a:gridCol w="4525724">
                  <a:extLst>
                    <a:ext uri="{9D8B030D-6E8A-4147-A177-3AD203B41FA5}">
                      <a16:colId xmlns:a16="http://schemas.microsoft.com/office/drawing/2014/main" val="766377970"/>
                    </a:ext>
                  </a:extLst>
                </a:gridCol>
              </a:tblGrid>
              <a:tr h="417243">
                <a:tc>
                  <a:txBody>
                    <a:bodyPr/>
                    <a:lstStyle/>
                    <a:p>
                      <a:endParaRPr lang="en-US" dirty="0"/>
                    </a:p>
                  </a:txBody>
                  <a:tcPr/>
                </a:tc>
                <a:tc>
                  <a:txBody>
                    <a:bodyPr/>
                    <a:lstStyle/>
                    <a:p>
                      <a:pPr algn="ctr">
                        <a:lnSpc>
                          <a:spcPct val="150000"/>
                        </a:lnSpc>
                        <a:spcBef>
                          <a:spcPts val="1200"/>
                        </a:spcBef>
                      </a:pPr>
                      <a:r>
                        <a:rPr lang="en-US" sz="1500" b="1" dirty="0">
                          <a:solidFill>
                            <a:schemeClr val="bg2"/>
                          </a:solidFill>
                        </a:rPr>
                        <a:t>YOUR PLAN</a:t>
                      </a:r>
                    </a:p>
                  </a:txBody>
                  <a:tcPr/>
                </a:tc>
                <a:extLst>
                  <a:ext uri="{0D108BD9-81ED-4DB2-BD59-A6C34878D82A}">
                    <a16:rowId xmlns:a16="http://schemas.microsoft.com/office/drawing/2014/main" val="3983831211"/>
                  </a:ext>
                </a:extLst>
              </a:tr>
              <a:tr h="877467">
                <a:tc>
                  <a:txBody>
                    <a:bodyPr/>
                    <a:lstStyle/>
                    <a:p>
                      <a:r>
                        <a:rPr lang="en-US" sz="1500" dirty="0"/>
                        <a:t>            </a:t>
                      </a:r>
                      <a:r>
                        <a:rPr lang="en-US" sz="1400" dirty="0">
                          <a:solidFill>
                            <a:srgbClr val="F1F1F1"/>
                          </a:solidFill>
                        </a:rPr>
                        <a:t>PARTICIPATION</a:t>
                      </a:r>
                    </a:p>
                  </a:txBody>
                  <a:tcPr anchor="ctr">
                    <a:solidFill>
                      <a:srgbClr val="4F4F4F"/>
                    </a:solidFill>
                  </a:tcPr>
                </a:tc>
                <a:tc>
                  <a:txBody>
                    <a:bodyPr/>
                    <a:lstStyle/>
                    <a:p>
                      <a:endParaRPr lang="en-US" dirty="0"/>
                    </a:p>
                  </a:txBody>
                  <a:tcPr>
                    <a:solidFill>
                      <a:srgbClr val="EBEBEB"/>
                    </a:solidFill>
                  </a:tcPr>
                </a:tc>
                <a:extLst>
                  <a:ext uri="{0D108BD9-81ED-4DB2-BD59-A6C34878D82A}">
                    <a16:rowId xmlns:a16="http://schemas.microsoft.com/office/drawing/2014/main" val="3403422506"/>
                  </a:ext>
                </a:extLst>
              </a:tr>
              <a:tr h="877467">
                <a:tc>
                  <a:txBody>
                    <a:bodyPr/>
                    <a:lstStyle/>
                    <a:p>
                      <a:r>
                        <a:rPr lang="en-US" sz="1500" dirty="0"/>
                        <a:t>            </a:t>
                      </a:r>
                      <a:r>
                        <a:rPr lang="en-US" sz="1400" dirty="0">
                          <a:solidFill>
                            <a:srgbClr val="F1F1F1"/>
                          </a:solidFill>
                        </a:rPr>
                        <a:t>DEFERRALS</a:t>
                      </a:r>
                    </a:p>
                  </a:txBody>
                  <a:tcPr anchor="ctr">
                    <a:solidFill>
                      <a:srgbClr val="4F4F4F"/>
                    </a:solidFill>
                  </a:tcPr>
                </a:tc>
                <a:tc>
                  <a:txBody>
                    <a:bodyPr/>
                    <a:lstStyle/>
                    <a:p>
                      <a:endParaRPr lang="en-US" dirty="0"/>
                    </a:p>
                  </a:txBody>
                  <a:tcPr>
                    <a:solidFill>
                      <a:srgbClr val="EBEBEB"/>
                    </a:solidFill>
                  </a:tcPr>
                </a:tc>
                <a:extLst>
                  <a:ext uri="{0D108BD9-81ED-4DB2-BD59-A6C34878D82A}">
                    <a16:rowId xmlns:a16="http://schemas.microsoft.com/office/drawing/2014/main" val="3639359012"/>
                  </a:ext>
                </a:extLst>
              </a:tr>
              <a:tr h="877467">
                <a:tc>
                  <a:txBody>
                    <a:bodyPr/>
                    <a:lstStyle/>
                    <a:p>
                      <a:r>
                        <a:rPr lang="en-US" sz="1500" dirty="0"/>
                        <a:t>            </a:t>
                      </a:r>
                      <a:r>
                        <a:rPr lang="en-US" sz="1400" dirty="0">
                          <a:solidFill>
                            <a:srgbClr val="F1F1F1"/>
                          </a:solidFill>
                        </a:rPr>
                        <a:t>ACCOUNT</a:t>
                      </a:r>
                      <a:br>
                        <a:rPr lang="en-US" sz="1400" dirty="0">
                          <a:solidFill>
                            <a:srgbClr val="F1F1F1"/>
                          </a:solidFill>
                        </a:rPr>
                      </a:br>
                      <a:r>
                        <a:rPr lang="en-US" sz="1400" dirty="0">
                          <a:solidFill>
                            <a:srgbClr val="F1F1F1"/>
                          </a:solidFill>
                        </a:rPr>
                        <a:t>           </a:t>
                      </a:r>
                      <a:r>
                        <a:rPr lang="en-US" sz="1400" spc="-300" dirty="0">
                          <a:solidFill>
                            <a:srgbClr val="F1F1F1"/>
                          </a:solidFill>
                        </a:rPr>
                        <a:t>      </a:t>
                      </a:r>
                      <a:r>
                        <a:rPr lang="en-US" sz="1400" dirty="0">
                          <a:solidFill>
                            <a:srgbClr val="F1F1F1"/>
                          </a:solidFill>
                        </a:rPr>
                        <a:t>BALANCE</a:t>
                      </a:r>
                    </a:p>
                  </a:txBody>
                  <a:tcPr anchor="ctr">
                    <a:solidFill>
                      <a:srgbClr val="4F4F4F"/>
                    </a:solidFill>
                  </a:tcPr>
                </a:tc>
                <a:tc>
                  <a:txBody>
                    <a:bodyPr/>
                    <a:lstStyle/>
                    <a:p>
                      <a:endParaRPr lang="en-US" dirty="0"/>
                    </a:p>
                  </a:txBody>
                  <a:tcPr>
                    <a:solidFill>
                      <a:srgbClr val="EBEBEB"/>
                    </a:solidFill>
                  </a:tcPr>
                </a:tc>
                <a:extLst>
                  <a:ext uri="{0D108BD9-81ED-4DB2-BD59-A6C34878D82A}">
                    <a16:rowId xmlns:a16="http://schemas.microsoft.com/office/drawing/2014/main" val="3310833681"/>
                  </a:ext>
                </a:extLst>
              </a:tr>
              <a:tr h="877467">
                <a:tc>
                  <a:txBody>
                    <a:bodyPr/>
                    <a:lstStyle/>
                    <a:p>
                      <a:r>
                        <a:rPr lang="en-US" sz="1500" dirty="0"/>
                        <a:t>            </a:t>
                      </a:r>
                      <a:r>
                        <a:rPr lang="en-US" sz="1400" dirty="0">
                          <a:solidFill>
                            <a:srgbClr val="F1F1F1"/>
                          </a:solidFill>
                        </a:rPr>
                        <a:t>COMPANY</a:t>
                      </a:r>
                      <a:br>
                        <a:rPr lang="en-US" sz="1400" dirty="0">
                          <a:solidFill>
                            <a:srgbClr val="F1F1F1"/>
                          </a:solidFill>
                        </a:rPr>
                      </a:br>
                      <a:r>
                        <a:rPr lang="en-US" sz="1400" dirty="0">
                          <a:solidFill>
                            <a:srgbClr val="F1F1F1"/>
                          </a:solidFill>
                        </a:rPr>
                        <a:t>           </a:t>
                      </a:r>
                      <a:r>
                        <a:rPr lang="en-US" sz="1400" spc="-150" dirty="0">
                          <a:solidFill>
                            <a:srgbClr val="F1F1F1"/>
                          </a:solidFill>
                        </a:rPr>
                        <a:t>   </a:t>
                      </a:r>
                      <a:r>
                        <a:rPr lang="en-US" sz="1400" dirty="0">
                          <a:solidFill>
                            <a:srgbClr val="F1F1F1"/>
                          </a:solidFill>
                        </a:rPr>
                        <a:t>GENEROSITY</a:t>
                      </a:r>
                    </a:p>
                  </a:txBody>
                  <a:tcPr anchor="ctr">
                    <a:solidFill>
                      <a:srgbClr val="4F4F4F"/>
                    </a:solidFill>
                  </a:tcPr>
                </a:tc>
                <a:tc>
                  <a:txBody>
                    <a:bodyPr/>
                    <a:lstStyle/>
                    <a:p>
                      <a:endParaRPr lang="en-US" dirty="0"/>
                    </a:p>
                  </a:txBody>
                  <a:tcPr>
                    <a:solidFill>
                      <a:srgbClr val="EBEBEB"/>
                    </a:solidFill>
                  </a:tcPr>
                </a:tc>
                <a:extLst>
                  <a:ext uri="{0D108BD9-81ED-4DB2-BD59-A6C34878D82A}">
                    <a16:rowId xmlns:a16="http://schemas.microsoft.com/office/drawing/2014/main" val="2578865740"/>
                  </a:ext>
                </a:extLst>
              </a:tr>
            </a:tbl>
          </a:graphicData>
        </a:graphic>
      </p:graphicFrame>
      <p:grpSp>
        <p:nvGrpSpPr>
          <p:cNvPr id="33" name="Group 32">
            <a:extLst>
              <a:ext uri="{FF2B5EF4-FFF2-40B4-BE49-F238E27FC236}">
                <a16:creationId xmlns:a16="http://schemas.microsoft.com/office/drawing/2014/main" id="{19E07AE8-CE22-E24C-BB01-E060182D859E}"/>
              </a:ext>
            </a:extLst>
          </p:cNvPr>
          <p:cNvGrpSpPr/>
          <p:nvPr/>
        </p:nvGrpSpPr>
        <p:grpSpPr>
          <a:xfrm>
            <a:off x="3563174" y="2403599"/>
            <a:ext cx="4461933" cy="763929"/>
            <a:chOff x="3657599" y="2322356"/>
            <a:chExt cx="4461933" cy="763929"/>
          </a:xfrm>
        </p:grpSpPr>
        <p:sp>
          <p:nvSpPr>
            <p:cNvPr id="34" name="Rectangle 33">
              <a:extLst>
                <a:ext uri="{FF2B5EF4-FFF2-40B4-BE49-F238E27FC236}">
                  <a16:creationId xmlns:a16="http://schemas.microsoft.com/office/drawing/2014/main" id="{944C495B-2459-6940-82B1-2574D0B5748E}"/>
                </a:ext>
              </a:extLst>
            </p:cNvPr>
            <p:cNvSpPr/>
            <p:nvPr/>
          </p:nvSpPr>
          <p:spPr>
            <a:xfrm>
              <a:off x="3657599" y="2322356"/>
              <a:ext cx="44619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35" name="Text Placeholder 7">
              <a:extLst>
                <a:ext uri="{FF2B5EF4-FFF2-40B4-BE49-F238E27FC236}">
                  <a16:creationId xmlns:a16="http://schemas.microsoft.com/office/drawing/2014/main" id="{D7A42620-D727-3840-A625-071A7118F550}"/>
                </a:ext>
              </a:extLst>
            </p:cNvPr>
            <p:cNvSpPr txBox="1">
              <a:spLocks/>
            </p:cNvSpPr>
            <p:nvPr/>
          </p:nvSpPr>
          <p:spPr>
            <a:xfrm>
              <a:off x="5100358" y="2537846"/>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GREAT</a:t>
              </a:r>
            </a:p>
          </p:txBody>
        </p:sp>
      </p:grpSp>
      <p:grpSp>
        <p:nvGrpSpPr>
          <p:cNvPr id="7" name="Group 6">
            <a:extLst>
              <a:ext uri="{FF2B5EF4-FFF2-40B4-BE49-F238E27FC236}">
                <a16:creationId xmlns:a16="http://schemas.microsoft.com/office/drawing/2014/main" id="{C4794294-0CDA-914C-ACF8-C3FE41F493B3}"/>
              </a:ext>
            </a:extLst>
          </p:cNvPr>
          <p:cNvGrpSpPr/>
          <p:nvPr/>
        </p:nvGrpSpPr>
        <p:grpSpPr>
          <a:xfrm>
            <a:off x="12462932" y="3298982"/>
            <a:ext cx="4461933" cy="763929"/>
            <a:chOff x="12462932" y="3298982"/>
            <a:chExt cx="4461933" cy="763929"/>
          </a:xfrm>
        </p:grpSpPr>
        <p:sp>
          <p:nvSpPr>
            <p:cNvPr id="38" name="Rectangle 37">
              <a:extLst>
                <a:ext uri="{FF2B5EF4-FFF2-40B4-BE49-F238E27FC236}">
                  <a16:creationId xmlns:a16="http://schemas.microsoft.com/office/drawing/2014/main" id="{2650652A-F2B7-644B-91C5-596F0BDE958F}"/>
                </a:ext>
              </a:extLst>
            </p:cNvPr>
            <p:cNvSpPr/>
            <p:nvPr/>
          </p:nvSpPr>
          <p:spPr>
            <a:xfrm>
              <a:off x="12462932" y="3298982"/>
              <a:ext cx="44619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39" name="Text Placeholder 7">
              <a:extLst>
                <a:ext uri="{FF2B5EF4-FFF2-40B4-BE49-F238E27FC236}">
                  <a16:creationId xmlns:a16="http://schemas.microsoft.com/office/drawing/2014/main" id="{BDA82C22-4E52-B048-9785-1F29D17FF97D}"/>
                </a:ext>
              </a:extLst>
            </p:cNvPr>
            <p:cNvSpPr txBox="1">
              <a:spLocks/>
            </p:cNvSpPr>
            <p:nvPr/>
          </p:nvSpPr>
          <p:spPr>
            <a:xfrm>
              <a:off x="13462000" y="3514472"/>
              <a:ext cx="2460373" cy="26166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ABOVE AVERAGE</a:t>
              </a:r>
            </a:p>
          </p:txBody>
        </p:sp>
      </p:grpSp>
      <p:sp>
        <p:nvSpPr>
          <p:cNvPr id="44" name="Rectangle 43">
            <a:extLst>
              <a:ext uri="{FF2B5EF4-FFF2-40B4-BE49-F238E27FC236}">
                <a16:creationId xmlns:a16="http://schemas.microsoft.com/office/drawing/2014/main" id="{E4DF5220-611E-0E46-99A6-36B5F91ED001}"/>
              </a:ext>
            </a:extLst>
          </p:cNvPr>
          <p:cNvSpPr/>
          <p:nvPr/>
        </p:nvSpPr>
        <p:spPr>
          <a:xfrm>
            <a:off x="12462932" y="5187001"/>
            <a:ext cx="4461933" cy="763929"/>
          </a:xfrm>
          <a:prstGeom prst="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5" name="Text Placeholder 7">
            <a:extLst>
              <a:ext uri="{FF2B5EF4-FFF2-40B4-BE49-F238E27FC236}">
                <a16:creationId xmlns:a16="http://schemas.microsoft.com/office/drawing/2014/main" id="{F2DE4DC9-A16B-CD44-B1E9-30841A018478}"/>
              </a:ext>
            </a:extLst>
          </p:cNvPr>
          <p:cNvSpPr txBox="1">
            <a:spLocks/>
          </p:cNvSpPr>
          <p:nvPr/>
        </p:nvSpPr>
        <p:spPr>
          <a:xfrm>
            <a:off x="13462000" y="5402491"/>
            <a:ext cx="2460373" cy="26166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BELOW AVERAGE</a:t>
            </a:r>
          </a:p>
        </p:txBody>
      </p:sp>
      <p:sp>
        <p:nvSpPr>
          <p:cNvPr id="48" name="Rectangle 47">
            <a:extLst>
              <a:ext uri="{FF2B5EF4-FFF2-40B4-BE49-F238E27FC236}">
                <a16:creationId xmlns:a16="http://schemas.microsoft.com/office/drawing/2014/main" id="{9D749BE9-0ADA-EE4C-8B52-965A9B19E90D}"/>
              </a:ext>
            </a:extLst>
          </p:cNvPr>
          <p:cNvSpPr/>
          <p:nvPr/>
        </p:nvSpPr>
        <p:spPr>
          <a:xfrm>
            <a:off x="12434105" y="6163627"/>
            <a:ext cx="4461933" cy="76392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9" name="Text Placeholder 7">
            <a:extLst>
              <a:ext uri="{FF2B5EF4-FFF2-40B4-BE49-F238E27FC236}">
                <a16:creationId xmlns:a16="http://schemas.microsoft.com/office/drawing/2014/main" id="{6F3E5803-F016-BA4F-81D5-E172FEDB50EE}"/>
              </a:ext>
            </a:extLst>
          </p:cNvPr>
          <p:cNvSpPr txBox="1">
            <a:spLocks/>
          </p:cNvSpPr>
          <p:nvPr/>
        </p:nvSpPr>
        <p:spPr>
          <a:xfrm>
            <a:off x="13876864" y="6379117"/>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POOR</a:t>
            </a:r>
          </a:p>
        </p:txBody>
      </p:sp>
      <p:grpSp>
        <p:nvGrpSpPr>
          <p:cNvPr id="25" name="Group 24">
            <a:extLst>
              <a:ext uri="{FF2B5EF4-FFF2-40B4-BE49-F238E27FC236}">
                <a16:creationId xmlns:a16="http://schemas.microsoft.com/office/drawing/2014/main" id="{3EB40E12-0A8D-9D4A-8D0A-83F829F63053}"/>
              </a:ext>
            </a:extLst>
          </p:cNvPr>
          <p:cNvGrpSpPr/>
          <p:nvPr/>
        </p:nvGrpSpPr>
        <p:grpSpPr>
          <a:xfrm>
            <a:off x="12456022" y="2372453"/>
            <a:ext cx="4461933" cy="763929"/>
            <a:chOff x="3657599" y="2322356"/>
            <a:chExt cx="4461933" cy="763929"/>
          </a:xfrm>
        </p:grpSpPr>
        <p:sp>
          <p:nvSpPr>
            <p:cNvPr id="26" name="Rectangle 25">
              <a:extLst>
                <a:ext uri="{FF2B5EF4-FFF2-40B4-BE49-F238E27FC236}">
                  <a16:creationId xmlns:a16="http://schemas.microsoft.com/office/drawing/2014/main" id="{134087AB-48F7-874F-B47C-8AC262D88870}"/>
                </a:ext>
              </a:extLst>
            </p:cNvPr>
            <p:cNvSpPr/>
            <p:nvPr/>
          </p:nvSpPr>
          <p:spPr>
            <a:xfrm>
              <a:off x="3657599" y="2322356"/>
              <a:ext cx="44619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27" name="Text Placeholder 7">
              <a:extLst>
                <a:ext uri="{FF2B5EF4-FFF2-40B4-BE49-F238E27FC236}">
                  <a16:creationId xmlns:a16="http://schemas.microsoft.com/office/drawing/2014/main" id="{2FDBD99F-68CA-CA4A-8897-19D8960E4E05}"/>
                </a:ext>
              </a:extLst>
            </p:cNvPr>
            <p:cNvSpPr txBox="1">
              <a:spLocks/>
            </p:cNvSpPr>
            <p:nvPr/>
          </p:nvSpPr>
          <p:spPr>
            <a:xfrm>
              <a:off x="5100358" y="2537846"/>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GREAT</a:t>
              </a:r>
            </a:p>
          </p:txBody>
        </p:sp>
      </p:grpSp>
      <p:grpSp>
        <p:nvGrpSpPr>
          <p:cNvPr id="28" name="Group 27">
            <a:extLst>
              <a:ext uri="{FF2B5EF4-FFF2-40B4-BE49-F238E27FC236}">
                <a16:creationId xmlns:a16="http://schemas.microsoft.com/office/drawing/2014/main" id="{395D44E7-B61C-6848-88DA-61F3198E6941}"/>
              </a:ext>
            </a:extLst>
          </p:cNvPr>
          <p:cNvGrpSpPr/>
          <p:nvPr/>
        </p:nvGrpSpPr>
        <p:grpSpPr>
          <a:xfrm>
            <a:off x="3563174" y="3276497"/>
            <a:ext cx="4461933" cy="763929"/>
            <a:chOff x="12462932" y="3298982"/>
            <a:chExt cx="4461933" cy="763929"/>
          </a:xfrm>
        </p:grpSpPr>
        <p:sp>
          <p:nvSpPr>
            <p:cNvPr id="29" name="Rectangle 28">
              <a:extLst>
                <a:ext uri="{FF2B5EF4-FFF2-40B4-BE49-F238E27FC236}">
                  <a16:creationId xmlns:a16="http://schemas.microsoft.com/office/drawing/2014/main" id="{6D2CE0EB-6CDD-9A46-B23D-ADF6B52414C1}"/>
                </a:ext>
              </a:extLst>
            </p:cNvPr>
            <p:cNvSpPr/>
            <p:nvPr/>
          </p:nvSpPr>
          <p:spPr>
            <a:xfrm>
              <a:off x="12462932" y="3298982"/>
              <a:ext cx="44619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30" name="Text Placeholder 7">
              <a:extLst>
                <a:ext uri="{FF2B5EF4-FFF2-40B4-BE49-F238E27FC236}">
                  <a16:creationId xmlns:a16="http://schemas.microsoft.com/office/drawing/2014/main" id="{F2A53775-66EF-9047-88DB-088DB9D69FC1}"/>
                </a:ext>
              </a:extLst>
            </p:cNvPr>
            <p:cNvSpPr txBox="1">
              <a:spLocks/>
            </p:cNvSpPr>
            <p:nvPr/>
          </p:nvSpPr>
          <p:spPr>
            <a:xfrm>
              <a:off x="13462000" y="3514472"/>
              <a:ext cx="2460373" cy="26166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ABOVE AVERAGE</a:t>
              </a:r>
            </a:p>
          </p:txBody>
        </p:sp>
      </p:grpSp>
      <p:grpSp>
        <p:nvGrpSpPr>
          <p:cNvPr id="40" name="Group 39">
            <a:extLst>
              <a:ext uri="{FF2B5EF4-FFF2-40B4-BE49-F238E27FC236}">
                <a16:creationId xmlns:a16="http://schemas.microsoft.com/office/drawing/2014/main" id="{05A51455-2415-1D43-BE1B-96E1F1AB628B}"/>
              </a:ext>
            </a:extLst>
          </p:cNvPr>
          <p:cNvGrpSpPr/>
          <p:nvPr/>
        </p:nvGrpSpPr>
        <p:grpSpPr>
          <a:xfrm>
            <a:off x="3557591" y="5041750"/>
            <a:ext cx="4461933" cy="763929"/>
            <a:chOff x="3657599" y="2322356"/>
            <a:chExt cx="4461933" cy="763929"/>
          </a:xfrm>
        </p:grpSpPr>
        <p:sp>
          <p:nvSpPr>
            <p:cNvPr id="43" name="Rectangle 42">
              <a:extLst>
                <a:ext uri="{FF2B5EF4-FFF2-40B4-BE49-F238E27FC236}">
                  <a16:creationId xmlns:a16="http://schemas.microsoft.com/office/drawing/2014/main" id="{E5190B04-A1D7-154E-8344-7E97BAE0A12A}"/>
                </a:ext>
              </a:extLst>
            </p:cNvPr>
            <p:cNvSpPr/>
            <p:nvPr/>
          </p:nvSpPr>
          <p:spPr>
            <a:xfrm>
              <a:off x="3657599" y="2322356"/>
              <a:ext cx="44619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6" name="Text Placeholder 7">
              <a:extLst>
                <a:ext uri="{FF2B5EF4-FFF2-40B4-BE49-F238E27FC236}">
                  <a16:creationId xmlns:a16="http://schemas.microsoft.com/office/drawing/2014/main" id="{B03986F7-0F62-EF42-A6AF-43EEA892431C}"/>
                </a:ext>
              </a:extLst>
            </p:cNvPr>
            <p:cNvSpPr txBox="1">
              <a:spLocks/>
            </p:cNvSpPr>
            <p:nvPr/>
          </p:nvSpPr>
          <p:spPr>
            <a:xfrm>
              <a:off x="5100358" y="2537846"/>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GREAT</a:t>
              </a:r>
            </a:p>
          </p:txBody>
        </p:sp>
      </p:grpSp>
      <p:grpSp>
        <p:nvGrpSpPr>
          <p:cNvPr id="47" name="Group 46">
            <a:extLst>
              <a:ext uri="{FF2B5EF4-FFF2-40B4-BE49-F238E27FC236}">
                <a16:creationId xmlns:a16="http://schemas.microsoft.com/office/drawing/2014/main" id="{73DB0960-132D-5B4A-A989-FACA186CB27A}"/>
              </a:ext>
            </a:extLst>
          </p:cNvPr>
          <p:cNvGrpSpPr/>
          <p:nvPr/>
        </p:nvGrpSpPr>
        <p:grpSpPr>
          <a:xfrm>
            <a:off x="12456021" y="4260472"/>
            <a:ext cx="4461933" cy="763929"/>
            <a:chOff x="12462932" y="5187001"/>
            <a:chExt cx="4461933" cy="763929"/>
          </a:xfrm>
        </p:grpSpPr>
        <p:sp>
          <p:nvSpPr>
            <p:cNvPr id="50" name="Rectangle 49">
              <a:extLst>
                <a:ext uri="{FF2B5EF4-FFF2-40B4-BE49-F238E27FC236}">
                  <a16:creationId xmlns:a16="http://schemas.microsoft.com/office/drawing/2014/main" id="{AB2C9E16-DE24-2D47-AA0D-56F9DBF0B829}"/>
                </a:ext>
              </a:extLst>
            </p:cNvPr>
            <p:cNvSpPr/>
            <p:nvPr/>
          </p:nvSpPr>
          <p:spPr>
            <a:xfrm>
              <a:off x="12462932" y="5187001"/>
              <a:ext cx="44619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51" name="Text Placeholder 7">
              <a:extLst>
                <a:ext uri="{FF2B5EF4-FFF2-40B4-BE49-F238E27FC236}">
                  <a16:creationId xmlns:a16="http://schemas.microsoft.com/office/drawing/2014/main" id="{3FBB62CD-465D-7843-8398-99C925CB7379}"/>
                </a:ext>
              </a:extLst>
            </p:cNvPr>
            <p:cNvSpPr txBox="1">
              <a:spLocks/>
            </p:cNvSpPr>
            <p:nvPr/>
          </p:nvSpPr>
          <p:spPr>
            <a:xfrm>
              <a:off x="13462000" y="5402491"/>
              <a:ext cx="2460373" cy="26166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AVERAGE</a:t>
              </a:r>
            </a:p>
          </p:txBody>
        </p:sp>
      </p:grpSp>
      <p:grpSp>
        <p:nvGrpSpPr>
          <p:cNvPr id="55" name="Group 54">
            <a:extLst>
              <a:ext uri="{FF2B5EF4-FFF2-40B4-BE49-F238E27FC236}">
                <a16:creationId xmlns:a16="http://schemas.microsoft.com/office/drawing/2014/main" id="{EC0A726C-D27A-DD4E-9173-4F0D2967469F}"/>
              </a:ext>
            </a:extLst>
          </p:cNvPr>
          <p:cNvGrpSpPr/>
          <p:nvPr/>
        </p:nvGrpSpPr>
        <p:grpSpPr>
          <a:xfrm>
            <a:off x="3557590" y="4147693"/>
            <a:ext cx="4461933" cy="763929"/>
            <a:chOff x="12462932" y="3298982"/>
            <a:chExt cx="4461933" cy="763929"/>
          </a:xfrm>
        </p:grpSpPr>
        <p:sp>
          <p:nvSpPr>
            <p:cNvPr id="56" name="Rectangle 55">
              <a:extLst>
                <a:ext uri="{FF2B5EF4-FFF2-40B4-BE49-F238E27FC236}">
                  <a16:creationId xmlns:a16="http://schemas.microsoft.com/office/drawing/2014/main" id="{8B3F0F11-8102-8F4E-A812-9AE626448755}"/>
                </a:ext>
              </a:extLst>
            </p:cNvPr>
            <p:cNvSpPr/>
            <p:nvPr/>
          </p:nvSpPr>
          <p:spPr>
            <a:xfrm>
              <a:off x="12462932" y="3298982"/>
              <a:ext cx="44619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57" name="Text Placeholder 7">
              <a:extLst>
                <a:ext uri="{FF2B5EF4-FFF2-40B4-BE49-F238E27FC236}">
                  <a16:creationId xmlns:a16="http://schemas.microsoft.com/office/drawing/2014/main" id="{4895F6CB-9FD9-BE43-9C4A-555867812866}"/>
                </a:ext>
              </a:extLst>
            </p:cNvPr>
            <p:cNvSpPr txBox="1">
              <a:spLocks/>
            </p:cNvSpPr>
            <p:nvPr/>
          </p:nvSpPr>
          <p:spPr>
            <a:xfrm>
              <a:off x="13462000" y="3514472"/>
              <a:ext cx="2460373" cy="26166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800" b="1" dirty="0"/>
                <a:t>ABOVE AVERAGE</a:t>
              </a:r>
            </a:p>
          </p:txBody>
        </p:sp>
      </p:grpSp>
      <p:sp>
        <p:nvSpPr>
          <p:cNvPr id="4" name="Rectangle 3">
            <a:extLst>
              <a:ext uri="{FF2B5EF4-FFF2-40B4-BE49-F238E27FC236}">
                <a16:creationId xmlns:a16="http://schemas.microsoft.com/office/drawing/2014/main" id="{1688925A-AA58-7E45-A2CE-F9609ECF00E4}"/>
              </a:ext>
            </a:extLst>
          </p:cNvPr>
          <p:cNvSpPr/>
          <p:nvPr/>
        </p:nvSpPr>
        <p:spPr>
          <a:xfrm>
            <a:off x="838200" y="6188198"/>
            <a:ext cx="9537700" cy="553998"/>
          </a:xfrm>
          <a:prstGeom prst="rect">
            <a:avLst/>
          </a:prstGeom>
        </p:spPr>
        <p:txBody>
          <a:bodyPr wrap="square">
            <a:spAutoFit/>
          </a:bodyPr>
          <a:lstStyle/>
          <a:p>
            <a:r>
              <a:rPr lang="en-US" sz="1000" dirty="0">
                <a:solidFill>
                  <a:schemeClr val="bg1">
                    <a:lumMod val="50000"/>
                  </a:schemeClr>
                </a:solidFill>
                <a:latin typeface="Helvetica" pitchFamily="2" charset="0"/>
              </a:rPr>
              <a:t>Source: </a:t>
            </a: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©2019 Strategic Insight Inc. All Rights Reserved.</a:t>
            </a:r>
          </a:p>
          <a:p>
            <a:r>
              <a:rPr lang="en-US" sz="1000" dirty="0">
                <a:solidFill>
                  <a:schemeClr val="bg1">
                    <a:lumMod val="50000"/>
                  </a:schemeClr>
                </a:solidFill>
                <a:latin typeface="Helvetica" pitchFamily="2" charset="0"/>
              </a:rPr>
              <a:t>Information is provided 'as is' and solely for informational purposes, not for investment purposes or advice. </a:t>
            </a:r>
            <a:br>
              <a:rPr lang="en-US" sz="1000" dirty="0">
                <a:solidFill>
                  <a:schemeClr val="bg1">
                    <a:lumMod val="50000"/>
                  </a:schemeClr>
                </a:solidFill>
                <a:latin typeface="Helvetica" pitchFamily="2" charset="0"/>
              </a:rPr>
            </a:b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is not a fiduciary under ERISA. </a:t>
            </a: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is not endorsed by or affiliated with FINRA.</a:t>
            </a:r>
          </a:p>
        </p:txBody>
      </p:sp>
    </p:spTree>
    <p:extLst>
      <p:ext uri="{BB962C8B-B14F-4D97-AF65-F5344CB8AC3E}">
        <p14:creationId xmlns:p14="http://schemas.microsoft.com/office/powerpoint/2010/main" val="3465933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050E8-A0B8-694B-B6B3-D471BEF8971C}"/>
              </a:ext>
            </a:extLst>
          </p:cNvPr>
          <p:cNvSpPr>
            <a:spLocks noGrp="1"/>
          </p:cNvSpPr>
          <p:nvPr>
            <p:ph type="title"/>
          </p:nvPr>
        </p:nvSpPr>
        <p:spPr/>
        <p:txBody>
          <a:bodyPr/>
          <a:lstStyle/>
          <a:p>
            <a:r>
              <a:rPr lang="en-US" dirty="0"/>
              <a:t>Your plan’s ratings versus your peers’</a:t>
            </a:r>
          </a:p>
        </p:txBody>
      </p:sp>
      <p:graphicFrame>
        <p:nvGraphicFramePr>
          <p:cNvPr id="9" name="Content Placeholder 8">
            <a:extLst>
              <a:ext uri="{FF2B5EF4-FFF2-40B4-BE49-F238E27FC236}">
                <a16:creationId xmlns:a16="http://schemas.microsoft.com/office/drawing/2014/main" id="{1B6F1ED7-1B37-CC48-9C22-BCA3B596DF44}"/>
              </a:ext>
            </a:extLst>
          </p:cNvPr>
          <p:cNvGraphicFramePr>
            <a:graphicFrameLocks noGrp="1"/>
          </p:cNvGraphicFramePr>
          <p:nvPr>
            <p:ph idx="1"/>
            <p:extLst/>
          </p:nvPr>
        </p:nvGraphicFramePr>
        <p:xfrm>
          <a:off x="838200" y="1825625"/>
          <a:ext cx="10515604" cy="3908775"/>
        </p:xfrm>
        <a:graphic>
          <a:graphicData uri="http://schemas.openxmlformats.org/drawingml/2006/table">
            <a:tbl>
              <a:tblPr firstRow="1" bandRow="1">
                <a:tableStyleId>{5C22544A-7EE6-4342-B048-85BDC9FD1C3A}</a:tableStyleId>
              </a:tblPr>
              <a:tblGrid>
                <a:gridCol w="2628901">
                  <a:extLst>
                    <a:ext uri="{9D8B030D-6E8A-4147-A177-3AD203B41FA5}">
                      <a16:colId xmlns:a16="http://schemas.microsoft.com/office/drawing/2014/main" val="686373754"/>
                    </a:ext>
                  </a:extLst>
                </a:gridCol>
                <a:gridCol w="2628901">
                  <a:extLst>
                    <a:ext uri="{9D8B030D-6E8A-4147-A177-3AD203B41FA5}">
                      <a16:colId xmlns:a16="http://schemas.microsoft.com/office/drawing/2014/main" val="766377970"/>
                    </a:ext>
                  </a:extLst>
                </a:gridCol>
                <a:gridCol w="2628901">
                  <a:extLst>
                    <a:ext uri="{9D8B030D-6E8A-4147-A177-3AD203B41FA5}">
                      <a16:colId xmlns:a16="http://schemas.microsoft.com/office/drawing/2014/main" val="4074469369"/>
                    </a:ext>
                  </a:extLst>
                </a:gridCol>
                <a:gridCol w="2628901">
                  <a:extLst>
                    <a:ext uri="{9D8B030D-6E8A-4147-A177-3AD203B41FA5}">
                      <a16:colId xmlns:a16="http://schemas.microsoft.com/office/drawing/2014/main" val="2168165153"/>
                    </a:ext>
                  </a:extLst>
                </a:gridCol>
              </a:tblGrid>
              <a:tr h="365675">
                <a:tc>
                  <a:txBody>
                    <a:bodyPr/>
                    <a:lstStyle/>
                    <a:p>
                      <a:endParaRPr lang="en-US" dirty="0"/>
                    </a:p>
                  </a:txBody>
                  <a:tcPr marL="94228" marR="94228"/>
                </a:tc>
                <a:tc>
                  <a:txBody>
                    <a:bodyPr/>
                    <a:lstStyle/>
                    <a:p>
                      <a:pPr algn="ctr">
                        <a:lnSpc>
                          <a:spcPct val="150000"/>
                        </a:lnSpc>
                        <a:spcBef>
                          <a:spcPts val="1200"/>
                        </a:spcBef>
                      </a:pPr>
                      <a:r>
                        <a:rPr lang="en-US" sz="1500" b="1" dirty="0">
                          <a:solidFill>
                            <a:srgbClr val="FFDD00"/>
                          </a:solidFill>
                        </a:rPr>
                        <a:t>YOU</a:t>
                      </a:r>
                    </a:p>
                  </a:txBody>
                  <a:tcPr marL="94228" marR="94228"/>
                </a:tc>
                <a:tc>
                  <a:txBody>
                    <a:bodyPr/>
                    <a:lstStyle/>
                    <a:p>
                      <a:pPr algn="ctr">
                        <a:lnSpc>
                          <a:spcPct val="150000"/>
                        </a:lnSpc>
                        <a:spcBef>
                          <a:spcPts val="1200"/>
                        </a:spcBef>
                      </a:pPr>
                      <a:r>
                        <a:rPr lang="en-US" sz="1200" b="0" dirty="0"/>
                        <a:t>COMPETITOR A</a:t>
                      </a:r>
                    </a:p>
                  </a:txBody>
                  <a:tcPr marL="94228" marR="94228"/>
                </a:tc>
                <a:tc>
                  <a:txBody>
                    <a:bodyPr/>
                    <a:lstStyle/>
                    <a:p>
                      <a:pPr algn="ctr">
                        <a:lnSpc>
                          <a:spcPct val="150000"/>
                        </a:lnSpc>
                        <a:spcBef>
                          <a:spcPts val="1200"/>
                        </a:spcBef>
                      </a:pPr>
                      <a:r>
                        <a:rPr lang="en-US" sz="1200" b="0" dirty="0"/>
                        <a:t>COMPETITOR B</a:t>
                      </a:r>
                    </a:p>
                  </a:txBody>
                  <a:tcPr marL="94228" marR="94228"/>
                </a:tc>
                <a:extLst>
                  <a:ext uri="{0D108BD9-81ED-4DB2-BD59-A6C34878D82A}">
                    <a16:rowId xmlns:a16="http://schemas.microsoft.com/office/drawing/2014/main" val="3983831211"/>
                  </a:ext>
                </a:extLst>
              </a:tr>
              <a:tr h="877467">
                <a:tc>
                  <a:txBody>
                    <a:bodyPr/>
                    <a:lstStyle/>
                    <a:p>
                      <a:r>
                        <a:rPr lang="en-US" sz="1500" dirty="0"/>
                        <a:t>            </a:t>
                      </a:r>
                      <a:r>
                        <a:rPr lang="en-US" sz="1400" dirty="0">
                          <a:solidFill>
                            <a:srgbClr val="F1F1F1"/>
                          </a:solidFill>
                        </a:rPr>
                        <a:t>PARTICIPATION</a:t>
                      </a:r>
                    </a:p>
                  </a:txBody>
                  <a:tcPr marL="94228" marR="94228" anchor="ctr">
                    <a:solidFill>
                      <a:srgbClr val="4F4F4F"/>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extLst>
                  <a:ext uri="{0D108BD9-81ED-4DB2-BD59-A6C34878D82A}">
                    <a16:rowId xmlns:a16="http://schemas.microsoft.com/office/drawing/2014/main" val="3403422506"/>
                  </a:ext>
                </a:extLst>
              </a:tr>
              <a:tr h="877467">
                <a:tc>
                  <a:txBody>
                    <a:bodyPr/>
                    <a:lstStyle/>
                    <a:p>
                      <a:r>
                        <a:rPr lang="en-US" sz="1500" dirty="0"/>
                        <a:t>            </a:t>
                      </a:r>
                      <a:r>
                        <a:rPr lang="en-US" sz="1400" dirty="0">
                          <a:solidFill>
                            <a:srgbClr val="F1F1F1"/>
                          </a:solidFill>
                        </a:rPr>
                        <a:t>DEFERRALS</a:t>
                      </a:r>
                    </a:p>
                  </a:txBody>
                  <a:tcPr marL="94228" marR="94228" anchor="ctr">
                    <a:solidFill>
                      <a:srgbClr val="4F4F4F"/>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extLst>
                  <a:ext uri="{0D108BD9-81ED-4DB2-BD59-A6C34878D82A}">
                    <a16:rowId xmlns:a16="http://schemas.microsoft.com/office/drawing/2014/main" val="3639359012"/>
                  </a:ext>
                </a:extLst>
              </a:tr>
              <a:tr h="877467">
                <a:tc>
                  <a:txBody>
                    <a:bodyPr/>
                    <a:lstStyle/>
                    <a:p>
                      <a:r>
                        <a:rPr lang="en-US" sz="1500" dirty="0"/>
                        <a:t>            </a:t>
                      </a:r>
                      <a:r>
                        <a:rPr lang="en-US" sz="1400" dirty="0">
                          <a:solidFill>
                            <a:srgbClr val="F1F1F1"/>
                          </a:solidFill>
                        </a:rPr>
                        <a:t>ACCOUNT</a:t>
                      </a:r>
                      <a:br>
                        <a:rPr lang="en-US" sz="1400" dirty="0">
                          <a:solidFill>
                            <a:srgbClr val="F1F1F1"/>
                          </a:solidFill>
                        </a:rPr>
                      </a:br>
                      <a:r>
                        <a:rPr lang="en-US" sz="1400" dirty="0">
                          <a:solidFill>
                            <a:srgbClr val="F1F1F1"/>
                          </a:solidFill>
                        </a:rPr>
                        <a:t>           </a:t>
                      </a:r>
                      <a:r>
                        <a:rPr lang="en-US" sz="1400" spc="-300" dirty="0">
                          <a:solidFill>
                            <a:srgbClr val="F1F1F1"/>
                          </a:solidFill>
                        </a:rPr>
                        <a:t>      </a:t>
                      </a:r>
                      <a:r>
                        <a:rPr lang="en-US" sz="1400" dirty="0">
                          <a:solidFill>
                            <a:srgbClr val="F1F1F1"/>
                          </a:solidFill>
                        </a:rPr>
                        <a:t>BALANCE</a:t>
                      </a:r>
                    </a:p>
                  </a:txBody>
                  <a:tcPr marL="94228" marR="94228" anchor="ctr">
                    <a:solidFill>
                      <a:srgbClr val="4F4F4F"/>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extLst>
                  <a:ext uri="{0D108BD9-81ED-4DB2-BD59-A6C34878D82A}">
                    <a16:rowId xmlns:a16="http://schemas.microsoft.com/office/drawing/2014/main" val="3310833681"/>
                  </a:ext>
                </a:extLst>
              </a:tr>
              <a:tr h="877467">
                <a:tc>
                  <a:txBody>
                    <a:bodyPr/>
                    <a:lstStyle/>
                    <a:p>
                      <a:r>
                        <a:rPr lang="en-US" sz="1500" dirty="0"/>
                        <a:t>            </a:t>
                      </a:r>
                      <a:r>
                        <a:rPr lang="en-US" sz="1400" dirty="0">
                          <a:solidFill>
                            <a:srgbClr val="F1F1F1"/>
                          </a:solidFill>
                        </a:rPr>
                        <a:t>COMPANY</a:t>
                      </a:r>
                      <a:br>
                        <a:rPr lang="en-US" sz="1400" dirty="0">
                          <a:solidFill>
                            <a:srgbClr val="F1F1F1"/>
                          </a:solidFill>
                        </a:rPr>
                      </a:br>
                      <a:r>
                        <a:rPr lang="en-US" sz="1400" dirty="0">
                          <a:solidFill>
                            <a:srgbClr val="F1F1F1"/>
                          </a:solidFill>
                        </a:rPr>
                        <a:t>           </a:t>
                      </a:r>
                      <a:r>
                        <a:rPr lang="en-US" sz="1400" spc="-150" dirty="0">
                          <a:solidFill>
                            <a:srgbClr val="F1F1F1"/>
                          </a:solidFill>
                        </a:rPr>
                        <a:t>   </a:t>
                      </a:r>
                      <a:r>
                        <a:rPr lang="en-US" sz="1400" dirty="0">
                          <a:solidFill>
                            <a:srgbClr val="F1F1F1"/>
                          </a:solidFill>
                        </a:rPr>
                        <a:t>GENEROSITY</a:t>
                      </a:r>
                    </a:p>
                  </a:txBody>
                  <a:tcPr marL="94228" marR="94228" anchor="ctr">
                    <a:solidFill>
                      <a:srgbClr val="4F4F4F"/>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tc>
                  <a:txBody>
                    <a:bodyPr/>
                    <a:lstStyle/>
                    <a:p>
                      <a:endParaRPr lang="en-US" dirty="0"/>
                    </a:p>
                  </a:txBody>
                  <a:tcPr marL="94228" marR="94228">
                    <a:solidFill>
                      <a:srgbClr val="EBEBEB"/>
                    </a:solidFill>
                  </a:tcPr>
                </a:tc>
                <a:extLst>
                  <a:ext uri="{0D108BD9-81ED-4DB2-BD59-A6C34878D82A}">
                    <a16:rowId xmlns:a16="http://schemas.microsoft.com/office/drawing/2014/main" val="2578865740"/>
                  </a:ext>
                </a:extLst>
              </a:tr>
            </a:tbl>
          </a:graphicData>
        </a:graphic>
      </p:graphicFrame>
      <p:sp>
        <p:nvSpPr>
          <p:cNvPr id="25" name="TextBox 24">
            <a:extLst>
              <a:ext uri="{FF2B5EF4-FFF2-40B4-BE49-F238E27FC236}">
                <a16:creationId xmlns:a16="http://schemas.microsoft.com/office/drawing/2014/main" id="{7BB38D0F-A0D5-124D-9C01-BAB1C2753C9D}"/>
              </a:ext>
            </a:extLst>
          </p:cNvPr>
          <p:cNvSpPr txBox="1"/>
          <p:nvPr/>
        </p:nvSpPr>
        <p:spPr>
          <a:xfrm>
            <a:off x="8738095" y="6392100"/>
            <a:ext cx="2462622" cy="146194"/>
          </a:xfrm>
          <a:prstGeom prst="rect">
            <a:avLst/>
          </a:prstGeom>
          <a:noFill/>
        </p:spPr>
        <p:txBody>
          <a:bodyPr wrap="square" lIns="0" tIns="0" rIns="0" bIns="0" rtlCol="0">
            <a:spAutoFit/>
          </a:bodyPr>
          <a:lstStyle/>
          <a:p>
            <a:pPr algn="r">
              <a:spcAft>
                <a:spcPts val="1000"/>
              </a:spcAft>
              <a:buClr>
                <a:schemeClr val="accent2"/>
              </a:buClr>
            </a:pPr>
            <a:r>
              <a:rPr lang="en-US" sz="950" kern="1500" spc="50" dirty="0" err="1">
                <a:solidFill>
                  <a:srgbClr val="4F4F4F"/>
                </a:solidFill>
                <a:latin typeface="+mj-lt"/>
              </a:rPr>
              <a:t>troweprice.com</a:t>
            </a:r>
            <a:r>
              <a:rPr lang="en-US" sz="950" kern="1500" spc="50" dirty="0">
                <a:solidFill>
                  <a:srgbClr val="4F4F4F"/>
                </a:solidFill>
                <a:latin typeface="+mj-lt"/>
              </a:rPr>
              <a:t>/valueof401k</a:t>
            </a:r>
          </a:p>
        </p:txBody>
      </p:sp>
      <p:sp>
        <p:nvSpPr>
          <p:cNvPr id="26" name="Text Placeholder 4">
            <a:extLst>
              <a:ext uri="{FF2B5EF4-FFF2-40B4-BE49-F238E27FC236}">
                <a16:creationId xmlns:a16="http://schemas.microsoft.com/office/drawing/2014/main" id="{DB33D144-1C99-B348-AB05-740C7CC6A6D7}"/>
              </a:ext>
            </a:extLst>
          </p:cNvPr>
          <p:cNvSpPr txBox="1">
            <a:spLocks/>
          </p:cNvSpPr>
          <p:nvPr/>
        </p:nvSpPr>
        <p:spPr>
          <a:xfrm>
            <a:off x="838200" y="1498670"/>
            <a:ext cx="4165600" cy="228600"/>
          </a:xfrm>
          <a:prstGeom prst="rect">
            <a:avLst/>
          </a:prstGeom>
        </p:spPr>
        <p:txBody>
          <a:bodyPr vert="horz" lIns="0" tIns="0" rIns="0" bIns="0" rtlCol="0" anchor="b">
            <a:noAutofit/>
          </a:bodyPr>
          <a:lstStyle>
            <a:lvl1pPr marL="0" indent="0" algn="l" defTabSz="914400" rtl="0" eaLnBrk="1" latinLnBrk="0" hangingPunct="1">
              <a:lnSpc>
                <a:spcPct val="105000"/>
              </a:lnSpc>
              <a:spcBef>
                <a:spcPts val="1800"/>
              </a:spcBef>
              <a:buClr>
                <a:schemeClr val="accent2"/>
              </a:buClr>
              <a:buFont typeface="Wingdings" panose="05000000000000000000" pitchFamily="2" charset="2"/>
              <a:buNone/>
              <a:defRPr sz="900" kern="1200" baseline="0">
                <a:solidFill>
                  <a:schemeClr val="tx2"/>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500" dirty="0"/>
              <a:t>From </a:t>
            </a:r>
            <a:r>
              <a:rPr lang="en-US" sz="1500" dirty="0" err="1"/>
              <a:t>BrightScope</a:t>
            </a:r>
            <a:r>
              <a:rPr lang="en-US" sz="1500" baseline="30000" dirty="0"/>
              <a:t>®</a:t>
            </a:r>
            <a:endParaRPr lang="en-US" sz="1500" dirty="0"/>
          </a:p>
        </p:txBody>
      </p:sp>
      <p:grpSp>
        <p:nvGrpSpPr>
          <p:cNvPr id="48" name="Group 47">
            <a:extLst>
              <a:ext uri="{FF2B5EF4-FFF2-40B4-BE49-F238E27FC236}">
                <a16:creationId xmlns:a16="http://schemas.microsoft.com/office/drawing/2014/main" id="{01865561-8423-B246-ABC5-EA2E3EA2433B}"/>
              </a:ext>
            </a:extLst>
          </p:cNvPr>
          <p:cNvGrpSpPr/>
          <p:nvPr/>
        </p:nvGrpSpPr>
        <p:grpSpPr>
          <a:xfrm>
            <a:off x="12683252" y="803135"/>
            <a:ext cx="2453833" cy="763929"/>
            <a:chOff x="12676409" y="827528"/>
            <a:chExt cx="2453833" cy="763929"/>
          </a:xfrm>
        </p:grpSpPr>
        <p:sp>
          <p:nvSpPr>
            <p:cNvPr id="24" name="Rectangle 23">
              <a:extLst>
                <a:ext uri="{FF2B5EF4-FFF2-40B4-BE49-F238E27FC236}">
                  <a16:creationId xmlns:a16="http://schemas.microsoft.com/office/drawing/2014/main" id="{D8CA80F0-2EB3-A949-A416-E85E4EA6A341}"/>
                </a:ext>
              </a:extLst>
            </p:cNvPr>
            <p:cNvSpPr/>
            <p:nvPr/>
          </p:nvSpPr>
          <p:spPr>
            <a:xfrm>
              <a:off x="12676409" y="827528"/>
              <a:ext cx="24538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27" name="Text Placeholder 7">
              <a:extLst>
                <a:ext uri="{FF2B5EF4-FFF2-40B4-BE49-F238E27FC236}">
                  <a16:creationId xmlns:a16="http://schemas.microsoft.com/office/drawing/2014/main" id="{33647B52-DC57-EF46-A3FA-F855103977E9}"/>
                </a:ext>
              </a:extLst>
            </p:cNvPr>
            <p:cNvSpPr txBox="1">
              <a:spLocks/>
            </p:cNvSpPr>
            <p:nvPr/>
          </p:nvSpPr>
          <p:spPr>
            <a:xfrm>
              <a:off x="13182850" y="1071381"/>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GREAT</a:t>
              </a:r>
            </a:p>
          </p:txBody>
        </p:sp>
      </p:grpSp>
      <p:grpSp>
        <p:nvGrpSpPr>
          <p:cNvPr id="35" name="Group 34">
            <a:extLst>
              <a:ext uri="{FF2B5EF4-FFF2-40B4-BE49-F238E27FC236}">
                <a16:creationId xmlns:a16="http://schemas.microsoft.com/office/drawing/2014/main" id="{4D1D753D-5144-374A-A90F-3ED77FE0B8DE}"/>
              </a:ext>
            </a:extLst>
          </p:cNvPr>
          <p:cNvGrpSpPr/>
          <p:nvPr/>
        </p:nvGrpSpPr>
        <p:grpSpPr>
          <a:xfrm>
            <a:off x="12676409" y="1728057"/>
            <a:ext cx="2453833" cy="763929"/>
            <a:chOff x="12676409" y="1728057"/>
            <a:chExt cx="2453833" cy="763929"/>
          </a:xfrm>
        </p:grpSpPr>
        <p:sp>
          <p:nvSpPr>
            <p:cNvPr id="29" name="Rectangle 28">
              <a:extLst>
                <a:ext uri="{FF2B5EF4-FFF2-40B4-BE49-F238E27FC236}">
                  <a16:creationId xmlns:a16="http://schemas.microsoft.com/office/drawing/2014/main" id="{54598A7B-173A-9F4B-8637-48E2E4E04197}"/>
                </a:ext>
              </a:extLst>
            </p:cNvPr>
            <p:cNvSpPr/>
            <p:nvPr/>
          </p:nvSpPr>
          <p:spPr>
            <a:xfrm>
              <a:off x="12676409" y="1728057"/>
              <a:ext cx="24538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30" name="Text Placeholder 7">
              <a:extLst>
                <a:ext uri="{FF2B5EF4-FFF2-40B4-BE49-F238E27FC236}">
                  <a16:creationId xmlns:a16="http://schemas.microsoft.com/office/drawing/2014/main" id="{68B9F743-6CCD-A040-BD7D-B404FE9C13FF}"/>
                </a:ext>
              </a:extLst>
            </p:cNvPr>
            <p:cNvSpPr txBox="1">
              <a:spLocks/>
            </p:cNvSpPr>
            <p:nvPr/>
          </p:nvSpPr>
          <p:spPr>
            <a:xfrm>
              <a:off x="12767310" y="19604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ABOVE AVERAGE</a:t>
              </a:r>
            </a:p>
          </p:txBody>
        </p:sp>
      </p:grpSp>
      <p:grpSp>
        <p:nvGrpSpPr>
          <p:cNvPr id="46" name="Group 45">
            <a:extLst>
              <a:ext uri="{FF2B5EF4-FFF2-40B4-BE49-F238E27FC236}">
                <a16:creationId xmlns:a16="http://schemas.microsoft.com/office/drawing/2014/main" id="{380CC1CA-CFE1-6F4A-A67B-238D6FDEB84C}"/>
              </a:ext>
            </a:extLst>
          </p:cNvPr>
          <p:cNvGrpSpPr/>
          <p:nvPr/>
        </p:nvGrpSpPr>
        <p:grpSpPr>
          <a:xfrm>
            <a:off x="12671963" y="4697331"/>
            <a:ext cx="2453833" cy="763929"/>
            <a:chOff x="12683252" y="4641034"/>
            <a:chExt cx="2453833" cy="763929"/>
          </a:xfrm>
        </p:grpSpPr>
        <p:sp>
          <p:nvSpPr>
            <p:cNvPr id="43" name="Rectangle 42">
              <a:extLst>
                <a:ext uri="{FF2B5EF4-FFF2-40B4-BE49-F238E27FC236}">
                  <a16:creationId xmlns:a16="http://schemas.microsoft.com/office/drawing/2014/main" id="{C1FC42A5-0C20-7E42-B3A8-00B2209E5C5C}"/>
                </a:ext>
              </a:extLst>
            </p:cNvPr>
            <p:cNvSpPr/>
            <p:nvPr/>
          </p:nvSpPr>
          <p:spPr>
            <a:xfrm>
              <a:off x="12683252" y="4641034"/>
              <a:ext cx="2453833" cy="76392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4" name="Text Placeholder 7">
              <a:extLst>
                <a:ext uri="{FF2B5EF4-FFF2-40B4-BE49-F238E27FC236}">
                  <a16:creationId xmlns:a16="http://schemas.microsoft.com/office/drawing/2014/main" id="{5276E00A-1B5B-6743-B961-C5CD8E345FCE}"/>
                </a:ext>
              </a:extLst>
            </p:cNvPr>
            <p:cNvSpPr txBox="1">
              <a:spLocks/>
            </p:cNvSpPr>
            <p:nvPr/>
          </p:nvSpPr>
          <p:spPr>
            <a:xfrm>
              <a:off x="13189693" y="4899249"/>
              <a:ext cx="1440949" cy="299081"/>
            </a:xfrm>
            <a:prstGeom prst="rect">
              <a:avLst/>
            </a:prstGeom>
            <a:noFill/>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POOR</a:t>
              </a:r>
            </a:p>
          </p:txBody>
        </p:sp>
      </p:grpSp>
      <p:grpSp>
        <p:nvGrpSpPr>
          <p:cNvPr id="4" name="Group 3">
            <a:extLst>
              <a:ext uri="{FF2B5EF4-FFF2-40B4-BE49-F238E27FC236}">
                <a16:creationId xmlns:a16="http://schemas.microsoft.com/office/drawing/2014/main" id="{E116E2C9-0CC7-A942-A29D-84EEEA158F73}"/>
              </a:ext>
            </a:extLst>
          </p:cNvPr>
          <p:cNvGrpSpPr/>
          <p:nvPr/>
        </p:nvGrpSpPr>
        <p:grpSpPr>
          <a:xfrm>
            <a:off x="12671961" y="3726769"/>
            <a:ext cx="2453833" cy="763929"/>
            <a:chOff x="12671961" y="3726769"/>
            <a:chExt cx="2453833" cy="763929"/>
          </a:xfrm>
        </p:grpSpPr>
        <p:sp>
          <p:nvSpPr>
            <p:cNvPr id="51" name="Rectangle 50">
              <a:extLst>
                <a:ext uri="{FF2B5EF4-FFF2-40B4-BE49-F238E27FC236}">
                  <a16:creationId xmlns:a16="http://schemas.microsoft.com/office/drawing/2014/main" id="{C2D158A5-896D-7443-B32F-E7CE764F56D5}"/>
                </a:ext>
              </a:extLst>
            </p:cNvPr>
            <p:cNvSpPr/>
            <p:nvPr/>
          </p:nvSpPr>
          <p:spPr>
            <a:xfrm>
              <a:off x="12671961" y="3726769"/>
              <a:ext cx="2453833" cy="763929"/>
            </a:xfrm>
            <a:prstGeom prst="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52" name="Text Placeholder 7">
              <a:extLst>
                <a:ext uri="{FF2B5EF4-FFF2-40B4-BE49-F238E27FC236}">
                  <a16:creationId xmlns:a16="http://schemas.microsoft.com/office/drawing/2014/main" id="{9066AAD7-EF61-034E-97E3-1C9BE47A8066}"/>
                </a:ext>
              </a:extLst>
            </p:cNvPr>
            <p:cNvSpPr txBox="1">
              <a:spLocks/>
            </p:cNvSpPr>
            <p:nvPr/>
          </p:nvSpPr>
          <p:spPr>
            <a:xfrm>
              <a:off x="12756019" y="39855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BELOW AVERAGE</a:t>
              </a:r>
            </a:p>
          </p:txBody>
        </p:sp>
      </p:grpSp>
      <p:grpSp>
        <p:nvGrpSpPr>
          <p:cNvPr id="39" name="Group 38">
            <a:extLst>
              <a:ext uri="{FF2B5EF4-FFF2-40B4-BE49-F238E27FC236}">
                <a16:creationId xmlns:a16="http://schemas.microsoft.com/office/drawing/2014/main" id="{9C7F1474-B15D-7440-B001-A7086BBE025D}"/>
              </a:ext>
            </a:extLst>
          </p:cNvPr>
          <p:cNvGrpSpPr/>
          <p:nvPr/>
        </p:nvGrpSpPr>
        <p:grpSpPr>
          <a:xfrm>
            <a:off x="6147942" y="4062323"/>
            <a:ext cx="2453833" cy="763929"/>
            <a:chOff x="12676409" y="1728057"/>
            <a:chExt cx="2453833" cy="763929"/>
          </a:xfrm>
        </p:grpSpPr>
        <p:sp>
          <p:nvSpPr>
            <p:cNvPr id="40" name="Rectangle 39">
              <a:extLst>
                <a:ext uri="{FF2B5EF4-FFF2-40B4-BE49-F238E27FC236}">
                  <a16:creationId xmlns:a16="http://schemas.microsoft.com/office/drawing/2014/main" id="{0D16DCC9-1432-834E-B531-C26CD0D1735C}"/>
                </a:ext>
              </a:extLst>
            </p:cNvPr>
            <p:cNvSpPr/>
            <p:nvPr/>
          </p:nvSpPr>
          <p:spPr>
            <a:xfrm>
              <a:off x="12676409" y="1728057"/>
              <a:ext cx="24538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1" name="Text Placeholder 7">
              <a:extLst>
                <a:ext uri="{FF2B5EF4-FFF2-40B4-BE49-F238E27FC236}">
                  <a16:creationId xmlns:a16="http://schemas.microsoft.com/office/drawing/2014/main" id="{60295711-ED0C-4D48-BF95-E3801CACB4BF}"/>
                </a:ext>
              </a:extLst>
            </p:cNvPr>
            <p:cNvSpPr txBox="1">
              <a:spLocks/>
            </p:cNvSpPr>
            <p:nvPr/>
          </p:nvSpPr>
          <p:spPr>
            <a:xfrm>
              <a:off x="12767310" y="19604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ABOVE AVERAGE</a:t>
              </a:r>
            </a:p>
          </p:txBody>
        </p:sp>
      </p:grpSp>
      <p:grpSp>
        <p:nvGrpSpPr>
          <p:cNvPr id="42" name="Group 41">
            <a:extLst>
              <a:ext uri="{FF2B5EF4-FFF2-40B4-BE49-F238E27FC236}">
                <a16:creationId xmlns:a16="http://schemas.microsoft.com/office/drawing/2014/main" id="{C132D277-D616-0745-A018-019F06AD0E8D}"/>
              </a:ext>
            </a:extLst>
          </p:cNvPr>
          <p:cNvGrpSpPr/>
          <p:nvPr/>
        </p:nvGrpSpPr>
        <p:grpSpPr>
          <a:xfrm>
            <a:off x="6147942" y="4924032"/>
            <a:ext cx="2453833" cy="763929"/>
            <a:chOff x="12676409" y="1728057"/>
            <a:chExt cx="2453833" cy="763929"/>
          </a:xfrm>
        </p:grpSpPr>
        <p:sp>
          <p:nvSpPr>
            <p:cNvPr id="47" name="Rectangle 46">
              <a:extLst>
                <a:ext uri="{FF2B5EF4-FFF2-40B4-BE49-F238E27FC236}">
                  <a16:creationId xmlns:a16="http://schemas.microsoft.com/office/drawing/2014/main" id="{81E464FB-BD0F-3C4C-90DD-CE8079A58714}"/>
                </a:ext>
              </a:extLst>
            </p:cNvPr>
            <p:cNvSpPr/>
            <p:nvPr/>
          </p:nvSpPr>
          <p:spPr>
            <a:xfrm>
              <a:off x="12676409" y="1728057"/>
              <a:ext cx="24538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49" name="Text Placeholder 7">
              <a:extLst>
                <a:ext uri="{FF2B5EF4-FFF2-40B4-BE49-F238E27FC236}">
                  <a16:creationId xmlns:a16="http://schemas.microsoft.com/office/drawing/2014/main" id="{9EC6899C-34A9-A64B-A1BB-38498EEE0AAE}"/>
                </a:ext>
              </a:extLst>
            </p:cNvPr>
            <p:cNvSpPr txBox="1">
              <a:spLocks/>
            </p:cNvSpPr>
            <p:nvPr/>
          </p:nvSpPr>
          <p:spPr>
            <a:xfrm>
              <a:off x="12767310" y="19604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ABOVE AVERAGE</a:t>
              </a:r>
            </a:p>
          </p:txBody>
        </p:sp>
      </p:grpSp>
      <p:grpSp>
        <p:nvGrpSpPr>
          <p:cNvPr id="50" name="Group 49">
            <a:extLst>
              <a:ext uri="{FF2B5EF4-FFF2-40B4-BE49-F238E27FC236}">
                <a16:creationId xmlns:a16="http://schemas.microsoft.com/office/drawing/2014/main" id="{5B4B5479-7FA0-D14C-B4C6-49E67FB7991E}"/>
              </a:ext>
            </a:extLst>
          </p:cNvPr>
          <p:cNvGrpSpPr/>
          <p:nvPr/>
        </p:nvGrpSpPr>
        <p:grpSpPr>
          <a:xfrm>
            <a:off x="3596575" y="2294157"/>
            <a:ext cx="2453833" cy="763929"/>
            <a:chOff x="12676409" y="827528"/>
            <a:chExt cx="2453833" cy="763929"/>
          </a:xfrm>
        </p:grpSpPr>
        <p:sp>
          <p:nvSpPr>
            <p:cNvPr id="54" name="Rectangle 53">
              <a:extLst>
                <a:ext uri="{FF2B5EF4-FFF2-40B4-BE49-F238E27FC236}">
                  <a16:creationId xmlns:a16="http://schemas.microsoft.com/office/drawing/2014/main" id="{2D212A20-4C35-D54D-AB83-F65FB0699887}"/>
                </a:ext>
              </a:extLst>
            </p:cNvPr>
            <p:cNvSpPr/>
            <p:nvPr/>
          </p:nvSpPr>
          <p:spPr>
            <a:xfrm>
              <a:off x="12676409" y="827528"/>
              <a:ext cx="24538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56" name="Text Placeholder 7">
              <a:extLst>
                <a:ext uri="{FF2B5EF4-FFF2-40B4-BE49-F238E27FC236}">
                  <a16:creationId xmlns:a16="http://schemas.microsoft.com/office/drawing/2014/main" id="{513F51C9-5A77-E745-A52A-021F5248580A}"/>
                </a:ext>
              </a:extLst>
            </p:cNvPr>
            <p:cNvSpPr txBox="1">
              <a:spLocks/>
            </p:cNvSpPr>
            <p:nvPr/>
          </p:nvSpPr>
          <p:spPr>
            <a:xfrm>
              <a:off x="13182850" y="1071381"/>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GREAT</a:t>
              </a:r>
            </a:p>
          </p:txBody>
        </p:sp>
      </p:grpSp>
      <p:grpSp>
        <p:nvGrpSpPr>
          <p:cNvPr id="58" name="Group 57">
            <a:extLst>
              <a:ext uri="{FF2B5EF4-FFF2-40B4-BE49-F238E27FC236}">
                <a16:creationId xmlns:a16="http://schemas.microsoft.com/office/drawing/2014/main" id="{9617BA3B-1449-DC46-AAB8-01C8E7AE9133}"/>
              </a:ext>
            </a:extLst>
          </p:cNvPr>
          <p:cNvGrpSpPr/>
          <p:nvPr/>
        </p:nvGrpSpPr>
        <p:grpSpPr>
          <a:xfrm>
            <a:off x="3596573" y="3164917"/>
            <a:ext cx="2453833" cy="763929"/>
            <a:chOff x="12676409" y="827528"/>
            <a:chExt cx="2453833" cy="763929"/>
          </a:xfrm>
        </p:grpSpPr>
        <p:sp>
          <p:nvSpPr>
            <p:cNvPr id="59" name="Rectangle 58">
              <a:extLst>
                <a:ext uri="{FF2B5EF4-FFF2-40B4-BE49-F238E27FC236}">
                  <a16:creationId xmlns:a16="http://schemas.microsoft.com/office/drawing/2014/main" id="{8F48616C-B050-364B-8DEB-0B484D923438}"/>
                </a:ext>
              </a:extLst>
            </p:cNvPr>
            <p:cNvSpPr/>
            <p:nvPr/>
          </p:nvSpPr>
          <p:spPr>
            <a:xfrm>
              <a:off x="12676409" y="827528"/>
              <a:ext cx="2453833" cy="763929"/>
            </a:xfrm>
            <a:prstGeom prst="rect">
              <a:avLst/>
            </a:prstGeom>
            <a:solidFill>
              <a:srgbClr val="7D9845"/>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61" name="Text Placeholder 7">
              <a:extLst>
                <a:ext uri="{FF2B5EF4-FFF2-40B4-BE49-F238E27FC236}">
                  <a16:creationId xmlns:a16="http://schemas.microsoft.com/office/drawing/2014/main" id="{47CC0F5B-B367-3248-9AB4-3F1CCBCFC30A}"/>
                </a:ext>
              </a:extLst>
            </p:cNvPr>
            <p:cNvSpPr txBox="1">
              <a:spLocks/>
            </p:cNvSpPr>
            <p:nvPr/>
          </p:nvSpPr>
          <p:spPr>
            <a:xfrm>
              <a:off x="13182850" y="1071381"/>
              <a:ext cx="1440949"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GREAT</a:t>
              </a:r>
            </a:p>
          </p:txBody>
        </p:sp>
      </p:grpSp>
      <p:grpSp>
        <p:nvGrpSpPr>
          <p:cNvPr id="62" name="Group 61">
            <a:extLst>
              <a:ext uri="{FF2B5EF4-FFF2-40B4-BE49-F238E27FC236}">
                <a16:creationId xmlns:a16="http://schemas.microsoft.com/office/drawing/2014/main" id="{CFFDADEC-B76B-8F41-B195-2D752DC49ADA}"/>
              </a:ext>
            </a:extLst>
          </p:cNvPr>
          <p:cNvGrpSpPr/>
          <p:nvPr/>
        </p:nvGrpSpPr>
        <p:grpSpPr>
          <a:xfrm>
            <a:off x="3594317" y="4048966"/>
            <a:ext cx="2453833" cy="763929"/>
            <a:chOff x="12676409" y="1728057"/>
            <a:chExt cx="2453833" cy="763929"/>
          </a:xfrm>
        </p:grpSpPr>
        <p:sp>
          <p:nvSpPr>
            <p:cNvPr id="63" name="Rectangle 62">
              <a:extLst>
                <a:ext uri="{FF2B5EF4-FFF2-40B4-BE49-F238E27FC236}">
                  <a16:creationId xmlns:a16="http://schemas.microsoft.com/office/drawing/2014/main" id="{15FB5E69-8907-B94B-9E89-DB8FA1E4B8AB}"/>
                </a:ext>
              </a:extLst>
            </p:cNvPr>
            <p:cNvSpPr/>
            <p:nvPr/>
          </p:nvSpPr>
          <p:spPr>
            <a:xfrm>
              <a:off x="12676409" y="1728057"/>
              <a:ext cx="2453833" cy="763929"/>
            </a:xfrm>
            <a:prstGeom prst="rect">
              <a:avLst/>
            </a:prstGeom>
            <a:solidFill>
              <a:srgbClr val="7D9845">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64" name="Text Placeholder 7">
              <a:extLst>
                <a:ext uri="{FF2B5EF4-FFF2-40B4-BE49-F238E27FC236}">
                  <a16:creationId xmlns:a16="http://schemas.microsoft.com/office/drawing/2014/main" id="{2BB4D2CF-CC6F-4E43-B44C-BCFB237B1EF5}"/>
                </a:ext>
              </a:extLst>
            </p:cNvPr>
            <p:cNvSpPr txBox="1">
              <a:spLocks/>
            </p:cNvSpPr>
            <p:nvPr/>
          </p:nvSpPr>
          <p:spPr>
            <a:xfrm>
              <a:off x="12767310" y="19604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ABOVE AVERAGE</a:t>
              </a:r>
            </a:p>
          </p:txBody>
        </p:sp>
      </p:grpSp>
      <p:grpSp>
        <p:nvGrpSpPr>
          <p:cNvPr id="77" name="Group 76">
            <a:extLst>
              <a:ext uri="{FF2B5EF4-FFF2-40B4-BE49-F238E27FC236}">
                <a16:creationId xmlns:a16="http://schemas.microsoft.com/office/drawing/2014/main" id="{96FDDCB1-56E1-3749-8E74-637C34D03E37}"/>
              </a:ext>
            </a:extLst>
          </p:cNvPr>
          <p:cNvGrpSpPr/>
          <p:nvPr/>
        </p:nvGrpSpPr>
        <p:grpSpPr>
          <a:xfrm>
            <a:off x="8692672" y="3164917"/>
            <a:ext cx="2453833" cy="763929"/>
            <a:chOff x="12683252" y="4641034"/>
            <a:chExt cx="2453833" cy="763929"/>
          </a:xfrm>
        </p:grpSpPr>
        <p:sp>
          <p:nvSpPr>
            <p:cNvPr id="78" name="Rectangle 77">
              <a:extLst>
                <a:ext uri="{FF2B5EF4-FFF2-40B4-BE49-F238E27FC236}">
                  <a16:creationId xmlns:a16="http://schemas.microsoft.com/office/drawing/2014/main" id="{997FB75A-53C4-A64D-A6F7-62383A901990}"/>
                </a:ext>
              </a:extLst>
            </p:cNvPr>
            <p:cNvSpPr/>
            <p:nvPr/>
          </p:nvSpPr>
          <p:spPr>
            <a:xfrm>
              <a:off x="12683252" y="4641034"/>
              <a:ext cx="2453833" cy="76392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79" name="Text Placeholder 7">
              <a:extLst>
                <a:ext uri="{FF2B5EF4-FFF2-40B4-BE49-F238E27FC236}">
                  <a16:creationId xmlns:a16="http://schemas.microsoft.com/office/drawing/2014/main" id="{9C154A9F-B302-5040-9525-1ADFBA8C47C4}"/>
                </a:ext>
              </a:extLst>
            </p:cNvPr>
            <p:cNvSpPr txBox="1">
              <a:spLocks/>
            </p:cNvSpPr>
            <p:nvPr/>
          </p:nvSpPr>
          <p:spPr>
            <a:xfrm>
              <a:off x="13189693" y="4899249"/>
              <a:ext cx="1440949" cy="299081"/>
            </a:xfrm>
            <a:prstGeom prst="rect">
              <a:avLst/>
            </a:prstGeom>
            <a:noFill/>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POOR</a:t>
              </a:r>
            </a:p>
          </p:txBody>
        </p:sp>
      </p:grpSp>
      <p:grpSp>
        <p:nvGrpSpPr>
          <p:cNvPr id="65" name="Group 64">
            <a:extLst>
              <a:ext uri="{FF2B5EF4-FFF2-40B4-BE49-F238E27FC236}">
                <a16:creationId xmlns:a16="http://schemas.microsoft.com/office/drawing/2014/main" id="{45183A4D-FA8F-ED45-81F1-A7E5FBB4FB31}"/>
              </a:ext>
            </a:extLst>
          </p:cNvPr>
          <p:cNvGrpSpPr/>
          <p:nvPr/>
        </p:nvGrpSpPr>
        <p:grpSpPr>
          <a:xfrm>
            <a:off x="12671961" y="2730415"/>
            <a:ext cx="2453833" cy="763929"/>
            <a:chOff x="12671961" y="3604849"/>
            <a:chExt cx="2453833" cy="763929"/>
          </a:xfrm>
        </p:grpSpPr>
        <p:sp>
          <p:nvSpPr>
            <p:cNvPr id="66" name="Rectangle 65">
              <a:extLst>
                <a:ext uri="{FF2B5EF4-FFF2-40B4-BE49-F238E27FC236}">
                  <a16:creationId xmlns:a16="http://schemas.microsoft.com/office/drawing/2014/main" id="{D49A95A8-777A-8A47-BEEA-DB8D4B3AE2B4}"/>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67" name="Text Placeholder 7">
              <a:extLst>
                <a:ext uri="{FF2B5EF4-FFF2-40B4-BE49-F238E27FC236}">
                  <a16:creationId xmlns:a16="http://schemas.microsoft.com/office/drawing/2014/main" id="{7A8F87CC-C1E5-CC4C-8F94-C32BDE68E628}"/>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grpSp>
        <p:nvGrpSpPr>
          <p:cNvPr id="83" name="Group 82">
            <a:extLst>
              <a:ext uri="{FF2B5EF4-FFF2-40B4-BE49-F238E27FC236}">
                <a16:creationId xmlns:a16="http://schemas.microsoft.com/office/drawing/2014/main" id="{0321FC16-4901-7740-BA31-561121F25901}"/>
              </a:ext>
            </a:extLst>
          </p:cNvPr>
          <p:cNvGrpSpPr/>
          <p:nvPr/>
        </p:nvGrpSpPr>
        <p:grpSpPr>
          <a:xfrm>
            <a:off x="3589871" y="4929047"/>
            <a:ext cx="2453833" cy="763929"/>
            <a:chOff x="12671961" y="3604849"/>
            <a:chExt cx="2453833" cy="763929"/>
          </a:xfrm>
        </p:grpSpPr>
        <p:sp>
          <p:nvSpPr>
            <p:cNvPr id="84" name="Rectangle 83">
              <a:extLst>
                <a:ext uri="{FF2B5EF4-FFF2-40B4-BE49-F238E27FC236}">
                  <a16:creationId xmlns:a16="http://schemas.microsoft.com/office/drawing/2014/main" id="{27615A5B-8F1D-F342-98F2-7DA35641246E}"/>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85" name="Text Placeholder 7">
              <a:extLst>
                <a:ext uri="{FF2B5EF4-FFF2-40B4-BE49-F238E27FC236}">
                  <a16:creationId xmlns:a16="http://schemas.microsoft.com/office/drawing/2014/main" id="{93A37E3A-11F4-0745-AE11-144320A915F5}"/>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grpSp>
        <p:nvGrpSpPr>
          <p:cNvPr id="86" name="Group 85">
            <a:extLst>
              <a:ext uri="{FF2B5EF4-FFF2-40B4-BE49-F238E27FC236}">
                <a16:creationId xmlns:a16="http://schemas.microsoft.com/office/drawing/2014/main" id="{DC4C0133-2D87-614F-9FA7-995A0FB5CF46}"/>
              </a:ext>
            </a:extLst>
          </p:cNvPr>
          <p:cNvGrpSpPr/>
          <p:nvPr/>
        </p:nvGrpSpPr>
        <p:grpSpPr>
          <a:xfrm>
            <a:off x="6132204" y="3163181"/>
            <a:ext cx="2453833" cy="763929"/>
            <a:chOff x="12671961" y="3604849"/>
            <a:chExt cx="2453833" cy="763929"/>
          </a:xfrm>
        </p:grpSpPr>
        <p:sp>
          <p:nvSpPr>
            <p:cNvPr id="87" name="Rectangle 86">
              <a:extLst>
                <a:ext uri="{FF2B5EF4-FFF2-40B4-BE49-F238E27FC236}">
                  <a16:creationId xmlns:a16="http://schemas.microsoft.com/office/drawing/2014/main" id="{24EDC10B-2887-BA40-B7AC-48E4A74AFE39}"/>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88" name="Text Placeholder 7">
              <a:extLst>
                <a:ext uri="{FF2B5EF4-FFF2-40B4-BE49-F238E27FC236}">
                  <a16:creationId xmlns:a16="http://schemas.microsoft.com/office/drawing/2014/main" id="{AEC49382-C188-EB40-ACB1-A970D2F75B3C}"/>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grpSp>
        <p:nvGrpSpPr>
          <p:cNvPr id="89" name="Group 88">
            <a:extLst>
              <a:ext uri="{FF2B5EF4-FFF2-40B4-BE49-F238E27FC236}">
                <a16:creationId xmlns:a16="http://schemas.microsoft.com/office/drawing/2014/main" id="{5FC79118-DD2C-8848-8CC0-C72EAE419530}"/>
              </a:ext>
            </a:extLst>
          </p:cNvPr>
          <p:cNvGrpSpPr/>
          <p:nvPr/>
        </p:nvGrpSpPr>
        <p:grpSpPr>
          <a:xfrm>
            <a:off x="6147942" y="2290427"/>
            <a:ext cx="2453833" cy="763929"/>
            <a:chOff x="12671961" y="3604849"/>
            <a:chExt cx="2453833" cy="763929"/>
          </a:xfrm>
        </p:grpSpPr>
        <p:sp>
          <p:nvSpPr>
            <p:cNvPr id="90" name="Rectangle 89">
              <a:extLst>
                <a:ext uri="{FF2B5EF4-FFF2-40B4-BE49-F238E27FC236}">
                  <a16:creationId xmlns:a16="http://schemas.microsoft.com/office/drawing/2014/main" id="{9B50C3D2-F06E-0D4D-85AB-248E8D32DEDF}"/>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91" name="Text Placeholder 7">
              <a:extLst>
                <a:ext uri="{FF2B5EF4-FFF2-40B4-BE49-F238E27FC236}">
                  <a16:creationId xmlns:a16="http://schemas.microsoft.com/office/drawing/2014/main" id="{2B2164C9-C251-5D4F-90BB-A6BD45ED925F}"/>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grpSp>
        <p:nvGrpSpPr>
          <p:cNvPr id="92" name="Group 91">
            <a:extLst>
              <a:ext uri="{FF2B5EF4-FFF2-40B4-BE49-F238E27FC236}">
                <a16:creationId xmlns:a16="http://schemas.microsoft.com/office/drawing/2014/main" id="{1C2634EE-84BC-5049-8E6D-4D119239B075}"/>
              </a:ext>
            </a:extLst>
          </p:cNvPr>
          <p:cNvGrpSpPr/>
          <p:nvPr/>
        </p:nvGrpSpPr>
        <p:grpSpPr>
          <a:xfrm>
            <a:off x="8699309" y="2290426"/>
            <a:ext cx="2453833" cy="763929"/>
            <a:chOff x="12671961" y="3726769"/>
            <a:chExt cx="2453833" cy="763929"/>
          </a:xfrm>
        </p:grpSpPr>
        <p:sp>
          <p:nvSpPr>
            <p:cNvPr id="93" name="Rectangle 92">
              <a:extLst>
                <a:ext uri="{FF2B5EF4-FFF2-40B4-BE49-F238E27FC236}">
                  <a16:creationId xmlns:a16="http://schemas.microsoft.com/office/drawing/2014/main" id="{E77EE9A6-6154-0F42-8E15-688E270892AC}"/>
                </a:ext>
              </a:extLst>
            </p:cNvPr>
            <p:cNvSpPr/>
            <p:nvPr/>
          </p:nvSpPr>
          <p:spPr>
            <a:xfrm>
              <a:off x="12671961" y="3726769"/>
              <a:ext cx="2453833" cy="763929"/>
            </a:xfrm>
            <a:prstGeom prst="rect">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94" name="Text Placeholder 7">
              <a:extLst>
                <a:ext uri="{FF2B5EF4-FFF2-40B4-BE49-F238E27FC236}">
                  <a16:creationId xmlns:a16="http://schemas.microsoft.com/office/drawing/2014/main" id="{45B502AF-EAFE-374A-ADFF-C5F2C4EB21B5}"/>
                </a:ext>
              </a:extLst>
            </p:cNvPr>
            <p:cNvSpPr txBox="1">
              <a:spLocks/>
            </p:cNvSpPr>
            <p:nvPr/>
          </p:nvSpPr>
          <p:spPr>
            <a:xfrm>
              <a:off x="12756019" y="398558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BELOW AVERAGE</a:t>
              </a:r>
            </a:p>
          </p:txBody>
        </p:sp>
      </p:grpSp>
      <p:grpSp>
        <p:nvGrpSpPr>
          <p:cNvPr id="95" name="Group 94">
            <a:extLst>
              <a:ext uri="{FF2B5EF4-FFF2-40B4-BE49-F238E27FC236}">
                <a16:creationId xmlns:a16="http://schemas.microsoft.com/office/drawing/2014/main" id="{66E8F28D-73F2-0447-9479-A7D312D8F0A6}"/>
              </a:ext>
            </a:extLst>
          </p:cNvPr>
          <p:cNvGrpSpPr/>
          <p:nvPr/>
        </p:nvGrpSpPr>
        <p:grpSpPr>
          <a:xfrm>
            <a:off x="8685833" y="4928877"/>
            <a:ext cx="2453833" cy="763929"/>
            <a:chOff x="12671961" y="3604849"/>
            <a:chExt cx="2453833" cy="763929"/>
          </a:xfrm>
        </p:grpSpPr>
        <p:sp>
          <p:nvSpPr>
            <p:cNvPr id="96" name="Rectangle 95">
              <a:extLst>
                <a:ext uri="{FF2B5EF4-FFF2-40B4-BE49-F238E27FC236}">
                  <a16:creationId xmlns:a16="http://schemas.microsoft.com/office/drawing/2014/main" id="{23557CC3-DCFF-0D44-AF44-6A473C201677}"/>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97" name="Text Placeholder 7">
              <a:extLst>
                <a:ext uri="{FF2B5EF4-FFF2-40B4-BE49-F238E27FC236}">
                  <a16:creationId xmlns:a16="http://schemas.microsoft.com/office/drawing/2014/main" id="{CE990E95-D48E-1D40-B7DE-E11E758069DB}"/>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grpSp>
        <p:nvGrpSpPr>
          <p:cNvPr id="98" name="Group 97">
            <a:extLst>
              <a:ext uri="{FF2B5EF4-FFF2-40B4-BE49-F238E27FC236}">
                <a16:creationId xmlns:a16="http://schemas.microsoft.com/office/drawing/2014/main" id="{5EDD95DC-ADB7-DB4E-9E6F-71E1955DE5F7}"/>
              </a:ext>
            </a:extLst>
          </p:cNvPr>
          <p:cNvGrpSpPr/>
          <p:nvPr/>
        </p:nvGrpSpPr>
        <p:grpSpPr>
          <a:xfrm>
            <a:off x="8701571" y="4044693"/>
            <a:ext cx="2453833" cy="763929"/>
            <a:chOff x="12671961" y="3604849"/>
            <a:chExt cx="2453833" cy="763929"/>
          </a:xfrm>
        </p:grpSpPr>
        <p:sp>
          <p:nvSpPr>
            <p:cNvPr id="99" name="Rectangle 98">
              <a:extLst>
                <a:ext uri="{FF2B5EF4-FFF2-40B4-BE49-F238E27FC236}">
                  <a16:creationId xmlns:a16="http://schemas.microsoft.com/office/drawing/2014/main" id="{B5FAD540-B4B6-0B45-A04F-5E0DE17D04C6}"/>
                </a:ext>
              </a:extLst>
            </p:cNvPr>
            <p:cNvSpPr/>
            <p:nvPr/>
          </p:nvSpPr>
          <p:spPr>
            <a:xfrm>
              <a:off x="12671961" y="3604849"/>
              <a:ext cx="2453833" cy="763929"/>
            </a:xfrm>
            <a:prstGeom prst="rect">
              <a:avLst/>
            </a:prstGeom>
            <a:solidFill>
              <a:srgbClr val="FFDD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100" name="Text Placeholder 7">
              <a:extLst>
                <a:ext uri="{FF2B5EF4-FFF2-40B4-BE49-F238E27FC236}">
                  <a16:creationId xmlns:a16="http://schemas.microsoft.com/office/drawing/2014/main" id="{DCA4413D-C596-4240-9A39-9B7C648FBA95}"/>
                </a:ext>
              </a:extLst>
            </p:cNvPr>
            <p:cNvSpPr txBox="1">
              <a:spLocks/>
            </p:cNvSpPr>
            <p:nvPr/>
          </p:nvSpPr>
          <p:spPr>
            <a:xfrm>
              <a:off x="12756019" y="3863660"/>
              <a:ext cx="2263140" cy="299081"/>
            </a:xfrm>
            <a:prstGeom prst="rect">
              <a:avLst/>
            </a:prstGeom>
          </p:spPr>
          <p:txBody>
            <a:bodyPr/>
            <a:lstStyle>
              <a:lvl1pPr marL="342900" indent="-34290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742950"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Wingdings" panose="05000000000000000000" pitchFamily="2" charset="2"/>
                <a:buNone/>
              </a:pPr>
              <a:r>
                <a:rPr lang="en-US" sz="1500" b="1" dirty="0"/>
                <a:t>AVERAGE</a:t>
              </a:r>
            </a:p>
          </p:txBody>
        </p:sp>
      </p:grpSp>
      <p:sp>
        <p:nvSpPr>
          <p:cNvPr id="57" name="Rectangle 56">
            <a:extLst>
              <a:ext uri="{FF2B5EF4-FFF2-40B4-BE49-F238E27FC236}">
                <a16:creationId xmlns:a16="http://schemas.microsoft.com/office/drawing/2014/main" id="{594FA47D-6627-B140-AF51-D5571C9AC315}"/>
              </a:ext>
            </a:extLst>
          </p:cNvPr>
          <p:cNvSpPr/>
          <p:nvPr/>
        </p:nvSpPr>
        <p:spPr>
          <a:xfrm>
            <a:off x="838200" y="6188198"/>
            <a:ext cx="9537700" cy="553998"/>
          </a:xfrm>
          <a:prstGeom prst="rect">
            <a:avLst/>
          </a:prstGeom>
        </p:spPr>
        <p:txBody>
          <a:bodyPr wrap="square">
            <a:spAutoFit/>
          </a:bodyPr>
          <a:lstStyle/>
          <a:p>
            <a:r>
              <a:rPr lang="en-US" sz="1000" dirty="0">
                <a:solidFill>
                  <a:schemeClr val="bg1">
                    <a:lumMod val="50000"/>
                  </a:schemeClr>
                </a:solidFill>
                <a:latin typeface="Helvetica" pitchFamily="2" charset="0"/>
              </a:rPr>
              <a:t>Source: </a:t>
            </a: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©2019 Strategic Insight Inc. All Rights Reserved.</a:t>
            </a:r>
          </a:p>
          <a:p>
            <a:r>
              <a:rPr lang="en-US" sz="1000" dirty="0">
                <a:solidFill>
                  <a:schemeClr val="bg1">
                    <a:lumMod val="50000"/>
                  </a:schemeClr>
                </a:solidFill>
                <a:latin typeface="Helvetica" pitchFamily="2" charset="0"/>
              </a:rPr>
              <a:t>Information is provided 'as is' and solely for informational purposes, not for investment purposes or advice. </a:t>
            </a:r>
            <a:br>
              <a:rPr lang="en-US" sz="1000" dirty="0">
                <a:solidFill>
                  <a:schemeClr val="bg1">
                    <a:lumMod val="50000"/>
                  </a:schemeClr>
                </a:solidFill>
                <a:latin typeface="Helvetica" pitchFamily="2" charset="0"/>
              </a:rPr>
            </a:b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is not a fiduciary under ERISA. </a:t>
            </a:r>
            <a:r>
              <a:rPr lang="en-US" sz="1000" dirty="0" err="1">
                <a:solidFill>
                  <a:schemeClr val="bg1">
                    <a:lumMod val="50000"/>
                  </a:schemeClr>
                </a:solidFill>
                <a:latin typeface="Helvetica" pitchFamily="2" charset="0"/>
              </a:rPr>
              <a:t>BrightScope</a:t>
            </a:r>
            <a:r>
              <a:rPr lang="en-US" sz="1000" dirty="0">
                <a:solidFill>
                  <a:schemeClr val="bg1">
                    <a:lumMod val="50000"/>
                  </a:schemeClr>
                </a:solidFill>
                <a:latin typeface="Helvetica" pitchFamily="2" charset="0"/>
              </a:rPr>
              <a:t> is not endorsed by or affiliated with FINRA.</a:t>
            </a:r>
          </a:p>
        </p:txBody>
      </p:sp>
    </p:spTree>
    <p:extLst>
      <p:ext uri="{BB962C8B-B14F-4D97-AF65-F5344CB8AC3E}">
        <p14:creationId xmlns:p14="http://schemas.microsoft.com/office/powerpoint/2010/main" val="2732019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9BE41-8061-FB4B-AF99-D1C0F161529D}"/>
              </a:ext>
            </a:extLst>
          </p:cNvPr>
          <p:cNvSpPr>
            <a:spLocks noGrp="1"/>
          </p:cNvSpPr>
          <p:nvPr>
            <p:ph type="title"/>
          </p:nvPr>
        </p:nvSpPr>
        <p:spPr/>
        <p:txBody>
          <a:bodyPr/>
          <a:lstStyle/>
          <a:p>
            <a:r>
              <a:rPr lang="en-US" dirty="0"/>
              <a:t>Plan Design Considerations</a:t>
            </a:r>
          </a:p>
        </p:txBody>
      </p:sp>
      <p:sp>
        <p:nvSpPr>
          <p:cNvPr id="4" name="Subtitle 4">
            <a:extLst>
              <a:ext uri="{FF2B5EF4-FFF2-40B4-BE49-F238E27FC236}">
                <a16:creationId xmlns:a16="http://schemas.microsoft.com/office/drawing/2014/main" id="{C7116453-F93A-5C4D-84EE-CA1F0AA0B58C}"/>
              </a:ext>
            </a:extLst>
          </p:cNvPr>
          <p:cNvSpPr txBox="1">
            <a:spLocks/>
          </p:cNvSpPr>
          <p:nvPr/>
        </p:nvSpPr>
        <p:spPr>
          <a:xfrm>
            <a:off x="1047750" y="1690688"/>
            <a:ext cx="9867900" cy="4481512"/>
          </a:xfrm>
          <a:prstGeom prst="rect">
            <a:avLst/>
          </a:prstGeom>
          <a:noFill/>
          <a:ln w="12700" cap="flat" cmpd="sng" algn="ctr">
            <a:solidFill>
              <a:srgbClr val="FF00FF"/>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40" tIns="91440" rIns="91440" bIns="9144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r>
              <a:rPr lang="en-US" dirty="0">
                <a:solidFill>
                  <a:srgbClr val="FF00FF"/>
                </a:solidFill>
              </a:rPr>
              <a:t>Add here recommendations for your client or prospective clients plans based on their ratings or their peers. </a:t>
            </a:r>
          </a:p>
          <a:p>
            <a:r>
              <a:rPr lang="en-US" dirty="0">
                <a:solidFill>
                  <a:srgbClr val="FF00FF"/>
                </a:solidFill>
              </a:rPr>
              <a:t>Defend your current plan strategy based on results (defend funding</a:t>
            </a:r>
          </a:p>
          <a:p>
            <a:r>
              <a:rPr lang="en-US" dirty="0">
                <a:solidFill>
                  <a:srgbClr val="FF00FF"/>
                </a:solidFill>
              </a:rPr>
              <a:t>Promote value you bring to the plan) </a:t>
            </a:r>
          </a:p>
          <a:p>
            <a:r>
              <a:rPr lang="en-US" dirty="0">
                <a:solidFill>
                  <a:srgbClr val="FF00FF"/>
                </a:solidFill>
              </a:rPr>
              <a:t>Use this as a way to reposition adjustments or improvements to plan design based on results (auto enrollment? Auto escalation? Loan Withdrawals) </a:t>
            </a:r>
          </a:p>
        </p:txBody>
      </p:sp>
    </p:spTree>
    <p:extLst>
      <p:ext uri="{BB962C8B-B14F-4D97-AF65-F5344CB8AC3E}">
        <p14:creationId xmlns:p14="http://schemas.microsoft.com/office/powerpoint/2010/main" val="2453007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12633" y="894766"/>
            <a:ext cx="6766737" cy="5068471"/>
          </a:xfrm>
          <a:prstGeom prst="rect">
            <a:avLst/>
          </a:prstGeom>
          <a:no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noAutofit/>
          </a:bodyPr>
          <a:lstStyle/>
          <a:p>
            <a:pPr>
              <a:spcAft>
                <a:spcPts val="1200"/>
              </a:spcAft>
            </a:pPr>
            <a:r>
              <a:rPr lang="en-US" sz="1400" b="1" dirty="0">
                <a:solidFill>
                  <a:srgbClr val="FF00FF"/>
                </a:solidFill>
              </a:rPr>
              <a:t>TERMS OF USE</a:t>
            </a:r>
            <a:endParaRPr lang="en-US" sz="1400" dirty="0">
              <a:solidFill>
                <a:srgbClr val="FF00FF"/>
              </a:solidFill>
            </a:endParaRPr>
          </a:p>
          <a:p>
            <a:pPr>
              <a:spcAft>
                <a:spcPts val="1200"/>
              </a:spcAft>
            </a:pPr>
            <a:r>
              <a:rPr lang="en-US" sz="1400" dirty="0">
                <a:solidFill>
                  <a:srgbClr val="FF00FF"/>
                </a:solidFill>
              </a:rPr>
              <a:t>By using this presentation, you understand and agree to the following:</a:t>
            </a:r>
          </a:p>
          <a:p>
            <a:pPr marL="285750" indent="-285750">
              <a:spcAft>
                <a:spcPts val="1200"/>
              </a:spcAft>
              <a:buFont typeface="Wingdings" panose="05000000000000000000" pitchFamily="2" charset="2"/>
              <a:buChar char="§"/>
            </a:pPr>
            <a:r>
              <a:rPr lang="en-US" sz="1400" dirty="0">
                <a:solidFill>
                  <a:srgbClr val="FF00FF"/>
                </a:solidFill>
              </a:rPr>
              <a:t>You understand that T. Rowe Price does not undertake to give investment advice in a fiduciary capacity by making available this presentation and that </a:t>
            </a:r>
            <a:br>
              <a:rPr lang="en-US" sz="1400" dirty="0">
                <a:solidFill>
                  <a:srgbClr val="FF00FF"/>
                </a:solidFill>
              </a:rPr>
            </a:br>
            <a:r>
              <a:rPr lang="en-US" sz="1400" dirty="0">
                <a:solidFill>
                  <a:srgbClr val="FF00FF"/>
                </a:solidFill>
              </a:rPr>
              <a:t>T. Rowe Price Associates, Inc. and/or its affiliates (“T. Rowe Price”) may receive revenue from products and services made available by T. Rowe Price, including investment management, servicing, or other fees related to making available and/or servicing certain investments on its recordkeeping platform.</a:t>
            </a:r>
          </a:p>
          <a:p>
            <a:pPr marL="285750" indent="-285750">
              <a:spcAft>
                <a:spcPts val="1200"/>
              </a:spcAft>
              <a:buFont typeface="Wingdings" panose="05000000000000000000" pitchFamily="2" charset="2"/>
              <a:buChar char="§"/>
            </a:pPr>
            <a:r>
              <a:rPr lang="en-US" sz="1400" dirty="0">
                <a:solidFill>
                  <a:srgbClr val="FF00FF"/>
                </a:solidFill>
              </a:rPr>
              <a:t>To the extent you modify this presentation you will not attribute this presentation to T. Rowe Price through co-branding or otherwise.</a:t>
            </a:r>
          </a:p>
          <a:p>
            <a:pPr marL="285750" indent="-285750">
              <a:spcAft>
                <a:spcPts val="1200"/>
              </a:spcAft>
              <a:buFont typeface="Wingdings" panose="05000000000000000000" pitchFamily="2" charset="2"/>
              <a:buChar char="§"/>
            </a:pPr>
            <a:r>
              <a:rPr lang="en-US" sz="1400" dirty="0">
                <a:solidFill>
                  <a:srgbClr val="FF00FF"/>
                </a:solidFill>
              </a:rPr>
              <a:t>To the extent you provide investment recommendations to clients or prospective clients, you will not attribute any such recommendation(s) to </a:t>
            </a:r>
            <a:br>
              <a:rPr lang="en-US" sz="1400" dirty="0">
                <a:solidFill>
                  <a:srgbClr val="FF00FF"/>
                </a:solidFill>
              </a:rPr>
            </a:br>
            <a:r>
              <a:rPr lang="en-US" sz="1400" dirty="0">
                <a:solidFill>
                  <a:srgbClr val="FF00FF"/>
                </a:solidFill>
              </a:rPr>
              <a:t>T. Rowe Price.</a:t>
            </a:r>
          </a:p>
          <a:p>
            <a:pPr marL="285750" indent="-285750">
              <a:spcAft>
                <a:spcPts val="1200"/>
              </a:spcAft>
              <a:buFont typeface="Wingdings" panose="05000000000000000000" pitchFamily="2" charset="2"/>
              <a:buChar char="§"/>
            </a:pPr>
            <a:r>
              <a:rPr lang="en-US" sz="1400" dirty="0">
                <a:solidFill>
                  <a:srgbClr val="FF00FF"/>
                </a:solidFill>
              </a:rPr>
              <a:t>You are responsible for satisfying all applicable regulatory standards relating to this communication’s use by your firm, including all applicable content, approval, recordkeeping, and filing requirements.</a:t>
            </a:r>
          </a:p>
          <a:p>
            <a:pPr>
              <a:spcAft>
                <a:spcPts val="1200"/>
              </a:spcAft>
            </a:pPr>
            <a:r>
              <a:rPr lang="en-US" sz="1400" i="1" dirty="0">
                <a:solidFill>
                  <a:srgbClr val="FF00FF"/>
                </a:solidFill>
              </a:rPr>
              <a:t>Please insert your data/content where indicated and delete these terms of use and various instructions throughout the PPT before using.</a:t>
            </a:r>
          </a:p>
        </p:txBody>
      </p:sp>
    </p:spTree>
    <p:extLst>
      <p:ext uri="{BB962C8B-B14F-4D97-AF65-F5344CB8AC3E}">
        <p14:creationId xmlns:p14="http://schemas.microsoft.com/office/powerpoint/2010/main" val="1838762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2516189" y="3278694"/>
            <a:ext cx="7503225" cy="3577213"/>
          </a:xfrm>
        </p:spPr>
        <p:txBody>
          <a:bodyPr vert="horz" lIns="91440" tIns="45720" rIns="91440" bIns="347472" rtlCol="0" anchor="b">
            <a:noAutofit/>
          </a:bodyPr>
          <a:lstStyle/>
          <a:p>
            <a:r>
              <a:rPr lang="en-US" altLang="en-US" sz="2400" dirty="0">
                <a:solidFill>
                  <a:schemeClr val="accent2"/>
                </a:solidFill>
                <a:latin typeface="+mj-lt"/>
                <a:cs typeface="ＭＳ Ｐゴシック" pitchFamily="34" charset="-128"/>
              </a:rPr>
              <a:t>TO PLAN SPONSORS</a:t>
            </a:r>
            <a:br>
              <a:rPr lang="en-US" altLang="en-US" sz="1400" dirty="0">
                <a:cs typeface="ＭＳ Ｐゴシック" pitchFamily="34" charset="-128"/>
              </a:rPr>
            </a:br>
            <a:r>
              <a:rPr lang="en-US" altLang="en-US" sz="1600" dirty="0">
                <a:solidFill>
                  <a:srgbClr val="3B3B3B"/>
                </a:solidFill>
                <a:cs typeface="ＭＳ Ｐゴシック" pitchFamily="34" charset="-128"/>
              </a:rPr>
              <a:t>This presentation should only be used as a visual presentation for client meetings. This program should not be altered, printed, distributed, or posted for employees to access.</a:t>
            </a:r>
          </a:p>
          <a:p>
            <a:endParaRPr lang="en-US" altLang="en-US" sz="1400" dirty="0">
              <a:cs typeface="ＭＳ Ｐゴシック" pitchFamily="34" charset="-128"/>
            </a:endParaRPr>
          </a:p>
          <a:p>
            <a:endParaRPr lang="en-US" altLang="en-US" sz="1400" dirty="0">
              <a:cs typeface="ＭＳ Ｐゴシック" pitchFamily="34" charset="-128"/>
            </a:endParaRPr>
          </a:p>
          <a:p>
            <a:r>
              <a:rPr lang="en-US" altLang="en-US" sz="2400" b="1" dirty="0">
                <a:solidFill>
                  <a:schemeClr val="accent2"/>
                </a:solidFill>
                <a:latin typeface="+mj-lt"/>
                <a:cs typeface="ＭＳ Ｐゴシック" pitchFamily="34" charset="-128"/>
              </a:rPr>
              <a:t>TO WEB MEETING ATTENDEES</a:t>
            </a:r>
            <a:r>
              <a:rPr lang="en-US" altLang="en-US" sz="2400" dirty="0">
                <a:solidFill>
                  <a:schemeClr val="accent2"/>
                </a:solidFill>
                <a:latin typeface="+mj-lt"/>
                <a:cs typeface="ＭＳ Ｐゴシック" pitchFamily="34" charset="-128"/>
              </a:rPr>
              <a:t> </a:t>
            </a:r>
            <a:br>
              <a:rPr lang="en-US" altLang="en-US" sz="1400" dirty="0">
                <a:cs typeface="ＭＳ Ｐゴシック" pitchFamily="34" charset="-128"/>
              </a:rPr>
            </a:br>
            <a:r>
              <a:rPr lang="en-US" altLang="en-US" sz="1600" dirty="0">
                <a:solidFill>
                  <a:srgbClr val="3B3B3B"/>
                </a:solidFill>
                <a:cs typeface="ＭＳ Ｐゴシック" pitchFamily="34" charset="-128"/>
              </a:rPr>
              <a:t>This web meeting may be recorded and posted for other employees to access. </a:t>
            </a:r>
            <a:br>
              <a:rPr lang="en-US" altLang="en-US" sz="1600" dirty="0">
                <a:solidFill>
                  <a:srgbClr val="3B3B3B"/>
                </a:solidFill>
                <a:cs typeface="ＭＳ Ｐゴシック" pitchFamily="34" charset="-128"/>
              </a:rPr>
            </a:br>
            <a:r>
              <a:rPr lang="en-US" altLang="en-US" sz="1600" dirty="0">
                <a:solidFill>
                  <a:srgbClr val="3B3B3B"/>
                </a:solidFill>
                <a:cs typeface="ＭＳ Ｐゴシック" pitchFamily="34" charset="-128"/>
              </a:rPr>
              <a:t>For security reasons, please do not speak or email any personal information during this meeting. For example, you should not give your address, Social Security number, or account information during this web meeting.</a:t>
            </a:r>
          </a:p>
        </p:txBody>
      </p:sp>
    </p:spTree>
    <p:extLst>
      <p:ext uri="{BB962C8B-B14F-4D97-AF65-F5344CB8AC3E}">
        <p14:creationId xmlns:p14="http://schemas.microsoft.com/office/powerpoint/2010/main" val="281032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1166</TotalTime>
  <Words>1376</Words>
  <Application>Microsoft Office PowerPoint</Application>
  <PresentationFormat>Widescreen</PresentationFormat>
  <Paragraphs>127</Paragraphs>
  <Slides>9</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ＭＳ Ｐゴシック</vt:lpstr>
      <vt:lpstr>Arial</vt:lpstr>
      <vt:lpstr>Arial Black</vt:lpstr>
      <vt:lpstr>Calibri</vt:lpstr>
      <vt:lpstr>Calibri Light</vt:lpstr>
      <vt:lpstr>Helvetica</vt:lpstr>
      <vt:lpstr>Wingdings</vt:lpstr>
      <vt:lpstr>Office Theme</vt:lpstr>
      <vt:lpstr>Hidden Value of a 401(k) </vt:lpstr>
      <vt:lpstr>PowerPoint Presentation</vt:lpstr>
      <vt:lpstr>About the study</vt:lpstr>
      <vt:lpstr>The Findings</vt:lpstr>
      <vt:lpstr>Your plan’s ratings</vt:lpstr>
      <vt:lpstr>Your plan’s ratings versus your peers’</vt:lpstr>
      <vt:lpstr>Plan Design Considerations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Hidden Value of a 401(k)</dc:title>
  <dc:creator>Born, Kelley</dc:creator>
  <cp:lastModifiedBy>Smith, Andrew</cp:lastModifiedBy>
  <cp:revision>8</cp:revision>
  <cp:lastPrinted>2019-01-23T21:27:13Z</cp:lastPrinted>
  <dcterms:created xsi:type="dcterms:W3CDTF">2019-01-14T21:29:31Z</dcterms:created>
  <dcterms:modified xsi:type="dcterms:W3CDTF">2019-08-20T20:57:19Z</dcterms:modified>
</cp:coreProperties>
</file>