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xml" ContentType="application/vnd.openxmlformats-officedocument.presentationml.tags+xml"/>
  <Override PartName="/ppt/notesSlides/notesSlide22.xml" ContentType="application/vnd.openxmlformats-officedocument.presentationml.notesSlide+xml"/>
  <Override PartName="/ppt/tags/tag2.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5.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9" r:id="rId4"/>
  </p:sldMasterIdLst>
  <p:notesMasterIdLst>
    <p:notesMasterId r:id="rId46"/>
  </p:notesMasterIdLst>
  <p:handoutMasterIdLst>
    <p:handoutMasterId r:id="rId47"/>
  </p:handoutMasterIdLst>
  <p:sldIdLst>
    <p:sldId id="803" r:id="rId5"/>
    <p:sldId id="804" r:id="rId6"/>
    <p:sldId id="802" r:id="rId7"/>
    <p:sldId id="801" r:id="rId8"/>
    <p:sldId id="778" r:id="rId9"/>
    <p:sldId id="796" r:id="rId10"/>
    <p:sldId id="800" r:id="rId11"/>
    <p:sldId id="805" r:id="rId12"/>
    <p:sldId id="806" r:id="rId13"/>
    <p:sldId id="807" r:id="rId14"/>
    <p:sldId id="808" r:id="rId15"/>
    <p:sldId id="809" r:id="rId16"/>
    <p:sldId id="811" r:id="rId17"/>
    <p:sldId id="810" r:id="rId18"/>
    <p:sldId id="814" r:id="rId19"/>
    <p:sldId id="815" r:id="rId20"/>
    <p:sldId id="813" r:id="rId21"/>
    <p:sldId id="816" r:id="rId22"/>
    <p:sldId id="817" r:id="rId23"/>
    <p:sldId id="818" r:id="rId24"/>
    <p:sldId id="819" r:id="rId25"/>
    <p:sldId id="820" r:id="rId26"/>
    <p:sldId id="821" r:id="rId27"/>
    <p:sldId id="330" r:id="rId28"/>
    <p:sldId id="335" r:id="rId29"/>
    <p:sldId id="340" r:id="rId30"/>
    <p:sldId id="294" r:id="rId31"/>
    <p:sldId id="296" r:id="rId32"/>
    <p:sldId id="332" r:id="rId33"/>
    <p:sldId id="327" r:id="rId34"/>
    <p:sldId id="300" r:id="rId35"/>
    <p:sldId id="298" r:id="rId36"/>
    <p:sldId id="322" r:id="rId37"/>
    <p:sldId id="336" r:id="rId38"/>
    <p:sldId id="341" r:id="rId39"/>
    <p:sldId id="307" r:id="rId40"/>
    <p:sldId id="822" r:id="rId41"/>
    <p:sldId id="338" r:id="rId42"/>
    <p:sldId id="342" r:id="rId43"/>
    <p:sldId id="321" r:id="rId44"/>
    <p:sldId id="286" r:id="rId45"/>
  </p:sldIdLst>
  <p:sldSz cx="12192000" cy="6858000"/>
  <p:notesSz cx="7099300" cy="10234613"/>
  <p:defaultTextStyle>
    <a:defPPr>
      <a:defRPr lang="en-US"/>
    </a:defPPr>
    <a:lvl1pPr marL="0" algn="l" defTabSz="1088473" rtl="0" eaLnBrk="1" latinLnBrk="0" hangingPunct="1">
      <a:defRPr sz="2167" kern="1200">
        <a:solidFill>
          <a:schemeClr val="tx1"/>
        </a:solidFill>
        <a:latin typeface="+mn-lt"/>
        <a:ea typeface="+mn-ea"/>
        <a:cs typeface="+mn-cs"/>
      </a:defRPr>
    </a:lvl1pPr>
    <a:lvl2pPr marL="544237" algn="l" defTabSz="1088473" rtl="0" eaLnBrk="1" latinLnBrk="0" hangingPunct="1">
      <a:defRPr sz="2167" kern="1200">
        <a:solidFill>
          <a:schemeClr val="tx1"/>
        </a:solidFill>
        <a:latin typeface="+mn-lt"/>
        <a:ea typeface="+mn-ea"/>
        <a:cs typeface="+mn-cs"/>
      </a:defRPr>
    </a:lvl2pPr>
    <a:lvl3pPr marL="1088473" algn="l" defTabSz="1088473" rtl="0" eaLnBrk="1" latinLnBrk="0" hangingPunct="1">
      <a:defRPr sz="2167" kern="1200">
        <a:solidFill>
          <a:schemeClr val="tx1"/>
        </a:solidFill>
        <a:latin typeface="+mn-lt"/>
        <a:ea typeface="+mn-ea"/>
        <a:cs typeface="+mn-cs"/>
      </a:defRPr>
    </a:lvl3pPr>
    <a:lvl4pPr marL="1632711" algn="l" defTabSz="1088473" rtl="0" eaLnBrk="1" latinLnBrk="0" hangingPunct="1">
      <a:defRPr sz="2167" kern="1200">
        <a:solidFill>
          <a:schemeClr val="tx1"/>
        </a:solidFill>
        <a:latin typeface="+mn-lt"/>
        <a:ea typeface="+mn-ea"/>
        <a:cs typeface="+mn-cs"/>
      </a:defRPr>
    </a:lvl4pPr>
    <a:lvl5pPr marL="2176947" algn="l" defTabSz="1088473" rtl="0" eaLnBrk="1" latinLnBrk="0" hangingPunct="1">
      <a:defRPr sz="2167" kern="1200">
        <a:solidFill>
          <a:schemeClr val="tx1"/>
        </a:solidFill>
        <a:latin typeface="+mn-lt"/>
        <a:ea typeface="+mn-ea"/>
        <a:cs typeface="+mn-cs"/>
      </a:defRPr>
    </a:lvl5pPr>
    <a:lvl6pPr marL="2721184" algn="l" defTabSz="1088473" rtl="0" eaLnBrk="1" latinLnBrk="0" hangingPunct="1">
      <a:defRPr sz="2167" kern="1200">
        <a:solidFill>
          <a:schemeClr val="tx1"/>
        </a:solidFill>
        <a:latin typeface="+mn-lt"/>
        <a:ea typeface="+mn-ea"/>
        <a:cs typeface="+mn-cs"/>
      </a:defRPr>
    </a:lvl6pPr>
    <a:lvl7pPr marL="3265420" algn="l" defTabSz="1088473" rtl="0" eaLnBrk="1" latinLnBrk="0" hangingPunct="1">
      <a:defRPr sz="2167" kern="1200">
        <a:solidFill>
          <a:schemeClr val="tx1"/>
        </a:solidFill>
        <a:latin typeface="+mn-lt"/>
        <a:ea typeface="+mn-ea"/>
        <a:cs typeface="+mn-cs"/>
      </a:defRPr>
    </a:lvl7pPr>
    <a:lvl8pPr marL="3809657" algn="l" defTabSz="1088473" rtl="0" eaLnBrk="1" latinLnBrk="0" hangingPunct="1">
      <a:defRPr sz="2167" kern="1200">
        <a:solidFill>
          <a:schemeClr val="tx1"/>
        </a:solidFill>
        <a:latin typeface="+mn-lt"/>
        <a:ea typeface="+mn-ea"/>
        <a:cs typeface="+mn-cs"/>
      </a:defRPr>
    </a:lvl8pPr>
    <a:lvl9pPr marL="4353894" algn="l" defTabSz="1088473" rtl="0" eaLnBrk="1" latinLnBrk="0" hangingPunct="1">
      <a:defRPr sz="2167" kern="1200">
        <a:solidFill>
          <a:schemeClr val="tx1"/>
        </a:solidFill>
        <a:latin typeface="+mn-lt"/>
        <a:ea typeface="+mn-ea"/>
        <a:cs typeface="+mn-cs"/>
      </a:defRPr>
    </a:lvl9pPr>
  </p:defaultTextStyle>
  <p:extLst>
    <p:ext uri="{EFAFB233-063F-42B5-8137-9DF3F51BA10A}">
      <p15:sldGuideLst xmlns:p15="http://schemas.microsoft.com/office/powerpoint/2012/main">
        <p15:guide id="6" orient="horz" pos="192" userDrawn="1">
          <p15:clr>
            <a:srgbClr val="A4A3A4"/>
          </p15:clr>
        </p15:guide>
        <p15:guide id="11" pos="279" userDrawn="1">
          <p15:clr>
            <a:srgbClr val="A4A3A4"/>
          </p15:clr>
        </p15:guide>
        <p15:guide id="15" orient="horz" pos="2682" userDrawn="1">
          <p15:clr>
            <a:srgbClr val="A4A3A4"/>
          </p15:clr>
        </p15:guide>
        <p15:guide id="16" pos="1440" userDrawn="1">
          <p15:clr>
            <a:srgbClr val="A4A3A4"/>
          </p15:clr>
        </p15:guide>
        <p15:guide id="17" pos="6267" userDrawn="1">
          <p15:clr>
            <a:srgbClr val="A4A3A4"/>
          </p15:clr>
        </p15:guide>
      </p15:sldGuideLst>
    </p:ext>
    <p:ext uri="{2D200454-40CA-4A62-9FC3-DE9A4176ACB9}">
      <p15:notesGuideLst xmlns:p15="http://schemas.microsoft.com/office/powerpoint/2012/main">
        <p15:guide id="2" pos="2237" userDrawn="1">
          <p15:clr>
            <a:srgbClr val="A4A3A4"/>
          </p15:clr>
        </p15:guide>
        <p15:guide id="3" orient="horz" pos="2680" userDrawn="1">
          <p15:clr>
            <a:srgbClr val="A4A3A4"/>
          </p15:clr>
        </p15:guide>
        <p15:guide id="4" pos="302" userDrawn="1">
          <p15:clr>
            <a:srgbClr val="A4A3A4"/>
          </p15:clr>
        </p15:guide>
        <p15:guide id="5" pos="4200" userDrawn="1">
          <p15:clr>
            <a:srgbClr val="A4A3A4"/>
          </p15:clr>
        </p15:guide>
        <p15:guide id="6" orient="horz" pos="480" userDrawn="1">
          <p15:clr>
            <a:srgbClr val="A4A3A4"/>
          </p15:clr>
        </p15:guide>
        <p15:guide id="7" orient="horz" pos="284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3746"/>
    <a:srgbClr val="D3D7DA"/>
    <a:srgbClr val="BE7E1E"/>
    <a:srgbClr val="AE3260"/>
    <a:srgbClr val="E9EBED"/>
    <a:srgbClr val="7749BC"/>
    <a:srgbClr val="65737D"/>
    <a:srgbClr val="D4D7DB"/>
    <a:srgbClr val="002F48"/>
    <a:srgbClr val="BEC3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95" autoAdjust="0"/>
    <p:restoredTop sz="95714" autoAdjust="0"/>
  </p:normalViewPr>
  <p:slideViewPr>
    <p:cSldViewPr snapToGrid="0">
      <p:cViewPr varScale="1">
        <p:scale>
          <a:sx n="83" d="100"/>
          <a:sy n="83" d="100"/>
        </p:scale>
        <p:origin x="643" y="67"/>
      </p:cViewPr>
      <p:guideLst>
        <p:guide orient="horz" pos="192"/>
        <p:guide pos="279"/>
        <p:guide orient="horz" pos="2682"/>
        <p:guide pos="1440"/>
        <p:guide pos="6267"/>
      </p:guideLst>
    </p:cSldViewPr>
  </p:slideViewPr>
  <p:outlineViewPr>
    <p:cViewPr>
      <p:scale>
        <a:sx n="33" d="100"/>
        <a:sy n="33" d="100"/>
      </p:scale>
      <p:origin x="0" y="-23868"/>
    </p:cViewPr>
  </p:outlineViewPr>
  <p:notesTextViewPr>
    <p:cViewPr>
      <p:scale>
        <a:sx n="100" d="100"/>
        <a:sy n="100" d="100"/>
      </p:scale>
      <p:origin x="0" y="0"/>
    </p:cViewPr>
  </p:notesTextViewPr>
  <p:sorterViewPr>
    <p:cViewPr>
      <p:scale>
        <a:sx n="40" d="100"/>
        <a:sy n="40" d="100"/>
      </p:scale>
      <p:origin x="0" y="-3948"/>
    </p:cViewPr>
  </p:sorterViewPr>
  <p:notesViewPr>
    <p:cSldViewPr snapToGrid="0">
      <p:cViewPr varScale="1">
        <p:scale>
          <a:sx n="86" d="100"/>
          <a:sy n="86" d="100"/>
        </p:scale>
        <p:origin x="3296" y="232"/>
      </p:cViewPr>
      <p:guideLst>
        <p:guide pos="2237"/>
        <p:guide orient="horz" pos="2680"/>
        <p:guide pos="302"/>
        <p:guide pos="4200"/>
        <p:guide orient="horz" pos="480"/>
        <p:guide orient="horz" pos="284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4.999207203442789E-2"/>
          <c:w val="1"/>
          <c:h val="0.80849057131718016"/>
        </c:manualLayout>
      </c:layout>
      <c:barChart>
        <c:barDir val="col"/>
        <c:grouping val="clustered"/>
        <c:varyColors val="0"/>
        <c:ser>
          <c:idx val="0"/>
          <c:order val="0"/>
          <c:tx>
            <c:strRef>
              <c:f>Sheet1!$B$1</c:f>
              <c:strCache>
                <c:ptCount val="1"/>
                <c:pt idx="0">
                  <c:v>2015</c:v>
                </c:pt>
              </c:strCache>
            </c:strRef>
          </c:tx>
          <c:spPr>
            <a:solidFill>
              <a:srgbClr val="00608A"/>
            </a:solidFill>
            <a:ln>
              <a:noFill/>
            </a:ln>
          </c:spPr>
          <c:invertIfNegative val="0"/>
          <c:dLbls>
            <c:spPr>
              <a:noFill/>
              <a:ln>
                <a:noFill/>
              </a:ln>
              <a:effectLst/>
            </c:spPr>
            <c:txPr>
              <a:bodyPr wrap="square" lIns="38100" tIns="19050" rIns="38100" bIns="19050" anchor="ctr">
                <a:spAutoFit/>
              </a:bodyPr>
              <a:lstStyle/>
              <a:p>
                <a:pPr>
                  <a:defRPr sz="16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African American</c:v>
                </c:pt>
              </c:strCache>
            </c:strRef>
          </c:cat>
          <c:val>
            <c:numRef>
              <c:f>Sheet1!$B$2:$B$3</c:f>
              <c:numCache>
                <c:formatCode>0%</c:formatCode>
                <c:ptCount val="2"/>
                <c:pt idx="0">
                  <c:v>7.0000000000000007E-2</c:v>
                </c:pt>
                <c:pt idx="1">
                  <c:v>0.06</c:v>
                </c:pt>
              </c:numCache>
            </c:numRef>
          </c:val>
          <c:extLst>
            <c:ext xmlns:c16="http://schemas.microsoft.com/office/drawing/2014/chart" uri="{C3380CC4-5D6E-409C-BE32-E72D297353CC}">
              <c16:uniqueId val="{00000000-4B0F-6F43-A749-871DFCABD5B7}"/>
            </c:ext>
          </c:extLst>
        </c:ser>
        <c:ser>
          <c:idx val="1"/>
          <c:order val="1"/>
          <c:tx>
            <c:strRef>
              <c:f>Sheet1!$C$1</c:f>
              <c:strCache>
                <c:ptCount val="1"/>
                <c:pt idx="0">
                  <c:v>2017</c:v>
                </c:pt>
              </c:strCache>
            </c:strRef>
          </c:tx>
          <c:spPr>
            <a:solidFill>
              <a:srgbClr val="209D7D"/>
            </a:solidFill>
            <a:ln>
              <a:noFill/>
            </a:ln>
          </c:spPr>
          <c:invertIfNegative val="0"/>
          <c:dLbls>
            <c:spPr>
              <a:noFill/>
              <a:ln>
                <a:noFill/>
              </a:ln>
              <a:effectLst/>
            </c:spPr>
            <c:txPr>
              <a:bodyPr wrap="square" lIns="38100" tIns="19050" rIns="38100" bIns="19050" anchor="ctr">
                <a:spAutoFit/>
              </a:bodyPr>
              <a:lstStyle/>
              <a:p>
                <a:pPr>
                  <a:defRPr sz="16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African American</c:v>
                </c:pt>
              </c:strCache>
            </c:strRef>
          </c:cat>
          <c:val>
            <c:numRef>
              <c:f>Sheet1!$C$2:$C$3</c:f>
              <c:numCache>
                <c:formatCode>0%</c:formatCode>
                <c:ptCount val="2"/>
                <c:pt idx="0">
                  <c:v>7.0000000000000007E-2</c:v>
                </c:pt>
                <c:pt idx="1">
                  <c:v>0.05</c:v>
                </c:pt>
              </c:numCache>
            </c:numRef>
          </c:val>
          <c:extLst>
            <c:ext xmlns:c16="http://schemas.microsoft.com/office/drawing/2014/chart" uri="{C3380CC4-5D6E-409C-BE32-E72D297353CC}">
              <c16:uniqueId val="{00000001-4B0F-6F43-A749-871DFCABD5B7}"/>
            </c:ext>
          </c:extLst>
        </c:ser>
        <c:ser>
          <c:idx val="2"/>
          <c:order val="2"/>
          <c:tx>
            <c:strRef>
              <c:f>Sheet1!$D$1</c:f>
              <c:strCache>
                <c:ptCount val="1"/>
                <c:pt idx="0">
                  <c:v>2018</c:v>
                </c:pt>
              </c:strCache>
            </c:strRef>
          </c:tx>
          <c:spPr>
            <a:solidFill>
              <a:srgbClr val="7749BC"/>
            </a:solidFill>
            <a:ln>
              <a:noFill/>
            </a:ln>
          </c:spPr>
          <c:invertIfNegative val="0"/>
          <c:dLbls>
            <c:spPr>
              <a:noFill/>
              <a:ln>
                <a:noFill/>
              </a:ln>
              <a:effectLst/>
            </c:spPr>
            <c:txPr>
              <a:bodyPr wrap="square" lIns="38100" tIns="19050" rIns="38100" bIns="19050" anchor="ctr">
                <a:spAutoFit/>
              </a:bodyPr>
              <a:lstStyle/>
              <a:p>
                <a:pPr>
                  <a:defRPr sz="16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African American</c:v>
                </c:pt>
              </c:strCache>
            </c:strRef>
          </c:cat>
          <c:val>
            <c:numRef>
              <c:f>Sheet1!$D$2:$D$3</c:f>
              <c:numCache>
                <c:formatCode>0%</c:formatCode>
                <c:ptCount val="2"/>
                <c:pt idx="0">
                  <c:v>7.0000000000000007E-2</c:v>
                </c:pt>
                <c:pt idx="1">
                  <c:v>0.08</c:v>
                </c:pt>
              </c:numCache>
            </c:numRef>
          </c:val>
          <c:extLst>
            <c:ext xmlns:c16="http://schemas.microsoft.com/office/drawing/2014/chart" uri="{C3380CC4-5D6E-409C-BE32-E72D297353CC}">
              <c16:uniqueId val="{00000002-4B0F-6F43-A749-871DFCABD5B7}"/>
            </c:ext>
          </c:extLst>
        </c:ser>
        <c:ser>
          <c:idx val="3"/>
          <c:order val="3"/>
          <c:tx>
            <c:strRef>
              <c:f>Sheet1!$E$1</c:f>
              <c:strCache>
                <c:ptCount val="1"/>
                <c:pt idx="0">
                  <c:v>2019</c:v>
                </c:pt>
              </c:strCache>
            </c:strRef>
          </c:tx>
          <c:spPr>
            <a:solidFill>
              <a:srgbClr val="AE3260"/>
            </a:solidFill>
            <a:ln>
              <a:noFill/>
            </a:ln>
          </c:spPr>
          <c:invertIfNegative val="0"/>
          <c:dLbls>
            <c:spPr>
              <a:noFill/>
              <a:ln>
                <a:noFill/>
              </a:ln>
              <a:effectLst/>
            </c:spPr>
            <c:txPr>
              <a:bodyPr wrap="square" lIns="38100" tIns="19050" rIns="38100" bIns="19050" anchor="ctr">
                <a:spAutoFit/>
              </a:bodyPr>
              <a:lstStyle/>
              <a:p>
                <a:pPr>
                  <a:defRPr sz="16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African American</c:v>
                </c:pt>
              </c:strCache>
            </c:strRef>
          </c:cat>
          <c:val>
            <c:numRef>
              <c:f>Sheet1!$E$2:$E$3</c:f>
              <c:numCache>
                <c:formatCode>0%</c:formatCode>
                <c:ptCount val="2"/>
                <c:pt idx="0">
                  <c:v>0.08</c:v>
                </c:pt>
                <c:pt idx="1">
                  <c:v>7.0000000000000007E-2</c:v>
                </c:pt>
              </c:numCache>
            </c:numRef>
          </c:val>
          <c:extLst>
            <c:ext xmlns:c16="http://schemas.microsoft.com/office/drawing/2014/chart" uri="{C3380CC4-5D6E-409C-BE32-E72D297353CC}">
              <c16:uniqueId val="{00000004-4B0F-6F43-A749-871DFCABD5B7}"/>
            </c:ext>
          </c:extLst>
        </c:ser>
        <c:ser>
          <c:idx val="4"/>
          <c:order val="4"/>
          <c:tx>
            <c:strRef>
              <c:f>Sheet1!$F$1</c:f>
              <c:strCache>
                <c:ptCount val="1"/>
                <c:pt idx="0">
                  <c:v>2020</c:v>
                </c:pt>
              </c:strCache>
            </c:strRef>
          </c:tx>
          <c:spPr>
            <a:solidFill>
              <a:srgbClr val="BE7E1E"/>
            </a:solidFill>
            <a:ln>
              <a:noFill/>
            </a:ln>
          </c:spPr>
          <c:invertIfNegative val="0"/>
          <c:dLbls>
            <c:spPr>
              <a:noFill/>
              <a:ln>
                <a:noFill/>
              </a:ln>
              <a:effectLst/>
            </c:spPr>
            <c:txPr>
              <a:bodyPr wrap="square" lIns="38100" tIns="19050" rIns="38100" bIns="19050" anchor="ctr">
                <a:spAutoFit/>
              </a:bodyPr>
              <a:lstStyle/>
              <a:p>
                <a:pPr>
                  <a:defRPr sz="16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African American</c:v>
                </c:pt>
              </c:strCache>
            </c:strRef>
          </c:cat>
          <c:val>
            <c:numRef>
              <c:f>Sheet1!$F$2:$F$3</c:f>
              <c:numCache>
                <c:formatCode>0%</c:formatCode>
                <c:ptCount val="2"/>
                <c:pt idx="0">
                  <c:v>0.08</c:v>
                </c:pt>
                <c:pt idx="1">
                  <c:v>0.05</c:v>
                </c:pt>
              </c:numCache>
            </c:numRef>
          </c:val>
          <c:extLst>
            <c:ext xmlns:c16="http://schemas.microsoft.com/office/drawing/2014/chart" uri="{C3380CC4-5D6E-409C-BE32-E72D297353CC}">
              <c16:uniqueId val="{00000005-4B0F-6F43-A749-871DFCABD5B7}"/>
            </c:ext>
          </c:extLst>
        </c:ser>
        <c:dLbls>
          <c:dLblPos val="outEnd"/>
          <c:showLegendKey val="0"/>
          <c:showVal val="1"/>
          <c:showCatName val="0"/>
          <c:showSerName val="0"/>
          <c:showPercent val="0"/>
          <c:showBubbleSize val="0"/>
        </c:dLbls>
        <c:gapWidth val="117"/>
        <c:overlap val="-3"/>
        <c:axId val="56546816"/>
        <c:axId val="56548736"/>
      </c:barChart>
      <c:catAx>
        <c:axId val="56546816"/>
        <c:scaling>
          <c:orientation val="minMax"/>
        </c:scaling>
        <c:delete val="0"/>
        <c:axPos val="b"/>
        <c:numFmt formatCode="General" sourceLinked="0"/>
        <c:majorTickMark val="none"/>
        <c:minorTickMark val="none"/>
        <c:tickLblPos val="nextTo"/>
        <c:spPr>
          <a:ln w="6350">
            <a:solidFill>
              <a:schemeClr val="tx2"/>
            </a:solidFill>
          </a:ln>
        </c:spPr>
        <c:txPr>
          <a:bodyPr/>
          <a:lstStyle/>
          <a:p>
            <a:pPr>
              <a:defRPr sz="1600" b="1"/>
            </a:pPr>
            <a:endParaRPr lang="en-US"/>
          </a:p>
        </c:txPr>
        <c:crossAx val="56548736"/>
        <c:crosses val="autoZero"/>
        <c:auto val="1"/>
        <c:lblAlgn val="ctr"/>
        <c:lblOffset val="20"/>
        <c:noMultiLvlLbl val="0"/>
      </c:catAx>
      <c:valAx>
        <c:axId val="56548736"/>
        <c:scaling>
          <c:orientation val="minMax"/>
        </c:scaling>
        <c:delete val="1"/>
        <c:axPos val="l"/>
        <c:numFmt formatCode="0%" sourceLinked="1"/>
        <c:majorTickMark val="none"/>
        <c:minorTickMark val="none"/>
        <c:tickLblPos val="nextTo"/>
        <c:crossAx val="56546816"/>
        <c:crosses val="autoZero"/>
        <c:crossBetween val="between"/>
      </c:valAx>
    </c:plotArea>
    <c:plotVisOnly val="1"/>
    <c:dispBlanksAs val="gap"/>
    <c:showDLblsOverMax val="0"/>
  </c:chart>
  <c:spPr>
    <a:ln>
      <a:noFill/>
    </a:ln>
  </c:spPr>
  <c:txPr>
    <a:bodyPr/>
    <a:lstStyle/>
    <a:p>
      <a:pPr>
        <a:defRPr sz="1400">
          <a:solidFill>
            <a:schemeClr val="tx2"/>
          </a:solidFill>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5.3618590044461123E-2"/>
          <c:w val="1"/>
          <c:h val="0.82644251201133279"/>
        </c:manualLayout>
      </c:layout>
      <c:barChart>
        <c:barDir val="col"/>
        <c:grouping val="clustered"/>
        <c:varyColors val="0"/>
        <c:ser>
          <c:idx val="0"/>
          <c:order val="0"/>
          <c:tx>
            <c:strRef>
              <c:f>Sheet1!$B$1</c:f>
              <c:strCache>
                <c:ptCount val="1"/>
                <c:pt idx="0">
                  <c:v>2015</c:v>
                </c:pt>
              </c:strCache>
            </c:strRef>
          </c:tx>
          <c:spPr>
            <a:solidFill>
              <a:srgbClr val="00608A"/>
            </a:solidFill>
            <a:ln>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Latinx</c:v>
                </c:pt>
              </c:strCache>
            </c:strRef>
          </c:cat>
          <c:val>
            <c:numRef>
              <c:f>Sheet1!$B$2:$B$3</c:f>
              <c:numCache>
                <c:formatCode>0%</c:formatCode>
                <c:ptCount val="2"/>
                <c:pt idx="0">
                  <c:v>7.0000000000000007E-2</c:v>
                </c:pt>
                <c:pt idx="1">
                  <c:v>0.08</c:v>
                </c:pt>
              </c:numCache>
            </c:numRef>
          </c:val>
          <c:extLst>
            <c:ext xmlns:c16="http://schemas.microsoft.com/office/drawing/2014/chart" uri="{C3380CC4-5D6E-409C-BE32-E72D297353CC}">
              <c16:uniqueId val="{00000000-D20A-A440-9F76-8AF665CA59FB}"/>
            </c:ext>
          </c:extLst>
        </c:ser>
        <c:ser>
          <c:idx val="1"/>
          <c:order val="1"/>
          <c:tx>
            <c:strRef>
              <c:f>Sheet1!$C$1</c:f>
              <c:strCache>
                <c:ptCount val="1"/>
                <c:pt idx="0">
                  <c:v>2017</c:v>
                </c:pt>
              </c:strCache>
            </c:strRef>
          </c:tx>
          <c:spPr>
            <a:solidFill>
              <a:srgbClr val="209D7D"/>
            </a:solidFill>
            <a:ln>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Latinx</c:v>
                </c:pt>
              </c:strCache>
            </c:strRef>
          </c:cat>
          <c:val>
            <c:numRef>
              <c:f>Sheet1!$C$2:$C$3</c:f>
              <c:numCache>
                <c:formatCode>0%</c:formatCode>
                <c:ptCount val="2"/>
                <c:pt idx="0">
                  <c:v>7.0000000000000007E-2</c:v>
                </c:pt>
                <c:pt idx="1">
                  <c:v>7.0000000000000007E-2</c:v>
                </c:pt>
              </c:numCache>
            </c:numRef>
          </c:val>
          <c:extLst>
            <c:ext xmlns:c16="http://schemas.microsoft.com/office/drawing/2014/chart" uri="{C3380CC4-5D6E-409C-BE32-E72D297353CC}">
              <c16:uniqueId val="{00000001-D20A-A440-9F76-8AF665CA59FB}"/>
            </c:ext>
          </c:extLst>
        </c:ser>
        <c:ser>
          <c:idx val="2"/>
          <c:order val="2"/>
          <c:tx>
            <c:strRef>
              <c:f>Sheet1!$D$1</c:f>
              <c:strCache>
                <c:ptCount val="1"/>
                <c:pt idx="0">
                  <c:v>2018</c:v>
                </c:pt>
              </c:strCache>
            </c:strRef>
          </c:tx>
          <c:spPr>
            <a:solidFill>
              <a:srgbClr val="7749BC"/>
            </a:solidFill>
            <a:ln>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Latinx</c:v>
                </c:pt>
              </c:strCache>
            </c:strRef>
          </c:cat>
          <c:val>
            <c:numRef>
              <c:f>Sheet1!$D$2:$D$3</c:f>
              <c:numCache>
                <c:formatCode>0%</c:formatCode>
                <c:ptCount val="2"/>
                <c:pt idx="0">
                  <c:v>7.0000000000000007E-2</c:v>
                </c:pt>
                <c:pt idx="1">
                  <c:v>0.06</c:v>
                </c:pt>
              </c:numCache>
            </c:numRef>
          </c:val>
          <c:extLst>
            <c:ext xmlns:c16="http://schemas.microsoft.com/office/drawing/2014/chart" uri="{C3380CC4-5D6E-409C-BE32-E72D297353CC}">
              <c16:uniqueId val="{00000002-D20A-A440-9F76-8AF665CA59FB}"/>
            </c:ext>
          </c:extLst>
        </c:ser>
        <c:ser>
          <c:idx val="3"/>
          <c:order val="3"/>
          <c:tx>
            <c:strRef>
              <c:f>Sheet1!$E$1</c:f>
              <c:strCache>
                <c:ptCount val="1"/>
                <c:pt idx="0">
                  <c:v>2019</c:v>
                </c:pt>
              </c:strCache>
            </c:strRef>
          </c:tx>
          <c:spPr>
            <a:solidFill>
              <a:srgbClr val="AE3260"/>
            </a:solidFill>
            <a:ln>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Latinx</c:v>
                </c:pt>
              </c:strCache>
            </c:strRef>
          </c:cat>
          <c:val>
            <c:numRef>
              <c:f>Sheet1!$E$2:$E$3</c:f>
              <c:numCache>
                <c:formatCode>0%</c:formatCode>
                <c:ptCount val="2"/>
                <c:pt idx="0">
                  <c:v>0.08</c:v>
                </c:pt>
                <c:pt idx="1">
                  <c:v>0.08</c:v>
                </c:pt>
              </c:numCache>
            </c:numRef>
          </c:val>
          <c:extLst>
            <c:ext xmlns:c16="http://schemas.microsoft.com/office/drawing/2014/chart" uri="{C3380CC4-5D6E-409C-BE32-E72D297353CC}">
              <c16:uniqueId val="{00000003-D20A-A440-9F76-8AF665CA59FB}"/>
            </c:ext>
          </c:extLst>
        </c:ser>
        <c:ser>
          <c:idx val="4"/>
          <c:order val="4"/>
          <c:tx>
            <c:strRef>
              <c:f>Sheet1!$F$1</c:f>
              <c:strCache>
                <c:ptCount val="1"/>
                <c:pt idx="0">
                  <c:v>2020</c:v>
                </c:pt>
              </c:strCache>
            </c:strRef>
          </c:tx>
          <c:spPr>
            <a:solidFill>
              <a:srgbClr val="BE7E1E"/>
            </a:solidFill>
            <a:ln>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Latinx</c:v>
                </c:pt>
              </c:strCache>
            </c:strRef>
          </c:cat>
          <c:val>
            <c:numRef>
              <c:f>Sheet1!$F$2:$F$3</c:f>
              <c:numCache>
                <c:formatCode>0%</c:formatCode>
                <c:ptCount val="2"/>
                <c:pt idx="0">
                  <c:v>0.08</c:v>
                </c:pt>
                <c:pt idx="1">
                  <c:v>0.08</c:v>
                </c:pt>
              </c:numCache>
            </c:numRef>
          </c:val>
          <c:extLst>
            <c:ext xmlns:c16="http://schemas.microsoft.com/office/drawing/2014/chart" uri="{C3380CC4-5D6E-409C-BE32-E72D297353CC}">
              <c16:uniqueId val="{00000004-D20A-A440-9F76-8AF665CA59FB}"/>
            </c:ext>
          </c:extLst>
        </c:ser>
        <c:dLbls>
          <c:dLblPos val="outEnd"/>
          <c:showLegendKey val="0"/>
          <c:showVal val="1"/>
          <c:showCatName val="0"/>
          <c:showSerName val="0"/>
          <c:showPercent val="0"/>
          <c:showBubbleSize val="0"/>
        </c:dLbls>
        <c:gapWidth val="117"/>
        <c:overlap val="-3"/>
        <c:axId val="56546816"/>
        <c:axId val="56548736"/>
      </c:barChart>
      <c:catAx>
        <c:axId val="56546816"/>
        <c:scaling>
          <c:orientation val="minMax"/>
        </c:scaling>
        <c:delete val="0"/>
        <c:axPos val="b"/>
        <c:numFmt formatCode="General" sourceLinked="0"/>
        <c:majorTickMark val="none"/>
        <c:minorTickMark val="none"/>
        <c:tickLblPos val="nextTo"/>
        <c:spPr>
          <a:ln w="6350">
            <a:solidFill>
              <a:schemeClr val="tx2"/>
            </a:solidFill>
          </a:ln>
        </c:spPr>
        <c:txPr>
          <a:bodyPr/>
          <a:lstStyle/>
          <a:p>
            <a:pPr>
              <a:defRPr b="1"/>
            </a:pPr>
            <a:endParaRPr lang="en-US"/>
          </a:p>
        </c:txPr>
        <c:crossAx val="56548736"/>
        <c:crosses val="autoZero"/>
        <c:auto val="1"/>
        <c:lblAlgn val="ctr"/>
        <c:lblOffset val="20"/>
        <c:noMultiLvlLbl val="0"/>
      </c:catAx>
      <c:valAx>
        <c:axId val="56548736"/>
        <c:scaling>
          <c:orientation val="minMax"/>
        </c:scaling>
        <c:delete val="1"/>
        <c:axPos val="l"/>
        <c:numFmt formatCode="0%" sourceLinked="1"/>
        <c:majorTickMark val="none"/>
        <c:minorTickMark val="none"/>
        <c:tickLblPos val="nextTo"/>
        <c:crossAx val="56546816"/>
        <c:crosses val="autoZero"/>
        <c:crossBetween val="between"/>
      </c:valAx>
    </c:plotArea>
    <c:plotVisOnly val="1"/>
    <c:dispBlanksAs val="gap"/>
    <c:showDLblsOverMax val="0"/>
  </c:chart>
  <c:spPr>
    <a:ln>
      <a:noFill/>
    </a:ln>
  </c:spPr>
  <c:txPr>
    <a:bodyPr/>
    <a:lstStyle/>
    <a:p>
      <a:pPr>
        <a:defRPr sz="1600">
          <a:solidFill>
            <a:schemeClr val="tx2"/>
          </a:solidFill>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8807112001615925E-3"/>
          <c:y val="0.11225023888288867"/>
          <c:w val="0.73690911083675348"/>
          <c:h val="0.85120780705638999"/>
        </c:manualLayout>
      </c:layout>
      <c:doughnutChart>
        <c:varyColors val="1"/>
        <c:ser>
          <c:idx val="0"/>
          <c:order val="0"/>
          <c:tx>
            <c:strRef>
              <c:f>Sheet1!$B$1</c:f>
              <c:strCache>
                <c:ptCount val="1"/>
                <c:pt idx="0">
                  <c:v>Asian American segments</c:v>
                </c:pt>
              </c:strCache>
            </c:strRef>
          </c:tx>
          <c:spPr>
            <a:ln>
              <a:solidFill>
                <a:schemeClr val="bg1"/>
              </a:solidFill>
            </a:ln>
          </c:spPr>
          <c:dPt>
            <c:idx val="0"/>
            <c:bubble3D val="0"/>
            <c:spPr>
              <a:solidFill>
                <a:schemeClr val="accent1"/>
              </a:solidFill>
              <a:ln>
                <a:solidFill>
                  <a:schemeClr val="bg1"/>
                </a:solidFill>
              </a:ln>
              <a:effectLst/>
            </c:spPr>
            <c:extLst>
              <c:ext xmlns:c16="http://schemas.microsoft.com/office/drawing/2014/chart" uri="{C3380CC4-5D6E-409C-BE32-E72D297353CC}">
                <c16:uniqueId val="{00000001-E479-454C-A790-ED79AB679893}"/>
              </c:ext>
            </c:extLst>
          </c:dPt>
          <c:dPt>
            <c:idx val="1"/>
            <c:bubble3D val="0"/>
            <c:spPr>
              <a:solidFill>
                <a:schemeClr val="accent2"/>
              </a:solidFill>
              <a:ln>
                <a:solidFill>
                  <a:schemeClr val="bg1"/>
                </a:solidFill>
              </a:ln>
              <a:effectLst/>
            </c:spPr>
            <c:extLst>
              <c:ext xmlns:c16="http://schemas.microsoft.com/office/drawing/2014/chart" uri="{C3380CC4-5D6E-409C-BE32-E72D297353CC}">
                <c16:uniqueId val="{00000003-E479-454C-A790-ED79AB679893}"/>
              </c:ext>
            </c:extLst>
          </c:dPt>
          <c:dPt>
            <c:idx val="2"/>
            <c:bubble3D val="0"/>
            <c:spPr>
              <a:solidFill>
                <a:schemeClr val="accent3"/>
              </a:solidFill>
              <a:ln>
                <a:solidFill>
                  <a:schemeClr val="bg1"/>
                </a:solidFill>
              </a:ln>
              <a:effectLst/>
            </c:spPr>
            <c:extLst>
              <c:ext xmlns:c16="http://schemas.microsoft.com/office/drawing/2014/chart" uri="{C3380CC4-5D6E-409C-BE32-E72D297353CC}">
                <c16:uniqueId val="{00000005-F7DD-2747-ADDE-4592330D13AD}"/>
              </c:ext>
            </c:extLst>
          </c:dPt>
          <c:dPt>
            <c:idx val="3"/>
            <c:bubble3D val="0"/>
            <c:spPr>
              <a:solidFill>
                <a:srgbClr val="767676"/>
              </a:solidFill>
              <a:ln>
                <a:solidFill>
                  <a:schemeClr val="bg1"/>
                </a:solidFill>
              </a:ln>
              <a:effectLst/>
            </c:spPr>
            <c:extLst>
              <c:ext xmlns:c16="http://schemas.microsoft.com/office/drawing/2014/chart" uri="{C3380CC4-5D6E-409C-BE32-E72D297353CC}">
                <c16:uniqueId val="{00000006-E479-454C-A790-ED79AB679893}"/>
              </c:ext>
            </c:extLst>
          </c:dPt>
          <c:dPt>
            <c:idx val="4"/>
            <c:bubble3D val="0"/>
            <c:spPr>
              <a:solidFill>
                <a:schemeClr val="accent4"/>
              </a:solidFill>
              <a:ln>
                <a:solidFill>
                  <a:schemeClr val="bg1"/>
                </a:solidFill>
              </a:ln>
              <a:effectLst/>
            </c:spPr>
            <c:extLst>
              <c:ext xmlns:c16="http://schemas.microsoft.com/office/drawing/2014/chart" uri="{C3380CC4-5D6E-409C-BE32-E72D297353CC}">
                <c16:uniqueId val="{00000007-E479-454C-A790-ED79AB679893}"/>
              </c:ext>
            </c:extLst>
          </c:dPt>
          <c:dPt>
            <c:idx val="5"/>
            <c:bubble3D val="0"/>
            <c:spPr>
              <a:solidFill>
                <a:schemeClr val="accent5"/>
              </a:solidFill>
              <a:ln>
                <a:solidFill>
                  <a:schemeClr val="bg1"/>
                </a:solidFill>
              </a:ln>
              <a:effectLst/>
            </c:spPr>
            <c:extLst>
              <c:ext xmlns:c16="http://schemas.microsoft.com/office/drawing/2014/chart" uri="{C3380CC4-5D6E-409C-BE32-E72D297353CC}">
                <c16:uniqueId val="{00000008-E479-454C-A790-ED79AB679893}"/>
              </c:ext>
            </c:extLst>
          </c:dPt>
          <c:dPt>
            <c:idx val="6"/>
            <c:bubble3D val="0"/>
            <c:spPr>
              <a:solidFill>
                <a:schemeClr val="accent6"/>
              </a:solidFill>
              <a:ln>
                <a:solidFill>
                  <a:schemeClr val="bg1"/>
                </a:solidFill>
              </a:ln>
              <a:effectLst/>
            </c:spPr>
            <c:extLst>
              <c:ext xmlns:c16="http://schemas.microsoft.com/office/drawing/2014/chart" uri="{C3380CC4-5D6E-409C-BE32-E72D297353CC}">
                <c16:uniqueId val="{00000005-E479-454C-A790-ED79AB679893}"/>
              </c:ext>
            </c:extLst>
          </c:dPt>
          <c:cat>
            <c:strRef>
              <c:f>Sheet1!$A$2:$A$8</c:f>
              <c:strCache>
                <c:ptCount val="1"/>
                <c:pt idx="0">
                  <c:v>Percentage of strategies that had positive hit rates</c:v>
                </c:pt>
              </c:strCache>
            </c:strRef>
          </c:cat>
          <c:val>
            <c:numRef>
              <c:f>Sheet1!$B$2:$B$8</c:f>
              <c:numCache>
                <c:formatCode>General</c:formatCode>
                <c:ptCount val="7"/>
                <c:pt idx="0">
                  <c:v>0.24</c:v>
                </c:pt>
                <c:pt idx="1">
                  <c:v>0.21</c:v>
                </c:pt>
                <c:pt idx="2">
                  <c:v>0.19</c:v>
                </c:pt>
                <c:pt idx="3">
                  <c:v>0.1</c:v>
                </c:pt>
                <c:pt idx="4">
                  <c:v>0.09</c:v>
                </c:pt>
                <c:pt idx="5">
                  <c:v>7.0000000000000007E-2</c:v>
                </c:pt>
                <c:pt idx="6">
                  <c:v>0.15</c:v>
                </c:pt>
              </c:numCache>
            </c:numRef>
          </c:val>
          <c:extLst>
            <c:ext xmlns:c16="http://schemas.microsoft.com/office/drawing/2014/chart" uri="{C3380CC4-5D6E-409C-BE32-E72D297353CC}">
              <c16:uniqueId val="{00000004-E479-454C-A790-ED79AB679893}"/>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showDLblsOverMax val="0"/>
  </c:chart>
  <c:spPr>
    <a:noFill/>
    <a:ln w="9525" cap="flat" cmpd="sng" algn="ctr">
      <a:noFill/>
      <a:prstDash val="solid"/>
    </a:ln>
    <a:effectLst/>
  </c:spPr>
  <c:txPr>
    <a:bodyPr/>
    <a:lstStyle/>
    <a:p>
      <a:pPr>
        <a:defRPr sz="18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
          <c:y val="1.5965045527858615E-3"/>
          <c:w val="1"/>
          <c:h val="0.85678872854814347"/>
        </c:manualLayout>
      </c:layout>
      <c:barChart>
        <c:barDir val="col"/>
        <c:grouping val="clustered"/>
        <c:varyColors val="0"/>
        <c:ser>
          <c:idx val="0"/>
          <c:order val="0"/>
          <c:tx>
            <c:strRef>
              <c:f>Sheet1!$B$1</c:f>
              <c:strCache>
                <c:ptCount val="1"/>
                <c:pt idx="0">
                  <c:v>2015</c:v>
                </c:pt>
              </c:strCache>
            </c:strRef>
          </c:tx>
          <c:spPr>
            <a:solidFill>
              <a:schemeClr val="accent1"/>
            </a:solidFill>
            <a:ln>
              <a:noFill/>
            </a:ln>
          </c:spPr>
          <c:invertIfNegative val="0"/>
          <c:dPt>
            <c:idx val="0"/>
            <c:invertIfNegative val="0"/>
            <c:bubble3D val="0"/>
            <c:spPr>
              <a:solidFill>
                <a:srgbClr val="00608A"/>
              </a:solidFill>
              <a:ln>
                <a:noFill/>
              </a:ln>
            </c:spPr>
            <c:extLst>
              <c:ext xmlns:c16="http://schemas.microsoft.com/office/drawing/2014/chart" uri="{C3380CC4-5D6E-409C-BE32-E72D297353CC}">
                <c16:uniqueId val="{00000000-65B7-40D4-B939-D8FA24B190DD}"/>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Asian/Other</c:v>
                </c:pt>
              </c:strCache>
            </c:strRef>
          </c:cat>
          <c:val>
            <c:numRef>
              <c:f>Sheet1!$B$2:$B$3</c:f>
              <c:numCache>
                <c:formatCode>0%</c:formatCode>
                <c:ptCount val="2"/>
                <c:pt idx="0">
                  <c:v>7.0000000000000007E-2</c:v>
                </c:pt>
                <c:pt idx="1">
                  <c:v>0.08</c:v>
                </c:pt>
              </c:numCache>
            </c:numRef>
          </c:val>
          <c:extLst>
            <c:ext xmlns:c16="http://schemas.microsoft.com/office/drawing/2014/chart" uri="{C3380CC4-5D6E-409C-BE32-E72D297353CC}">
              <c16:uniqueId val="{00000000-A739-D347-A707-2F4BB9E85666}"/>
            </c:ext>
          </c:extLst>
        </c:ser>
        <c:ser>
          <c:idx val="1"/>
          <c:order val="1"/>
          <c:tx>
            <c:strRef>
              <c:f>Sheet1!$C$1</c:f>
              <c:strCache>
                <c:ptCount val="1"/>
                <c:pt idx="0">
                  <c:v>2017</c:v>
                </c:pt>
              </c:strCache>
            </c:strRef>
          </c:tx>
          <c:spPr>
            <a:solidFill>
              <a:srgbClr val="209D7D"/>
            </a:solidFill>
            <a:ln>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Asian/Other</c:v>
                </c:pt>
              </c:strCache>
            </c:strRef>
          </c:cat>
          <c:val>
            <c:numRef>
              <c:f>Sheet1!$C$2:$C$3</c:f>
              <c:numCache>
                <c:formatCode>0%</c:formatCode>
                <c:ptCount val="2"/>
                <c:pt idx="0">
                  <c:v>7.0000000000000007E-2</c:v>
                </c:pt>
                <c:pt idx="1">
                  <c:v>0.1</c:v>
                </c:pt>
              </c:numCache>
            </c:numRef>
          </c:val>
          <c:extLst>
            <c:ext xmlns:c16="http://schemas.microsoft.com/office/drawing/2014/chart" uri="{C3380CC4-5D6E-409C-BE32-E72D297353CC}">
              <c16:uniqueId val="{00000001-A739-D347-A707-2F4BB9E85666}"/>
            </c:ext>
          </c:extLst>
        </c:ser>
        <c:ser>
          <c:idx val="2"/>
          <c:order val="2"/>
          <c:tx>
            <c:strRef>
              <c:f>Sheet1!$D$1</c:f>
              <c:strCache>
                <c:ptCount val="1"/>
                <c:pt idx="0">
                  <c:v>2018</c:v>
                </c:pt>
              </c:strCache>
            </c:strRef>
          </c:tx>
          <c:spPr>
            <a:solidFill>
              <a:srgbClr val="7749BC"/>
            </a:solidFill>
            <a:ln>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Asian/Other</c:v>
                </c:pt>
              </c:strCache>
            </c:strRef>
          </c:cat>
          <c:val>
            <c:numRef>
              <c:f>Sheet1!$D$2:$D$3</c:f>
              <c:numCache>
                <c:formatCode>0%</c:formatCode>
                <c:ptCount val="2"/>
                <c:pt idx="0">
                  <c:v>7.0000000000000007E-2</c:v>
                </c:pt>
                <c:pt idx="1">
                  <c:v>0.1</c:v>
                </c:pt>
              </c:numCache>
            </c:numRef>
          </c:val>
          <c:extLst>
            <c:ext xmlns:c16="http://schemas.microsoft.com/office/drawing/2014/chart" uri="{C3380CC4-5D6E-409C-BE32-E72D297353CC}">
              <c16:uniqueId val="{00000002-A739-D347-A707-2F4BB9E85666}"/>
            </c:ext>
          </c:extLst>
        </c:ser>
        <c:ser>
          <c:idx val="3"/>
          <c:order val="3"/>
          <c:tx>
            <c:strRef>
              <c:f>Sheet1!$E$1</c:f>
              <c:strCache>
                <c:ptCount val="1"/>
                <c:pt idx="0">
                  <c:v>2019</c:v>
                </c:pt>
              </c:strCache>
            </c:strRef>
          </c:tx>
          <c:spPr>
            <a:solidFill>
              <a:srgbClr val="AE3260"/>
            </a:solidFill>
            <a:ln>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Asian/Other</c:v>
                </c:pt>
              </c:strCache>
            </c:strRef>
          </c:cat>
          <c:val>
            <c:numRef>
              <c:f>Sheet1!$E$2:$E$3</c:f>
              <c:numCache>
                <c:formatCode>0%</c:formatCode>
                <c:ptCount val="2"/>
                <c:pt idx="0">
                  <c:v>0.08</c:v>
                </c:pt>
                <c:pt idx="1">
                  <c:v>0.1</c:v>
                </c:pt>
              </c:numCache>
            </c:numRef>
          </c:val>
          <c:extLst>
            <c:ext xmlns:c16="http://schemas.microsoft.com/office/drawing/2014/chart" uri="{C3380CC4-5D6E-409C-BE32-E72D297353CC}">
              <c16:uniqueId val="{00000003-A739-D347-A707-2F4BB9E85666}"/>
            </c:ext>
          </c:extLst>
        </c:ser>
        <c:ser>
          <c:idx val="4"/>
          <c:order val="4"/>
          <c:tx>
            <c:strRef>
              <c:f>Sheet1!$F$1</c:f>
              <c:strCache>
                <c:ptCount val="1"/>
                <c:pt idx="0">
                  <c:v>2020</c:v>
                </c:pt>
              </c:strCache>
            </c:strRef>
          </c:tx>
          <c:spPr>
            <a:solidFill>
              <a:srgbClr val="BE7E1E"/>
            </a:solidFill>
            <a:ln>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Sheet1!$A$2:$A$3</c:f>
              <c:strCache>
                <c:ptCount val="2"/>
                <c:pt idx="0">
                  <c:v>Total Participants</c:v>
                </c:pt>
                <c:pt idx="1">
                  <c:v>Asian/Other</c:v>
                </c:pt>
              </c:strCache>
            </c:strRef>
          </c:cat>
          <c:val>
            <c:numRef>
              <c:f>Sheet1!$F$2:$F$3</c:f>
              <c:numCache>
                <c:formatCode>0%</c:formatCode>
                <c:ptCount val="2"/>
                <c:pt idx="0">
                  <c:v>0.08</c:v>
                </c:pt>
                <c:pt idx="1">
                  <c:v>0.1</c:v>
                </c:pt>
              </c:numCache>
            </c:numRef>
          </c:val>
          <c:extLst>
            <c:ext xmlns:c16="http://schemas.microsoft.com/office/drawing/2014/chart" uri="{C3380CC4-5D6E-409C-BE32-E72D297353CC}">
              <c16:uniqueId val="{00000004-A739-D347-A707-2F4BB9E85666}"/>
            </c:ext>
          </c:extLst>
        </c:ser>
        <c:dLbls>
          <c:dLblPos val="outEnd"/>
          <c:showLegendKey val="0"/>
          <c:showVal val="1"/>
          <c:showCatName val="0"/>
          <c:showSerName val="0"/>
          <c:showPercent val="0"/>
          <c:showBubbleSize val="0"/>
        </c:dLbls>
        <c:gapWidth val="117"/>
        <c:overlap val="-3"/>
        <c:axId val="56546816"/>
        <c:axId val="56548736"/>
      </c:barChart>
      <c:catAx>
        <c:axId val="56546816"/>
        <c:scaling>
          <c:orientation val="minMax"/>
        </c:scaling>
        <c:delete val="0"/>
        <c:axPos val="b"/>
        <c:numFmt formatCode="General" sourceLinked="0"/>
        <c:majorTickMark val="none"/>
        <c:minorTickMark val="none"/>
        <c:tickLblPos val="nextTo"/>
        <c:spPr>
          <a:ln w="6350">
            <a:solidFill>
              <a:schemeClr val="tx2"/>
            </a:solidFill>
          </a:ln>
        </c:spPr>
        <c:txPr>
          <a:bodyPr/>
          <a:lstStyle/>
          <a:p>
            <a:pPr>
              <a:defRPr b="1"/>
            </a:pPr>
            <a:endParaRPr lang="en-US"/>
          </a:p>
        </c:txPr>
        <c:crossAx val="56548736"/>
        <c:crosses val="autoZero"/>
        <c:auto val="1"/>
        <c:lblAlgn val="ctr"/>
        <c:lblOffset val="100"/>
        <c:noMultiLvlLbl val="0"/>
      </c:catAx>
      <c:valAx>
        <c:axId val="56548736"/>
        <c:scaling>
          <c:orientation val="minMax"/>
        </c:scaling>
        <c:delete val="1"/>
        <c:axPos val="l"/>
        <c:numFmt formatCode="0%" sourceLinked="1"/>
        <c:majorTickMark val="none"/>
        <c:minorTickMark val="none"/>
        <c:tickLblPos val="nextTo"/>
        <c:crossAx val="56546816"/>
        <c:crosses val="autoZero"/>
        <c:crossBetween val="between"/>
      </c:valAx>
    </c:plotArea>
    <c:plotVisOnly val="1"/>
    <c:dispBlanksAs val="gap"/>
    <c:showDLblsOverMax val="0"/>
  </c:chart>
  <c:spPr>
    <a:ln>
      <a:noFill/>
    </a:ln>
  </c:spPr>
  <c:txPr>
    <a:bodyPr/>
    <a:lstStyle/>
    <a:p>
      <a:pPr>
        <a:defRPr sz="1600">
          <a:solidFill>
            <a:schemeClr val="tx2"/>
          </a:solidFill>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7F8-154C-8F86-99B4A827842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5-67F8-154C-8F86-99B4A8278421}"/>
              </c:ext>
            </c:extLst>
          </c:dPt>
          <c:dLbls>
            <c:dLbl>
              <c:idx val="0"/>
              <c:layout>
                <c:manualLayout>
                  <c:x val="-0.19301458503294183"/>
                  <c:y val="-3.7604500412720393E-4"/>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7F8-154C-8F86-99B4A8278421}"/>
                </c:ext>
              </c:extLst>
            </c:dLbl>
            <c:dLbl>
              <c:idx val="1"/>
              <c:layout>
                <c:manualLayout>
                  <c:x val="0.19395272728382298"/>
                  <c:y val="-3.7604500412720393E-4"/>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7F8-154C-8F86-99B4A8278421}"/>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extLst>
          </c:dLbls>
          <c:cat>
            <c:strRef>
              <c:f>Sheet1!$A$2:$A$3</c:f>
              <c:strCache>
                <c:ptCount val="2"/>
                <c:pt idx="0">
                  <c:v>Somewhat reluctant</c:v>
                </c:pt>
                <c:pt idx="1">
                  <c:v>Not very reluctant</c:v>
                </c:pt>
              </c:strCache>
            </c:strRef>
          </c:cat>
          <c:val>
            <c:numRef>
              <c:f>Sheet1!$B$2:$B$3</c:f>
              <c:numCache>
                <c:formatCode>General</c:formatCode>
                <c:ptCount val="2"/>
                <c:pt idx="0">
                  <c:v>0.5</c:v>
                </c:pt>
                <c:pt idx="1">
                  <c:v>0.5</c:v>
                </c:pt>
              </c:numCache>
            </c:numRef>
          </c:val>
          <c:extLst>
            <c:ext xmlns:c16="http://schemas.microsoft.com/office/drawing/2014/chart" uri="{C3380CC4-5D6E-409C-BE32-E72D297353CC}">
              <c16:uniqueId val="{00000000-67F8-154C-8F86-99B4A8278421}"/>
            </c:ext>
          </c:extLst>
        </c:ser>
        <c:dLbls>
          <c:dLblPos val="outEnd"/>
          <c:showLegendKey val="0"/>
          <c:showVal val="1"/>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30BAF15-9A5E-4C51-8B89-60232A5BDA3C}"/>
              </a:ext>
            </a:extLst>
          </p:cNvPr>
          <p:cNvSpPr>
            <a:spLocks noGrp="1"/>
          </p:cNvSpPr>
          <p:nvPr>
            <p:ph type="hdr" sz="quarter"/>
          </p:nvPr>
        </p:nvSpPr>
        <p:spPr>
          <a:xfrm>
            <a:off x="1" y="1"/>
            <a:ext cx="3076688" cy="513842"/>
          </a:xfrm>
          <a:prstGeom prst="rect">
            <a:avLst/>
          </a:prstGeom>
        </p:spPr>
        <p:txBody>
          <a:bodyPr vert="horz" lIns="95663" tIns="47832" rIns="95663" bIns="47832" rtlCol="0"/>
          <a:lstStyle>
            <a:lvl1pPr algn="l">
              <a:defRPr sz="1300"/>
            </a:lvl1pPr>
          </a:lstStyle>
          <a:p>
            <a:endParaRPr lang="en-US" dirty="0"/>
          </a:p>
        </p:txBody>
      </p:sp>
      <p:sp>
        <p:nvSpPr>
          <p:cNvPr id="3" name="Date Placeholder 2">
            <a:extLst>
              <a:ext uri="{FF2B5EF4-FFF2-40B4-BE49-F238E27FC236}">
                <a16:creationId xmlns:a16="http://schemas.microsoft.com/office/drawing/2014/main" id="{3AF21DEE-BF21-487D-A450-FFF6EFE3229B}"/>
              </a:ext>
            </a:extLst>
          </p:cNvPr>
          <p:cNvSpPr>
            <a:spLocks noGrp="1"/>
          </p:cNvSpPr>
          <p:nvPr>
            <p:ph type="dt" sz="quarter" idx="1"/>
          </p:nvPr>
        </p:nvSpPr>
        <p:spPr>
          <a:xfrm>
            <a:off x="4020988" y="1"/>
            <a:ext cx="3076688" cy="513842"/>
          </a:xfrm>
          <a:prstGeom prst="rect">
            <a:avLst/>
          </a:prstGeom>
        </p:spPr>
        <p:txBody>
          <a:bodyPr vert="horz" lIns="95663" tIns="47832" rIns="95663" bIns="47832" rtlCol="0"/>
          <a:lstStyle>
            <a:lvl1pPr algn="r">
              <a:defRPr sz="1300"/>
            </a:lvl1pPr>
          </a:lstStyle>
          <a:p>
            <a:fld id="{7CB21309-5326-44C6-A140-CF8CC1729AAE}" type="datetimeFigureOut">
              <a:rPr lang="en-US" smtClean="0"/>
              <a:t>06/29/2023</a:t>
            </a:fld>
            <a:endParaRPr lang="en-US" dirty="0"/>
          </a:p>
        </p:txBody>
      </p:sp>
      <p:sp>
        <p:nvSpPr>
          <p:cNvPr id="4" name="Footer Placeholder 3">
            <a:extLst>
              <a:ext uri="{FF2B5EF4-FFF2-40B4-BE49-F238E27FC236}">
                <a16:creationId xmlns:a16="http://schemas.microsoft.com/office/drawing/2014/main" id="{748CB3F3-83F9-4A21-91BC-F3C92AA90868}"/>
              </a:ext>
            </a:extLst>
          </p:cNvPr>
          <p:cNvSpPr>
            <a:spLocks noGrp="1"/>
          </p:cNvSpPr>
          <p:nvPr>
            <p:ph type="ftr" sz="quarter" idx="2"/>
          </p:nvPr>
        </p:nvSpPr>
        <p:spPr>
          <a:xfrm>
            <a:off x="1" y="9720771"/>
            <a:ext cx="3076688" cy="513842"/>
          </a:xfrm>
          <a:prstGeom prst="rect">
            <a:avLst/>
          </a:prstGeom>
        </p:spPr>
        <p:txBody>
          <a:bodyPr vert="horz" lIns="95663" tIns="47832" rIns="95663" bIns="47832" rtlCol="0" anchor="b"/>
          <a:lstStyle>
            <a:lvl1pPr algn="l">
              <a:defRPr sz="1300"/>
            </a:lvl1pPr>
          </a:lstStyle>
          <a:p>
            <a:endParaRPr lang="en-US" dirty="0"/>
          </a:p>
        </p:txBody>
      </p:sp>
      <p:sp>
        <p:nvSpPr>
          <p:cNvPr id="5" name="Slide Number Placeholder 4">
            <a:extLst>
              <a:ext uri="{FF2B5EF4-FFF2-40B4-BE49-F238E27FC236}">
                <a16:creationId xmlns:a16="http://schemas.microsoft.com/office/drawing/2014/main" id="{0A421CBC-333D-4BDB-9F41-7F2208E564B0}"/>
              </a:ext>
            </a:extLst>
          </p:cNvPr>
          <p:cNvSpPr>
            <a:spLocks noGrp="1"/>
          </p:cNvSpPr>
          <p:nvPr>
            <p:ph type="sldNum" sz="quarter" idx="3"/>
          </p:nvPr>
        </p:nvSpPr>
        <p:spPr>
          <a:xfrm>
            <a:off x="4020988" y="9720771"/>
            <a:ext cx="3076688" cy="513842"/>
          </a:xfrm>
          <a:prstGeom prst="rect">
            <a:avLst/>
          </a:prstGeom>
        </p:spPr>
        <p:txBody>
          <a:bodyPr vert="horz" lIns="95663" tIns="47832" rIns="95663" bIns="47832" rtlCol="0" anchor="b"/>
          <a:lstStyle>
            <a:lvl1pPr algn="r">
              <a:defRPr sz="1300"/>
            </a:lvl1pPr>
          </a:lstStyle>
          <a:p>
            <a:fld id="{75C24113-2710-4130-8BC6-F7CF879AC554}" type="slidenum">
              <a:rPr lang="en-US" smtClean="0"/>
              <a:t>‹#›</a:t>
            </a:fld>
            <a:endParaRPr lang="en-US" dirty="0"/>
          </a:p>
        </p:txBody>
      </p:sp>
    </p:spTree>
    <p:extLst>
      <p:ext uri="{BB962C8B-B14F-4D97-AF65-F5344CB8AC3E}">
        <p14:creationId xmlns:p14="http://schemas.microsoft.com/office/powerpoint/2010/main" val="35769300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DE066F8-C899-4300-B34D-577E8AF4E0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
            <a:ext cx="7099299" cy="10234612"/>
          </a:xfrm>
          <a:prstGeom prst="rect">
            <a:avLst/>
          </a:prstGeom>
        </p:spPr>
      </p:pic>
      <p:sp>
        <p:nvSpPr>
          <p:cNvPr id="4" name="Slide Image Placeholder 3"/>
          <p:cNvSpPr>
            <a:spLocks noGrp="1" noRot="1" noChangeAspect="1"/>
          </p:cNvSpPr>
          <p:nvPr>
            <p:ph type="sldImg" idx="2"/>
          </p:nvPr>
        </p:nvSpPr>
        <p:spPr>
          <a:xfrm>
            <a:off x="479425" y="822325"/>
            <a:ext cx="6140450" cy="3454400"/>
          </a:xfrm>
          <a:prstGeom prst="rect">
            <a:avLst/>
          </a:prstGeom>
          <a:noFill/>
          <a:ln w="12700">
            <a:solidFill>
              <a:prstClr val="black"/>
            </a:solidFill>
          </a:ln>
        </p:spPr>
        <p:txBody>
          <a:bodyPr vert="horz" lIns="95663" tIns="47832" rIns="95663" bIns="47832" rtlCol="0" anchor="ctr"/>
          <a:lstStyle/>
          <a:p>
            <a:endParaRPr lang="en-US" dirty="0"/>
          </a:p>
        </p:txBody>
      </p:sp>
      <p:sp>
        <p:nvSpPr>
          <p:cNvPr id="5" name="Notes Placeholder 4"/>
          <p:cNvSpPr>
            <a:spLocks noGrp="1"/>
          </p:cNvSpPr>
          <p:nvPr>
            <p:ph type="body" sz="quarter" idx="3"/>
          </p:nvPr>
        </p:nvSpPr>
        <p:spPr>
          <a:xfrm>
            <a:off x="754918" y="4468595"/>
            <a:ext cx="5589467" cy="4873625"/>
          </a:xfrm>
          <a:prstGeom prst="rect">
            <a:avLst/>
          </a:prstGeom>
        </p:spPr>
        <p:txBody>
          <a:bodyPr vert="horz" lIns="0" tIns="0" rIns="0" bIns="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5"/>
          </p:nvPr>
        </p:nvSpPr>
        <p:spPr>
          <a:xfrm>
            <a:off x="6055286" y="9874666"/>
            <a:ext cx="377007" cy="221740"/>
          </a:xfrm>
          <a:prstGeom prst="rect">
            <a:avLst/>
          </a:prstGeom>
        </p:spPr>
        <p:txBody>
          <a:bodyPr vert="horz" lIns="0" tIns="0" rIns="0" bIns="0" rtlCol="0" anchor="ctr"/>
          <a:lstStyle>
            <a:lvl1pPr algn="ctr">
              <a:defRPr sz="900">
                <a:solidFill>
                  <a:srgbClr val="054C70"/>
                </a:solidFill>
                <a:latin typeface="+mj-lt"/>
              </a:defRPr>
            </a:lvl1pPr>
          </a:lstStyle>
          <a:p>
            <a:fld id="{CFA5BF29-3A85-45E8-9EC2-6FCFBE5E0498}" type="slidenum">
              <a:rPr lang="en-US" smtClean="0"/>
              <a:pPr/>
              <a:t>‹#›</a:t>
            </a:fld>
            <a:endParaRPr lang="en-US" dirty="0"/>
          </a:p>
        </p:txBody>
      </p:sp>
    </p:spTree>
    <p:extLst>
      <p:ext uri="{BB962C8B-B14F-4D97-AF65-F5344CB8AC3E}">
        <p14:creationId xmlns:p14="http://schemas.microsoft.com/office/powerpoint/2010/main" val="1556429729"/>
      </p:ext>
    </p:extLst>
  </p:cSld>
  <p:clrMap bg1="lt1" tx1="dk1" bg2="lt2" tx2="dk2" accent1="accent1" accent2="accent2" accent3="accent3" accent4="accent4" accent5="accent5" accent6="accent6" hlink="hlink" folHlink="folHlink"/>
  <p:notesStyle>
    <a:lvl1pPr marL="0" algn="l" defTabSz="1088473" rtl="0" eaLnBrk="1" latinLnBrk="0" hangingPunct="1">
      <a:defRPr sz="1000" kern="1200">
        <a:solidFill>
          <a:schemeClr val="tx1"/>
        </a:solidFill>
        <a:latin typeface="+mn-lt"/>
        <a:ea typeface="+mn-ea"/>
        <a:cs typeface="+mn-cs"/>
      </a:defRPr>
    </a:lvl1pPr>
    <a:lvl2pPr marL="544237" algn="l" defTabSz="1088473" rtl="0" eaLnBrk="1" latinLnBrk="0" hangingPunct="1">
      <a:defRPr sz="1000" kern="1200">
        <a:solidFill>
          <a:schemeClr val="tx1"/>
        </a:solidFill>
        <a:latin typeface="+mn-lt"/>
        <a:ea typeface="+mn-ea"/>
        <a:cs typeface="+mn-cs"/>
      </a:defRPr>
    </a:lvl2pPr>
    <a:lvl3pPr marL="1088473" algn="l" defTabSz="1088473" rtl="0" eaLnBrk="1" latinLnBrk="0" hangingPunct="1">
      <a:defRPr sz="1000" kern="1200">
        <a:solidFill>
          <a:schemeClr val="tx1"/>
        </a:solidFill>
        <a:latin typeface="+mn-lt"/>
        <a:ea typeface="+mn-ea"/>
        <a:cs typeface="+mn-cs"/>
      </a:defRPr>
    </a:lvl3pPr>
    <a:lvl4pPr marL="1632711" algn="l" defTabSz="1088473" rtl="0" eaLnBrk="1" latinLnBrk="0" hangingPunct="1">
      <a:defRPr sz="1000" kern="1200">
        <a:solidFill>
          <a:schemeClr val="tx1"/>
        </a:solidFill>
        <a:latin typeface="+mn-lt"/>
        <a:ea typeface="+mn-ea"/>
        <a:cs typeface="+mn-cs"/>
      </a:defRPr>
    </a:lvl4pPr>
    <a:lvl5pPr marL="2176947" algn="l" defTabSz="1088473" rtl="0" eaLnBrk="1" latinLnBrk="0" hangingPunct="1">
      <a:defRPr sz="1000" kern="1200">
        <a:solidFill>
          <a:schemeClr val="tx1"/>
        </a:solidFill>
        <a:latin typeface="+mn-lt"/>
        <a:ea typeface="+mn-ea"/>
        <a:cs typeface="+mn-cs"/>
      </a:defRPr>
    </a:lvl5pPr>
    <a:lvl6pPr marL="2721184" algn="l" defTabSz="1088473" rtl="0" eaLnBrk="1" latinLnBrk="0" hangingPunct="1">
      <a:defRPr sz="1417" kern="1200">
        <a:solidFill>
          <a:schemeClr val="tx1"/>
        </a:solidFill>
        <a:latin typeface="+mn-lt"/>
        <a:ea typeface="+mn-ea"/>
        <a:cs typeface="+mn-cs"/>
      </a:defRPr>
    </a:lvl6pPr>
    <a:lvl7pPr marL="3265420" algn="l" defTabSz="1088473" rtl="0" eaLnBrk="1" latinLnBrk="0" hangingPunct="1">
      <a:defRPr sz="1417" kern="1200">
        <a:solidFill>
          <a:schemeClr val="tx1"/>
        </a:solidFill>
        <a:latin typeface="+mn-lt"/>
        <a:ea typeface="+mn-ea"/>
        <a:cs typeface="+mn-cs"/>
      </a:defRPr>
    </a:lvl7pPr>
    <a:lvl8pPr marL="3809657" algn="l" defTabSz="1088473" rtl="0" eaLnBrk="1" latinLnBrk="0" hangingPunct="1">
      <a:defRPr sz="1417" kern="1200">
        <a:solidFill>
          <a:schemeClr val="tx1"/>
        </a:solidFill>
        <a:latin typeface="+mn-lt"/>
        <a:ea typeface="+mn-ea"/>
        <a:cs typeface="+mn-cs"/>
      </a:defRPr>
    </a:lvl8pPr>
    <a:lvl9pPr marL="4353894" algn="l" defTabSz="1088473" rtl="0" eaLnBrk="1" latinLnBrk="0" hangingPunct="1">
      <a:defRPr sz="141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58825"/>
            <a:ext cx="6188075" cy="3481388"/>
          </a:xfrm>
        </p:spPr>
      </p:sp>
      <p:sp>
        <p:nvSpPr>
          <p:cNvPr id="3" name="Notes Placeholder 2"/>
          <p:cNvSpPr>
            <a:spLocks noGrp="1"/>
          </p:cNvSpPr>
          <p:nvPr>
            <p:ph type="body" idx="1"/>
          </p:nvPr>
        </p:nvSpPr>
        <p:spPr>
          <a:xfrm>
            <a:off x="479424" y="4508501"/>
            <a:ext cx="6188075" cy="5156200"/>
          </a:xfrm>
        </p:spPr>
        <p:txBody>
          <a:bodyPr/>
          <a:lstStyle/>
          <a:p>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PLEASE NOTE: Slides 2-23 contain 4 options for the opening of this presentation. Please choose one of these versions and hide the slides of the remaining versions. </a:t>
            </a:r>
          </a:p>
          <a:p>
            <a:endParaRPr lang="en-US" sz="900" b="1" dirty="0">
              <a:latin typeface="Arial" panose="020B0604020202020204" pitchFamily="34" charset="0"/>
              <a:cs typeface="Arial" panose="020B0604020202020204" pitchFamily="34" charset="0"/>
            </a:endParaRPr>
          </a:p>
          <a:p>
            <a:pPr marL="173248" indent="-173248">
              <a:buFont typeface="Arial"/>
              <a:buChar char="•"/>
            </a:pPr>
            <a:r>
              <a:rPr lang="en-US" sz="900" dirty="0">
                <a:latin typeface="Arial" panose="020B0604020202020204" pitchFamily="34" charset="0"/>
                <a:cs typeface="Arial" panose="020B0604020202020204" pitchFamily="34" charset="0"/>
              </a:rPr>
              <a:t>Welcome [Speaker briefly introduces self with name, title, and experience in the industry].</a:t>
            </a:r>
          </a:p>
          <a:p>
            <a:pPr marL="173248" indent="-173248">
              <a:buFont typeface="Arial"/>
              <a:buChar char="•"/>
            </a:pPr>
            <a:r>
              <a:rPr lang="en-US" sz="900" dirty="0">
                <a:latin typeface="Arial" panose="020B0604020202020204" pitchFamily="34" charset="0"/>
                <a:cs typeface="Arial" panose="020B0604020202020204" pitchFamily="34" charset="0"/>
              </a:rPr>
              <a:t>Speaker introduces the topic: </a:t>
            </a:r>
          </a:p>
          <a:p>
            <a:pPr marL="717423" lvl="1" indent="-173248">
              <a:buFont typeface="Arial"/>
              <a:buChar char="•"/>
            </a:pPr>
            <a:r>
              <a:rPr lang="en-US" sz="900" dirty="0">
                <a:latin typeface="Arial" panose="020B0604020202020204" pitchFamily="34" charset="0"/>
                <a:cs typeface="Arial" panose="020B0604020202020204" pitchFamily="34" charset="0"/>
              </a:rPr>
              <a:t>We aren’t going to talk about investment or tax strategies today. We are going to talk about family dynamics around money. </a:t>
            </a:r>
          </a:p>
          <a:p>
            <a:pPr marL="717423" lvl="1" indent="-173248">
              <a:buFont typeface="Arial"/>
              <a:buChar char="•"/>
            </a:pPr>
            <a:r>
              <a:rPr lang="en-US" sz="900" dirty="0">
                <a:latin typeface="Arial" panose="020B0604020202020204" pitchFamily="34" charset="0"/>
                <a:cs typeface="Arial" panose="020B0604020202020204" pitchFamily="34" charset="0"/>
              </a:rPr>
              <a:t>We will discuss how our financial success is not just tied to individual decisions but is often impacted by our family. </a:t>
            </a:r>
          </a:p>
          <a:p>
            <a:pPr marL="717423" lvl="1" indent="-173248">
              <a:buFont typeface="Arial"/>
              <a:buChar char="•"/>
            </a:pPr>
            <a:r>
              <a:rPr lang="en-US" sz="900" dirty="0">
                <a:latin typeface="Arial" panose="020B0604020202020204" pitchFamily="34" charset="0"/>
                <a:cs typeface="Arial" panose="020B0604020202020204" pitchFamily="34" charset="0"/>
              </a:rPr>
              <a:t>Successful families aren’t defined just by wealth, as many wealthy families have conflicts about money. </a:t>
            </a:r>
          </a:p>
          <a:p>
            <a:pPr marL="717423" lvl="1" indent="-173248">
              <a:buFont typeface="Arial"/>
              <a:buChar char="•"/>
            </a:pPr>
            <a:r>
              <a:rPr lang="en-US" sz="900" dirty="0">
                <a:latin typeface="Arial" panose="020B0604020202020204" pitchFamily="34" charset="0"/>
                <a:cs typeface="Arial" panose="020B0604020202020204" pitchFamily="34" charset="0"/>
              </a:rPr>
              <a:t>It’s about finding a way to connect that works for your specific family and better understanding the perspectives of each family member. </a:t>
            </a:r>
          </a:p>
          <a:p>
            <a:pPr marL="173248" indent="-173248">
              <a:buFont typeface="Arial"/>
              <a:buChar char="•"/>
            </a:pPr>
            <a:r>
              <a:rPr lang="en-US" sz="900" dirty="0">
                <a:latin typeface="Arial" panose="020B0604020202020204" pitchFamily="34" charset="0"/>
                <a:cs typeface="Arial" panose="020B0604020202020204" pitchFamily="34" charset="0"/>
              </a:rPr>
              <a:t>So, let’s dig in.</a:t>
            </a:r>
          </a:p>
        </p:txBody>
      </p:sp>
      <p:sp>
        <p:nvSpPr>
          <p:cNvPr id="4" name="Slide Number Placeholder 3"/>
          <p:cNvSpPr>
            <a:spLocks noGrp="1"/>
          </p:cNvSpPr>
          <p:nvPr>
            <p:ph type="sldNum" sz="quarter" idx="10"/>
          </p:nvPr>
        </p:nvSpPr>
        <p:spPr/>
        <p:txBody>
          <a:bodyPr/>
          <a:lstStyle/>
          <a:p>
            <a:fld id="{E720A8B2-1A6A-4636-8F5C-0EBAC6E78B1D}" type="slidenum">
              <a:rPr lang="en-US" smtClean="0"/>
              <a:t>1</a:t>
            </a:fld>
            <a:endParaRPr lang="en-US" dirty="0"/>
          </a:p>
        </p:txBody>
      </p:sp>
    </p:spTree>
    <p:extLst>
      <p:ext uri="{BB962C8B-B14F-4D97-AF65-F5344CB8AC3E}">
        <p14:creationId xmlns:p14="http://schemas.microsoft.com/office/powerpoint/2010/main" val="32003521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58825"/>
            <a:ext cx="6188075" cy="3481388"/>
          </a:xfrm>
        </p:spPr>
      </p:sp>
      <p:sp>
        <p:nvSpPr>
          <p:cNvPr id="3" name="Notes Placeholder 2"/>
          <p:cNvSpPr>
            <a:spLocks noGrp="1"/>
          </p:cNvSpPr>
          <p:nvPr>
            <p:ph type="body" idx="1"/>
          </p:nvPr>
        </p:nvSpPr>
        <p:spPr>
          <a:xfrm>
            <a:off x="479425" y="4521201"/>
            <a:ext cx="6188075" cy="5219700"/>
          </a:xfrm>
        </p:spPr>
        <p:txBody>
          <a:bodyPr/>
          <a:lstStyle/>
          <a:p>
            <a:pPr defTabSz="1088350">
              <a:defRPr/>
            </a:pPr>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The top earners of the Latinx community values saving. Just as previous generations of Latinx parents saved to help their kids succeed, today’s generation is following their lead. The research found, though, that the Latinx community wants guidance on how to best prioritize their financial goals.</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Saving for the family means saving for many things, including education, an emergency fund, and retirement. More than most other groups, the Latinx community expressed trouble prioritizing their financial objectives. We heard from many investors in our research that they feel a financial responsibility and a need to provide financial support to an extended group of family members. We have developed a piece that you can share with your clients that highlights these top insights around Next Wave Latinx Investors.</a:t>
            </a:r>
          </a:p>
        </p:txBody>
      </p:sp>
      <p:sp>
        <p:nvSpPr>
          <p:cNvPr id="4" name="Slide Number Placeholder 3"/>
          <p:cNvSpPr>
            <a:spLocks noGrp="1"/>
          </p:cNvSpPr>
          <p:nvPr>
            <p:ph type="sldNum" sz="quarter" idx="10"/>
          </p:nvPr>
        </p:nvSpPr>
        <p:spPr/>
        <p:txBody>
          <a:bodyPr/>
          <a:lstStyle/>
          <a:p>
            <a:fld id="{E720A8B2-1A6A-4636-8F5C-0EBAC6E78B1D}" type="slidenum">
              <a:rPr lang="en-US" smtClean="0"/>
              <a:t>10</a:t>
            </a:fld>
            <a:endParaRPr lang="en-US" dirty="0"/>
          </a:p>
        </p:txBody>
      </p:sp>
    </p:spTree>
    <p:extLst>
      <p:ext uri="{BB962C8B-B14F-4D97-AF65-F5344CB8AC3E}">
        <p14:creationId xmlns:p14="http://schemas.microsoft.com/office/powerpoint/2010/main" val="23362952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1013" y="758825"/>
            <a:ext cx="6213475" cy="3495675"/>
          </a:xfrm>
        </p:spPr>
      </p:sp>
      <p:sp>
        <p:nvSpPr>
          <p:cNvPr id="3" name="Notes Placeholder 2"/>
          <p:cNvSpPr>
            <a:spLocks noGrp="1"/>
          </p:cNvSpPr>
          <p:nvPr>
            <p:ph type="body" idx="1"/>
          </p:nvPr>
        </p:nvSpPr>
        <p:spPr>
          <a:xfrm>
            <a:off x="479425" y="4521201"/>
            <a:ext cx="6188075" cy="5219700"/>
          </a:xfrm>
        </p:spPr>
        <p:txBody>
          <a:bodyPr/>
          <a:lstStyle/>
          <a:p>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Almost 60 million members of the Latinx community live in the United States, making up approximately 18% of the population. It is estimated that by 2060 approximately one in four people living in the United States will be Latino or of Hispanic heritage.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More than half of the population lives in just five states—California, Texas, Florida, New York, and Arizona—and more than 90% live in metropolitan areas. However, those patterns are changing; there are now almost as many Hispanics in the South as in the West. States in other parts of the country, as well as some small cities and towns, also are experiencing rapidly growing Latinx populations. </a:t>
            </a:r>
          </a:p>
          <a:p>
            <a:endParaRPr lang="en-US" sz="900" dirty="0">
              <a:latin typeface="Arial" panose="020B0604020202020204" pitchFamily="34" charset="0"/>
              <a:cs typeface="Arial" panose="020B0604020202020204" pitchFamily="34" charset="0"/>
            </a:endParaRP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Two-thirds of the Latinx community in the United States are native-born. </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Latinx workers earn 74% of what the typical white worker earns. </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Latinx women experience a much larger pay gap than white women, earning just 54 cents for every dollar earned by white men. </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The median income of Latinx households is $51,450—nearly $20,000 less than the median income of white households. </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The median net worth of Latinx households is one-eighth that of white households. </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Latinx college attainment rates nearly doubled in the last two decades. </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Latinx families with a college-educated head of household earn more than twice the income and have more than four times the net worth of those without a college education. </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A 2019 report finds that if the U.S. Latinx gross domestic product (GDP) were its own country, it would rank as the eighth-largest GDP in the world. </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The number of Latinx-owned businesses in 2017 is over 4 million. Nearly one in four new businesses are Latinx-owned. The rate of new entrepreneurs in 2017 was also much higher for members of the Latinx community than for any other racial group—Latinx individual are 1.7 times more likely to start businesses.</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Sources: The Economic State of the Latino Community in America 2019, Joint Economic Committee, U.S. Congress, Census Bureau Survey of Business Owners, 2107.</a:t>
            </a:r>
            <a:endParaRPr lang="en-US" sz="900"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11</a:t>
            </a:fld>
            <a:endParaRPr lang="en-US" dirty="0"/>
          </a:p>
        </p:txBody>
      </p:sp>
    </p:spTree>
    <p:extLst>
      <p:ext uri="{BB962C8B-B14F-4D97-AF65-F5344CB8AC3E}">
        <p14:creationId xmlns:p14="http://schemas.microsoft.com/office/powerpoint/2010/main" val="16214609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1013" y="758825"/>
            <a:ext cx="6137275" cy="3452813"/>
          </a:xfrm>
        </p:spPr>
      </p:sp>
      <p:sp>
        <p:nvSpPr>
          <p:cNvPr id="3" name="Notes Placeholder 2"/>
          <p:cNvSpPr>
            <a:spLocks noGrp="1"/>
          </p:cNvSpPr>
          <p:nvPr>
            <p:ph type="body" idx="1"/>
          </p:nvPr>
        </p:nvSpPr>
        <p:spPr>
          <a:xfrm>
            <a:off x="479425" y="4521201"/>
            <a:ext cx="6188075" cy="5194300"/>
          </a:xfrm>
        </p:spPr>
        <p:txBody>
          <a:bodyPr/>
          <a:lstStyle/>
          <a:p>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We are sharing statistics from two different quantitative studies: one on the 10% of earners under 50 that are Latinx, as well as a broader study of all investors, supplemented by qualitative research to develop a better understanding of Latinx investors.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In our broader study on investors of all ages, we see that Latinx contributions are about the same as all investors contributing to retirement plans, and Latinx contribution rates remained steady in 2020. </a:t>
            </a:r>
            <a:endParaRPr lang="en-US" dirty="0"/>
          </a:p>
        </p:txBody>
      </p:sp>
      <p:sp>
        <p:nvSpPr>
          <p:cNvPr id="4" name="Slide Number Placeholder 3"/>
          <p:cNvSpPr>
            <a:spLocks noGrp="1"/>
          </p:cNvSpPr>
          <p:nvPr>
            <p:ph type="sldNum" sz="quarter" idx="5"/>
          </p:nvPr>
        </p:nvSpPr>
        <p:spPr/>
        <p:txBody>
          <a:bodyPr/>
          <a:lstStyle/>
          <a:p>
            <a:fld id="{CFA5BF29-3A85-45E8-9EC2-6FCFBE5E0498}" type="slidenum">
              <a:rPr lang="en-US" smtClean="0"/>
              <a:pPr/>
              <a:t>12</a:t>
            </a:fld>
            <a:endParaRPr lang="en-US" dirty="0"/>
          </a:p>
        </p:txBody>
      </p:sp>
    </p:spTree>
    <p:extLst>
      <p:ext uri="{BB962C8B-B14F-4D97-AF65-F5344CB8AC3E}">
        <p14:creationId xmlns:p14="http://schemas.microsoft.com/office/powerpoint/2010/main" val="3233659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62000"/>
            <a:ext cx="6208713" cy="3492500"/>
          </a:xfrm>
        </p:spPr>
      </p:sp>
      <p:sp>
        <p:nvSpPr>
          <p:cNvPr id="3" name="Notes Placeholder 2"/>
          <p:cNvSpPr>
            <a:spLocks noGrp="1"/>
          </p:cNvSpPr>
          <p:nvPr>
            <p:ph type="body" idx="1"/>
          </p:nvPr>
        </p:nvSpPr>
        <p:spPr>
          <a:xfrm>
            <a:off x="479424" y="4521201"/>
            <a:ext cx="6188075" cy="5219700"/>
          </a:xfrm>
        </p:spPr>
        <p:txBody>
          <a:bodyPr/>
          <a:lstStyle/>
          <a:p>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a:t>
            </a:r>
          </a:p>
          <a:p>
            <a:r>
              <a:rPr lang="en-US" sz="900" dirty="0"/>
              <a:t> </a:t>
            </a:r>
          </a:p>
          <a:p>
            <a:r>
              <a:rPr lang="en-US" sz="900" dirty="0">
                <a:latin typeface="Arial" panose="020B0604020202020204" pitchFamily="34" charset="0"/>
                <a:cs typeface="Arial" panose="020B0604020202020204" pitchFamily="34" charset="0"/>
              </a:rPr>
              <a:t>We are going to share with you the results of proprietary </a:t>
            </a:r>
            <a:r>
              <a:rPr lang="en-US" sz="900">
                <a:latin typeface="Arial" panose="020B0604020202020204" pitchFamily="34" charset="0"/>
                <a:cs typeface="Arial" panose="020B0604020202020204" pitchFamily="34" charset="0"/>
              </a:rPr>
              <a:t>research from multiple sources on </a:t>
            </a:r>
            <a:r>
              <a:rPr lang="en-US" sz="900" dirty="0">
                <a:latin typeface="Arial" panose="020B0604020202020204" pitchFamily="34" charset="0"/>
                <a:cs typeface="Arial" panose="020B0604020202020204" pitchFamily="34" charset="0"/>
              </a:rPr>
              <a:t>Asian American investors. And to help you build generational wealth, we will describe some best practices with regards to approaching your finances. </a:t>
            </a:r>
          </a:p>
          <a:p>
            <a:r>
              <a:rPr lang="en-US" sz="900" dirty="0">
                <a:latin typeface="Arial" panose="020B0604020202020204" pitchFamily="34" charset="0"/>
                <a:cs typeface="Arial" panose="020B0604020202020204" pitchFamily="34" charset="0"/>
              </a:rPr>
              <a:t>The American Psychological Association states that money is the number one source of stress for Americans.*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But it doesn’t have to be that way.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Some families approach money differently.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But if it was easy, everyone would be using these best practices, right? So we are going to get into the root causes of why it is difficult to connect with your parents and children about money.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And throughout the presentation, we will share how your financial professional can help you have these discussions on your terms, in a way that is comfortable for you.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*American Psychological Association, Stress in America, Paying With Our Health, 2015.</a:t>
            </a:r>
          </a:p>
        </p:txBody>
      </p:sp>
      <p:sp>
        <p:nvSpPr>
          <p:cNvPr id="4" name="Slide Number Placeholder 3"/>
          <p:cNvSpPr>
            <a:spLocks noGrp="1"/>
          </p:cNvSpPr>
          <p:nvPr>
            <p:ph type="sldNum" sz="quarter" idx="10"/>
          </p:nvPr>
        </p:nvSpPr>
        <p:spPr/>
        <p:txBody>
          <a:bodyPr/>
          <a:lstStyle/>
          <a:p>
            <a:fld id="{CFA5BF29-3A85-45E8-9EC2-6FCFBE5E0498}" type="slidenum">
              <a:rPr lang="en-US" smtClean="0"/>
              <a:t>13</a:t>
            </a:fld>
            <a:endParaRPr lang="en-US" dirty="0"/>
          </a:p>
        </p:txBody>
      </p:sp>
    </p:spTree>
    <p:extLst>
      <p:ext uri="{BB962C8B-B14F-4D97-AF65-F5344CB8AC3E}">
        <p14:creationId xmlns:p14="http://schemas.microsoft.com/office/powerpoint/2010/main" val="21303639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62000"/>
            <a:ext cx="6208713" cy="3492500"/>
          </a:xfrm>
        </p:spPr>
      </p:sp>
      <p:sp>
        <p:nvSpPr>
          <p:cNvPr id="3" name="Notes Placeholder 2"/>
          <p:cNvSpPr>
            <a:spLocks noGrp="1"/>
          </p:cNvSpPr>
          <p:nvPr>
            <p:ph type="body" idx="1"/>
          </p:nvPr>
        </p:nvSpPr>
        <p:spPr>
          <a:xfrm>
            <a:off x="479424" y="4521201"/>
            <a:ext cx="6188075" cy="5219700"/>
          </a:xfrm>
        </p:spPr>
        <p:txBody>
          <a:bodyPr/>
          <a:lstStyle/>
          <a:p>
            <a:pPr defTabSz="1088350">
              <a:defRPr/>
            </a:pPr>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 beginning of Asian American section (slides 13-17)</a:t>
            </a:r>
          </a:p>
          <a:p>
            <a:endParaRPr lang="en-US" sz="900" dirty="0"/>
          </a:p>
          <a:p>
            <a:r>
              <a:rPr lang="en-US" sz="900" dirty="0"/>
              <a:t>We are going to share with you the results of proprietary research on Asian American Investors. And to help you build generational wealth, we will describe some best practices with regards to approaching your finances. </a:t>
            </a:r>
          </a:p>
          <a:p>
            <a:r>
              <a:rPr lang="en-US" sz="900" dirty="0"/>
              <a:t>The American Psychological Association states that money is the number one source of stress for Americans.* </a:t>
            </a:r>
          </a:p>
          <a:p>
            <a:endParaRPr lang="en-US" sz="900" dirty="0"/>
          </a:p>
          <a:p>
            <a:r>
              <a:rPr lang="en-US" sz="900" dirty="0"/>
              <a:t>But it doesn’t have to be that way. </a:t>
            </a:r>
          </a:p>
          <a:p>
            <a:endParaRPr lang="en-US" sz="900" dirty="0"/>
          </a:p>
          <a:p>
            <a:r>
              <a:rPr lang="en-US" sz="900" dirty="0"/>
              <a:t>Some families approach money differently. But if it was easy, everyone would be using these best practices, right? So we are going to get into the root causes of why it is difficult to connect with your parents and children about money. In addition, throughout the presentation, we will share how your financial professional can help you have these discussions on your terms, in a way that is comfortable for you. </a:t>
            </a:r>
          </a:p>
          <a:p>
            <a:endParaRPr lang="en-US" sz="900" dirty="0"/>
          </a:p>
          <a:p>
            <a:r>
              <a:rPr lang="en-US" sz="900" dirty="0"/>
              <a:t>*American Psychological Association, Stress in America, Paying With Our Health, 2015.</a:t>
            </a:r>
            <a:endParaRPr lang="en-US" sz="900" b="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FA5BF29-3A85-45E8-9EC2-6FCFBE5E0498}" type="slidenum">
              <a:rPr lang="en-US" smtClean="0"/>
              <a:t>14</a:t>
            </a:fld>
            <a:endParaRPr lang="en-US" dirty="0"/>
          </a:p>
        </p:txBody>
      </p:sp>
    </p:spTree>
    <p:extLst>
      <p:ext uri="{BB962C8B-B14F-4D97-AF65-F5344CB8AC3E}">
        <p14:creationId xmlns:p14="http://schemas.microsoft.com/office/powerpoint/2010/main" val="29812415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58825"/>
            <a:ext cx="6188075" cy="3481388"/>
          </a:xfrm>
        </p:spPr>
      </p:sp>
      <p:sp>
        <p:nvSpPr>
          <p:cNvPr id="3" name="Notes Placeholder 2"/>
          <p:cNvSpPr>
            <a:spLocks noGrp="1"/>
          </p:cNvSpPr>
          <p:nvPr>
            <p:ph type="body" idx="1"/>
          </p:nvPr>
        </p:nvSpPr>
        <p:spPr>
          <a:xfrm>
            <a:off x="479425" y="4521201"/>
            <a:ext cx="6188075" cy="5168900"/>
          </a:xfrm>
        </p:spPr>
        <p:txBody>
          <a:bodyPr/>
          <a:lstStyle/>
          <a:p>
            <a:r>
              <a:rPr lang="en-US" sz="900" dirty="0">
                <a:cs typeface="Arial" panose="020B0604020202020204" pitchFamily="34" charset="0"/>
              </a:rPr>
              <a:t>SPEAKER NOTES: </a:t>
            </a:r>
            <a:r>
              <a:rPr lang="en-US" sz="900" b="1" dirty="0">
                <a:cs typeface="Arial" panose="020B0604020202020204" pitchFamily="34" charset="0"/>
              </a:rPr>
              <a:t>OPTIONAL SLIDE.</a:t>
            </a:r>
          </a:p>
          <a:p>
            <a:endParaRPr lang="en-US" sz="900" dirty="0">
              <a:cs typeface="Arial" panose="020B0604020202020204" pitchFamily="34" charset="0"/>
            </a:endParaRPr>
          </a:p>
          <a:p>
            <a:r>
              <a:rPr lang="en-US" sz="900" dirty="0">
                <a:cs typeface="Arial" panose="020B0604020202020204" pitchFamily="34" charset="0"/>
              </a:rPr>
              <a:t>Although Asian Americans hail from many nations with distinct cultures, the community as a whole developed shared values. It is difficult to describe “Asian culture” in one set of neat phrases. </a:t>
            </a:r>
          </a:p>
          <a:p>
            <a:endParaRPr lang="en-US" sz="900" dirty="0">
              <a:cs typeface="Arial" panose="020B0604020202020204" pitchFamily="34" charset="0"/>
            </a:endParaRPr>
          </a:p>
          <a:p>
            <a:r>
              <a:rPr lang="en-US" sz="900" dirty="0">
                <a:cs typeface="Arial" panose="020B0604020202020204" pitchFamily="34" charset="0"/>
              </a:rPr>
              <a:t>Asian investors are often saving for multiple financial priorities. Major goals for investors in the Asian community include saving for education, saving for retirement, creating a retirement income stream, and saving for a home purchase. </a:t>
            </a:r>
          </a:p>
          <a:p>
            <a:endParaRPr lang="en-US" sz="900" dirty="0">
              <a:cs typeface="Arial" panose="020B0604020202020204" pitchFamily="34" charset="0"/>
            </a:endParaRPr>
          </a:p>
          <a:p>
            <a:r>
              <a:rPr lang="en-US" sz="900" dirty="0">
                <a:cs typeface="Arial" panose="020B0604020202020204" pitchFamily="34" charset="0"/>
              </a:rPr>
              <a:t>Asian American investors are comfortable saving, but determining the right mix of security and opportunity when investing is not uniform. 52% of Asian Americans investors surveyed said their appetite for security in investing (defined as being more interested in preserving the investment’s original value) was lower, between 1 and 4 on a scale of 1 to 10.5 46% leaned more toward opportunity in investing (defined as more comfortable with the possibility of substantial declines in pursuing higher levels of growth). </a:t>
            </a:r>
          </a:p>
          <a:p>
            <a:endParaRPr lang="en-US" sz="900" dirty="0">
              <a:cs typeface="Arial" panose="020B0604020202020204" pitchFamily="34" charset="0"/>
            </a:endParaRPr>
          </a:p>
          <a:p>
            <a:r>
              <a:rPr lang="en-US" sz="900" dirty="0">
                <a:cs typeface="Arial" panose="020B0604020202020204" pitchFamily="34" charset="0"/>
              </a:rPr>
              <a:t>Of all groups surveyed, Asian American investors were the least likely to use a professional financial professional. Instead, some rely on family, friends, or coworkers for financial advice, while others are self-directed. Asian American investors may be more open to working with a financial professional if there’s a preferred compensation model, like flat or monthly fees, fees relative to assets, or commission-based fees. We have developed a piece that you can share with your clients that highlights these top insights around Next Wave Asian Investors. </a:t>
            </a:r>
          </a:p>
        </p:txBody>
      </p:sp>
      <p:sp>
        <p:nvSpPr>
          <p:cNvPr id="4" name="Slide Number Placeholder 3"/>
          <p:cNvSpPr>
            <a:spLocks noGrp="1"/>
          </p:cNvSpPr>
          <p:nvPr>
            <p:ph type="sldNum" sz="quarter" idx="10"/>
          </p:nvPr>
        </p:nvSpPr>
        <p:spPr/>
        <p:txBody>
          <a:bodyPr/>
          <a:lstStyle/>
          <a:p>
            <a:fld id="{E720A8B2-1A6A-4636-8F5C-0EBAC6E78B1D}" type="slidenum">
              <a:rPr lang="en-US" smtClean="0"/>
              <a:t>15</a:t>
            </a:fld>
            <a:endParaRPr lang="en-US" dirty="0"/>
          </a:p>
        </p:txBody>
      </p:sp>
    </p:spTree>
    <p:extLst>
      <p:ext uri="{BB962C8B-B14F-4D97-AF65-F5344CB8AC3E}">
        <p14:creationId xmlns:p14="http://schemas.microsoft.com/office/powerpoint/2010/main" val="24055103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1013" y="758825"/>
            <a:ext cx="6137275" cy="3452813"/>
          </a:xfrm>
        </p:spPr>
      </p:sp>
      <p:sp>
        <p:nvSpPr>
          <p:cNvPr id="3" name="Notes Placeholder 2"/>
          <p:cNvSpPr>
            <a:spLocks noGrp="1"/>
          </p:cNvSpPr>
          <p:nvPr>
            <p:ph type="body" idx="1"/>
          </p:nvPr>
        </p:nvSpPr>
        <p:spPr>
          <a:xfrm>
            <a:off x="479425" y="4521201"/>
            <a:ext cx="6188075" cy="5245100"/>
          </a:xfrm>
        </p:spPr>
        <p:txBody>
          <a:bodyPr/>
          <a:lstStyle/>
          <a:p>
            <a:pPr defTabSz="1088350">
              <a:defRPr/>
            </a:pPr>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a:t>
            </a:r>
          </a:p>
          <a:p>
            <a:pPr defTabSz="1088350">
              <a:defRPr/>
            </a:pPr>
            <a:endParaRPr lang="en-US" sz="900" b="1"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Asian Americans are the fastest-growing multicultural segment of the U.S. population, and Asian American buying power is over $1.2 trillion. The Asian American population is approximately </a:t>
            </a:r>
            <a:r>
              <a:rPr lang="en-US" sz="900" kern="1200" dirty="0">
                <a:solidFill>
                  <a:schemeClr val="tx1"/>
                </a:solidFill>
                <a:latin typeface="Arial" panose="020B0604020202020204" pitchFamily="34" charset="0"/>
                <a:ea typeface="+mn-ea"/>
                <a:cs typeface="Arial" panose="020B0604020202020204" pitchFamily="34" charset="0"/>
              </a:rPr>
              <a:t>18.</a:t>
            </a:r>
            <a:r>
              <a:rPr lang="en-GB" sz="900" kern="1200" dirty="0">
                <a:solidFill>
                  <a:schemeClr val="tx1"/>
                </a:solidFill>
                <a:latin typeface="Arial" panose="020B0604020202020204" pitchFamily="34" charset="0"/>
                <a:ea typeface="+mn-ea"/>
                <a:cs typeface="Arial" panose="020B0604020202020204" pitchFamily="34" charset="0"/>
              </a:rPr>
              <a:t>4</a:t>
            </a:r>
            <a:r>
              <a:rPr lang="en-US" sz="900" dirty="0">
                <a:latin typeface="Arial" panose="020B0604020202020204" pitchFamily="34" charset="0"/>
                <a:cs typeface="Arial" panose="020B0604020202020204" pitchFamily="34" charset="0"/>
              </a:rPr>
              <a:t> million and has increased over 50% since 2000, the highest growth rate of any multicultural segment in the U.S.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Asian American median household income is 39% higher than the total U.S. median income. More than 54% of Asian Americans age 25+ have a bachelor’s degree compared </a:t>
            </a:r>
            <a:r>
              <a:rPr lang="en-GB" sz="900" dirty="0">
                <a:latin typeface="Arial" panose="020B0604020202020204" pitchFamily="34" charset="0"/>
                <a:cs typeface="Arial" panose="020B0604020202020204" pitchFamily="34" charset="0"/>
              </a:rPr>
              <a:t>33% of the U.S. population in the same age range, nationwide.</a:t>
            </a:r>
            <a:endParaRPr lang="en-US" sz="900" dirty="0">
              <a:latin typeface="Arial" panose="020B0604020202020204" pitchFamily="34" charset="0"/>
              <a:cs typeface="Arial" panose="020B0604020202020204" pitchFamily="34" charset="0"/>
            </a:endParaRP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Over the past decade, the Asian American population has grown at double-digit rates in 49 out of the 50 states. In fact, a dozen states have counties that have seen growth rates of over 200%. Although growth is occurring throughout the nation, almost 45% of all Asian Americans can be found in three statesꟷ</a:t>
            </a:r>
            <a:r>
              <a:rPr lang="en-GB" sz="900" dirty="0">
                <a:latin typeface="Arial" panose="020B0604020202020204" pitchFamily="34" charset="0"/>
                <a:cs typeface="Arial" panose="020B0604020202020204" pitchFamily="34" charset="0"/>
              </a:rPr>
              <a:t>California, New York and Texas</a:t>
            </a:r>
            <a:r>
              <a:rPr lang="en-US" sz="900" dirty="0">
                <a:latin typeface="Arial" panose="020B0604020202020204" pitchFamily="34" charset="0"/>
                <a:cs typeface="Arial" panose="020B0604020202020204" pitchFamily="34" charset="0"/>
              </a:rPr>
              <a:t>. </a:t>
            </a:r>
          </a:p>
        </p:txBody>
      </p:sp>
      <p:sp>
        <p:nvSpPr>
          <p:cNvPr id="4" name="Slide Number Placeholder 3"/>
          <p:cNvSpPr>
            <a:spLocks noGrp="1"/>
          </p:cNvSpPr>
          <p:nvPr>
            <p:ph type="sldNum" sz="quarter" idx="5"/>
          </p:nvPr>
        </p:nvSpPr>
        <p:spPr/>
        <p:txBody>
          <a:bodyPr/>
          <a:lstStyle/>
          <a:p>
            <a:fld id="{CFA5BF29-3A85-45E8-9EC2-6FCFBE5E0498}" type="slidenum">
              <a:rPr lang="en-US" smtClean="0"/>
              <a:pPr/>
              <a:t>16</a:t>
            </a:fld>
            <a:endParaRPr lang="en-US" dirty="0"/>
          </a:p>
        </p:txBody>
      </p:sp>
    </p:spTree>
    <p:extLst>
      <p:ext uri="{BB962C8B-B14F-4D97-AF65-F5344CB8AC3E}">
        <p14:creationId xmlns:p14="http://schemas.microsoft.com/office/powerpoint/2010/main" val="1073530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58825"/>
            <a:ext cx="6188075" cy="3481388"/>
          </a:xfrm>
        </p:spPr>
      </p:sp>
      <p:sp>
        <p:nvSpPr>
          <p:cNvPr id="3" name="Notes Placeholder 2"/>
          <p:cNvSpPr>
            <a:spLocks noGrp="1"/>
          </p:cNvSpPr>
          <p:nvPr>
            <p:ph type="body" idx="1"/>
          </p:nvPr>
        </p:nvSpPr>
        <p:spPr>
          <a:xfrm>
            <a:off x="479425" y="4521201"/>
            <a:ext cx="6188075" cy="5194300"/>
          </a:xfrm>
        </p:spPr>
        <p:txBody>
          <a:bodyPr/>
          <a:lstStyle/>
          <a:p>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a:t>
            </a:r>
          </a:p>
          <a:p>
            <a:pPr defTabSz="1088350">
              <a:defRPr/>
            </a:pPr>
            <a:r>
              <a:rPr lang="en-US" sz="900" dirty="0">
                <a:latin typeface="Arial" panose="020B0604020202020204" pitchFamily="34" charset="0"/>
                <a:cs typeface="Arial" panose="020B0604020202020204" pitchFamily="34" charset="0"/>
              </a:rPr>
              <a:t> </a:t>
            </a:r>
          </a:p>
          <a:p>
            <a:pPr defTabSz="1088350">
              <a:defRPr/>
            </a:pPr>
            <a:r>
              <a:rPr lang="en-US" sz="900" dirty="0">
                <a:latin typeface="Arial" panose="020B0604020202020204" pitchFamily="34" charset="0"/>
                <a:cs typeface="Arial" panose="020B0604020202020204" pitchFamily="34" charset="0"/>
              </a:rPr>
              <a:t>We are sharing stats from two different quantitative studies: one on the 10% of earners under age 50 that are Asian Americans as well as a broader study of all investors, supplemented by qualitative research to develop a better understanding of Asian American investor. Many in the Asian American community do not feel on track with savings. However as a whole, in our broader study on investors of all ages, Asian American investors are contributing more to 401(k)s than their groups. Those surveyed expect to contribute 10% of their income to their 401(k) in the next year, while 8% is the median for other investors surveyed.</a:t>
            </a:r>
          </a:p>
        </p:txBody>
      </p:sp>
      <p:sp>
        <p:nvSpPr>
          <p:cNvPr id="4" name="Slide Number Placeholder 3"/>
          <p:cNvSpPr>
            <a:spLocks noGrp="1"/>
          </p:cNvSpPr>
          <p:nvPr>
            <p:ph type="sldNum" sz="quarter" idx="5"/>
          </p:nvPr>
        </p:nvSpPr>
        <p:spPr/>
        <p:txBody>
          <a:bodyPr/>
          <a:lstStyle/>
          <a:p>
            <a:fld id="{CFA5BF29-3A85-45E8-9EC2-6FCFBE5E0498}" type="slidenum">
              <a:rPr lang="en-US" smtClean="0"/>
              <a:pPr/>
              <a:t>17</a:t>
            </a:fld>
            <a:endParaRPr lang="en-US" dirty="0"/>
          </a:p>
        </p:txBody>
      </p:sp>
    </p:spTree>
    <p:extLst>
      <p:ext uri="{BB962C8B-B14F-4D97-AF65-F5344CB8AC3E}">
        <p14:creationId xmlns:p14="http://schemas.microsoft.com/office/powerpoint/2010/main" val="23631141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62000"/>
            <a:ext cx="6208713" cy="3492500"/>
          </a:xfrm>
        </p:spPr>
      </p:sp>
      <p:sp>
        <p:nvSpPr>
          <p:cNvPr id="3" name="Notes Placeholder 2"/>
          <p:cNvSpPr>
            <a:spLocks noGrp="1"/>
          </p:cNvSpPr>
          <p:nvPr>
            <p:ph type="body" idx="1"/>
          </p:nvPr>
        </p:nvSpPr>
        <p:spPr>
          <a:xfrm>
            <a:off x="479424" y="4521201"/>
            <a:ext cx="6188075" cy="5295900"/>
          </a:xfrm>
        </p:spPr>
        <p:txBody>
          <a:bodyPr/>
          <a:lstStyle/>
          <a:p>
            <a:pPr defTabSz="1088350">
              <a:defRPr/>
            </a:pPr>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 beginning of LGBTQ+ section (slides 19-23)</a:t>
            </a:r>
          </a:p>
          <a:p>
            <a:pPr defTabSz="1088350">
              <a:defRPr/>
            </a:pPr>
            <a:endParaRPr lang="en-US" sz="900" b="1"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We are going to share with you the results of proprietary research on LGBTQ+ Investors. And to help you build generational wealth, we will describe some best practices with regards to approaching your finances. </a:t>
            </a:r>
          </a:p>
          <a:p>
            <a:r>
              <a:rPr lang="en-US" sz="900" dirty="0">
                <a:latin typeface="Arial" panose="020B0604020202020204" pitchFamily="34" charset="0"/>
                <a:cs typeface="Arial" panose="020B0604020202020204" pitchFamily="34" charset="0"/>
              </a:rPr>
              <a:t>The American Psychological Association states that money is the number one source of stress for Americans.*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But it doesn’t have to be that way.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Some families approach money differently. But if it was easy, everyone would be using these best practices, right? So we are going to get into the root causes of why it is difficult to connect with your parents and children about money. In addition, throughout the presentation, we will share how your financial professional can help you have these discussions on your terms, in a way that is comfortable for you.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*American Psychological Association, Stress in America, Paying With Our Health, 2015</a:t>
            </a:r>
            <a:endParaRPr lang="en-US" sz="900" b="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FA5BF29-3A85-45E8-9EC2-6FCFBE5E0498}" type="slidenum">
              <a:rPr lang="en-US" smtClean="0"/>
              <a:t>18</a:t>
            </a:fld>
            <a:endParaRPr lang="en-US" dirty="0"/>
          </a:p>
        </p:txBody>
      </p:sp>
    </p:spTree>
    <p:extLst>
      <p:ext uri="{BB962C8B-B14F-4D97-AF65-F5344CB8AC3E}">
        <p14:creationId xmlns:p14="http://schemas.microsoft.com/office/powerpoint/2010/main" val="36100777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62000"/>
            <a:ext cx="6189662" cy="3481388"/>
          </a:xfrm>
        </p:spPr>
      </p:sp>
      <p:sp>
        <p:nvSpPr>
          <p:cNvPr id="3" name="Notes Placeholder 2"/>
          <p:cNvSpPr>
            <a:spLocks noGrp="1"/>
          </p:cNvSpPr>
          <p:nvPr>
            <p:ph type="body" idx="1"/>
          </p:nvPr>
        </p:nvSpPr>
        <p:spPr>
          <a:xfrm>
            <a:off x="479424" y="4521201"/>
            <a:ext cx="6188075" cy="5245100"/>
          </a:xfrm>
        </p:spPr>
        <p:txBody>
          <a:bodyPr/>
          <a:lstStyle/>
          <a:p>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a:t>
            </a:r>
          </a:p>
          <a:p>
            <a:endParaRPr lang="en-US" sz="900" dirty="0">
              <a:latin typeface="Arial" panose="020B0604020202020204" pitchFamily="34" charset="0"/>
              <a:cs typeface="Arial" panose="020B0604020202020204" pitchFamily="34" charset="0"/>
            </a:endParaRPr>
          </a:p>
          <a:p>
            <a:r>
              <a:rPr lang="en-GB" sz="900" dirty="0">
                <a:latin typeface="Arial" panose="020B0604020202020204" pitchFamily="34" charset="0"/>
                <a:cs typeface="Arial" panose="020B0604020202020204" pitchFamily="34" charset="0"/>
              </a:rPr>
              <a:t>We are going to share with you the results of proprietary research on LGBTQ+ Investors. And to help you build generational wealth, we will describe some best practices with regards to approaching your finances. The American Psychological Association states that money is the number one source of stress for Americans.*</a:t>
            </a:r>
          </a:p>
          <a:p>
            <a:endParaRPr lang="en-GB" sz="900" dirty="0">
              <a:latin typeface="Arial" panose="020B0604020202020204" pitchFamily="34" charset="0"/>
              <a:cs typeface="Arial" panose="020B0604020202020204" pitchFamily="34" charset="0"/>
            </a:endParaRPr>
          </a:p>
          <a:p>
            <a:r>
              <a:rPr lang="en-GB" sz="900" dirty="0">
                <a:latin typeface="Arial" panose="020B0604020202020204" pitchFamily="34" charset="0"/>
                <a:cs typeface="Arial" panose="020B0604020202020204" pitchFamily="34" charset="0"/>
              </a:rPr>
              <a:t>But it doesn’t have to be that way.</a:t>
            </a:r>
          </a:p>
          <a:p>
            <a:endParaRPr lang="en-GB" sz="900" dirty="0">
              <a:latin typeface="Arial" panose="020B0604020202020204" pitchFamily="34" charset="0"/>
              <a:cs typeface="Arial" panose="020B0604020202020204" pitchFamily="34" charset="0"/>
            </a:endParaRPr>
          </a:p>
          <a:p>
            <a:r>
              <a:rPr lang="en-GB" sz="900" dirty="0">
                <a:latin typeface="Arial" panose="020B0604020202020204" pitchFamily="34" charset="0"/>
                <a:cs typeface="Arial" panose="020B0604020202020204" pitchFamily="34" charset="0"/>
              </a:rPr>
              <a:t>Some families approach money differently. But if it was easy, everyone would be using these best practices, right? So we are going to get into the root causes of why it is difficult to connect with your parents and children about money. In addition, throughout the presentation, we will share how your financial professional can help you have these discussions on your terms, in a way that is comfortable for you.</a:t>
            </a:r>
          </a:p>
          <a:p>
            <a:endParaRPr lang="en-GB" sz="900" dirty="0">
              <a:latin typeface="Arial" panose="020B0604020202020204" pitchFamily="34" charset="0"/>
              <a:cs typeface="Arial" panose="020B0604020202020204" pitchFamily="34" charset="0"/>
            </a:endParaRPr>
          </a:p>
          <a:p>
            <a:r>
              <a:rPr lang="en-GB" sz="900" dirty="0">
                <a:latin typeface="Arial" panose="020B0604020202020204" pitchFamily="34" charset="0"/>
                <a:cs typeface="Arial" panose="020B0604020202020204" pitchFamily="34" charset="0"/>
              </a:rPr>
              <a:t>*American Psychological Association, Stress in America, Paying With Our Health, 2015</a:t>
            </a:r>
            <a:endParaRPr lang="en-US" sz="900" dirty="0"/>
          </a:p>
        </p:txBody>
      </p:sp>
      <p:sp>
        <p:nvSpPr>
          <p:cNvPr id="4" name="Slide Number Placeholder 3"/>
          <p:cNvSpPr>
            <a:spLocks noGrp="1"/>
          </p:cNvSpPr>
          <p:nvPr>
            <p:ph type="sldNum" sz="quarter" idx="10"/>
          </p:nvPr>
        </p:nvSpPr>
        <p:spPr/>
        <p:txBody>
          <a:bodyPr/>
          <a:lstStyle/>
          <a:p>
            <a:fld id="{CFA5BF29-3A85-45E8-9EC2-6FCFBE5E0498}" type="slidenum">
              <a:rPr lang="en-US" smtClean="0"/>
              <a:t>19</a:t>
            </a:fld>
            <a:endParaRPr lang="en-US" dirty="0"/>
          </a:p>
        </p:txBody>
      </p:sp>
    </p:spTree>
    <p:extLst>
      <p:ext uri="{BB962C8B-B14F-4D97-AF65-F5344CB8AC3E}">
        <p14:creationId xmlns:p14="http://schemas.microsoft.com/office/powerpoint/2010/main" val="314962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66725" y="758825"/>
            <a:ext cx="6213475" cy="3495675"/>
          </a:xfrm>
        </p:spPr>
      </p:sp>
      <p:sp>
        <p:nvSpPr>
          <p:cNvPr id="3" name="Notes Placeholder 2"/>
          <p:cNvSpPr>
            <a:spLocks noGrp="1"/>
          </p:cNvSpPr>
          <p:nvPr>
            <p:ph type="body" idx="1"/>
          </p:nvPr>
        </p:nvSpPr>
        <p:spPr>
          <a:xfrm>
            <a:off x="479424" y="4495800"/>
            <a:ext cx="6188075" cy="5143500"/>
          </a:xfrm>
        </p:spPr>
        <p:txBody>
          <a:bodyPr/>
          <a:lstStyle/>
          <a:p>
            <a:pPr defTabSz="1088350">
              <a:defRPr/>
            </a:pPr>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SLIDES, beginning of African American section (Slides 2-7). </a:t>
            </a:r>
          </a:p>
          <a:p>
            <a:pPr defTabSz="1088350">
              <a:defRPr/>
            </a:pPr>
            <a:endParaRPr lang="en-US" sz="900" b="1"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We are going to share with you the results of proprietary research on African American Investors. And to help you build generational wealth, we will describe some best practices with regards to approaching your finances. The American Psychological Association states that money is the number one source of stress for Americans.</a:t>
            </a:r>
            <a:r>
              <a:rPr lang="en-US" sz="900" baseline="30000" dirty="0">
                <a:latin typeface="Arial" panose="020B0604020202020204" pitchFamily="34" charset="0"/>
                <a:cs typeface="Arial" panose="020B0604020202020204" pitchFamily="34" charset="0"/>
              </a:rPr>
              <a:t>1</a:t>
            </a:r>
            <a:r>
              <a:rPr lang="en-US" sz="900" dirty="0">
                <a:latin typeface="Arial" panose="020B0604020202020204" pitchFamily="34" charset="0"/>
                <a:cs typeface="Arial" panose="020B0604020202020204" pitchFamily="34" charset="0"/>
              </a:rPr>
              <a:t>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But it doesn’t have to be that way.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Some families approach money differently. But if it was easy, everyone would be using these best practices, right? So we are going to get into the root causes of why it is difficult to connect with your parents and children about money.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In addition, throughout the presentation, we will share how your financial professional can help you have these discussions on your terms, in a way that is comfortable for you. </a:t>
            </a:r>
          </a:p>
          <a:p>
            <a:endParaRPr lang="en-US" sz="900" dirty="0">
              <a:latin typeface="Arial" panose="020B0604020202020204" pitchFamily="34" charset="0"/>
              <a:cs typeface="Arial" panose="020B0604020202020204" pitchFamily="34" charset="0"/>
            </a:endParaRPr>
          </a:p>
          <a:p>
            <a:r>
              <a:rPr lang="en-US" sz="900" baseline="30000" dirty="0">
                <a:latin typeface="Arial" panose="020B0604020202020204" pitchFamily="34" charset="0"/>
                <a:cs typeface="Arial" panose="020B0604020202020204" pitchFamily="34" charset="0"/>
              </a:rPr>
              <a:t>1</a:t>
            </a:r>
            <a:r>
              <a:rPr lang="en-US" sz="900" dirty="0">
                <a:latin typeface="Arial" panose="020B0604020202020204" pitchFamily="34" charset="0"/>
                <a:cs typeface="Arial" panose="020B0604020202020204" pitchFamily="34" charset="0"/>
              </a:rPr>
              <a:t>American Psychological Association, Stress in America, Paying With Our Health, 2015. </a:t>
            </a:r>
          </a:p>
        </p:txBody>
      </p:sp>
      <p:sp>
        <p:nvSpPr>
          <p:cNvPr id="4" name="Slide Number Placeholder 3"/>
          <p:cNvSpPr>
            <a:spLocks noGrp="1"/>
          </p:cNvSpPr>
          <p:nvPr>
            <p:ph type="sldNum" sz="quarter" idx="10"/>
          </p:nvPr>
        </p:nvSpPr>
        <p:spPr/>
        <p:txBody>
          <a:bodyPr/>
          <a:lstStyle/>
          <a:p>
            <a:fld id="{CFA5BF29-3A85-45E8-9EC2-6FCFBE5E0498}" type="slidenum">
              <a:rPr lang="en-US" smtClean="0"/>
              <a:t>2</a:t>
            </a:fld>
            <a:endParaRPr lang="en-US" dirty="0"/>
          </a:p>
        </p:txBody>
      </p:sp>
    </p:spTree>
    <p:extLst>
      <p:ext uri="{BB962C8B-B14F-4D97-AF65-F5344CB8AC3E}">
        <p14:creationId xmlns:p14="http://schemas.microsoft.com/office/powerpoint/2010/main" val="32598027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58825"/>
            <a:ext cx="6188075" cy="3481388"/>
          </a:xfrm>
        </p:spPr>
      </p:sp>
      <p:sp>
        <p:nvSpPr>
          <p:cNvPr id="3" name="Notes Placeholder 2"/>
          <p:cNvSpPr>
            <a:spLocks noGrp="1"/>
          </p:cNvSpPr>
          <p:nvPr>
            <p:ph type="body" idx="1"/>
          </p:nvPr>
        </p:nvSpPr>
        <p:spPr>
          <a:xfrm>
            <a:off x="479425" y="4521201"/>
            <a:ext cx="6188075" cy="5181600"/>
          </a:xfrm>
        </p:spPr>
        <p:txBody>
          <a:bodyPr/>
          <a:lstStyle/>
          <a:p>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a:t>
            </a:r>
          </a:p>
          <a:p>
            <a:endParaRPr lang="en-US" sz="900" b="1" dirty="0">
              <a:latin typeface="Arial" panose="020B0604020202020204" pitchFamily="34" charset="0"/>
              <a:cs typeface="Arial" panose="020B0604020202020204" pitchFamily="34" charset="0"/>
            </a:endParaRPr>
          </a:p>
          <a:p>
            <a:pPr defTabSz="1088350">
              <a:defRPr/>
            </a:pPr>
            <a:r>
              <a:rPr lang="en-US" sz="900" dirty="0">
                <a:latin typeface="Arial" panose="020B0604020202020204" pitchFamily="34" charset="0"/>
                <a:cs typeface="Arial" panose="020B0604020202020204" pitchFamily="34" charset="0"/>
              </a:rPr>
              <a:t>We are sharing statistics from quantitative studies: one on the 10% of earners under age 50 that are LGBTQ+ as well as a broader study of investors, supplemented by qualitative research to develop a better understanding of the LGBTQ+ investor.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The LGBTQ+ community has a wide variety of financial goals, ranging from supporting other family members to estate planning.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The study showed that the LGBTQ+ community experienced difficulty prioritizing their varied financial objectives. The top three financial priorities for this community are saving enough to retire comfortably, saving for education, and saving for an emergency fund. Identifying which priority is most important to each investor is a key step on the path to achieving their financial goals.</a:t>
            </a:r>
          </a:p>
          <a:p>
            <a:r>
              <a:rPr lang="en-US" sz="900" dirty="0">
                <a:latin typeface="Arial" panose="020B0604020202020204" pitchFamily="34" charset="0"/>
                <a:cs typeface="Arial" panose="020B0604020202020204" pitchFamily="34" charset="0"/>
              </a:rPr>
              <a:t>Almost half of LGBTQ+ community members (43%) surveyed said they place the highest value on security. Everyone’s comfort with security versus opportunity is different. While meeting financial goals is still achievable, it does involve a different plan than for someone who values opportunity. We have developed a piece that you can share with your clients that highlights these top insights around LGBTQ+ investors.</a:t>
            </a:r>
          </a:p>
        </p:txBody>
      </p:sp>
      <p:sp>
        <p:nvSpPr>
          <p:cNvPr id="4" name="Slide Number Placeholder 3"/>
          <p:cNvSpPr>
            <a:spLocks noGrp="1"/>
          </p:cNvSpPr>
          <p:nvPr>
            <p:ph type="sldNum" sz="quarter" idx="10"/>
          </p:nvPr>
        </p:nvSpPr>
        <p:spPr/>
        <p:txBody>
          <a:bodyPr/>
          <a:lstStyle/>
          <a:p>
            <a:fld id="{E720A8B2-1A6A-4636-8F5C-0EBAC6E78B1D}" type="slidenum">
              <a:rPr lang="en-US" smtClean="0"/>
              <a:t>20</a:t>
            </a:fld>
            <a:endParaRPr lang="en-US" dirty="0"/>
          </a:p>
        </p:txBody>
      </p:sp>
    </p:spTree>
    <p:extLst>
      <p:ext uri="{BB962C8B-B14F-4D97-AF65-F5344CB8AC3E}">
        <p14:creationId xmlns:p14="http://schemas.microsoft.com/office/powerpoint/2010/main" val="18078779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62000"/>
            <a:ext cx="6165850" cy="3468688"/>
          </a:xfrm>
        </p:spPr>
      </p:sp>
      <p:sp>
        <p:nvSpPr>
          <p:cNvPr id="3" name="Notes Placeholder 2"/>
          <p:cNvSpPr>
            <a:spLocks noGrp="1"/>
          </p:cNvSpPr>
          <p:nvPr>
            <p:ph type="body" idx="1"/>
          </p:nvPr>
        </p:nvSpPr>
        <p:spPr>
          <a:xfrm>
            <a:off x="479424" y="4521202"/>
            <a:ext cx="6188075" cy="5232400"/>
          </a:xfrm>
        </p:spPr>
        <p:txBody>
          <a:bodyPr/>
          <a:lstStyle/>
          <a:p>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a:t>
            </a:r>
          </a:p>
          <a:p>
            <a:endParaRPr lang="en-US" sz="900" b="1"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We call this the Equality Economy. We know that as the LGBTQ+ population grows, so does the reach of the community that supports that population.</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A relatively small percentage of the chart is people who identify as LGBTQ+. The rest are allies, who try to understand, encourage, and support the community. Inclusivity is important for allies who want to work with companies that are inclusive of the LGBTQ+ community</a:t>
            </a:r>
            <a:r>
              <a:rPr lang="en-US" sz="900" dirty="0"/>
              <a:t>.</a:t>
            </a:r>
          </a:p>
        </p:txBody>
      </p:sp>
      <p:sp>
        <p:nvSpPr>
          <p:cNvPr id="4" name="Slide Number Placeholder 3"/>
          <p:cNvSpPr>
            <a:spLocks noGrp="1"/>
          </p:cNvSpPr>
          <p:nvPr>
            <p:ph type="sldNum" sz="quarter" idx="10"/>
          </p:nvPr>
        </p:nvSpPr>
        <p:spPr>
          <a:xfrm>
            <a:off x="6047439" y="9739047"/>
            <a:ext cx="483492" cy="519515"/>
          </a:xfrm>
        </p:spPr>
        <p:txBody>
          <a:bodyPr/>
          <a:lstStyle/>
          <a:p>
            <a:fld id="{CFA5BF29-3A85-45E8-9EC2-6FCFBE5E0498}" type="slidenum">
              <a:rPr lang="en-US" smtClean="0"/>
              <a:t>21</a:t>
            </a:fld>
            <a:endParaRPr lang="en-US" dirty="0"/>
          </a:p>
        </p:txBody>
      </p:sp>
    </p:spTree>
    <p:extLst>
      <p:ext uri="{BB962C8B-B14F-4D97-AF65-F5344CB8AC3E}">
        <p14:creationId xmlns:p14="http://schemas.microsoft.com/office/powerpoint/2010/main" val="20849931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68313" y="762000"/>
            <a:ext cx="6162675" cy="3467100"/>
          </a:xfrm>
        </p:spPr>
      </p:sp>
      <p:sp>
        <p:nvSpPr>
          <p:cNvPr id="3" name="Notes Placeholder 2"/>
          <p:cNvSpPr>
            <a:spLocks noGrp="1"/>
          </p:cNvSpPr>
          <p:nvPr>
            <p:ph type="body" idx="1"/>
          </p:nvPr>
        </p:nvSpPr>
        <p:spPr>
          <a:xfrm>
            <a:off x="479424" y="4521201"/>
            <a:ext cx="6188075" cy="5130800"/>
          </a:xfrm>
        </p:spPr>
        <p:txBody>
          <a:bodyPr/>
          <a:lstStyle/>
          <a:p>
            <a:pPr defTabSz="1088350">
              <a:defRPr/>
            </a:pPr>
            <a:r>
              <a:rPr lang="en-US" sz="900" dirty="0">
                <a:latin typeface="Arial" panose="020B0604020202020204" pitchFamily="34" charset="0"/>
                <a:cs typeface="Arial" panose="020B0604020202020204" pitchFamily="34" charset="0"/>
              </a:rPr>
              <a:t>SLIDE NOTES: </a:t>
            </a:r>
            <a:r>
              <a:rPr lang="en-US" sz="900" b="1" dirty="0">
                <a:latin typeface="Arial" panose="020B0604020202020204" pitchFamily="34" charset="0"/>
                <a:cs typeface="Arial" panose="020B0604020202020204" pitchFamily="34" charset="0"/>
              </a:rPr>
              <a:t>OPTIONAL SLIDE</a:t>
            </a:r>
          </a:p>
          <a:p>
            <a:pPr defTabSz="1088350">
              <a:defRPr/>
            </a:pPr>
            <a:endParaRPr lang="en-US" sz="900" b="1" dirty="0">
              <a:latin typeface="Arial" panose="020B0604020202020204" pitchFamily="34" charset="0"/>
              <a:cs typeface="Arial" panose="020B0604020202020204" pitchFamily="34" charset="0"/>
            </a:endParaRPr>
          </a:p>
          <a:p>
            <a:pPr marL="182859" indent="-182859">
              <a:buFont typeface="Arial" panose="020B0604020202020204" pitchFamily="34" charset="0"/>
              <a:buChar char="•"/>
            </a:pPr>
            <a:r>
              <a:rPr lang="en-US" sz="900" dirty="0">
                <a:latin typeface="Arial" panose="020B0604020202020204" pitchFamily="34" charset="0"/>
                <a:cs typeface="Arial" panose="020B0604020202020204" pitchFamily="34" charset="0"/>
              </a:rPr>
              <a:t>The LGBTQ+ community is growing, and the growth is expected to continue.</a:t>
            </a:r>
          </a:p>
          <a:p>
            <a:pPr marL="182859" indent="-182859">
              <a:buFont typeface="Arial" panose="020B0604020202020204" pitchFamily="34" charset="0"/>
              <a:buChar char="•"/>
            </a:pPr>
            <a:r>
              <a:rPr lang="en-US" sz="900" dirty="0">
                <a:latin typeface="Arial" panose="020B0604020202020204" pitchFamily="34" charset="0"/>
                <a:cs typeface="Arial" panose="020B0604020202020204" pitchFamily="34" charset="0"/>
              </a:rPr>
              <a:t>Research shows that the face of wealth is rapidly changing, as wealth transfers to younger generations whose members are more diverse.</a:t>
            </a:r>
          </a:p>
          <a:p>
            <a:pPr marL="182859" indent="-182859">
              <a:buFont typeface="Arial" panose="020B0604020202020204" pitchFamily="34" charset="0"/>
              <a:buChar char="•"/>
            </a:pPr>
            <a:r>
              <a:rPr lang="en-US" sz="900" dirty="0">
                <a:latin typeface="Arial" panose="020B0604020202020204" pitchFamily="34" charset="0"/>
                <a:cs typeface="Arial" panose="020B0604020202020204" pitchFamily="34" charset="0"/>
              </a:rPr>
              <a:t>Younger Americans are leading the growth, as more millennials and Generation Z members are comfortable living their authentic lives.</a:t>
            </a:r>
          </a:p>
          <a:p>
            <a:pPr marL="182859" indent="-182859">
              <a:buFont typeface="Arial" panose="020B0604020202020204" pitchFamily="34" charset="0"/>
              <a:buChar char="•"/>
            </a:pPr>
            <a:r>
              <a:rPr lang="en-US" sz="900" dirty="0">
                <a:latin typeface="Arial" panose="020B0604020202020204" pitchFamily="34" charset="0"/>
                <a:cs typeface="Arial" panose="020B0604020202020204" pitchFamily="34" charset="0"/>
              </a:rPr>
              <a:t>Consider this: Millennials are now the largest age demographic and are much more likely to identify as LGBTQ than previous generations. And, as you saw on the chart on the previous slide, 46% of the generation behind them, Gen Z, identify as </a:t>
            </a:r>
            <a:r>
              <a:rPr lang="en-US" sz="900" dirty="0" err="1">
                <a:latin typeface="Arial" panose="020B0604020202020204" pitchFamily="34" charset="0"/>
                <a:cs typeface="Arial" panose="020B0604020202020204" pitchFamily="34" charset="0"/>
              </a:rPr>
              <a:t>plurisexual</a:t>
            </a:r>
            <a:r>
              <a:rPr lang="en-US" sz="900" dirty="0">
                <a:latin typeface="Arial" panose="020B0604020202020204" pitchFamily="34" charset="0"/>
                <a:cs typeface="Arial" panose="020B0604020202020204" pitchFamily="34" charset="0"/>
              </a:rPr>
              <a:t> or fluid in their sexual orientation.</a:t>
            </a:r>
          </a:p>
          <a:p>
            <a:endParaRPr lang="en-US" sz="900" dirty="0">
              <a:latin typeface="Arial" panose="020B0604020202020204" pitchFamily="34" charset="0"/>
              <a:cs typeface="Arial" panose="020B0604020202020204" pitchFamily="34" charset="0"/>
            </a:endParaRPr>
          </a:p>
          <a:p>
            <a:r>
              <a:rPr lang="en-US" sz="900" i="1" dirty="0">
                <a:latin typeface="Arial" panose="020B0604020202020204" pitchFamily="34" charset="0"/>
                <a:cs typeface="Arial" panose="020B0604020202020204" pitchFamily="34" charset="0"/>
              </a:rPr>
              <a:t>Optional question: Are these statistics surprising to you?</a:t>
            </a:r>
          </a:p>
          <a:p>
            <a:pPr marL="182859" indent="-182859"/>
            <a:endParaRPr lang="en-US" sz="900" dirty="0"/>
          </a:p>
        </p:txBody>
      </p:sp>
      <p:sp>
        <p:nvSpPr>
          <p:cNvPr id="4" name="Slide Number Placeholder 3"/>
          <p:cNvSpPr>
            <a:spLocks noGrp="1"/>
          </p:cNvSpPr>
          <p:nvPr>
            <p:ph type="sldNum" sz="quarter" idx="10"/>
          </p:nvPr>
        </p:nvSpPr>
        <p:spPr>
          <a:xfrm>
            <a:off x="6047439" y="9739049"/>
            <a:ext cx="483492" cy="519515"/>
          </a:xfrm>
        </p:spPr>
        <p:txBody>
          <a:bodyPr/>
          <a:lstStyle/>
          <a:p>
            <a:fld id="{CFA5BF29-3A85-45E8-9EC2-6FCFBE5E0498}" type="slidenum">
              <a:rPr lang="en-US" smtClean="0"/>
              <a:t>22</a:t>
            </a:fld>
            <a:endParaRPr lang="en-US" dirty="0"/>
          </a:p>
        </p:txBody>
      </p:sp>
    </p:spTree>
    <p:extLst>
      <p:ext uri="{BB962C8B-B14F-4D97-AF65-F5344CB8AC3E}">
        <p14:creationId xmlns:p14="http://schemas.microsoft.com/office/powerpoint/2010/main" val="42684116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66725" y="762000"/>
            <a:ext cx="6165850" cy="3468688"/>
          </a:xfrm>
        </p:spPr>
      </p:sp>
      <p:sp>
        <p:nvSpPr>
          <p:cNvPr id="3" name="Notes Placeholder 2"/>
          <p:cNvSpPr>
            <a:spLocks noGrp="1"/>
          </p:cNvSpPr>
          <p:nvPr>
            <p:ph type="body" idx="1"/>
          </p:nvPr>
        </p:nvSpPr>
        <p:spPr>
          <a:xfrm>
            <a:off x="479425" y="4521201"/>
            <a:ext cx="6188075" cy="5207000"/>
          </a:xfrm>
        </p:spPr>
        <p:txBody>
          <a:bodyPr/>
          <a:lstStyle/>
          <a:p>
            <a:pPr defTabSz="1088350">
              <a:defRPr/>
            </a:pPr>
            <a:r>
              <a:rPr lang="en-US" sz="900" dirty="0">
                <a:latin typeface="Arial" panose="020B0604020202020204" pitchFamily="34" charset="0"/>
                <a:cs typeface="Arial" panose="020B0604020202020204" pitchFamily="34" charset="0"/>
              </a:rPr>
              <a:t>SLIDE NOTES: </a:t>
            </a:r>
            <a:r>
              <a:rPr lang="en-US" sz="900" b="1" dirty="0">
                <a:latin typeface="Arial" panose="020B0604020202020204" pitchFamily="34" charset="0"/>
                <a:cs typeface="Arial" panose="020B0604020202020204" pitchFamily="34" charset="0"/>
              </a:rPr>
              <a:t>OPTIONAL SLIDE.</a:t>
            </a:r>
          </a:p>
          <a:p>
            <a:pPr defTabSz="1088350">
              <a:defRPr/>
            </a:pPr>
            <a:endParaRPr lang="en-US" sz="900" dirty="0"/>
          </a:p>
          <a:p>
            <a:pPr marL="182859" indent="-182859">
              <a:buFont typeface="Arial" panose="020B0604020202020204" pitchFamily="34" charset="0"/>
              <a:buChar char="•"/>
            </a:pPr>
            <a:r>
              <a:rPr lang="en-US" sz="900" dirty="0"/>
              <a:t>Despite being open to working with financial professionals, research shows that fewer than 10% of participants were able to identify a financial firm that was LGBTQ-friendly.</a:t>
            </a:r>
          </a:p>
          <a:p>
            <a:pPr marL="182859" indent="-182859">
              <a:buFont typeface="Arial" panose="020B0604020202020204" pitchFamily="34" charset="0"/>
              <a:buChar char="•"/>
            </a:pPr>
            <a:r>
              <a:rPr lang="en-US" sz="900" dirty="0"/>
              <a:t>This has led to less trust in financial institutions. </a:t>
            </a:r>
          </a:p>
          <a:p>
            <a:pPr marL="182859" indent="-182859">
              <a:buFont typeface="Arial" panose="020B0604020202020204" pitchFamily="34" charset="0"/>
              <a:buChar char="•"/>
            </a:pPr>
            <a:r>
              <a:rPr lang="en-US" sz="900" dirty="0"/>
              <a:t>This is one of the reasons we are conducting this seminar today</a:t>
            </a:r>
            <a:r>
              <a:rPr lang="en-US" sz="900" dirty="0">
                <a:latin typeface="Arial" panose="020B0604020202020204" pitchFamily="34" charset="0"/>
                <a:cs typeface="Arial" panose="020B0604020202020204" pitchFamily="34" charset="0"/>
              </a:rPr>
              <a:t>—</a:t>
            </a:r>
            <a:r>
              <a:rPr lang="en-US" sz="900" dirty="0"/>
              <a:t>we want you to know we are supportive of the community. </a:t>
            </a:r>
          </a:p>
          <a:p>
            <a:pPr lvl="0"/>
            <a:endParaRPr lang="en-US" sz="900" dirty="0"/>
          </a:p>
        </p:txBody>
      </p:sp>
      <p:sp>
        <p:nvSpPr>
          <p:cNvPr id="4" name="Slide Number Placeholder 3"/>
          <p:cNvSpPr>
            <a:spLocks noGrp="1"/>
          </p:cNvSpPr>
          <p:nvPr>
            <p:ph type="sldNum" sz="quarter" idx="10"/>
          </p:nvPr>
        </p:nvSpPr>
        <p:spPr/>
        <p:txBody>
          <a:bodyPr/>
          <a:lstStyle/>
          <a:p>
            <a:fld id="{CFA5BF29-3A85-45E8-9EC2-6FCFBE5E0498}" type="slidenum">
              <a:rPr lang="en-US" smtClean="0"/>
              <a:t>23</a:t>
            </a:fld>
            <a:endParaRPr lang="en-US" dirty="0"/>
          </a:p>
        </p:txBody>
      </p:sp>
    </p:spTree>
    <p:extLst>
      <p:ext uri="{BB962C8B-B14F-4D97-AF65-F5344CB8AC3E}">
        <p14:creationId xmlns:p14="http://schemas.microsoft.com/office/powerpoint/2010/main" val="40180552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62000"/>
            <a:ext cx="6140450" cy="3454400"/>
          </a:xfrm>
        </p:spPr>
      </p:sp>
      <p:sp>
        <p:nvSpPr>
          <p:cNvPr id="3" name="Notes Placeholder 2"/>
          <p:cNvSpPr>
            <a:spLocks noGrp="1"/>
          </p:cNvSpPr>
          <p:nvPr>
            <p:ph type="body" idx="1"/>
          </p:nvPr>
        </p:nvSpPr>
        <p:spPr>
          <a:xfrm>
            <a:off x="479424" y="4521201"/>
            <a:ext cx="6188075" cy="5257800"/>
          </a:xfrm>
        </p:spPr>
        <p:txBody>
          <a:bodyPr/>
          <a:lstStyle/>
          <a:p>
            <a:r>
              <a:rPr lang="en-GB" sz="900" dirty="0"/>
              <a:t>SPEAKER NOTES:</a:t>
            </a:r>
          </a:p>
          <a:p>
            <a:endParaRPr lang="en-GB" sz="900" dirty="0"/>
          </a:p>
          <a:p>
            <a:r>
              <a:rPr lang="en-GB" sz="900" dirty="0"/>
              <a:t>So we've talked specifically about research on diverse investors. Let’s move on to best practices on how diverse families can more effectively communicate with each other and build generational wealth.</a:t>
            </a:r>
          </a:p>
          <a:p>
            <a:endParaRPr lang="en-GB" sz="900" dirty="0"/>
          </a:p>
          <a:p>
            <a:r>
              <a:rPr lang="en-GB" sz="900" dirty="0"/>
              <a:t>Money can be an emotional topic; and when discussing money with family, emotions can come up. Here are just a few:</a:t>
            </a:r>
          </a:p>
          <a:p>
            <a:endParaRPr lang="en-GB" sz="900" dirty="0"/>
          </a:p>
          <a:p>
            <a:pPr marL="171430" indent="-171430">
              <a:buFont typeface="Arial" panose="020B0604020202020204" pitchFamily="34" charset="0"/>
              <a:buChar char="•"/>
            </a:pPr>
            <a:r>
              <a:rPr lang="en-US" sz="900" dirty="0"/>
              <a:t>Fear of judgment</a:t>
            </a:r>
          </a:p>
          <a:p>
            <a:pPr marL="171430" indent="-171430">
              <a:buFont typeface="Arial" panose="020B0604020202020204" pitchFamily="34" charset="0"/>
              <a:buChar char="•"/>
            </a:pPr>
            <a:r>
              <a:rPr lang="en-US" sz="900" dirty="0"/>
              <a:t>Respect for privacy</a:t>
            </a:r>
          </a:p>
          <a:p>
            <a:pPr marL="171430" indent="-171430">
              <a:buFont typeface="Arial" panose="020B0604020202020204" pitchFamily="34" charset="0"/>
              <a:buChar char="•"/>
            </a:pPr>
            <a:r>
              <a:rPr lang="en-US" sz="900" dirty="0"/>
              <a:t>Anger/blame</a:t>
            </a:r>
          </a:p>
          <a:p>
            <a:pPr marL="171430" indent="-171430">
              <a:buFont typeface="Arial" panose="020B0604020202020204" pitchFamily="34" charset="0"/>
              <a:buChar char="•"/>
            </a:pPr>
            <a:r>
              <a:rPr lang="en-US" sz="900" dirty="0"/>
              <a:t>Frustration/regret</a:t>
            </a:r>
          </a:p>
          <a:p>
            <a:pPr marL="171430" indent="-171430">
              <a:buFont typeface="Arial" panose="020B0604020202020204" pitchFamily="34" charset="0"/>
              <a:buChar char="•"/>
            </a:pPr>
            <a:r>
              <a:rPr lang="en-US" sz="900" dirty="0"/>
              <a:t>Need for control</a:t>
            </a:r>
          </a:p>
          <a:p>
            <a:pPr marL="171430" indent="-171430">
              <a:buFont typeface="Arial" panose="020B0604020202020204" pitchFamily="34" charset="0"/>
              <a:buChar char="•"/>
            </a:pPr>
            <a:r>
              <a:rPr lang="en-US" sz="900" dirty="0"/>
              <a:t>Stress</a:t>
            </a:r>
          </a:p>
          <a:p>
            <a:pPr marL="171430" indent="-171430">
              <a:buFont typeface="Arial" panose="020B0604020202020204" pitchFamily="34" charset="0"/>
              <a:buChar char="•"/>
            </a:pPr>
            <a:endParaRPr lang="en-US" sz="900" dirty="0"/>
          </a:p>
          <a:p>
            <a:r>
              <a:rPr lang="en-GB" sz="900" dirty="0"/>
              <a:t>All of us have unique beliefs about money, often influenced by early childhood experiences</a:t>
            </a:r>
            <a:r>
              <a:rPr lang="en-GB" sz="900" dirty="0">
                <a:latin typeface="Arial" panose="020B0604020202020204" pitchFamily="34" charset="0"/>
                <a:cs typeface="Arial" panose="020B0604020202020204" pitchFamily="34" charset="0"/>
              </a:rPr>
              <a:t>—</a:t>
            </a:r>
            <a:r>
              <a:rPr lang="en-GB" sz="900" dirty="0"/>
              <a:t>but we don’t necessarily discuss these. And family members often make the mistake of assuming that their partner, parent, sibling, child has the same attitudes and beliefs that they do and just can’t understand why they have a different point of view. So we are going to go through an exercise that will help you better understand not just your attitudes but the attitudes of another family member, which can help with the three best practices we see from successful families on finances that I am going to share right now.</a:t>
            </a:r>
            <a:endParaRPr lang="en-US" sz="900" dirty="0"/>
          </a:p>
        </p:txBody>
      </p:sp>
      <p:sp>
        <p:nvSpPr>
          <p:cNvPr id="4" name="Slide Number Placeholder 3"/>
          <p:cNvSpPr>
            <a:spLocks noGrp="1"/>
          </p:cNvSpPr>
          <p:nvPr>
            <p:ph type="sldNum" sz="quarter" idx="10"/>
          </p:nvPr>
        </p:nvSpPr>
        <p:spPr/>
        <p:txBody>
          <a:bodyPr/>
          <a:lstStyle/>
          <a:p>
            <a:fld id="{CFA5BF29-3A85-45E8-9EC2-6FCFBE5E0498}" type="slidenum">
              <a:rPr lang="en-US" smtClean="0"/>
              <a:t>24</a:t>
            </a:fld>
            <a:endParaRPr lang="en-US" dirty="0"/>
          </a:p>
        </p:txBody>
      </p:sp>
    </p:spTree>
    <p:extLst>
      <p:ext uri="{BB962C8B-B14F-4D97-AF65-F5344CB8AC3E}">
        <p14:creationId xmlns:p14="http://schemas.microsoft.com/office/powerpoint/2010/main" val="19784751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62000"/>
            <a:ext cx="6210300" cy="3492500"/>
          </a:xfrm>
        </p:spPr>
      </p:sp>
      <p:sp>
        <p:nvSpPr>
          <p:cNvPr id="3" name="Notes Placeholder 2"/>
          <p:cNvSpPr>
            <a:spLocks noGrp="1"/>
          </p:cNvSpPr>
          <p:nvPr>
            <p:ph type="body" idx="1"/>
          </p:nvPr>
        </p:nvSpPr>
        <p:spPr>
          <a:xfrm>
            <a:off x="479424" y="4521201"/>
            <a:ext cx="6188075" cy="5219700"/>
          </a:xfrm>
        </p:spPr>
        <p:txBody>
          <a:bodyPr/>
          <a:lstStyle/>
          <a:p>
            <a:r>
              <a:rPr lang="en-US" sz="900" dirty="0">
                <a:latin typeface="Arial" panose="020B0604020202020204" pitchFamily="34" charset="0"/>
                <a:cs typeface="Arial" panose="020B0604020202020204" pitchFamily="34" charset="0"/>
              </a:rPr>
              <a:t>SPEAKER NOTES:</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Through in-depth research, we’ve learned of a few habits from families that described their family dynamics around money as healthy. These are the three best practices: </a:t>
            </a:r>
          </a:p>
          <a:p>
            <a:endParaRPr lang="en-US" sz="900" dirty="0">
              <a:latin typeface="Arial" panose="020B0604020202020204" pitchFamily="34" charset="0"/>
              <a:cs typeface="Arial" panose="020B0604020202020204" pitchFamily="34" charset="0"/>
            </a:endParaRPr>
          </a:p>
          <a:p>
            <a:pPr>
              <a:buAutoNum type="arabicPeriod"/>
            </a:pPr>
            <a:r>
              <a:rPr lang="en-US" sz="900" b="1" dirty="0">
                <a:latin typeface="Arial" panose="020B0604020202020204" pitchFamily="34" charset="0"/>
                <a:cs typeface="Arial" panose="020B0604020202020204" pitchFamily="34" charset="0"/>
              </a:rPr>
              <a:t> Ongoing communication </a:t>
            </a:r>
          </a:p>
          <a:p>
            <a:r>
              <a:rPr lang="en-US" sz="900" dirty="0">
                <a:latin typeface="Arial" panose="020B0604020202020204" pitchFamily="34" charset="0"/>
                <a:cs typeface="Arial" panose="020B0604020202020204" pitchFamily="34" charset="0"/>
              </a:rPr>
              <a:t> Our research shows that families who had ongoing, open communication about money (spouses, parents, and children) felt more at ease and less stressed about money. </a:t>
            </a:r>
          </a:p>
          <a:p>
            <a:pPr marL="0" lvl="1"/>
            <a:endParaRPr lang="en-US" sz="900" dirty="0">
              <a:latin typeface="Arial" panose="020B0604020202020204" pitchFamily="34" charset="0"/>
              <a:cs typeface="Arial" panose="020B0604020202020204" pitchFamily="34" charset="0"/>
            </a:endParaRPr>
          </a:p>
          <a:p>
            <a:r>
              <a:rPr lang="en-US" sz="900" b="1" dirty="0">
                <a:latin typeface="Arial" panose="020B0604020202020204" pitchFamily="34" charset="0"/>
                <a:cs typeface="Arial" panose="020B0604020202020204" pitchFamily="34" charset="0"/>
              </a:rPr>
              <a:t>2. Define your vision</a:t>
            </a:r>
          </a:p>
          <a:p>
            <a:r>
              <a:rPr lang="en-US" sz="900" dirty="0">
                <a:latin typeface="Arial" panose="020B0604020202020204" pitchFamily="34" charset="0"/>
                <a:cs typeface="Arial" panose="020B0604020202020204" pitchFamily="34" charset="0"/>
              </a:rPr>
              <a:t>Defining your vision and core values about money can be an illuminating experience. </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How many of you have talked extensively about where you want to live, how many kids you want, and what values you want to instill in your children? (Ask for show of hands.) </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How about your vision for how you want to spend your money—or leave a legacy? Your family is not psychic. This is not revealed through osmosis!</a:t>
            </a:r>
          </a:p>
          <a:p>
            <a:endParaRPr lang="en-US" sz="900" dirty="0">
              <a:latin typeface="Arial" panose="020B0604020202020204" pitchFamily="34" charset="0"/>
              <a:cs typeface="Arial" panose="020B0604020202020204" pitchFamily="34" charset="0"/>
            </a:endParaRPr>
          </a:p>
          <a:p>
            <a:r>
              <a:rPr lang="en-US" sz="900" b="1" dirty="0">
                <a:latin typeface="Arial" panose="020B0604020202020204" pitchFamily="34" charset="0"/>
                <a:cs typeface="Arial" panose="020B0604020202020204" pitchFamily="34" charset="0"/>
              </a:rPr>
              <a:t>3.</a:t>
            </a:r>
            <a:r>
              <a:rPr lang="en-US" sz="900" dirty="0">
                <a:latin typeface="Arial" panose="020B0604020202020204" pitchFamily="34" charset="0"/>
                <a:cs typeface="Arial" panose="020B0604020202020204" pitchFamily="34" charset="0"/>
              </a:rPr>
              <a:t> </a:t>
            </a:r>
            <a:r>
              <a:rPr lang="en-US" sz="900" b="1" dirty="0">
                <a:latin typeface="Arial" panose="020B0604020202020204" pitchFamily="34" charset="0"/>
                <a:cs typeface="Arial" panose="020B0604020202020204" pitchFamily="34" charset="0"/>
              </a:rPr>
              <a:t>Educate</a:t>
            </a:r>
          </a:p>
          <a:p>
            <a:r>
              <a:rPr lang="en-US" sz="900" dirty="0">
                <a:latin typeface="Arial" panose="020B0604020202020204" pitchFamily="34" charset="0"/>
                <a:cs typeface="Arial" panose="020B0604020202020204" pitchFamily="34" charset="0"/>
              </a:rPr>
              <a:t>Universally, high net worth (HNW) individuals place huge importance on financial education for the next generation, but financial education, including investment concepts and wealth preservation, is lacking in the U.S. education system, which leaves the burden on parents and family. </a:t>
            </a:r>
          </a:p>
          <a:p>
            <a:endParaRPr lang="en-US" sz="900" dirty="0"/>
          </a:p>
        </p:txBody>
      </p:sp>
      <p:sp>
        <p:nvSpPr>
          <p:cNvPr id="4" name="Slide Number Placeholder 3"/>
          <p:cNvSpPr>
            <a:spLocks noGrp="1"/>
          </p:cNvSpPr>
          <p:nvPr>
            <p:ph type="sldNum" sz="quarter" idx="10"/>
          </p:nvPr>
        </p:nvSpPr>
        <p:spPr/>
        <p:txBody>
          <a:bodyPr/>
          <a:lstStyle/>
          <a:p>
            <a:fld id="{CFA5BF29-3A85-45E8-9EC2-6FCFBE5E0498}" type="slidenum">
              <a:rPr lang="en-US" smtClean="0"/>
              <a:t>25</a:t>
            </a:fld>
            <a:endParaRPr lang="en-US" dirty="0"/>
          </a:p>
        </p:txBody>
      </p:sp>
    </p:spTree>
    <p:extLst>
      <p:ext uri="{BB962C8B-B14F-4D97-AF65-F5344CB8AC3E}">
        <p14:creationId xmlns:p14="http://schemas.microsoft.com/office/powerpoint/2010/main" val="28860593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62000"/>
            <a:ext cx="6208713" cy="3492500"/>
          </a:xfrm>
        </p:spPr>
      </p:sp>
      <p:sp>
        <p:nvSpPr>
          <p:cNvPr id="3" name="Notes Placeholder 2"/>
          <p:cNvSpPr>
            <a:spLocks noGrp="1"/>
          </p:cNvSpPr>
          <p:nvPr>
            <p:ph type="body" idx="1"/>
          </p:nvPr>
        </p:nvSpPr>
        <p:spPr>
          <a:xfrm>
            <a:off x="479424" y="4521201"/>
            <a:ext cx="6188075" cy="5232400"/>
          </a:xfrm>
        </p:spPr>
        <p:txBody>
          <a:bodyPr/>
          <a:lstStyle/>
          <a:p>
            <a:r>
              <a:rPr lang="en-US" sz="900" dirty="0">
                <a:latin typeface="Arial" panose="020B0604020202020204" pitchFamily="34" charset="0"/>
                <a:cs typeface="Arial" panose="020B0604020202020204" pitchFamily="34" charset="0"/>
              </a:rPr>
              <a:t>SPEAKER NOTES: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So let’s dive into better understanding your family’s attitudes about money.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You should each have in front of you a pen and a one-page sheet titled “Talking to your family about money.” &lt;Presenter holds up one-pager&gt; [Investor Tool]</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To keep it simple, just start with you and one other family member, perhaps your partner. You can add children or parents later.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Write down the first initial of your name and</a:t>
            </a:r>
            <a:r>
              <a:rPr lang="en-US" dirty="0"/>
              <a:t>,</a:t>
            </a:r>
            <a:r>
              <a:rPr lang="en-US" sz="900" dirty="0">
                <a:latin typeface="Arial" panose="020B0604020202020204" pitchFamily="34" charset="0"/>
                <a:cs typeface="Arial" panose="020B0604020202020204" pitchFamily="34" charset="0"/>
              </a:rPr>
              <a:t> let’s just say</a:t>
            </a:r>
            <a:r>
              <a:rPr lang="en-US" dirty="0"/>
              <a:t>,</a:t>
            </a:r>
            <a:r>
              <a:rPr lang="en-US" sz="900" dirty="0">
                <a:latin typeface="Arial" panose="020B0604020202020204" pitchFamily="34" charset="0"/>
                <a:cs typeface="Arial" panose="020B0604020202020204" pitchFamily="34" charset="0"/>
              </a:rPr>
              <a:t> your partner’s initial, but you can include whomever you want under family members.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Think about the question: Are you a saver, spender, or somewhere in the middle, and chart your initial, and your partner’s initial, somewhere on the range between 1 and 10, under “Money Habits.”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Don’t worry about what your partner writes down; just focus on your opinion. </a:t>
            </a:r>
          </a:p>
        </p:txBody>
      </p:sp>
      <p:sp>
        <p:nvSpPr>
          <p:cNvPr id="4" name="Slide Number Placeholder 3"/>
          <p:cNvSpPr>
            <a:spLocks noGrp="1"/>
          </p:cNvSpPr>
          <p:nvPr>
            <p:ph type="sldNum" sz="quarter" idx="10"/>
          </p:nvPr>
        </p:nvSpPr>
        <p:spPr/>
        <p:txBody>
          <a:bodyPr/>
          <a:lstStyle/>
          <a:p>
            <a:fld id="{CFA5BF29-3A85-45E8-9EC2-6FCFBE5E0498}" type="slidenum">
              <a:rPr lang="en-US" smtClean="0"/>
              <a:t>26</a:t>
            </a:fld>
            <a:endParaRPr lang="en-US" dirty="0"/>
          </a:p>
        </p:txBody>
      </p:sp>
    </p:spTree>
    <p:extLst>
      <p:ext uri="{BB962C8B-B14F-4D97-AF65-F5344CB8AC3E}">
        <p14:creationId xmlns:p14="http://schemas.microsoft.com/office/powerpoint/2010/main" val="39313347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62000"/>
            <a:ext cx="6210300" cy="3492500"/>
          </a:xfrm>
        </p:spPr>
      </p:sp>
      <p:sp>
        <p:nvSpPr>
          <p:cNvPr id="3" name="Notes Placeholder 2"/>
          <p:cNvSpPr>
            <a:spLocks noGrp="1"/>
          </p:cNvSpPr>
          <p:nvPr>
            <p:ph type="body" idx="1"/>
          </p:nvPr>
        </p:nvSpPr>
        <p:spPr>
          <a:xfrm>
            <a:off x="479424" y="4521201"/>
            <a:ext cx="6188075" cy="5194300"/>
          </a:xfrm>
        </p:spPr>
        <p:txBody>
          <a:bodyPr/>
          <a:lstStyle/>
          <a:p>
            <a:pPr defTabSz="1099888">
              <a:defRPr/>
            </a:pPr>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Read quote.</a:t>
            </a:r>
          </a:p>
          <a:p>
            <a:pPr defTabSz="1099888">
              <a:defRPr/>
            </a:pPr>
            <a:r>
              <a:rPr lang="en-US" sz="900" dirty="0">
                <a:latin typeface="Arial" panose="020B0604020202020204" pitchFamily="34" charset="0"/>
                <a:cs typeface="Arial" panose="020B0604020202020204" pitchFamily="34" charset="0"/>
              </a:rPr>
              <a:t>In our research, we found that, in many instances, a couple was made up of one saver and one spender and that there were ongoing conflicts related to this difference. </a:t>
            </a:r>
          </a:p>
          <a:p>
            <a:r>
              <a:rPr lang="en-US" sz="900" dirty="0">
                <a:latin typeface="Arial" panose="020B0604020202020204" pitchFamily="34" charset="0"/>
                <a:cs typeface="Arial" panose="020B0604020202020204" pitchFamily="34" charset="0"/>
              </a:rPr>
              <a:t>The vast majority of participants in the research self-identified as savers and identified their partners as spenders. </a:t>
            </a:r>
          </a:p>
          <a:p>
            <a:pPr marL="285718" indent="-285718">
              <a:buFont typeface="Arial" panose="020B0604020202020204" pitchFamily="34" charset="0"/>
              <a:buChar char="•"/>
            </a:pPr>
            <a:r>
              <a:rPr lang="en-US" sz="900" dirty="0">
                <a:latin typeface="Arial" panose="020B0604020202020204" pitchFamily="34" charset="0"/>
                <a:cs typeface="Arial" panose="020B0604020202020204" pitchFamily="34" charset="0"/>
              </a:rPr>
              <a:t>This is relative: meaning that the more extreme tightwad views their partner as a spender. </a:t>
            </a:r>
          </a:p>
          <a:p>
            <a:pPr marL="285718" indent="-285718">
              <a:buFont typeface="Arial" panose="020B0604020202020204" pitchFamily="34" charset="0"/>
              <a:buChar char="•"/>
            </a:pPr>
            <a:r>
              <a:rPr lang="en-US" sz="900" dirty="0">
                <a:latin typeface="Arial" panose="020B0604020202020204" pitchFamily="34" charset="0"/>
                <a:cs typeface="Arial" panose="020B0604020202020204" pitchFamily="34" charset="0"/>
              </a:rPr>
              <a:t>In this example</a:t>
            </a:r>
            <a:r>
              <a:rPr lang="en-US" dirty="0"/>
              <a:t>,</a:t>
            </a:r>
            <a:r>
              <a:rPr lang="en-US" sz="900" dirty="0">
                <a:latin typeface="Arial" panose="020B0604020202020204" pitchFamily="34" charset="0"/>
                <a:cs typeface="Arial" panose="020B0604020202020204" pitchFamily="34" charset="0"/>
              </a:rPr>
              <a:t> the person quoted is no Imelda Marcos—this lady mentions buying one new outfit a year!</a:t>
            </a:r>
          </a:p>
          <a:p>
            <a:pPr marL="285718" indent="-285718">
              <a:buFont typeface="Arial" panose="020B0604020202020204" pitchFamily="34" charset="0"/>
              <a:buChar char="•"/>
            </a:pPr>
            <a:r>
              <a:rPr lang="en-US" sz="900" dirty="0">
                <a:latin typeface="Arial" panose="020B0604020202020204" pitchFamily="34" charset="0"/>
                <a:cs typeface="Arial" panose="020B0604020202020204" pitchFamily="34" charset="0"/>
              </a:rPr>
              <a:t>One is not better than the other. Recognize the benefits of your differences, which can complement your partner.</a:t>
            </a:r>
          </a:p>
          <a:p>
            <a:pPr marL="715607" lvl="1"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Savers are securing your future, helping you meet big goals. </a:t>
            </a:r>
          </a:p>
          <a:p>
            <a:pPr marL="715607" lvl="1"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Spenders often help savers enjoy today and create great family experiences. In moderation, you both bring positive aspects to the relationship. When creating goals, there should be allocations for saving for goals, as well as for spending. Spenders should stay within the mutually agreed-upon limits, and savers should not second-guess purchases once a mutual agreement has been made. </a:t>
            </a:r>
          </a:p>
          <a:p>
            <a:pPr marL="715607" lvl="1" indent="-171430">
              <a:buFont typeface="Arial" panose="020B0604020202020204" pitchFamily="34" charset="0"/>
              <a:buChar char="•"/>
            </a:pPr>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So let’s move on to the next dynamic.</a:t>
            </a:r>
          </a:p>
          <a:p>
            <a:r>
              <a:rPr lang="en-US" sz="900" dirty="0">
                <a:latin typeface="Arial" panose="020B0604020202020204" pitchFamily="34" charset="0"/>
                <a:cs typeface="Arial" panose="020B0604020202020204" pitchFamily="34" charset="0"/>
              </a:rPr>
              <a:t> </a:t>
            </a:r>
          </a:p>
          <a:p>
            <a:endParaRPr lang="en-US" sz="900"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E720A8B2-1A6A-4636-8F5C-0EBAC6E78B1D}" type="slidenum">
              <a:rPr lang="en-US" smtClean="0"/>
              <a:t>27</a:t>
            </a:fld>
            <a:endParaRPr lang="en-US" dirty="0"/>
          </a:p>
        </p:txBody>
      </p:sp>
    </p:spTree>
    <p:extLst>
      <p:ext uri="{BB962C8B-B14F-4D97-AF65-F5344CB8AC3E}">
        <p14:creationId xmlns:p14="http://schemas.microsoft.com/office/powerpoint/2010/main" val="38675668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62000"/>
            <a:ext cx="6210300" cy="3492500"/>
          </a:xfrm>
        </p:spPr>
      </p:sp>
      <p:sp>
        <p:nvSpPr>
          <p:cNvPr id="3" name="Notes Placeholder 2"/>
          <p:cNvSpPr>
            <a:spLocks noGrp="1"/>
          </p:cNvSpPr>
          <p:nvPr>
            <p:ph type="body" idx="1"/>
          </p:nvPr>
        </p:nvSpPr>
        <p:spPr>
          <a:xfrm>
            <a:off x="479424" y="4521201"/>
            <a:ext cx="6188075" cy="5219700"/>
          </a:xfrm>
        </p:spPr>
        <p:txBody>
          <a:bodyPr/>
          <a:lstStyle/>
          <a:p>
            <a:pPr lvl="0">
              <a:defRPr/>
            </a:pPr>
            <a:r>
              <a:rPr lang="en-US" sz="900" dirty="0">
                <a:latin typeface="Arial" panose="020B0604020202020204" pitchFamily="34" charset="0"/>
                <a:cs typeface="Arial" panose="020B0604020202020204" pitchFamily="34" charset="0"/>
              </a:rPr>
              <a:t>SPEAKER NOTES:</a:t>
            </a:r>
          </a:p>
          <a:p>
            <a:pPr lvl="0">
              <a:defRPr/>
            </a:pPr>
            <a:endParaRPr lang="en-US" sz="900" dirty="0">
              <a:latin typeface="Arial" panose="020B0604020202020204" pitchFamily="34" charset="0"/>
              <a:cs typeface="Arial" panose="020B0604020202020204" pitchFamily="34" charset="0"/>
            </a:endParaRPr>
          </a:p>
          <a:p>
            <a:pPr lvl="0">
              <a:defRPr/>
            </a:pPr>
            <a:r>
              <a:rPr lang="en-US" sz="900" dirty="0">
                <a:latin typeface="Arial" panose="020B0604020202020204" pitchFamily="34" charset="0"/>
                <a:cs typeface="Arial" panose="020B0604020202020204" pitchFamily="34" charset="0"/>
              </a:rPr>
              <a:t>On this next value, we intentionally use security versus opportunity, as this goes beyond risk tolerance. This can impact what job you get, where you live, etc. </a:t>
            </a:r>
          </a:p>
          <a:p>
            <a:pPr marL="285718" indent="-285718">
              <a:buFont typeface="Arial" panose="020B0604020202020204" pitchFamily="34" charset="0"/>
              <a:buChar char="•"/>
              <a:defRPr/>
            </a:pPr>
            <a:r>
              <a:rPr lang="en-US" sz="900" dirty="0">
                <a:latin typeface="Arial" panose="020B0604020202020204" pitchFamily="34" charset="0"/>
                <a:cs typeface="Arial" panose="020B0604020202020204" pitchFamily="34" charset="0"/>
              </a:rPr>
              <a:t>Many participants noted that their partners have values that differed from their own. Again, one is not better than the other, and these are often shaped by your personal experiences. </a:t>
            </a:r>
          </a:p>
          <a:p>
            <a:pPr marL="285718" indent="-285718">
              <a:buFont typeface="Arial"/>
              <a:buChar char="•"/>
              <a:defRPr/>
            </a:pPr>
            <a:r>
              <a:rPr lang="en-US" sz="900" dirty="0">
                <a:latin typeface="Arial" panose="020B0604020202020204" pitchFamily="34" charset="0"/>
                <a:cs typeface="Arial" panose="020B0604020202020204" pitchFamily="34" charset="0"/>
              </a:rPr>
              <a:t>This difference in values typically follows gender lines. Gartner does annual consumer research on U.S. women versus men and what they value. On a 100-point scale, women valued:</a:t>
            </a:r>
          </a:p>
          <a:p>
            <a:pPr marL="628579" lvl="1" indent="-171430">
              <a:buFont typeface="Arial"/>
              <a:buChar char="•"/>
            </a:pPr>
            <a:r>
              <a:rPr lang="en-US" sz="900" dirty="0">
                <a:latin typeface="Arial" panose="020B0604020202020204" pitchFamily="34" charset="0"/>
                <a:cs typeface="Arial" panose="020B0604020202020204" pitchFamily="34" charset="0"/>
              </a:rPr>
              <a:t>Security (I need to feel secure and protected) 29 points higher than men </a:t>
            </a:r>
          </a:p>
          <a:p>
            <a:pPr marL="628579" lvl="1" indent="-171430">
              <a:buFont typeface="Arial"/>
              <a:buChar char="•"/>
            </a:pPr>
            <a:r>
              <a:rPr lang="en-US" sz="900" dirty="0">
                <a:latin typeface="Arial" panose="020B0604020202020204" pitchFamily="34" charset="0"/>
                <a:cs typeface="Arial" panose="020B0604020202020204" pitchFamily="34" charset="0"/>
              </a:rPr>
              <a:t>Trust (I need to trust people and institutions) 29 points higher than men</a:t>
            </a:r>
          </a:p>
          <a:p>
            <a:pPr marL="457149" lvl="1"/>
            <a:endParaRPr lang="en-US" sz="900" dirty="0">
              <a:latin typeface="Arial" panose="020B0604020202020204" pitchFamily="34" charset="0"/>
              <a:cs typeface="Arial" panose="020B0604020202020204" pitchFamily="34" charset="0"/>
            </a:endParaRPr>
          </a:p>
          <a:p>
            <a:pPr lvl="0">
              <a:defRPr/>
            </a:pPr>
            <a:r>
              <a:rPr lang="en-US" sz="900" dirty="0">
                <a:latin typeface="Arial" panose="020B0604020202020204" pitchFamily="34" charset="0"/>
                <a:cs typeface="Arial" panose="020B0604020202020204" pitchFamily="34" charset="0"/>
              </a:rPr>
              <a:t>If you value security, take time to understand perceived versus actual risk. For example, the man putting his money under his mattress is just trading market volatility risk for inflation risk – the risk that $1 million in 2018 won’t get you the same goods 10, 20, or 30 years from now.</a:t>
            </a:r>
          </a:p>
          <a:p>
            <a:pPr lvl="0">
              <a:defRPr/>
            </a:pPr>
            <a:endParaRPr lang="en-US" sz="900" dirty="0">
              <a:latin typeface="Arial" panose="020B0604020202020204" pitchFamily="34" charset="0"/>
              <a:cs typeface="Arial" panose="020B0604020202020204" pitchFamily="34" charset="0"/>
            </a:endParaRPr>
          </a:p>
          <a:p>
            <a:pPr lvl="0">
              <a:defRPr/>
            </a:pPr>
            <a:r>
              <a:rPr lang="en-US" sz="900" dirty="0">
                <a:latin typeface="Arial" panose="020B0604020202020204" pitchFamily="34" charset="0"/>
                <a:cs typeface="Arial" panose="020B0604020202020204" pitchFamily="34" charset="0"/>
              </a:rPr>
              <a:t>If you value opportunity, finding the right balance between risk and reward and making sure your partner is comfortable with the risk is important. I’ve talked to many financial professionals who share that the spouse left behind makes a choice with adverse consequences, because they weren’t really comfortable with the investment strategy, but hadn’t voiced their discomfort in a way their partner could hear. </a:t>
            </a:r>
          </a:p>
          <a:p>
            <a:pPr lvl="0">
              <a:defRPr/>
            </a:pPr>
            <a:endParaRPr lang="en-US" sz="900" dirty="0">
              <a:latin typeface="Arial" panose="020B0604020202020204" pitchFamily="34" charset="0"/>
              <a:cs typeface="Arial" panose="020B0604020202020204" pitchFamily="34" charset="0"/>
            </a:endParaRPr>
          </a:p>
          <a:p>
            <a:pPr lvl="0">
              <a:defRPr/>
            </a:pPr>
            <a:r>
              <a:rPr lang="en-US" sz="900" dirty="0">
                <a:latin typeface="Arial" panose="020B0604020202020204" pitchFamily="34" charset="0"/>
                <a:cs typeface="Arial" panose="020B0604020202020204" pitchFamily="34" charset="0"/>
              </a:rPr>
              <a:t>This is also an area where your financial professional can help</a:t>
            </a:r>
            <a:r>
              <a:rPr lang="en-US" dirty="0"/>
              <a:t>:</a:t>
            </a:r>
            <a:r>
              <a:rPr lang="en-US" sz="900" dirty="0">
                <a:latin typeface="Arial" panose="020B0604020202020204" pitchFamily="34" charset="0"/>
                <a:cs typeface="Arial" panose="020B0604020202020204" pitchFamily="34" charset="0"/>
              </a:rPr>
              <a:t> making sure you are both providing input and that you have a designated amount of assets (could include real estate) that makes both parties feel secure. </a:t>
            </a:r>
          </a:p>
        </p:txBody>
      </p:sp>
      <p:sp>
        <p:nvSpPr>
          <p:cNvPr id="4" name="Slide Number Placeholder 3"/>
          <p:cNvSpPr>
            <a:spLocks noGrp="1"/>
          </p:cNvSpPr>
          <p:nvPr>
            <p:ph type="sldNum" sz="quarter" idx="10"/>
          </p:nvPr>
        </p:nvSpPr>
        <p:spPr/>
        <p:txBody>
          <a:bodyPr/>
          <a:lstStyle/>
          <a:p>
            <a:fld id="{E720A8B2-1A6A-4636-8F5C-0EBAC6E78B1D}" type="slidenum">
              <a:rPr lang="en-US" smtClean="0"/>
              <a:t>28</a:t>
            </a:fld>
            <a:endParaRPr lang="en-US" dirty="0"/>
          </a:p>
        </p:txBody>
      </p:sp>
    </p:spTree>
    <p:extLst>
      <p:ext uri="{BB962C8B-B14F-4D97-AF65-F5344CB8AC3E}">
        <p14:creationId xmlns:p14="http://schemas.microsoft.com/office/powerpoint/2010/main" val="13945257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62000"/>
            <a:ext cx="6210300" cy="3492500"/>
          </a:xfrm>
        </p:spPr>
      </p:sp>
      <p:sp>
        <p:nvSpPr>
          <p:cNvPr id="3" name="Notes Placeholder 2"/>
          <p:cNvSpPr>
            <a:spLocks noGrp="1"/>
          </p:cNvSpPr>
          <p:nvPr>
            <p:ph type="body" idx="1"/>
          </p:nvPr>
        </p:nvSpPr>
        <p:spPr>
          <a:xfrm>
            <a:off x="479425" y="4521201"/>
            <a:ext cx="6188075" cy="5245100"/>
          </a:xfrm>
        </p:spPr>
        <p:txBody>
          <a:bodyPr/>
          <a:lstStyle/>
          <a:p>
            <a:r>
              <a:rPr lang="en-US" sz="900" dirty="0">
                <a:latin typeface="Arial" panose="020B0604020202020204" pitchFamily="34" charset="0"/>
                <a:cs typeface="Arial" panose="020B0604020202020204" pitchFamily="34" charset="0"/>
              </a:rPr>
              <a:t>SPEAKER NOTES:</a:t>
            </a:r>
          </a:p>
          <a:p>
            <a:r>
              <a:rPr lang="en-US" sz="900" dirty="0">
                <a:latin typeface="Arial" panose="020B0604020202020204" pitchFamily="34" charset="0"/>
                <a:cs typeface="Arial" panose="020B0604020202020204" pitchFamily="34" charset="0"/>
              </a:rPr>
              <a:t>So now that we’ve explained security versus opportunity, chart your answers to the following questions: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Do you value financial security, meaning are you more concerned with preserving the original value of your investments rather than maximizing growth? Or do you value opportunity, and feel comfortable with the possibility of substantial declines in pursuit of higher levels of growth?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Again, don’t worry about what your partner writes down; just focus on your opinion. </a:t>
            </a:r>
          </a:p>
          <a:p>
            <a:endParaRPr lang="en-US" sz="900" dirty="0">
              <a:latin typeface="Arial" panose="020B0604020202020204" pitchFamily="34" charset="0"/>
              <a:cs typeface="Arial" panose="020B0604020202020204" pitchFamily="34" charset="0"/>
            </a:endParaRPr>
          </a:p>
          <a:p>
            <a:pPr defTabSz="1099888">
              <a:defRPr/>
            </a:pPr>
            <a:r>
              <a:rPr lang="en-US" sz="900" dirty="0">
                <a:latin typeface="Arial" panose="020B0604020202020204" pitchFamily="34" charset="0"/>
                <a:cs typeface="Arial" panose="020B0604020202020204" pitchFamily="34" charset="0"/>
              </a:rPr>
              <a:t>Let’s discuss the next dynamic: </a:t>
            </a:r>
            <a:r>
              <a:rPr lang="en-US" dirty="0"/>
              <a:t>How much do </a:t>
            </a:r>
            <a:r>
              <a:rPr lang="en-US" sz="900" dirty="0">
                <a:latin typeface="Arial" panose="020B0604020202020204" pitchFamily="34" charset="0"/>
                <a:cs typeface="Arial" panose="020B0604020202020204" pitchFamily="34" charset="0"/>
              </a:rPr>
              <a:t>you enjoy talking about finances and financial markets?</a:t>
            </a:r>
          </a:p>
          <a:p>
            <a:endParaRPr lang="en-US" dirty="0"/>
          </a:p>
        </p:txBody>
      </p:sp>
      <p:sp>
        <p:nvSpPr>
          <p:cNvPr id="4" name="Slide Number Placeholder 3"/>
          <p:cNvSpPr>
            <a:spLocks noGrp="1"/>
          </p:cNvSpPr>
          <p:nvPr>
            <p:ph type="sldNum" sz="quarter" idx="10"/>
          </p:nvPr>
        </p:nvSpPr>
        <p:spPr/>
        <p:txBody>
          <a:bodyPr/>
          <a:lstStyle/>
          <a:p>
            <a:fld id="{CFA5BF29-3A85-45E8-9EC2-6FCFBE5E0498}" type="slidenum">
              <a:rPr lang="en-US" smtClean="0"/>
              <a:t>29</a:t>
            </a:fld>
            <a:endParaRPr lang="en-US" dirty="0"/>
          </a:p>
        </p:txBody>
      </p:sp>
    </p:spTree>
    <p:extLst>
      <p:ext uri="{BB962C8B-B14F-4D97-AF65-F5344CB8AC3E}">
        <p14:creationId xmlns:p14="http://schemas.microsoft.com/office/powerpoint/2010/main" val="4003930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62000"/>
            <a:ext cx="6208713" cy="3492500"/>
          </a:xfrm>
        </p:spPr>
      </p:sp>
      <p:sp>
        <p:nvSpPr>
          <p:cNvPr id="3" name="Notes Placeholder 2"/>
          <p:cNvSpPr>
            <a:spLocks noGrp="1"/>
          </p:cNvSpPr>
          <p:nvPr>
            <p:ph type="body" idx="1"/>
          </p:nvPr>
        </p:nvSpPr>
        <p:spPr>
          <a:xfrm>
            <a:off x="479424" y="4521201"/>
            <a:ext cx="6188075" cy="5156200"/>
          </a:xfrm>
        </p:spPr>
        <p:txBody>
          <a:bodyPr/>
          <a:lstStyle/>
          <a:p>
            <a:pPr defTabSz="1088350">
              <a:defRPr/>
            </a:pPr>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 </a:t>
            </a:r>
          </a:p>
          <a:p>
            <a:pPr defTabSz="1088350">
              <a:defRPr/>
            </a:pPr>
            <a:endParaRPr lang="en-US" sz="900" b="1"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Let’s first focus on some research from multiple sources on African American investors.</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Optional question for the audience: What comes to mind when you hear the term “African American Wealth”?</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Gartner conducted research on high-earning (top 10%) multicultural Americans and realized that they shared some common characteristics.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High-earning multicultural Americans’ relationship with wealth can be fraught with social tensions and fears of fleeting financial success. As a result, high-earning African Americans strive to keep cultural roots close—and financial security closer still, by emphasizing core values that stress achievement, risk aversion, and self-preservation.</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They tend to build their identities primarily around their cultural affiliations rather than their financial segmentation, yet income level creates an awkward barrier between them and the non-wealthy members of their cultural communities. This can leave high-earning African Americans feeling like double agents who pass as both well-off and people of color. Ultimately, they feel deeper loyalty to their permanent cultural roots than to cash, which may come and go.</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Money can also place a weighty obligation on the shoulders of some high-earning African </a:t>
            </a:r>
            <a:r>
              <a:rPr lang="en-US" sz="900" dirty="0" err="1">
                <a:latin typeface="Arial" panose="020B0604020202020204" pitchFamily="34" charset="0"/>
                <a:cs typeface="Arial" panose="020B0604020202020204" pitchFamily="34" charset="0"/>
              </a:rPr>
              <a:t>Americansꟷand</a:t>
            </a:r>
            <a:r>
              <a:rPr lang="en-US" sz="900" dirty="0">
                <a:latin typeface="Arial" panose="020B0604020202020204" pitchFamily="34" charset="0"/>
                <a:cs typeface="Arial" panose="020B0604020202020204" pitchFamily="34" charset="0"/>
              </a:rPr>
              <a:t> that tension might create an even bigger divide between them and their cultural peers. “We were always supposed to be aware that we were to help carry the race forward, but what you want is free space to simply live your life and be yourself,” Margo Jefferson expressed in an interview about her book </a:t>
            </a:r>
            <a:r>
              <a:rPr lang="en-US" sz="900" i="1" dirty="0" err="1">
                <a:latin typeface="Arial" panose="020B0604020202020204" pitchFamily="34" charset="0"/>
                <a:cs typeface="Arial" panose="020B0604020202020204" pitchFamily="34" charset="0"/>
              </a:rPr>
              <a:t>Negroland</a:t>
            </a:r>
            <a:r>
              <a:rPr lang="en-US" sz="900" dirty="0">
                <a:latin typeface="Arial" panose="020B0604020202020204" pitchFamily="34" charset="0"/>
                <a:cs typeface="Arial" panose="020B0604020202020204" pitchFamily="34" charset="0"/>
              </a:rPr>
              <a:t>.</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This might explain why, even though high-earning African Americans feel connected to non-high-earning African Americans, the latter group is ore likely to say they can fully relate to their racial and ethnic group.</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High-earning African Americans who’ve worked so hard to attain financial success know that the odds of holding on to it are stacked against them. For example, 82% of African American children born in the top fifth of income brackets will find themselves in a lower income bracket by the time they reach adulthood. As a result, they feel financially insecure despite their relative wealth.</a:t>
            </a:r>
          </a:p>
        </p:txBody>
      </p:sp>
      <p:sp>
        <p:nvSpPr>
          <p:cNvPr id="4" name="Slide Number Placeholder 3"/>
          <p:cNvSpPr>
            <a:spLocks noGrp="1"/>
          </p:cNvSpPr>
          <p:nvPr>
            <p:ph type="sldNum" sz="quarter" idx="10"/>
          </p:nvPr>
        </p:nvSpPr>
        <p:spPr/>
        <p:txBody>
          <a:bodyPr/>
          <a:lstStyle/>
          <a:p>
            <a:fld id="{CFA5BF29-3A85-45E8-9EC2-6FCFBE5E0498}" type="slidenum">
              <a:rPr lang="en-US" smtClean="0"/>
              <a:t>3</a:t>
            </a:fld>
            <a:endParaRPr lang="en-US" dirty="0"/>
          </a:p>
        </p:txBody>
      </p:sp>
    </p:spTree>
    <p:extLst>
      <p:ext uri="{BB962C8B-B14F-4D97-AF65-F5344CB8AC3E}">
        <p14:creationId xmlns:p14="http://schemas.microsoft.com/office/powerpoint/2010/main" val="41862366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58825"/>
            <a:ext cx="6188075" cy="3481388"/>
          </a:xfrm>
        </p:spPr>
      </p:sp>
      <p:sp>
        <p:nvSpPr>
          <p:cNvPr id="3" name="Notes Placeholder 2"/>
          <p:cNvSpPr>
            <a:spLocks noGrp="1"/>
          </p:cNvSpPr>
          <p:nvPr>
            <p:ph type="body" idx="1"/>
          </p:nvPr>
        </p:nvSpPr>
        <p:spPr>
          <a:xfrm>
            <a:off x="479424" y="4521200"/>
            <a:ext cx="6188075" cy="5219148"/>
          </a:xfrm>
        </p:spPr>
        <p:txBody>
          <a:bodyPr/>
          <a:lstStyle/>
          <a:p>
            <a:r>
              <a:rPr lang="en-US" sz="900" dirty="0">
                <a:latin typeface="Arial" panose="020B0604020202020204" pitchFamily="34" charset="0"/>
                <a:cs typeface="Arial" panose="020B0604020202020204" pitchFamily="34" charset="0"/>
              </a:rPr>
              <a:t>SPEAKER NOTES:</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Some people are fascinated by financial markets and really enjoy talking about the subject, while others view talking about finances as more of an obligation. You know it is important, but it’s not particularly enjoyable to spend time on the topic. This can impact family communication. </a:t>
            </a:r>
            <a:br>
              <a:rPr lang="en-US" sz="900" dirty="0">
                <a:latin typeface="Arial" panose="020B0604020202020204" pitchFamily="34" charset="0"/>
                <a:cs typeface="Arial" panose="020B0604020202020204" pitchFamily="34" charset="0"/>
              </a:rPr>
            </a:br>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It’s important to recognize the perspective of your partner. Perhaps the partner that is more fascinated with financial markets can focus on the technical aspects of the plan, and the other partner can focus on outcomes. We will discuss more of that when we talk about defining your vision. </a:t>
            </a:r>
            <a:br>
              <a:rPr lang="en-US" sz="900" dirty="0">
                <a:latin typeface="Arial" panose="020B0604020202020204" pitchFamily="34" charset="0"/>
                <a:cs typeface="Arial" panose="020B0604020202020204" pitchFamily="34" charset="0"/>
              </a:rPr>
            </a:br>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One thing you should discuss is how both partners can be involved. What you don’t want to have happen is the partner that views finances as an obligation to completely depend on the other partner. We know that in every household one of you will be responsible for all financial decisions at some point. You don’t want to feel completely overwhelmed when that happens. At the same time, both partners don’t have to have the same level/type of discussions with your financial professional. Work together to determine what level of detail makes sense for you. </a:t>
            </a:r>
          </a:p>
        </p:txBody>
      </p:sp>
      <p:sp>
        <p:nvSpPr>
          <p:cNvPr id="4" name="Slide Number Placeholder 3"/>
          <p:cNvSpPr>
            <a:spLocks noGrp="1"/>
          </p:cNvSpPr>
          <p:nvPr>
            <p:ph type="sldNum" sz="quarter" idx="10"/>
          </p:nvPr>
        </p:nvSpPr>
        <p:spPr/>
        <p:txBody>
          <a:bodyPr/>
          <a:lstStyle/>
          <a:p>
            <a:fld id="{E720A8B2-1A6A-4636-8F5C-0EBAC6E78B1D}" type="slidenum">
              <a:rPr lang="en-US" smtClean="0"/>
              <a:t>30</a:t>
            </a:fld>
            <a:endParaRPr lang="en-US"/>
          </a:p>
        </p:txBody>
      </p:sp>
    </p:spTree>
    <p:extLst>
      <p:ext uri="{BB962C8B-B14F-4D97-AF65-F5344CB8AC3E}">
        <p14:creationId xmlns:p14="http://schemas.microsoft.com/office/powerpoint/2010/main" val="15409915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62000"/>
            <a:ext cx="6210300" cy="3492500"/>
          </a:xfrm>
        </p:spPr>
      </p:sp>
      <p:sp>
        <p:nvSpPr>
          <p:cNvPr id="3" name="Notes Placeholder 2"/>
          <p:cNvSpPr>
            <a:spLocks noGrp="1"/>
          </p:cNvSpPr>
          <p:nvPr>
            <p:ph type="body" idx="1"/>
          </p:nvPr>
        </p:nvSpPr>
        <p:spPr>
          <a:xfrm>
            <a:off x="479424" y="4521199"/>
            <a:ext cx="6188075" cy="5179391"/>
          </a:xfrm>
        </p:spPr>
        <p:txBody>
          <a:bodyPr/>
          <a:lstStyle/>
          <a:p>
            <a:pPr defTabSz="1099888">
              <a:defRPr/>
            </a:pPr>
            <a:r>
              <a:rPr lang="en-US" sz="900" dirty="0">
                <a:latin typeface="Arial" panose="020B0604020202020204" pitchFamily="34" charset="0"/>
                <a:cs typeface="Arial" panose="020B0604020202020204" pitchFamily="34" charset="0"/>
              </a:rPr>
              <a:t>SPEAKER NOTES:</a:t>
            </a:r>
          </a:p>
          <a:p>
            <a:pPr defTabSz="1099888">
              <a:defRPr/>
            </a:pPr>
            <a:r>
              <a:rPr lang="en-US" sz="900" dirty="0">
                <a:latin typeface="Arial" panose="020B0604020202020204" pitchFamily="34" charset="0"/>
                <a:cs typeface="Arial" panose="020B0604020202020204" pitchFamily="34" charset="0"/>
              </a:rPr>
              <a:t>Go ahead and take a minute to plot yourself and your partner on this dynamic, based on valuing privacy or being open about discussing money. </a:t>
            </a:r>
          </a:p>
          <a:p>
            <a:endParaRPr lang="en-US" sz="900" dirty="0">
              <a:latin typeface="Arial" panose="020B0604020202020204" pitchFamily="34" charset="0"/>
              <a:cs typeface="Arial" panose="020B0604020202020204" pitchFamily="34" charset="0"/>
            </a:endParaRPr>
          </a:p>
          <a:p>
            <a:pPr>
              <a:defRPr/>
            </a:pPr>
            <a:r>
              <a:rPr lang="en-US" sz="900" dirty="0">
                <a:latin typeface="Arial" panose="020B0604020202020204" pitchFamily="34" charset="0"/>
                <a:cs typeface="Arial" panose="020B0604020202020204" pitchFamily="34" charset="0"/>
              </a:rPr>
              <a:t>Often parents are in some way reluctant to talk to their adult children. And often this can be based on misperceptions about each other.</a:t>
            </a:r>
          </a:p>
          <a:p>
            <a:pPr lvl="0">
              <a:defRPr/>
            </a:pPr>
            <a:r>
              <a:rPr lang="en-US" sz="900" dirty="0">
                <a:latin typeface="Arial" panose="020B0604020202020204" pitchFamily="34" charset="0"/>
                <a:cs typeface="Arial" panose="020B0604020202020204" pitchFamily="34" charset="0"/>
              </a:rPr>
              <a:t>For example, in the last example, the parent: </a:t>
            </a:r>
          </a:p>
          <a:p>
            <a:pPr marL="285718" indent="-285718">
              <a:buFont typeface="Arial" panose="020B0604020202020204" pitchFamily="34" charset="0"/>
              <a:buChar char="•"/>
              <a:defRPr/>
            </a:pPr>
            <a:r>
              <a:rPr lang="en-US" sz="900" dirty="0">
                <a:latin typeface="Arial" panose="020B0604020202020204" pitchFamily="34" charset="0"/>
                <a:cs typeface="Arial" panose="020B0604020202020204" pitchFamily="34" charset="0"/>
              </a:rPr>
              <a:t>Worried about setting false expectations (I don’t know how much money I’ll have when I’m gone)</a:t>
            </a:r>
          </a:p>
          <a:p>
            <a:pPr marL="285718" indent="-285718">
              <a:buFont typeface="Arial" panose="020B0604020202020204" pitchFamily="34" charset="0"/>
              <a:buChar char="•"/>
              <a:defRPr/>
            </a:pPr>
            <a:r>
              <a:rPr lang="en-US" sz="900" dirty="0">
                <a:latin typeface="Arial" panose="020B0604020202020204" pitchFamily="34" charset="0"/>
                <a:cs typeface="Arial" panose="020B0604020202020204" pitchFamily="34" charset="0"/>
              </a:rPr>
              <a:t>Value privacy (It’s none of their business) </a:t>
            </a:r>
          </a:p>
          <a:p>
            <a:pPr marL="285718" indent="-285718">
              <a:buFont typeface="Arial" panose="020B0604020202020204" pitchFamily="34" charset="0"/>
              <a:buChar char="•"/>
              <a:defRPr/>
            </a:pPr>
            <a:r>
              <a:rPr lang="en-US" sz="900" dirty="0">
                <a:latin typeface="Arial" panose="020B0604020202020204" pitchFamily="34" charset="0"/>
                <a:cs typeface="Arial" panose="020B0604020202020204" pitchFamily="34" charset="0"/>
              </a:rPr>
              <a:t>Didn</a:t>
            </a:r>
            <a:r>
              <a:rPr lang="en-US" sz="900" dirty="0"/>
              <a:t>’</a:t>
            </a:r>
            <a:r>
              <a:rPr lang="en-US" sz="900" dirty="0">
                <a:latin typeface="Arial" panose="020B0604020202020204" pitchFamily="34" charset="0"/>
                <a:cs typeface="Arial" panose="020B0604020202020204" pitchFamily="34" charset="0"/>
              </a:rPr>
              <a:t>t want to demotivate their kids</a:t>
            </a:r>
          </a:p>
          <a:p>
            <a:pPr marL="285718" indent="-285718">
              <a:buFont typeface="Arial" panose="020B0604020202020204" pitchFamily="34" charset="0"/>
              <a:buChar char="•"/>
              <a:defRPr/>
            </a:pPr>
            <a:r>
              <a:rPr lang="en-US" sz="900" dirty="0">
                <a:latin typeface="Arial" panose="020B0604020202020204" pitchFamily="34" charset="0"/>
                <a:cs typeface="Arial" panose="020B0604020202020204" pitchFamily="34" charset="0"/>
              </a:rPr>
              <a:t>Often are uncomfortable discussing complicated situations (second marriages) where there may be different points of view</a:t>
            </a:r>
          </a:p>
          <a:p>
            <a:pPr lvl="0">
              <a:defRPr/>
            </a:pPr>
            <a:r>
              <a:rPr lang="en-US" sz="900" dirty="0">
                <a:latin typeface="Arial" panose="020B0604020202020204" pitchFamily="34" charset="0"/>
                <a:cs typeface="Arial" panose="020B0604020202020204" pitchFamily="34" charset="0"/>
              </a:rPr>
              <a:t>The adult children: 	</a:t>
            </a:r>
          </a:p>
          <a:p>
            <a:pPr marL="285718" indent="-285718">
              <a:buFont typeface="Arial" panose="020B0604020202020204" pitchFamily="34" charset="0"/>
              <a:buChar char="•"/>
              <a:defRPr/>
            </a:pPr>
            <a:r>
              <a:rPr lang="en-US" sz="900" dirty="0">
                <a:latin typeface="Arial" panose="020B0604020202020204" pitchFamily="34" charset="0"/>
                <a:cs typeface="Arial" panose="020B0604020202020204" pitchFamily="34" charset="0"/>
              </a:rPr>
              <a:t>Want to know their parents are going to be OK</a:t>
            </a:r>
          </a:p>
          <a:p>
            <a:pPr marL="285718" indent="-285718">
              <a:buFont typeface="Arial" panose="020B0604020202020204" pitchFamily="34" charset="0"/>
              <a:buChar char="•"/>
              <a:defRPr/>
            </a:pPr>
            <a:r>
              <a:rPr lang="en-US" sz="900" dirty="0">
                <a:latin typeface="Arial" panose="020B0604020202020204" pitchFamily="34" charset="0"/>
                <a:cs typeface="Arial" panose="020B0604020202020204" pitchFamily="34" charset="0"/>
              </a:rPr>
              <a:t>Worry that their mom might be overwhelmed if their dad dies</a:t>
            </a:r>
          </a:p>
          <a:p>
            <a:pPr marL="285718" indent="-285718">
              <a:buFont typeface="Arial" panose="020B0604020202020204" pitchFamily="34" charset="0"/>
              <a:buChar char="•"/>
              <a:defRPr/>
            </a:pPr>
            <a:r>
              <a:rPr lang="en-US" sz="900" dirty="0">
                <a:latin typeface="Arial" panose="020B0604020202020204" pitchFamily="34" charset="0"/>
                <a:cs typeface="Arial" panose="020B0604020202020204" pitchFamily="34" charset="0"/>
              </a:rPr>
              <a:t>Want to be prepared if they will need to take some financial responsibility for their parents</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Here is where your financial professional can help:</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If you can share your concerns with discussing money with your financial professional, your financial professional can help you think about how to share your concerns about discussing money with your family, which can help your children better understand where you are coming from. </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And any conversation should be on your terms. The conversation doesn’t have to be about the numbers; it can be about making sure that there is a plan for mom and making sure that the son knows where the plan/info will be when he needs it. </a:t>
            </a:r>
          </a:p>
          <a:p>
            <a:pPr marL="285718" indent="-285718">
              <a:buFont typeface="Arial" panose="020B0604020202020204" pitchFamily="34" charset="0"/>
              <a:buChar char="•"/>
              <a:defRPr/>
            </a:pPr>
            <a:endParaRPr lang="en-US" sz="900"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E720A8B2-1A6A-4636-8F5C-0EBAC6E78B1D}" type="slidenum">
              <a:rPr lang="en-US" smtClean="0"/>
              <a:t>31</a:t>
            </a:fld>
            <a:endParaRPr lang="en-US" dirty="0"/>
          </a:p>
        </p:txBody>
      </p:sp>
    </p:spTree>
    <p:extLst>
      <p:ext uri="{BB962C8B-B14F-4D97-AF65-F5344CB8AC3E}">
        <p14:creationId xmlns:p14="http://schemas.microsoft.com/office/powerpoint/2010/main" val="25225843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62000"/>
            <a:ext cx="6210300" cy="3492500"/>
          </a:xfrm>
        </p:spPr>
      </p:sp>
      <p:sp>
        <p:nvSpPr>
          <p:cNvPr id="3" name="Notes Placeholder 2"/>
          <p:cNvSpPr>
            <a:spLocks noGrp="1"/>
          </p:cNvSpPr>
          <p:nvPr>
            <p:ph type="body" idx="1"/>
          </p:nvPr>
        </p:nvSpPr>
        <p:spPr>
          <a:xfrm>
            <a:off x="479424" y="4521200"/>
            <a:ext cx="6188075" cy="5245652"/>
          </a:xfrm>
        </p:spPr>
        <p:txBody>
          <a:bodyPr/>
          <a:lstStyle/>
          <a:p>
            <a:pPr defTabSz="1099888">
              <a:defRPr/>
            </a:pPr>
            <a:r>
              <a:rPr lang="en-US" sz="900" dirty="0">
                <a:latin typeface="Arial" panose="020B0604020202020204" pitchFamily="34" charset="0"/>
                <a:cs typeface="Arial" panose="020B0604020202020204" pitchFamily="34" charset="0"/>
              </a:rPr>
              <a:t>SPEAKER NOTES:</a:t>
            </a:r>
          </a:p>
          <a:p>
            <a:pPr defTabSz="1099888">
              <a:defRPr/>
            </a:pPr>
            <a:endParaRPr lang="en-US" sz="900" dirty="0">
              <a:latin typeface="Arial" panose="020B0604020202020204" pitchFamily="34" charset="0"/>
              <a:cs typeface="Arial" panose="020B0604020202020204" pitchFamily="34" charset="0"/>
            </a:endParaRPr>
          </a:p>
          <a:p>
            <a:pPr defTabSz="1099888">
              <a:defRPr/>
            </a:pPr>
            <a:r>
              <a:rPr lang="en-US" sz="900" dirty="0">
                <a:latin typeface="Arial" panose="020B0604020202020204" pitchFamily="34" charset="0"/>
                <a:cs typeface="Arial" panose="020B0604020202020204" pitchFamily="34" charset="0"/>
              </a:rPr>
              <a:t>And this reluctance goes beyond just adult children. T. Rowe Price conducts an annual Parents, Kids &amp; Money survey, and 50% of parents were reluctant to talk to their young children about money. In fact, parents would rather talk about death than talk about finances with their children. Sometimes, especially with minor children, parents just don’t have the tools or don’t know where to start.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And there are some unique concerns in this digital age.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The American Psychological Association states that we develop our attitudes and beliefs about money in childhood. By talking often about money, and modeling good money management habits, you will set your children up for success.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And you don’t have to share numbers. Here are a couple of things you can share with young children: </a:t>
            </a:r>
          </a:p>
          <a:p>
            <a:endParaRPr lang="en-US" sz="900" dirty="0">
              <a:latin typeface="Arial" panose="020B0604020202020204" pitchFamily="34" charset="0"/>
              <a:cs typeface="Arial" panose="020B0604020202020204" pitchFamily="34" charset="0"/>
            </a:endParaRPr>
          </a:p>
          <a:p>
            <a:pPr marL="228574" indent="-228574">
              <a:buAutoNum type="arabicPeriod"/>
            </a:pPr>
            <a:r>
              <a:rPr lang="en-US" sz="900" dirty="0">
                <a:latin typeface="Arial" panose="020B0604020202020204" pitchFamily="34" charset="0"/>
                <a:cs typeface="Arial" panose="020B0604020202020204" pitchFamily="34" charset="0"/>
              </a:rPr>
              <a:t>Show appreciation and gratitude for what you have, so children can “be appreciative.” </a:t>
            </a:r>
          </a:p>
          <a:p>
            <a:pPr marL="228574" indent="-228574">
              <a:buAutoNum type="arabicPeriod"/>
            </a:pPr>
            <a:r>
              <a:rPr lang="en-US" sz="900" dirty="0">
                <a:latin typeface="Arial" panose="020B0604020202020204" pitchFamily="34" charset="0"/>
                <a:cs typeface="Arial" panose="020B0604020202020204" pitchFamily="34" charset="0"/>
              </a:rPr>
              <a:t>Show children how you decide to make a big </a:t>
            </a:r>
            <a:r>
              <a:rPr lang="en-GB" sz="900" dirty="0">
                <a:latin typeface="Arial" panose="020B0604020202020204" pitchFamily="34" charset="0"/>
                <a:cs typeface="Arial" panose="020B0604020202020204" pitchFamily="34" charset="0"/>
              </a:rPr>
              <a:t>purchase. Communicating your thought process helps</a:t>
            </a:r>
            <a:r>
              <a:rPr lang="en-US" sz="900" dirty="0">
                <a:latin typeface="Arial" panose="020B0604020202020204" pitchFamily="34" charset="0"/>
                <a:cs typeface="Arial" panose="020B0604020202020204" pitchFamily="34" charset="0"/>
              </a:rPr>
              <a:t> them understand your values by communicating your thought process.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These enduring conflicts about money we’ve been talking about often result in avoiding the subject. This leads to delaying meaningful communication, which exacerbates the problem.</a:t>
            </a:r>
          </a:p>
          <a:p>
            <a:endParaRPr lang="en-US" sz="900" dirty="0">
              <a:latin typeface="Arial" panose="020B0604020202020204" pitchFamily="34" charset="0"/>
              <a:cs typeface="Arial" panose="020B0604020202020204" pitchFamily="34" charset="0"/>
            </a:endParaRPr>
          </a:p>
          <a:p>
            <a:pPr defTabSz="1099888">
              <a:defRPr/>
            </a:pPr>
            <a:r>
              <a:rPr lang="en-US" sz="900" dirty="0">
                <a:latin typeface="Arial" panose="020B0604020202020204" pitchFamily="34" charset="0"/>
                <a:cs typeface="Arial" panose="020B0604020202020204" pitchFamily="34" charset="0"/>
              </a:rPr>
              <a:t>Being completely closed off (private) about money can cause unintended negative consequences for your heirs, and we universally heard that people did not want to bring suffering to their heirs. </a:t>
            </a:r>
          </a:p>
          <a:p>
            <a:endParaRPr lang="en-US" sz="900" dirty="0">
              <a:latin typeface="Arial" panose="020B0604020202020204" pitchFamily="34" charset="0"/>
              <a:cs typeface="Arial" panose="020B0604020202020204" pitchFamily="34" charset="0"/>
            </a:endParaRPr>
          </a:p>
          <a:p>
            <a:endParaRPr lang="en-US" sz="900"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E720A8B2-1A6A-4636-8F5C-0EBAC6E78B1D}" type="slidenum">
              <a:rPr lang="en-US" smtClean="0"/>
              <a:t>32</a:t>
            </a:fld>
            <a:endParaRPr lang="en-US" dirty="0"/>
          </a:p>
        </p:txBody>
      </p:sp>
    </p:spTree>
    <p:extLst>
      <p:ext uri="{BB962C8B-B14F-4D97-AF65-F5344CB8AC3E}">
        <p14:creationId xmlns:p14="http://schemas.microsoft.com/office/powerpoint/2010/main" val="15401080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62000"/>
            <a:ext cx="6210300" cy="3492500"/>
          </a:xfrm>
        </p:spPr>
      </p:sp>
      <p:sp>
        <p:nvSpPr>
          <p:cNvPr id="3" name="Notes Placeholder 2"/>
          <p:cNvSpPr>
            <a:spLocks noGrp="1"/>
          </p:cNvSpPr>
          <p:nvPr>
            <p:ph type="body" idx="1"/>
          </p:nvPr>
        </p:nvSpPr>
        <p:spPr>
          <a:xfrm>
            <a:off x="479425" y="4521200"/>
            <a:ext cx="6188075" cy="5245652"/>
          </a:xfrm>
        </p:spPr>
        <p:txBody>
          <a:bodyPr/>
          <a:lstStyle/>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We suggest that, on the way home tonight, you start to talk about how your dynamics chart may have been different than your spouse’s chart. Get curious and ask questions of your partner, as, again, many of these dynamics start in childhood. </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How many of you have really talked to each other about what you value about money in your life? Having a better understanding of your family</a:t>
            </a:r>
            <a:r>
              <a:rPr lang="en-US" sz="900" dirty="0"/>
              <a:t>’</a:t>
            </a:r>
            <a:r>
              <a:rPr lang="en-US" sz="900" dirty="0">
                <a:latin typeface="Arial" panose="020B0604020202020204" pitchFamily="34" charset="0"/>
                <a:cs typeface="Arial" panose="020B0604020202020204" pitchFamily="34" charset="0"/>
              </a:rPr>
              <a:t>s dynamics will help you start to define your vision, which we will discuss in a moment. </a:t>
            </a:r>
          </a:p>
        </p:txBody>
      </p:sp>
      <p:sp>
        <p:nvSpPr>
          <p:cNvPr id="4" name="Slide Number Placeholder 3"/>
          <p:cNvSpPr>
            <a:spLocks noGrp="1"/>
          </p:cNvSpPr>
          <p:nvPr>
            <p:ph type="sldNum" sz="quarter" idx="10"/>
          </p:nvPr>
        </p:nvSpPr>
        <p:spPr/>
        <p:txBody>
          <a:bodyPr/>
          <a:lstStyle/>
          <a:p>
            <a:fld id="{E720A8B2-1A6A-4636-8F5C-0EBAC6E78B1D}" type="slidenum">
              <a:rPr lang="en-US" smtClean="0"/>
              <a:t>33</a:t>
            </a:fld>
            <a:endParaRPr lang="en-US" dirty="0"/>
          </a:p>
        </p:txBody>
      </p:sp>
    </p:spTree>
    <p:extLst>
      <p:ext uri="{BB962C8B-B14F-4D97-AF65-F5344CB8AC3E}">
        <p14:creationId xmlns:p14="http://schemas.microsoft.com/office/powerpoint/2010/main" val="22033869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800100"/>
            <a:ext cx="6189662" cy="3481388"/>
          </a:xfrm>
        </p:spPr>
      </p:sp>
      <p:sp>
        <p:nvSpPr>
          <p:cNvPr id="3" name="Notes Placeholder 2"/>
          <p:cNvSpPr>
            <a:spLocks noGrp="1"/>
          </p:cNvSpPr>
          <p:nvPr>
            <p:ph type="body" idx="1"/>
          </p:nvPr>
        </p:nvSpPr>
        <p:spPr>
          <a:xfrm>
            <a:off x="479425" y="4521200"/>
            <a:ext cx="6188075" cy="5258904"/>
          </a:xfrm>
        </p:spPr>
        <p:txBody>
          <a:bodyPr/>
          <a:lstStyle/>
          <a:p>
            <a:endParaRPr lang="en-US" dirty="0"/>
          </a:p>
        </p:txBody>
      </p:sp>
      <p:sp>
        <p:nvSpPr>
          <p:cNvPr id="4" name="Slide Number Placeholder 3"/>
          <p:cNvSpPr>
            <a:spLocks noGrp="1"/>
          </p:cNvSpPr>
          <p:nvPr>
            <p:ph type="sldNum" sz="quarter" idx="5"/>
          </p:nvPr>
        </p:nvSpPr>
        <p:spPr/>
        <p:txBody>
          <a:bodyPr/>
          <a:lstStyle/>
          <a:p>
            <a:fld id="{CFA5BF29-3A85-45E8-9EC2-6FCFBE5E0498}" type="slidenum">
              <a:rPr lang="en-US" smtClean="0"/>
              <a:t>34</a:t>
            </a:fld>
            <a:endParaRPr lang="en-US" dirty="0"/>
          </a:p>
        </p:txBody>
      </p:sp>
    </p:spTree>
    <p:extLst>
      <p:ext uri="{BB962C8B-B14F-4D97-AF65-F5344CB8AC3E}">
        <p14:creationId xmlns:p14="http://schemas.microsoft.com/office/powerpoint/2010/main" val="9629338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62000"/>
            <a:ext cx="6210300" cy="3492500"/>
          </a:xfrm>
        </p:spPr>
      </p:sp>
      <p:sp>
        <p:nvSpPr>
          <p:cNvPr id="3" name="Notes Placeholder 2"/>
          <p:cNvSpPr>
            <a:spLocks noGrp="1"/>
          </p:cNvSpPr>
          <p:nvPr>
            <p:ph type="body" idx="1"/>
          </p:nvPr>
        </p:nvSpPr>
        <p:spPr>
          <a:xfrm>
            <a:off x="479424" y="4521200"/>
            <a:ext cx="6188075" cy="5245652"/>
          </a:xfrm>
        </p:spPr>
        <p:txBody>
          <a:bodyPr/>
          <a:lstStyle/>
          <a:p>
            <a:r>
              <a:rPr lang="en-US" sz="900" dirty="0">
                <a:latin typeface="Arial" panose="020B0604020202020204" pitchFamily="34" charset="0"/>
                <a:cs typeface="Arial" panose="020B0604020202020204" pitchFamily="34" charset="0"/>
              </a:rPr>
              <a:t>SPEAKER NOTES:</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Now we will spend a few minutes on how you can practically apply these best practices with your family. </a:t>
            </a:r>
          </a:p>
          <a:p>
            <a:endParaRPr lang="en-US" dirty="0"/>
          </a:p>
        </p:txBody>
      </p:sp>
      <p:sp>
        <p:nvSpPr>
          <p:cNvPr id="4" name="Slide Number Placeholder 3"/>
          <p:cNvSpPr>
            <a:spLocks noGrp="1"/>
          </p:cNvSpPr>
          <p:nvPr>
            <p:ph type="sldNum" sz="quarter" idx="10"/>
          </p:nvPr>
        </p:nvSpPr>
        <p:spPr/>
        <p:txBody>
          <a:bodyPr/>
          <a:lstStyle/>
          <a:p>
            <a:fld id="{CFA5BF29-3A85-45E8-9EC2-6FCFBE5E0498}" type="slidenum">
              <a:rPr lang="en-US" smtClean="0"/>
              <a:t>35</a:t>
            </a:fld>
            <a:endParaRPr lang="en-US" dirty="0"/>
          </a:p>
        </p:txBody>
      </p:sp>
    </p:spTree>
    <p:extLst>
      <p:ext uri="{BB962C8B-B14F-4D97-AF65-F5344CB8AC3E}">
        <p14:creationId xmlns:p14="http://schemas.microsoft.com/office/powerpoint/2010/main" val="14077118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62000"/>
            <a:ext cx="6210300" cy="3492500"/>
          </a:xfrm>
        </p:spPr>
      </p:sp>
      <p:sp>
        <p:nvSpPr>
          <p:cNvPr id="3" name="Notes Placeholder 2"/>
          <p:cNvSpPr>
            <a:spLocks noGrp="1"/>
          </p:cNvSpPr>
          <p:nvPr>
            <p:ph type="body" idx="1"/>
          </p:nvPr>
        </p:nvSpPr>
        <p:spPr>
          <a:xfrm>
            <a:off x="479424" y="4521200"/>
            <a:ext cx="6188075" cy="5219148"/>
          </a:xfrm>
        </p:spPr>
        <p:txBody>
          <a:bodyPr/>
          <a:lstStyle/>
          <a:p>
            <a:r>
              <a:rPr lang="en-US" sz="900" dirty="0">
                <a:latin typeface="Arial" panose="020B0604020202020204" pitchFamily="34" charset="0"/>
                <a:cs typeface="Arial" panose="020B0604020202020204" pitchFamily="34" charset="0"/>
              </a:rPr>
              <a:t>SPEAKER NOTES:</a:t>
            </a:r>
          </a:p>
          <a:p>
            <a:r>
              <a:rPr lang="en-US" sz="900" dirty="0">
                <a:latin typeface="Arial" panose="020B0604020202020204" pitchFamily="34" charset="0"/>
                <a:cs typeface="Arial" panose="020B0604020202020204" pitchFamily="34" charset="0"/>
              </a:rPr>
              <a:t>Successful families: </a:t>
            </a:r>
          </a:p>
          <a:p>
            <a:pPr marL="715607" lvl="1"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First, establish ongoing communication with your spouse. </a:t>
            </a:r>
          </a:p>
          <a:p>
            <a:pPr marL="715607" lvl="1"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Then consider reaching out to parents or children. </a:t>
            </a:r>
          </a:p>
          <a:p>
            <a:pPr marL="715607" lvl="1"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Your financial professional can help you set up a family meeting, which can help you communicate your vision and any changes to the plan. Again, the meeting can be on your terms, and your financial professional can help establish expectations and keep to your agenda. </a:t>
            </a:r>
          </a:p>
          <a:p>
            <a:pPr lvl="1" algn="l"/>
            <a:endParaRPr lang="en-US" sz="900" dirty="0">
              <a:latin typeface="Arial" panose="020B0604020202020204" pitchFamily="34" charset="0"/>
              <a:cs typeface="Arial" panose="020B0604020202020204" pitchFamily="34" charset="0"/>
            </a:endParaRPr>
          </a:p>
          <a:p>
            <a:pPr lvl="1" algn="l"/>
            <a:r>
              <a:rPr lang="en-US" sz="900" dirty="0">
                <a:latin typeface="Arial" panose="020B0604020202020204" pitchFamily="34" charset="0"/>
                <a:cs typeface="Arial" panose="020B0604020202020204" pitchFamily="34" charset="0"/>
              </a:rPr>
              <a:t>When you start having discussions: </a:t>
            </a:r>
          </a:p>
          <a:p>
            <a:pPr marL="715607" lvl="1"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Ask questions. Focus on understanding the other person’s perspective. It’s not about winning. You are all on the same team.</a:t>
            </a:r>
          </a:p>
          <a:p>
            <a:pPr marL="715607" lvl="1"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This is why establishing a vision is so important. When people haven’t actually defined what they want to happen, they can be tempted to spend their energy critiquing the other person’s point of view. </a:t>
            </a:r>
          </a:p>
        </p:txBody>
      </p:sp>
      <p:sp>
        <p:nvSpPr>
          <p:cNvPr id="4" name="Slide Number Placeholder 3"/>
          <p:cNvSpPr>
            <a:spLocks noGrp="1"/>
          </p:cNvSpPr>
          <p:nvPr>
            <p:ph type="sldNum" sz="quarter" idx="10"/>
          </p:nvPr>
        </p:nvSpPr>
        <p:spPr/>
        <p:txBody>
          <a:bodyPr/>
          <a:lstStyle/>
          <a:p>
            <a:fld id="{E720A8B2-1A6A-4636-8F5C-0EBAC6E78B1D}" type="slidenum">
              <a:rPr lang="en-US" smtClean="0"/>
              <a:t>36</a:t>
            </a:fld>
            <a:endParaRPr lang="en-US" dirty="0"/>
          </a:p>
        </p:txBody>
      </p:sp>
    </p:spTree>
    <p:extLst>
      <p:ext uri="{BB962C8B-B14F-4D97-AF65-F5344CB8AC3E}">
        <p14:creationId xmlns:p14="http://schemas.microsoft.com/office/powerpoint/2010/main" val="23374570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62000"/>
            <a:ext cx="6210300" cy="3492500"/>
          </a:xfrm>
        </p:spPr>
      </p:sp>
      <p:sp>
        <p:nvSpPr>
          <p:cNvPr id="3" name="Notes Placeholder 2"/>
          <p:cNvSpPr>
            <a:spLocks noGrp="1"/>
          </p:cNvSpPr>
          <p:nvPr>
            <p:ph type="body" idx="1"/>
          </p:nvPr>
        </p:nvSpPr>
        <p:spPr>
          <a:xfrm>
            <a:off x="479425" y="4521200"/>
            <a:ext cx="6188075" cy="5258904"/>
          </a:xfrm>
        </p:spPr>
        <p:txBody>
          <a:bodyPr/>
          <a:lstStyle/>
          <a:p>
            <a:r>
              <a:rPr lang="en-US" sz="900" dirty="0">
                <a:latin typeface="Arial" panose="020B0604020202020204" pitchFamily="34" charset="0"/>
                <a:cs typeface="Arial" panose="020B0604020202020204" pitchFamily="34" charset="0"/>
              </a:rPr>
              <a:t>SPEAKER NOTES:</a:t>
            </a:r>
          </a:p>
          <a:p>
            <a:r>
              <a:rPr lang="en-US" sz="900" dirty="0">
                <a:latin typeface="Arial" panose="020B0604020202020204" pitchFamily="34" charset="0"/>
                <a:cs typeface="Arial" panose="020B0604020202020204" pitchFamily="34" charset="0"/>
              </a:rPr>
              <a:t>Defining your vision and core values about money can be an illuminating experience, but it can also be overwhelming. </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Defining your vision can help you better understand your partner’s point of view and can change the dynamic to move forward as a team, rather than critiquing each other’s point of view. </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Where to start? Think about your values, beliefs, traditions, wisdom, and experiences with future generations, including (but not exclusively) about money. This is something your financial professional can help you document in writing in your financial plan. It’s important to write down this vision, as the act of writing helps you crystalize your thinking and can serve as a useful reminder when reviewing in future years. It could be a few sentences or many pages.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You can think about three areas as a starting point: </a:t>
            </a:r>
          </a:p>
          <a:p>
            <a:pPr marL="228574" indent="-228574">
              <a:buAutoNum type="arabicPeriod"/>
            </a:pPr>
            <a:r>
              <a:rPr lang="en-US" sz="900" dirty="0">
                <a:latin typeface="Arial" panose="020B0604020202020204" pitchFamily="34" charset="0"/>
                <a:cs typeface="Arial" panose="020B0604020202020204" pitchFamily="34" charset="0"/>
              </a:rPr>
              <a:t>What is my financial vision for myself?</a:t>
            </a:r>
          </a:p>
          <a:p>
            <a:pPr marL="228574" indent="-228574">
              <a:buAutoNum type="arabicPeriod"/>
            </a:pPr>
            <a:r>
              <a:rPr lang="en-US" sz="900" dirty="0">
                <a:latin typeface="Arial" panose="020B0604020202020204" pitchFamily="34" charset="0"/>
                <a:cs typeface="Arial" panose="020B0604020202020204" pitchFamily="34" charset="0"/>
              </a:rPr>
              <a:t>What is my financial vision for my family?</a:t>
            </a:r>
          </a:p>
          <a:p>
            <a:pPr marL="228574" indent="-228574">
              <a:buAutoNum type="arabicPeriod"/>
            </a:pPr>
            <a:r>
              <a:rPr lang="en-US" sz="900" dirty="0">
                <a:latin typeface="Arial" panose="020B0604020202020204" pitchFamily="34" charset="0"/>
                <a:cs typeface="Arial" panose="020B0604020202020204" pitchFamily="34" charset="0"/>
              </a:rPr>
              <a:t>What is my financial vision around giving/leaving a legacy?</a:t>
            </a:r>
          </a:p>
          <a:p>
            <a:pPr marL="228574" indent="-228574">
              <a:buAutoNum type="arabicPeriod"/>
            </a:pPr>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This shouldn’t feel like homework; it’s a gift. And it is an reiterative process. </a:t>
            </a:r>
          </a:p>
        </p:txBody>
      </p:sp>
      <p:sp>
        <p:nvSpPr>
          <p:cNvPr id="4" name="Slide Number Placeholder 3"/>
          <p:cNvSpPr>
            <a:spLocks noGrp="1"/>
          </p:cNvSpPr>
          <p:nvPr>
            <p:ph type="sldNum" sz="quarter" idx="10"/>
          </p:nvPr>
        </p:nvSpPr>
        <p:spPr/>
        <p:txBody>
          <a:bodyPr/>
          <a:lstStyle/>
          <a:p>
            <a:fld id="{E720A8B2-1A6A-4636-8F5C-0EBAC6E78B1D}" type="slidenum">
              <a:rPr lang="en-US" smtClean="0"/>
              <a:t>37</a:t>
            </a:fld>
            <a:endParaRPr lang="en-US" dirty="0"/>
          </a:p>
        </p:txBody>
      </p:sp>
    </p:spTree>
    <p:extLst>
      <p:ext uri="{BB962C8B-B14F-4D97-AF65-F5344CB8AC3E}">
        <p14:creationId xmlns:p14="http://schemas.microsoft.com/office/powerpoint/2010/main" val="24726976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62000"/>
            <a:ext cx="6210300" cy="3492500"/>
          </a:xfrm>
        </p:spPr>
      </p:sp>
      <p:sp>
        <p:nvSpPr>
          <p:cNvPr id="3" name="Notes Placeholder 2"/>
          <p:cNvSpPr>
            <a:spLocks noGrp="1"/>
          </p:cNvSpPr>
          <p:nvPr>
            <p:ph type="body" idx="1"/>
          </p:nvPr>
        </p:nvSpPr>
        <p:spPr>
          <a:xfrm>
            <a:off x="479425" y="4521201"/>
            <a:ext cx="6188075" cy="5192643"/>
          </a:xfrm>
        </p:spPr>
        <p:txBody>
          <a:bodyPr/>
          <a:lstStyle/>
          <a:p>
            <a:r>
              <a:rPr lang="en-US" sz="900" dirty="0">
                <a:latin typeface="Arial" panose="020B0604020202020204" pitchFamily="34" charset="0"/>
                <a:cs typeface="Arial" panose="020B0604020202020204" pitchFamily="34" charset="0"/>
              </a:rPr>
              <a:t>SPEAKER NOTES:</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I’d like to read you a quote from Debbi Fields, founder of Mrs. Fields Cookies, about what she would have changed about how she handled money. </a:t>
            </a:r>
          </a:p>
          <a:p>
            <a:r>
              <a:rPr lang="en-US" sz="900" b="1" i="1" dirty="0">
                <a:latin typeface="Arial" panose="020B0604020202020204" pitchFamily="34" charset="0"/>
                <a:cs typeface="Arial" panose="020B0604020202020204" pitchFamily="34" charset="0"/>
              </a:rPr>
              <a:t>“Looking back now, I know that I would have greatly benefited had I initiated an investment strategy as a young adult. I was so busy trying to save every dollar and living paycheck to paycheck that the idea of wealth creation was never really a consideration.” </a:t>
            </a:r>
          </a:p>
          <a:p>
            <a:r>
              <a:rPr lang="en-US" sz="900" b="1" i="1" dirty="0">
                <a:latin typeface="Arial" panose="020B0604020202020204" pitchFamily="34" charset="0"/>
                <a:cs typeface="Arial" panose="020B0604020202020204" pitchFamily="34" charset="0"/>
              </a:rPr>
              <a:t>“Not thinking bigger than my bank account was my error — I could have set up a simulated investment account, joined a club, or learned about the buying and selling of securities.”</a:t>
            </a:r>
          </a:p>
          <a:p>
            <a:r>
              <a:rPr lang="en-US" sz="900" b="1" i="1" dirty="0">
                <a:latin typeface="Arial" panose="020B0604020202020204" pitchFamily="34" charset="0"/>
                <a:cs typeface="Arial" panose="020B0604020202020204" pitchFamily="34" charset="0"/>
              </a:rPr>
              <a:t>“The key to managing money and building a nest egg is learning how to manage small amounts and grow them wisely over time. It can start with pocket change and grow beyond anything you imagined! The key word here is </a:t>
            </a:r>
            <a:r>
              <a:rPr lang="en-US" sz="900" b="1" i="1" dirty="0" err="1">
                <a:latin typeface="Arial" panose="020B0604020202020204" pitchFamily="34" charset="0"/>
                <a:cs typeface="Arial" panose="020B0604020202020204" pitchFamily="34" charset="0"/>
              </a:rPr>
              <a:t>ʻimaginedʼ</a:t>
            </a:r>
            <a:r>
              <a:rPr lang="en-US" sz="900" b="1" i="1" dirty="0">
                <a:latin typeface="Arial" panose="020B0604020202020204" pitchFamily="34" charset="0"/>
                <a:cs typeface="Arial" panose="020B0604020202020204" pitchFamily="34" charset="0"/>
              </a:rPr>
              <a:t> ... You have to add a zero or two to your net worth and direct your attitude and financial strategy toward getting there.” </a:t>
            </a:r>
            <a:r>
              <a:rPr lang="en-US" sz="900" dirty="0">
                <a:latin typeface="Arial" panose="020B0604020202020204" pitchFamily="34" charset="0"/>
                <a:cs typeface="Arial" panose="020B0604020202020204" pitchFamily="34" charset="0"/>
              </a:rPr>
              <a:t>Debbi Fields, founder of Mrs. Fields Cookies</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The American Psychological Association states that we develop our attitudes and beliefs about money in childhood. Educating children about finances can take a village: </a:t>
            </a:r>
          </a:p>
          <a:p>
            <a:pPr marL="228574" indent="-228574">
              <a:buAutoNum type="arabicPeriod"/>
            </a:pPr>
            <a:r>
              <a:rPr lang="en-US" sz="900" dirty="0">
                <a:latin typeface="Arial" panose="020B0604020202020204" pitchFamily="34" charset="0"/>
                <a:cs typeface="Arial" panose="020B0604020202020204" pitchFamily="34" charset="0"/>
              </a:rPr>
              <a:t>By talking often about money and modeling good money management habits, you will set your children up for success. </a:t>
            </a:r>
          </a:p>
          <a:p>
            <a:pPr marL="228574" indent="-228574">
              <a:buAutoNum type="arabicPeriod"/>
            </a:pPr>
            <a:r>
              <a:rPr lang="en-US" sz="900" dirty="0">
                <a:latin typeface="Arial" panose="020B0604020202020204" pitchFamily="34" charset="0"/>
                <a:cs typeface="Arial" panose="020B0604020202020204" pitchFamily="34" charset="0"/>
              </a:rPr>
              <a:t>Financial literacy is important to T. Rowe Price, and we have a site for parents and educators that helps young adults learn basic financial concepts.</a:t>
            </a:r>
          </a:p>
          <a:p>
            <a:pPr marL="228574" indent="-228574">
              <a:buAutoNum type="arabicPeriod"/>
            </a:pPr>
            <a:r>
              <a:rPr lang="en-US" sz="900" dirty="0">
                <a:latin typeface="Arial" panose="020B0604020202020204" pitchFamily="34" charset="0"/>
                <a:cs typeface="Arial" panose="020B0604020202020204" pitchFamily="34" charset="0"/>
              </a:rPr>
              <a:t>Use your financial professional as a resource. They can help your young adult children set up their first 401(k), share financial planning implications of buying a first house, etc. </a:t>
            </a:r>
          </a:p>
          <a:p>
            <a:endParaRPr lang="en-US" sz="900" dirty="0">
              <a:latin typeface="Arial" panose="020B0604020202020204" pitchFamily="34" charset="0"/>
              <a:cs typeface="Arial" panose="020B0604020202020204" pitchFamily="34" charset="0"/>
            </a:endParaRPr>
          </a:p>
          <a:p>
            <a:endParaRPr lang="en-US" sz="900"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E720A8B2-1A6A-4636-8F5C-0EBAC6E78B1D}" type="slidenum">
              <a:rPr lang="en-US" smtClean="0"/>
              <a:t>38</a:t>
            </a:fld>
            <a:endParaRPr lang="en-US" dirty="0"/>
          </a:p>
        </p:txBody>
      </p:sp>
    </p:spTree>
    <p:extLst>
      <p:ext uri="{BB962C8B-B14F-4D97-AF65-F5344CB8AC3E}">
        <p14:creationId xmlns:p14="http://schemas.microsoft.com/office/powerpoint/2010/main" val="33210523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62000"/>
            <a:ext cx="6210300" cy="3492500"/>
          </a:xfrm>
        </p:spPr>
      </p:sp>
      <p:sp>
        <p:nvSpPr>
          <p:cNvPr id="3" name="Notes Placeholder 2"/>
          <p:cNvSpPr>
            <a:spLocks noGrp="1"/>
          </p:cNvSpPr>
          <p:nvPr>
            <p:ph type="body" idx="1"/>
          </p:nvPr>
        </p:nvSpPr>
        <p:spPr>
          <a:xfrm>
            <a:off x="479424" y="4521200"/>
            <a:ext cx="6188075" cy="5245652"/>
          </a:xfrm>
        </p:spPr>
        <p:txBody>
          <a:bodyPr/>
          <a:lstStyle/>
          <a:p>
            <a:r>
              <a:rPr lang="en-US" sz="900" dirty="0">
                <a:latin typeface="Arial" panose="020B0604020202020204" pitchFamily="34" charset="0"/>
                <a:cs typeface="Arial" panose="020B0604020202020204" pitchFamily="34" charset="0"/>
              </a:rPr>
              <a:t>Now that we’ve shared with you these three best practices, we encourage you to work with your financial professional to implement these with your family, helping them build generational wealth over time.</a:t>
            </a:r>
            <a:br>
              <a:rPr lang="en-US" sz="900" dirty="0">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Thank you. </a:t>
            </a:r>
          </a:p>
        </p:txBody>
      </p:sp>
      <p:sp>
        <p:nvSpPr>
          <p:cNvPr id="4" name="Slide Number Placeholder 3"/>
          <p:cNvSpPr>
            <a:spLocks noGrp="1"/>
          </p:cNvSpPr>
          <p:nvPr>
            <p:ph type="sldNum" sz="quarter" idx="10"/>
          </p:nvPr>
        </p:nvSpPr>
        <p:spPr/>
        <p:txBody>
          <a:bodyPr/>
          <a:lstStyle/>
          <a:p>
            <a:fld id="{CFA5BF29-3A85-45E8-9EC2-6FCFBE5E0498}" type="slidenum">
              <a:rPr lang="en-US" smtClean="0"/>
              <a:t>39</a:t>
            </a:fld>
            <a:endParaRPr lang="en-US" dirty="0"/>
          </a:p>
        </p:txBody>
      </p:sp>
    </p:spTree>
    <p:extLst>
      <p:ext uri="{BB962C8B-B14F-4D97-AF65-F5344CB8AC3E}">
        <p14:creationId xmlns:p14="http://schemas.microsoft.com/office/powerpoint/2010/main" val="3372478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58825"/>
            <a:ext cx="6188075" cy="3481388"/>
          </a:xfrm>
        </p:spPr>
      </p:sp>
      <p:sp>
        <p:nvSpPr>
          <p:cNvPr id="3" name="Notes Placeholder 2"/>
          <p:cNvSpPr>
            <a:spLocks noGrp="1"/>
          </p:cNvSpPr>
          <p:nvPr>
            <p:ph type="body" idx="1"/>
          </p:nvPr>
        </p:nvSpPr>
        <p:spPr>
          <a:xfrm>
            <a:off x="479425" y="4521201"/>
            <a:ext cx="6188075" cy="5207000"/>
          </a:xfrm>
        </p:spPr>
        <p:txBody>
          <a:bodyPr/>
          <a:lstStyle/>
          <a:p>
            <a:pPr defTabSz="1088350">
              <a:defRPr/>
            </a:pPr>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 </a:t>
            </a:r>
          </a:p>
          <a:p>
            <a:pPr defTabSz="1088350">
              <a:defRPr/>
            </a:pPr>
            <a:endParaRPr lang="en-US" sz="900" b="1" dirty="0">
              <a:latin typeface="Arial" panose="020B0604020202020204" pitchFamily="34" charset="0"/>
              <a:cs typeface="Arial" panose="020B0604020202020204" pitchFamily="34" charset="0"/>
            </a:endParaRPr>
          </a:p>
          <a:p>
            <a:pPr defTabSz="1088350">
              <a:defRPr/>
            </a:pPr>
            <a:r>
              <a:rPr lang="en-US" sz="900" dirty="0">
                <a:latin typeface="Arial" panose="020B0604020202020204" pitchFamily="34" charset="0"/>
                <a:cs typeface="Arial" panose="020B0604020202020204" pitchFamily="34" charset="0"/>
              </a:rPr>
              <a:t>In our qualitative research, we heard about mistrust of the financial industry, in general, and a guard against being taken advantage ofꟷit is difficult to know who you can trust. But at the same time, there was great interest around financial topics, as Kamau, an African American investor in Boston shared, “My parents never taught me about investing, so I looked at what people who have money do.” But Kamau also shared that the industry didn’t welcome him with open arms: “I went to a bank, and four advisors ignored me,” he said.</a:t>
            </a:r>
          </a:p>
          <a:p>
            <a:pPr defTabSz="1088350">
              <a:defRPr/>
            </a:pPr>
            <a:endParaRPr lang="en-US" sz="900" dirty="0">
              <a:latin typeface="Arial" panose="020B0604020202020204" pitchFamily="34" charset="0"/>
              <a:cs typeface="Arial" panose="020B0604020202020204" pitchFamily="34" charset="0"/>
            </a:endParaRP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African American investors have multiple financial goals: That means saving and investing for the long term while also trying to meet shorter-term objectives. </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36% of African Americans say that building an emergency fund is their top financial priority. But they have other financial priorities, too, including planning for long-term care and estate planning. </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A majority (55%) of African American investors said they value opportunity more than security in investing.</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42% of African American adults expect brands they purchase to support social causes, 16% more than the total population. We have developed a piece that you can share with your clients that highlights these top insights around Next Wave African American investors. </a:t>
            </a:r>
          </a:p>
        </p:txBody>
      </p:sp>
      <p:sp>
        <p:nvSpPr>
          <p:cNvPr id="4" name="Slide Number Placeholder 3"/>
          <p:cNvSpPr>
            <a:spLocks noGrp="1"/>
          </p:cNvSpPr>
          <p:nvPr>
            <p:ph type="sldNum" sz="quarter" idx="10"/>
          </p:nvPr>
        </p:nvSpPr>
        <p:spPr/>
        <p:txBody>
          <a:bodyPr/>
          <a:lstStyle/>
          <a:p>
            <a:fld id="{E720A8B2-1A6A-4636-8F5C-0EBAC6E78B1D}" type="slidenum">
              <a:rPr lang="en-US" smtClean="0"/>
              <a:t>4</a:t>
            </a:fld>
            <a:endParaRPr lang="en-US" dirty="0"/>
          </a:p>
        </p:txBody>
      </p:sp>
    </p:spTree>
    <p:extLst>
      <p:ext uri="{BB962C8B-B14F-4D97-AF65-F5344CB8AC3E}">
        <p14:creationId xmlns:p14="http://schemas.microsoft.com/office/powerpoint/2010/main" val="12048883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7838" y="762000"/>
            <a:ext cx="6210300" cy="3492500"/>
          </a:xfrm>
        </p:spPr>
      </p:sp>
      <p:sp>
        <p:nvSpPr>
          <p:cNvPr id="3" name="Notes Placeholder 2"/>
          <p:cNvSpPr>
            <a:spLocks noGrp="1"/>
          </p:cNvSpPr>
          <p:nvPr>
            <p:ph type="body" idx="1"/>
          </p:nvPr>
        </p:nvSpPr>
        <p:spPr>
          <a:xfrm>
            <a:off x="479425" y="4521200"/>
            <a:ext cx="6188075" cy="5205896"/>
          </a:xfrm>
        </p:spPr>
        <p:txBody>
          <a:bodyPr/>
          <a:lstStyle/>
          <a:p>
            <a:endParaRPr lang="en-US" sz="900" dirty="0"/>
          </a:p>
        </p:txBody>
      </p:sp>
      <p:sp>
        <p:nvSpPr>
          <p:cNvPr id="4" name="Slide Number Placeholder 3"/>
          <p:cNvSpPr>
            <a:spLocks noGrp="1"/>
          </p:cNvSpPr>
          <p:nvPr>
            <p:ph type="sldNum" sz="quarter" idx="10"/>
          </p:nvPr>
        </p:nvSpPr>
        <p:spPr/>
        <p:txBody>
          <a:bodyPr/>
          <a:lstStyle/>
          <a:p>
            <a:fld id="{E720A8B2-1A6A-4636-8F5C-0EBAC6E78B1D}" type="slidenum">
              <a:rPr lang="en-US" smtClean="0"/>
              <a:t>40</a:t>
            </a:fld>
            <a:endParaRPr lang="en-US" dirty="0"/>
          </a:p>
        </p:txBody>
      </p:sp>
    </p:spTree>
    <p:extLst>
      <p:ext uri="{BB962C8B-B14F-4D97-AF65-F5344CB8AC3E}">
        <p14:creationId xmlns:p14="http://schemas.microsoft.com/office/powerpoint/2010/main" val="127990928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62000"/>
            <a:ext cx="6208713" cy="3492500"/>
          </a:xfrm>
        </p:spPr>
      </p:sp>
      <p:sp>
        <p:nvSpPr>
          <p:cNvPr id="3" name="Notes Placeholder 2"/>
          <p:cNvSpPr>
            <a:spLocks noGrp="1"/>
          </p:cNvSpPr>
          <p:nvPr>
            <p:ph type="body" idx="1"/>
          </p:nvPr>
        </p:nvSpPr>
        <p:spPr/>
        <p:txBody>
          <a:bodyPr/>
          <a:lstStyle/>
          <a:p>
            <a:pPr>
              <a:buClr>
                <a:schemeClr val="accent2"/>
              </a:buClr>
            </a:pPr>
            <a:endParaRPr lang="en-US" sz="900" dirty="0">
              <a:solidFill>
                <a:schemeClr val="bg1"/>
              </a:solidFill>
            </a:endParaRPr>
          </a:p>
        </p:txBody>
      </p:sp>
      <p:sp>
        <p:nvSpPr>
          <p:cNvPr id="4" name="Slide Number Placeholder 3"/>
          <p:cNvSpPr>
            <a:spLocks noGrp="1"/>
          </p:cNvSpPr>
          <p:nvPr>
            <p:ph type="sldNum" sz="quarter" idx="10"/>
          </p:nvPr>
        </p:nvSpPr>
        <p:spPr/>
        <p:txBody>
          <a:bodyPr/>
          <a:lstStyle/>
          <a:p>
            <a:fld id="{CFA5BF29-3A85-45E8-9EC2-6FCFBE5E0498}" type="slidenum">
              <a:rPr lang="en-US" smtClean="0"/>
              <a:t>41</a:t>
            </a:fld>
            <a:endParaRPr lang="en-US" dirty="0"/>
          </a:p>
        </p:txBody>
      </p:sp>
    </p:spTree>
    <p:extLst>
      <p:ext uri="{BB962C8B-B14F-4D97-AF65-F5344CB8AC3E}">
        <p14:creationId xmlns:p14="http://schemas.microsoft.com/office/powerpoint/2010/main" val="841001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1013" y="758825"/>
            <a:ext cx="6213475" cy="3495675"/>
          </a:xfrm>
        </p:spPr>
      </p:sp>
      <p:sp>
        <p:nvSpPr>
          <p:cNvPr id="3" name="Notes Placeholder 2"/>
          <p:cNvSpPr>
            <a:spLocks noGrp="1"/>
          </p:cNvSpPr>
          <p:nvPr>
            <p:ph type="body" idx="1"/>
          </p:nvPr>
        </p:nvSpPr>
        <p:spPr>
          <a:xfrm>
            <a:off x="479425" y="4546601"/>
            <a:ext cx="6188075" cy="5118100"/>
          </a:xfrm>
        </p:spPr>
        <p:txBody>
          <a:bodyPr/>
          <a:lstStyle/>
          <a:p>
            <a:pPr defTabSz="1088350">
              <a:defRPr/>
            </a:pPr>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 </a:t>
            </a:r>
          </a:p>
          <a:p>
            <a:endParaRPr lang="en-US" sz="900" dirty="0">
              <a:latin typeface="Arial" panose="020B0604020202020204" pitchFamily="34" charset="0"/>
              <a:cs typeface="Arial" panose="020B0604020202020204" pitchFamily="34" charset="0"/>
            </a:endParaRP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African Americans are a significant and rapidly growing population group in the U.S, estimated to be 47.8 million people in 2018, and by 2060, that population is estimated to grow 27% to over 60 million.</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African American buying power continues to grow from $320 billion in 1990 to $1.3 trillion in 2018. Between 2000 and 2018, African American buying power rose 114% compared with an 89% increase in white buying power.</a:t>
            </a:r>
          </a:p>
          <a:p>
            <a:pPr marL="171430" indent="-171430">
              <a:buFont typeface="Arial" panose="020B0604020202020204" pitchFamily="34" charset="0"/>
              <a:buChar char="•"/>
            </a:pPr>
            <a:r>
              <a:rPr lang="en-US" sz="900" dirty="0">
                <a:latin typeface="Arial" panose="020B0604020202020204" pitchFamily="34" charset="0"/>
                <a:cs typeface="Arial" panose="020B0604020202020204" pitchFamily="34" charset="0"/>
              </a:rPr>
              <a:t>Fifty-six percent of African Americans lived in the South as of 2018, increasing from 55% in 2010 and 54% in the 2000 Census. Seven of the top 10 states for African American populations are located in the South, and Texas now has the largest population of African Americans.</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Source: Brookings Institute, “Examining the black-white wealth gap.” </a:t>
            </a:r>
          </a:p>
          <a:p>
            <a:r>
              <a:rPr lang="en-US" sz="900" dirty="0">
                <a:latin typeface="Arial" panose="020B0604020202020204" pitchFamily="34" charset="0"/>
                <a:cs typeface="Arial" panose="020B0604020202020204" pitchFamily="34" charset="0"/>
              </a:rPr>
              <a:t>Source: Nielsen DIVERSE INTELLIGENCE SERIES | 2019.</a:t>
            </a:r>
          </a:p>
        </p:txBody>
      </p:sp>
      <p:sp>
        <p:nvSpPr>
          <p:cNvPr id="4" name="Slide Number Placeholder 3"/>
          <p:cNvSpPr>
            <a:spLocks noGrp="1"/>
          </p:cNvSpPr>
          <p:nvPr>
            <p:ph type="sldNum" sz="quarter" idx="5"/>
          </p:nvPr>
        </p:nvSpPr>
        <p:spPr/>
        <p:txBody>
          <a:bodyPr/>
          <a:lstStyle/>
          <a:p>
            <a:fld id="{CFA5BF29-3A85-45E8-9EC2-6FCFBE5E0498}" type="slidenum">
              <a:rPr lang="en-US" smtClean="0"/>
              <a:pPr/>
              <a:t>5</a:t>
            </a:fld>
            <a:endParaRPr lang="en-US" dirty="0"/>
          </a:p>
        </p:txBody>
      </p:sp>
    </p:spTree>
    <p:extLst>
      <p:ext uri="{BB962C8B-B14F-4D97-AF65-F5344CB8AC3E}">
        <p14:creationId xmlns:p14="http://schemas.microsoft.com/office/powerpoint/2010/main" val="1322276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1013" y="758825"/>
            <a:ext cx="6213475" cy="3495675"/>
          </a:xfrm>
        </p:spPr>
      </p:sp>
      <p:sp>
        <p:nvSpPr>
          <p:cNvPr id="3" name="Notes Placeholder 2"/>
          <p:cNvSpPr>
            <a:spLocks noGrp="1"/>
          </p:cNvSpPr>
          <p:nvPr>
            <p:ph type="body" idx="1"/>
          </p:nvPr>
        </p:nvSpPr>
        <p:spPr>
          <a:xfrm>
            <a:off x="479425" y="4521201"/>
            <a:ext cx="6188075" cy="5219700"/>
          </a:xfrm>
        </p:spPr>
        <p:txBody>
          <a:bodyPr/>
          <a:lstStyle/>
          <a:p>
            <a:pPr defTabSz="1088350">
              <a:defRPr/>
            </a:pPr>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We are sharing statistics from two different quantitative studies, one on the 10% of earners under age 50 that are African American, and a broader study of all investors, supplemented by qualitative research to develop a better understanding of African American investors. </a:t>
            </a: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In our broader study on investors of all ages, we see that African American contributions are slightly lower than all investors contributing to retirement plans, and African American investors’ contribution rates dropped two percentage points in 2020.</a:t>
            </a:r>
          </a:p>
        </p:txBody>
      </p:sp>
      <p:sp>
        <p:nvSpPr>
          <p:cNvPr id="4" name="Slide Number Placeholder 3"/>
          <p:cNvSpPr>
            <a:spLocks noGrp="1"/>
          </p:cNvSpPr>
          <p:nvPr>
            <p:ph type="sldNum" sz="quarter" idx="5"/>
          </p:nvPr>
        </p:nvSpPr>
        <p:spPr/>
        <p:txBody>
          <a:bodyPr/>
          <a:lstStyle/>
          <a:p>
            <a:fld id="{CFA5BF29-3A85-45E8-9EC2-6FCFBE5E0498}" type="slidenum">
              <a:rPr lang="en-US" smtClean="0"/>
              <a:pPr/>
              <a:t>6</a:t>
            </a:fld>
            <a:endParaRPr lang="en-US" dirty="0"/>
          </a:p>
        </p:txBody>
      </p:sp>
    </p:spTree>
    <p:extLst>
      <p:ext uri="{BB962C8B-B14F-4D97-AF65-F5344CB8AC3E}">
        <p14:creationId xmlns:p14="http://schemas.microsoft.com/office/powerpoint/2010/main" val="1540153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1013" y="758825"/>
            <a:ext cx="6213475" cy="3495675"/>
          </a:xfrm>
        </p:spPr>
      </p:sp>
      <p:sp>
        <p:nvSpPr>
          <p:cNvPr id="3" name="Notes Placeholder 2"/>
          <p:cNvSpPr>
            <a:spLocks noGrp="1"/>
          </p:cNvSpPr>
          <p:nvPr>
            <p:ph type="body" idx="1"/>
          </p:nvPr>
        </p:nvSpPr>
        <p:spPr>
          <a:xfrm>
            <a:off x="479425" y="4521201"/>
            <a:ext cx="6188075" cy="5232400"/>
          </a:xfrm>
        </p:spPr>
        <p:txBody>
          <a:bodyPr/>
          <a:lstStyle/>
          <a:p>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a:t>
            </a:r>
          </a:p>
          <a:p>
            <a:pPr lvl="0"/>
            <a:endParaRPr lang="en-US" sz="900" dirty="0">
              <a:latin typeface="Arial" panose="020B0604020202020204" pitchFamily="34" charset="0"/>
              <a:cs typeface="Arial" panose="020B0604020202020204" pitchFamily="34" charset="0"/>
            </a:endParaRPr>
          </a:p>
          <a:p>
            <a:pPr lvl="0"/>
            <a:r>
              <a:rPr lang="en-US" sz="900" dirty="0">
                <a:latin typeface="Arial" panose="020B0604020202020204" pitchFamily="34" charset="0"/>
                <a:cs typeface="Arial" panose="020B0604020202020204" pitchFamily="34" charset="0"/>
              </a:rPr>
              <a:t>Among the top 10% of African American earners, the median family has assets of $241,000 vs $1,882,000 </a:t>
            </a:r>
            <a:r>
              <a:rPr lang="en-GB" sz="900" dirty="0">
                <a:latin typeface="Arial" panose="020B0604020202020204" pitchFamily="34" charset="0"/>
                <a:cs typeface="Arial" panose="020B0604020202020204" pitchFamily="34" charset="0"/>
              </a:rPr>
              <a:t>for the top 10 percent of white families</a:t>
            </a:r>
            <a:r>
              <a:rPr lang="en-US" sz="900" dirty="0">
                <a:latin typeface="Arial" panose="020B0604020202020204" pitchFamily="34" charset="0"/>
                <a:cs typeface="Arial" panose="020B0604020202020204" pitchFamily="34" charset="0"/>
              </a:rPr>
              <a:t>.</a:t>
            </a:r>
          </a:p>
          <a:p>
            <a:pPr lvl="0"/>
            <a:endParaRPr lang="en-US" sz="900" dirty="0">
              <a:latin typeface="Arial" panose="020B0604020202020204" pitchFamily="34" charset="0"/>
              <a:cs typeface="Arial" panose="020B0604020202020204" pitchFamily="34" charset="0"/>
            </a:endParaRPr>
          </a:p>
          <a:p>
            <a:pPr lvl="0"/>
            <a:r>
              <a:rPr lang="en-US" sz="900" dirty="0">
                <a:latin typeface="Arial" panose="020B0604020202020204" pitchFamily="34" charset="0"/>
                <a:cs typeface="Arial" panose="020B0604020202020204" pitchFamily="34" charset="0"/>
              </a:rPr>
              <a:t>Some of the reasons there is a gap between white and African American high earners could be inheritances as well as systemically racist housing and lending policies. The earnings of top-paid African Americans has continued to rise in the past 50 years, even as the earnings of most African American workers steadily fell. </a:t>
            </a:r>
          </a:p>
          <a:p>
            <a:pPr lvl="0"/>
            <a:endParaRPr lang="en-US" sz="900" dirty="0">
              <a:latin typeface="Arial" panose="020B0604020202020204" pitchFamily="34" charset="0"/>
              <a:cs typeface="Arial" panose="020B0604020202020204" pitchFamily="34" charset="0"/>
            </a:endParaRPr>
          </a:p>
          <a:p>
            <a:pPr lvl="0"/>
            <a:r>
              <a:rPr lang="en-US" sz="900" dirty="0">
                <a:latin typeface="Arial" panose="020B0604020202020204" pitchFamily="34" charset="0"/>
                <a:cs typeface="Arial" panose="020B0604020202020204" pitchFamily="34" charset="0"/>
              </a:rPr>
              <a:t>African American families who make it to the top of the income distribution pyramid in a particular year are more likely than white families to drop out of the top in subsequent years, and their respective wealth levels reflect this difference.</a:t>
            </a:r>
          </a:p>
        </p:txBody>
      </p:sp>
      <p:sp>
        <p:nvSpPr>
          <p:cNvPr id="4" name="Slide Number Placeholder 3"/>
          <p:cNvSpPr>
            <a:spLocks noGrp="1"/>
          </p:cNvSpPr>
          <p:nvPr>
            <p:ph type="sldNum" sz="quarter" idx="5"/>
          </p:nvPr>
        </p:nvSpPr>
        <p:spPr/>
        <p:txBody>
          <a:bodyPr/>
          <a:lstStyle/>
          <a:p>
            <a:fld id="{CFA5BF29-3A85-45E8-9EC2-6FCFBE5E0498}" type="slidenum">
              <a:rPr lang="en-US" smtClean="0"/>
              <a:pPr/>
              <a:t>7</a:t>
            </a:fld>
            <a:endParaRPr lang="en-US" dirty="0"/>
          </a:p>
        </p:txBody>
      </p:sp>
    </p:spTree>
    <p:extLst>
      <p:ext uri="{BB962C8B-B14F-4D97-AF65-F5344CB8AC3E}">
        <p14:creationId xmlns:p14="http://schemas.microsoft.com/office/powerpoint/2010/main" val="9495871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62000"/>
            <a:ext cx="6208713" cy="3492500"/>
          </a:xfrm>
        </p:spPr>
      </p:sp>
      <p:sp>
        <p:nvSpPr>
          <p:cNvPr id="3" name="Notes Placeholder 2"/>
          <p:cNvSpPr>
            <a:spLocks noGrp="1"/>
          </p:cNvSpPr>
          <p:nvPr>
            <p:ph type="body" idx="1"/>
          </p:nvPr>
        </p:nvSpPr>
        <p:spPr>
          <a:xfrm>
            <a:off x="479424" y="4521201"/>
            <a:ext cx="6188075" cy="5207000"/>
          </a:xfrm>
        </p:spPr>
        <p:txBody>
          <a:bodyPr/>
          <a:lstStyle/>
          <a:p>
            <a:pPr defTabSz="1088350">
              <a:defRPr/>
            </a:pPr>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 beginning of Latinx section (slides 8-13)</a:t>
            </a:r>
          </a:p>
          <a:p>
            <a:pPr defTabSz="1088350">
              <a:defRPr/>
            </a:pPr>
            <a:endParaRPr lang="en-US" sz="900" b="1" dirty="0">
              <a:latin typeface="Arial" panose="020B0604020202020204" pitchFamily="34" charset="0"/>
              <a:cs typeface="Arial" panose="020B0604020202020204" pitchFamily="34" charset="0"/>
            </a:endParaRPr>
          </a:p>
          <a:p>
            <a:r>
              <a:rPr lang="en-US" sz="900" dirty="0"/>
              <a:t>We are going to share with you the results of proprietary research on Latinx Investors. And to help you build generational wealth, we will describe some best practices with regards to approaching your finances. </a:t>
            </a:r>
          </a:p>
          <a:p>
            <a:r>
              <a:rPr lang="en-US" sz="900" dirty="0"/>
              <a:t>The American Psychological Association states that money is the number one source of stress for Americans.* </a:t>
            </a:r>
          </a:p>
          <a:p>
            <a:endParaRPr lang="en-US" sz="900" dirty="0"/>
          </a:p>
          <a:p>
            <a:r>
              <a:rPr lang="en-US" sz="900" dirty="0"/>
              <a:t>But it doesn’t have to be that way. </a:t>
            </a:r>
          </a:p>
          <a:p>
            <a:endParaRPr lang="en-US" sz="900" dirty="0"/>
          </a:p>
          <a:p>
            <a:r>
              <a:rPr lang="en-US" sz="900" dirty="0"/>
              <a:t>Some families approach money differently. But if it was easy, everyone would be using these best practices, right? So we are going to get into the root causes of why it is difficult to connect with your parents and children about money. In addition, throughout the presentation, we will share how your financial professional can help you have these discussions on your terms, in a way that is comfortable for you. </a:t>
            </a:r>
          </a:p>
          <a:p>
            <a:endParaRPr lang="en-US" sz="900" dirty="0"/>
          </a:p>
          <a:p>
            <a:r>
              <a:rPr lang="en-US" sz="900" dirty="0"/>
              <a:t>*American Psychological Association, Stress in America, Paying With Our Health, 2015.</a:t>
            </a:r>
          </a:p>
        </p:txBody>
      </p:sp>
      <p:sp>
        <p:nvSpPr>
          <p:cNvPr id="4" name="Slide Number Placeholder 3"/>
          <p:cNvSpPr>
            <a:spLocks noGrp="1"/>
          </p:cNvSpPr>
          <p:nvPr>
            <p:ph type="sldNum" sz="quarter" idx="10"/>
          </p:nvPr>
        </p:nvSpPr>
        <p:spPr/>
        <p:txBody>
          <a:bodyPr/>
          <a:lstStyle/>
          <a:p>
            <a:fld id="{CFA5BF29-3A85-45E8-9EC2-6FCFBE5E0498}" type="slidenum">
              <a:rPr lang="en-US" smtClean="0"/>
              <a:t>8</a:t>
            </a:fld>
            <a:endParaRPr lang="en-US" dirty="0"/>
          </a:p>
        </p:txBody>
      </p:sp>
    </p:spTree>
    <p:extLst>
      <p:ext uri="{BB962C8B-B14F-4D97-AF65-F5344CB8AC3E}">
        <p14:creationId xmlns:p14="http://schemas.microsoft.com/office/powerpoint/2010/main" val="3818852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9425" y="762000"/>
            <a:ext cx="6208713" cy="3492500"/>
          </a:xfrm>
        </p:spPr>
      </p:sp>
      <p:sp>
        <p:nvSpPr>
          <p:cNvPr id="3" name="Notes Placeholder 2"/>
          <p:cNvSpPr>
            <a:spLocks noGrp="1"/>
          </p:cNvSpPr>
          <p:nvPr>
            <p:ph type="body" idx="1"/>
          </p:nvPr>
        </p:nvSpPr>
        <p:spPr>
          <a:xfrm>
            <a:off x="479424" y="4521201"/>
            <a:ext cx="6188075" cy="5219700"/>
          </a:xfrm>
        </p:spPr>
        <p:txBody>
          <a:bodyPr/>
          <a:lstStyle/>
          <a:p>
            <a:pPr defTabSz="1088350">
              <a:defRPr/>
            </a:pPr>
            <a:r>
              <a:rPr lang="en-US" sz="900" dirty="0">
                <a:latin typeface="Arial" panose="020B0604020202020204" pitchFamily="34" charset="0"/>
                <a:cs typeface="Arial" panose="020B0604020202020204" pitchFamily="34" charset="0"/>
              </a:rPr>
              <a:t>SPEAKER NOTES: </a:t>
            </a:r>
            <a:r>
              <a:rPr lang="en-US" sz="900" b="1" dirty="0">
                <a:latin typeface="Arial" panose="020B0604020202020204" pitchFamily="34" charset="0"/>
                <a:cs typeface="Arial" panose="020B0604020202020204" pitchFamily="34" charset="0"/>
              </a:rPr>
              <a:t>OPTIONAL SLIDE. </a:t>
            </a:r>
          </a:p>
          <a:p>
            <a:pPr defTabSz="1088350">
              <a:defRPr/>
            </a:pPr>
            <a:endParaRPr lang="en-US" sz="900" b="1" dirty="0">
              <a:latin typeface="Arial" panose="020B0604020202020204" pitchFamily="34" charset="0"/>
              <a:cs typeface="Arial" panose="020B0604020202020204" pitchFamily="34" charset="0"/>
            </a:endParaRPr>
          </a:p>
          <a:p>
            <a:pPr defTabSz="1088350">
              <a:defRPr/>
            </a:pPr>
            <a:r>
              <a:rPr lang="en-US" sz="900" dirty="0">
                <a:latin typeface="Arial" panose="020B0604020202020204" pitchFamily="34" charset="0"/>
                <a:cs typeface="Arial" panose="020B0604020202020204" pitchFamily="34" charset="0"/>
              </a:rPr>
              <a:t>Let’s first focus on some research from multiple sources on Latinx Investors. </a:t>
            </a:r>
          </a:p>
          <a:p>
            <a:pPr defTabSz="1088350">
              <a:defRPr/>
            </a:pPr>
            <a:endParaRPr lang="en-US" sz="900" dirty="0">
              <a:latin typeface="Arial" panose="020B0604020202020204" pitchFamily="34" charset="0"/>
              <a:cs typeface="Arial" panose="020B0604020202020204" pitchFamily="34" charset="0"/>
            </a:endParaRPr>
          </a:p>
          <a:p>
            <a:pPr defTabSz="1088350">
              <a:defRPr/>
            </a:pPr>
            <a:r>
              <a:rPr lang="en-US" sz="900" dirty="0">
                <a:latin typeface="Arial" panose="020B0604020202020204" pitchFamily="34" charset="0"/>
                <a:cs typeface="Arial" panose="020B0604020202020204" pitchFamily="34" charset="0"/>
              </a:rPr>
              <a:t>Optional question for the audience: What comes to mind when you hear the term “Latinx Wealth”? </a:t>
            </a:r>
          </a:p>
          <a:p>
            <a:pPr defTabSz="1088350">
              <a:defRPr/>
            </a:pPr>
            <a:r>
              <a:rPr lang="en-US" sz="900" dirty="0">
                <a:latin typeface="Arial" panose="020B0604020202020204" pitchFamily="34" charset="0"/>
                <a:cs typeface="Arial" panose="020B0604020202020204" pitchFamily="34" charset="0"/>
              </a:rPr>
              <a:t> </a:t>
            </a:r>
          </a:p>
          <a:p>
            <a:pPr defTabSz="1088350">
              <a:defRPr/>
            </a:pPr>
            <a:r>
              <a:rPr lang="en-US" sz="900" dirty="0">
                <a:latin typeface="Arial" panose="020B0604020202020204" pitchFamily="34" charset="0"/>
                <a:cs typeface="Arial" panose="020B0604020202020204" pitchFamily="34" charset="0"/>
              </a:rPr>
              <a:t>Gartner conducted research on high-earning (top 10%) multicultural Americans, and realized they shared some common characteristics. </a:t>
            </a:r>
          </a:p>
          <a:p>
            <a:pPr defTabSz="1088350">
              <a:defRPr/>
            </a:pPr>
            <a:endParaRPr lang="en-US" sz="900" dirty="0">
              <a:latin typeface="Arial" panose="020B0604020202020204" pitchFamily="34" charset="0"/>
              <a:cs typeface="Arial" panose="020B0604020202020204" pitchFamily="34" charset="0"/>
            </a:endParaRPr>
          </a:p>
          <a:p>
            <a:pPr defTabSz="1088350">
              <a:defRPr/>
            </a:pPr>
            <a:r>
              <a:rPr lang="en-US" sz="900" dirty="0">
                <a:latin typeface="Arial" panose="020B0604020202020204" pitchFamily="34" charset="0"/>
                <a:cs typeface="Arial" panose="020B0604020202020204" pitchFamily="34" charset="0"/>
              </a:rPr>
              <a:t>High-earning multicultural Americans’ relationship with wealth can be fraught with social tensions and fears of fleeting financial success. As a result, high-earning multicultural consumers strive to keep cultural roots close—and financial security closer still—by emphasizing core values that stress achievement, risk aversion, and self-preservation. </a:t>
            </a:r>
          </a:p>
          <a:p>
            <a:pPr defTabSz="1088350">
              <a:defRPr/>
            </a:pPr>
            <a:endParaRPr lang="en-US" sz="900" dirty="0">
              <a:latin typeface="Arial" panose="020B0604020202020204" pitchFamily="34" charset="0"/>
              <a:cs typeface="Arial" panose="020B0604020202020204" pitchFamily="34" charset="0"/>
            </a:endParaRPr>
          </a:p>
          <a:p>
            <a:pPr defTabSz="1088350">
              <a:defRPr/>
            </a:pPr>
            <a:r>
              <a:rPr lang="en-US" sz="900" dirty="0">
                <a:latin typeface="Arial" panose="020B0604020202020204" pitchFamily="34" charset="0"/>
                <a:cs typeface="Arial" panose="020B0604020202020204" pitchFamily="34" charset="0"/>
              </a:rPr>
              <a:t>They tend to build their identities primarily around their cultural affiliations rather than their financial segmentation, yet income level creates an awkward barrier between them and the non-wealthy members of their cultural communities. This can leave high-earning Latinx </a:t>
            </a:r>
            <a:r>
              <a:rPr lang="en-US" sz="900" u="none" dirty="0">
                <a:solidFill>
                  <a:schemeClr val="tx1"/>
                </a:solidFill>
                <a:latin typeface="Arial" panose="020B0604020202020204" pitchFamily="34" charset="0"/>
                <a:cs typeface="Arial" panose="020B0604020202020204" pitchFamily="34" charset="0"/>
              </a:rPr>
              <a:t>Americans</a:t>
            </a:r>
            <a:r>
              <a:rPr lang="en-US" sz="900" dirty="0">
                <a:latin typeface="Arial" panose="020B0604020202020204" pitchFamily="34" charset="0"/>
                <a:cs typeface="Arial" panose="020B0604020202020204" pitchFamily="34" charset="0"/>
              </a:rPr>
              <a:t> feeling like double agents who pass as both well off and people of color. Ultimately, they feel deeper loyalty to their permanent cultural roots than to cash, which may come and go. Money, or their peers’ lack thereof, can make socializing difficult. “I like doing activities that may be considered pricey, like traveling to foreign countries,” says Evan, a Latino millennial from suburban Georgia. “Not everyone can do that.” </a:t>
            </a:r>
          </a:p>
          <a:p>
            <a:pPr defTabSz="1088350">
              <a:defRPr/>
            </a:pPr>
            <a:endParaRPr lang="en-US" sz="900" dirty="0">
              <a:latin typeface="Arial" panose="020B0604020202020204" pitchFamily="34" charset="0"/>
              <a:cs typeface="Arial" panose="020B0604020202020204" pitchFamily="34" charset="0"/>
            </a:endParaRPr>
          </a:p>
          <a:p>
            <a:pPr defTabSz="1088350">
              <a:defRPr/>
            </a:pPr>
            <a:r>
              <a:rPr lang="en-US" sz="900" dirty="0">
                <a:latin typeface="Arial" panose="020B0604020202020204" pitchFamily="34" charset="0"/>
                <a:cs typeface="Arial" panose="020B0604020202020204" pitchFamily="34" charset="0"/>
              </a:rPr>
              <a:t>Money can also place a weighty obligation on the shoulders of some high-earning Latinx </a:t>
            </a:r>
            <a:r>
              <a:rPr lang="en-US" sz="900" dirty="0" err="1">
                <a:latin typeface="Arial" panose="020B0604020202020204" pitchFamily="34" charset="0"/>
                <a:cs typeface="Arial" panose="020B0604020202020204" pitchFamily="34" charset="0"/>
              </a:rPr>
              <a:t>Americansꟷand</a:t>
            </a:r>
            <a:r>
              <a:rPr lang="en-US" sz="900" dirty="0">
                <a:latin typeface="Arial" panose="020B0604020202020204" pitchFamily="34" charset="0"/>
                <a:cs typeface="Arial" panose="020B0604020202020204" pitchFamily="34" charset="0"/>
              </a:rPr>
              <a:t> that tension might create an even bigger divide between them and their cultural peers. This might explain why, even though high-earning Latinx Americans feel connected to non-high-earning Latinx Americans, the latter group is more likely to say they can fully relate to their racial and ethnic group.</a:t>
            </a:r>
          </a:p>
        </p:txBody>
      </p:sp>
      <p:sp>
        <p:nvSpPr>
          <p:cNvPr id="4" name="Slide Number Placeholder 3"/>
          <p:cNvSpPr>
            <a:spLocks noGrp="1"/>
          </p:cNvSpPr>
          <p:nvPr>
            <p:ph type="sldNum" sz="quarter" idx="10"/>
          </p:nvPr>
        </p:nvSpPr>
        <p:spPr/>
        <p:txBody>
          <a:bodyPr/>
          <a:lstStyle/>
          <a:p>
            <a:fld id="{CFA5BF29-3A85-45E8-9EC2-6FCFBE5E0498}" type="slidenum">
              <a:rPr lang="en-US" smtClean="0"/>
              <a:t>9</a:t>
            </a:fld>
            <a:endParaRPr lang="en-US" dirty="0"/>
          </a:p>
        </p:txBody>
      </p:sp>
    </p:spTree>
    <p:extLst>
      <p:ext uri="{BB962C8B-B14F-4D97-AF65-F5344CB8AC3E}">
        <p14:creationId xmlns:p14="http://schemas.microsoft.com/office/powerpoint/2010/main" val="35138744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graphicFrame>
        <p:nvGraphicFramePr>
          <p:cNvPr id="18" name="Table 17">
            <a:extLst>
              <a:ext uri="{FF2B5EF4-FFF2-40B4-BE49-F238E27FC236}">
                <a16:creationId xmlns:a16="http://schemas.microsoft.com/office/drawing/2014/main" id="{22062404-AF83-384F-8ACF-55A26C815631}"/>
              </a:ext>
            </a:extLst>
          </p:cNvPr>
          <p:cNvGraphicFramePr>
            <a:graphicFrameLocks noGrp="1"/>
          </p:cNvGraphicFramePr>
          <p:nvPr userDrawn="1">
            <p:extLst>
              <p:ext uri="{D42A27DB-BD31-4B8C-83A1-F6EECF244321}">
                <p14:modId xmlns:p14="http://schemas.microsoft.com/office/powerpoint/2010/main" val="2566250068"/>
              </p:ext>
            </p:extLst>
          </p:nvPr>
        </p:nvGraphicFramePr>
        <p:xfrm>
          <a:off x="0"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19" name="Table 18">
            <a:extLst>
              <a:ext uri="{FF2B5EF4-FFF2-40B4-BE49-F238E27FC236}">
                <a16:creationId xmlns:a16="http://schemas.microsoft.com/office/drawing/2014/main" id="{24BC209A-AD8D-6E4F-A506-2E2E16847E95}"/>
              </a:ext>
            </a:extLst>
          </p:cNvPr>
          <p:cNvGraphicFramePr>
            <a:graphicFrameLocks noGrp="1"/>
          </p:cNvGraphicFramePr>
          <p:nvPr userDrawn="1">
            <p:extLst>
              <p:ext uri="{D42A27DB-BD31-4B8C-83A1-F6EECF244321}">
                <p14:modId xmlns:p14="http://schemas.microsoft.com/office/powerpoint/2010/main" val="3471307366"/>
              </p:ext>
            </p:extLst>
          </p:nvPr>
        </p:nvGraphicFramePr>
        <p:xfrm>
          <a:off x="2280492"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20" name="Table 19">
            <a:extLst>
              <a:ext uri="{FF2B5EF4-FFF2-40B4-BE49-F238E27FC236}">
                <a16:creationId xmlns:a16="http://schemas.microsoft.com/office/drawing/2014/main" id="{C2C8F60E-55BB-A64B-AD69-E92CDBC3C38A}"/>
              </a:ext>
            </a:extLst>
          </p:cNvPr>
          <p:cNvGraphicFramePr>
            <a:graphicFrameLocks noGrp="1"/>
          </p:cNvGraphicFramePr>
          <p:nvPr userDrawn="1">
            <p:extLst>
              <p:ext uri="{D42A27DB-BD31-4B8C-83A1-F6EECF244321}">
                <p14:modId xmlns:p14="http://schemas.microsoft.com/office/powerpoint/2010/main" val="2601909557"/>
              </p:ext>
            </p:extLst>
          </p:nvPr>
        </p:nvGraphicFramePr>
        <p:xfrm>
          <a:off x="0"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21" name="Table 20">
            <a:extLst>
              <a:ext uri="{FF2B5EF4-FFF2-40B4-BE49-F238E27FC236}">
                <a16:creationId xmlns:a16="http://schemas.microsoft.com/office/drawing/2014/main" id="{886DFDDC-880D-0F43-9B47-803E877C15BE}"/>
              </a:ext>
            </a:extLst>
          </p:cNvPr>
          <p:cNvGraphicFramePr>
            <a:graphicFrameLocks noGrp="1"/>
          </p:cNvGraphicFramePr>
          <p:nvPr userDrawn="1">
            <p:extLst>
              <p:ext uri="{D42A27DB-BD31-4B8C-83A1-F6EECF244321}">
                <p14:modId xmlns:p14="http://schemas.microsoft.com/office/powerpoint/2010/main" val="1205115527"/>
              </p:ext>
            </p:extLst>
          </p:nvPr>
        </p:nvGraphicFramePr>
        <p:xfrm>
          <a:off x="2280492"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sp>
        <p:nvSpPr>
          <p:cNvPr id="5" name="Text Placeholder 4"/>
          <p:cNvSpPr>
            <a:spLocks noGrp="1"/>
          </p:cNvSpPr>
          <p:nvPr>
            <p:ph type="body" sz="quarter" idx="12" hasCustomPrompt="1"/>
          </p:nvPr>
        </p:nvSpPr>
        <p:spPr>
          <a:xfrm>
            <a:off x="1018320" y="2111612"/>
            <a:ext cx="8775919" cy="1539240"/>
          </a:xfrm>
        </p:spPr>
        <p:txBody>
          <a:bodyPr anchor="b"/>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400"/>
            </a:lvl1pPr>
          </a:lstStyle>
          <a:p>
            <a:pPr lvl="0"/>
            <a:r>
              <a:rPr lang="en-US" dirty="0"/>
              <a:t>First Line Title</a:t>
            </a:r>
          </a:p>
        </p:txBody>
      </p:sp>
      <p:sp>
        <p:nvSpPr>
          <p:cNvPr id="12" name="Text Placeholder 11"/>
          <p:cNvSpPr>
            <a:spLocks noGrp="1"/>
          </p:cNvSpPr>
          <p:nvPr>
            <p:ph type="body" sz="quarter" idx="13" hasCustomPrompt="1"/>
          </p:nvPr>
        </p:nvSpPr>
        <p:spPr>
          <a:xfrm>
            <a:off x="1008161" y="3671917"/>
            <a:ext cx="8786078" cy="1233489"/>
          </a:xfrm>
        </p:spPr>
        <p:txBody>
          <a:bodyPr>
            <a:noAutofit/>
          </a:bodyPr>
          <a:lstStyle>
            <a:lvl1pPr marL="0" indent="0">
              <a:lnSpc>
                <a:spcPct val="94000"/>
              </a:lnSpc>
              <a:spcBef>
                <a:spcPts val="0"/>
              </a:spcBef>
              <a:buNone/>
              <a:defRPr sz="3600" cap="all" baseline="0">
                <a:solidFill>
                  <a:schemeClr val="accent1"/>
                </a:solidFill>
                <a:latin typeface="+mj-lt"/>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Second Line Title</a:t>
            </a:r>
          </a:p>
        </p:txBody>
      </p:sp>
      <p:sp>
        <p:nvSpPr>
          <p:cNvPr id="14" name="Text Placeholder 13"/>
          <p:cNvSpPr>
            <a:spLocks noGrp="1"/>
          </p:cNvSpPr>
          <p:nvPr>
            <p:ph type="body" sz="quarter" idx="14" hasCustomPrompt="1"/>
          </p:nvPr>
        </p:nvSpPr>
        <p:spPr>
          <a:xfrm>
            <a:off x="1027006" y="4898480"/>
            <a:ext cx="8767233" cy="1233489"/>
          </a:xfrm>
        </p:spPr>
        <p:txBody>
          <a:bodyPr>
            <a:noAutofit/>
          </a:bodyPr>
          <a:lstStyle>
            <a:lvl1pPr marL="0" indent="0">
              <a:spcBef>
                <a:spcPts val="0"/>
              </a:spcBef>
              <a:buNone/>
              <a:defRPr sz="1600">
                <a:solidFill>
                  <a:schemeClr val="accent3"/>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sp>
        <p:nvSpPr>
          <p:cNvPr id="6" name="Text Placeholder 6">
            <a:extLst>
              <a:ext uri="{FF2B5EF4-FFF2-40B4-BE49-F238E27FC236}">
                <a16:creationId xmlns:a16="http://schemas.microsoft.com/office/drawing/2014/main" id="{ED0270E9-E0C6-450D-9691-A8F7B542E29F}"/>
              </a:ext>
            </a:extLst>
          </p:cNvPr>
          <p:cNvSpPr>
            <a:spLocks noGrp="1"/>
          </p:cNvSpPr>
          <p:nvPr>
            <p:ph type="body" sz="quarter" idx="16" hasCustomPrompt="1"/>
          </p:nvPr>
        </p:nvSpPr>
        <p:spPr>
          <a:xfrm>
            <a:off x="1005840" y="6380958"/>
            <a:ext cx="8699043" cy="171595"/>
          </a:xfrm>
        </p:spPr>
        <p:txBody>
          <a:bodyPr/>
          <a:lstStyle>
            <a:lvl1pPr marL="0" indent="0" algn="l">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
        <p:nvSpPr>
          <p:cNvPr id="3" name="Text Placeholder 2">
            <a:extLst>
              <a:ext uri="{FF2B5EF4-FFF2-40B4-BE49-F238E27FC236}">
                <a16:creationId xmlns:a16="http://schemas.microsoft.com/office/drawing/2014/main" id="{191ABEE5-6EBA-4296-88A3-4933686693AE}"/>
              </a:ext>
            </a:extLst>
          </p:cNvPr>
          <p:cNvSpPr>
            <a:spLocks noGrp="1"/>
          </p:cNvSpPr>
          <p:nvPr>
            <p:ph type="body" sz="quarter" idx="17"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pic>
        <p:nvPicPr>
          <p:cNvPr id="9" name="Picture 8">
            <a:extLst>
              <a:ext uri="{FF2B5EF4-FFF2-40B4-BE49-F238E27FC236}">
                <a16:creationId xmlns:a16="http://schemas.microsoft.com/office/drawing/2014/main" id="{7B00C704-841B-924C-AF46-8D73D19AEEA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5817" y="658679"/>
            <a:ext cx="1570456" cy="372690"/>
          </a:xfrm>
          <a:prstGeom prst="rect">
            <a:avLst/>
          </a:prstGeom>
        </p:spPr>
      </p:pic>
      <p:pic>
        <p:nvPicPr>
          <p:cNvPr id="11" name="Picture 10">
            <a:extLst>
              <a:ext uri="{FF2B5EF4-FFF2-40B4-BE49-F238E27FC236}">
                <a16:creationId xmlns:a16="http://schemas.microsoft.com/office/drawing/2014/main" id="{3CDB5DED-6183-A74A-A651-B1B43670776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02975" y="433917"/>
            <a:ext cx="597606" cy="597606"/>
          </a:xfrm>
          <a:prstGeom prst="rect">
            <a:avLst/>
          </a:prstGeom>
        </p:spPr>
      </p:pic>
    </p:spTree>
    <p:extLst>
      <p:ext uri="{BB962C8B-B14F-4D97-AF65-F5344CB8AC3E}">
        <p14:creationId xmlns:p14="http://schemas.microsoft.com/office/powerpoint/2010/main" val="3855732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18" name="Title Placeholder 1">
            <a:extLst>
              <a:ext uri="{FF2B5EF4-FFF2-40B4-BE49-F238E27FC236}">
                <a16:creationId xmlns:a16="http://schemas.microsoft.com/office/drawing/2014/main" id="{00133EBD-AD43-634B-AFDC-803886A1E77D}"/>
              </a:ext>
            </a:extLst>
          </p:cNvPr>
          <p:cNvSpPr>
            <a:spLocks noGrp="1"/>
          </p:cNvSpPr>
          <p:nvPr>
            <p:ph type="title"/>
          </p:nvPr>
        </p:nvSpPr>
        <p:spPr>
          <a:xfrm>
            <a:off x="800101" y="298186"/>
            <a:ext cx="10591800" cy="741915"/>
          </a:xfrm>
          <a:prstGeom prst="rect">
            <a:avLst/>
          </a:prstGeom>
        </p:spPr>
        <p:txBody>
          <a:bodyPr vert="horz" lIns="0" tIns="0" rIns="0" bIns="0" rtlCol="0" anchor="b">
            <a:noAutofit/>
          </a:bodyPr>
          <a:lstStyle/>
          <a:p>
            <a:r>
              <a:rPr lang="en-US"/>
              <a:t>Click to edit Master title style</a:t>
            </a:r>
            <a:endParaRPr lang="en-US" dirty="0"/>
          </a:p>
        </p:txBody>
      </p:sp>
      <p:sp>
        <p:nvSpPr>
          <p:cNvPr id="9" name="Text Placeholder 4">
            <a:extLst>
              <a:ext uri="{FF2B5EF4-FFF2-40B4-BE49-F238E27FC236}">
                <a16:creationId xmlns:a16="http://schemas.microsoft.com/office/drawing/2014/main" id="{DEE38278-9B63-FB49-A9A5-B465C77224F5}"/>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1" name="Content Placeholder 14">
            <a:extLst>
              <a:ext uri="{FF2B5EF4-FFF2-40B4-BE49-F238E27FC236}">
                <a16:creationId xmlns:a16="http://schemas.microsoft.com/office/drawing/2014/main" id="{846E2622-EA47-CD49-B9FA-6593B58F4C7F}"/>
              </a:ext>
            </a:extLst>
          </p:cNvPr>
          <p:cNvSpPr>
            <a:spLocks noGrp="1"/>
          </p:cNvSpPr>
          <p:nvPr>
            <p:ph sz="quarter" idx="20"/>
          </p:nvPr>
        </p:nvSpPr>
        <p:spPr>
          <a:xfrm>
            <a:off x="799905" y="1372124"/>
            <a:ext cx="5058529" cy="45257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4">
            <a:extLst>
              <a:ext uri="{FF2B5EF4-FFF2-40B4-BE49-F238E27FC236}">
                <a16:creationId xmlns:a16="http://schemas.microsoft.com/office/drawing/2014/main" id="{8CC511C3-BE0F-EB41-81AF-C2BE03097891}"/>
              </a:ext>
            </a:extLst>
          </p:cNvPr>
          <p:cNvSpPr>
            <a:spLocks noGrp="1"/>
          </p:cNvSpPr>
          <p:nvPr>
            <p:ph sz="quarter" idx="21"/>
          </p:nvPr>
        </p:nvSpPr>
        <p:spPr>
          <a:xfrm>
            <a:off x="6333371" y="1372124"/>
            <a:ext cx="5058529" cy="45257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7">
            <a:extLst>
              <a:ext uri="{FF2B5EF4-FFF2-40B4-BE49-F238E27FC236}">
                <a16:creationId xmlns:a16="http://schemas.microsoft.com/office/drawing/2014/main" id="{5E9F8FED-49B4-3E4D-8288-B957E0CE0299}"/>
              </a:ext>
            </a:extLst>
          </p:cNvPr>
          <p:cNvSpPr>
            <a:spLocks noGrp="1"/>
          </p:cNvSpPr>
          <p:nvPr>
            <p:ph type="body" sz="quarter" idx="22"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ext Placeholder 2">
            <a:extLst>
              <a:ext uri="{FF2B5EF4-FFF2-40B4-BE49-F238E27FC236}">
                <a16:creationId xmlns:a16="http://schemas.microsoft.com/office/drawing/2014/main" id="{B5A2C49C-F3F3-E144-B9FD-457A60A7435E}"/>
              </a:ext>
            </a:extLst>
          </p:cNvPr>
          <p:cNvSpPr>
            <a:spLocks noGrp="1"/>
          </p:cNvSpPr>
          <p:nvPr>
            <p:ph type="body" sz="quarter" idx="23"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20" name="Text Placeholder 6">
            <a:extLst>
              <a:ext uri="{FF2B5EF4-FFF2-40B4-BE49-F238E27FC236}">
                <a16:creationId xmlns:a16="http://schemas.microsoft.com/office/drawing/2014/main" id="{8F8A7FE7-2B74-8C4A-9A4B-7ECB9FE99CD6}"/>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897357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guide id="2" pos="3696" userDrawn="1">
          <p15:clr>
            <a:srgbClr val="A4A3A4"/>
          </p15:clr>
        </p15:guide>
        <p15:guide id="3" pos="3984" userDrawn="1">
          <p15:clr>
            <a:srgbClr val="A4A3A4"/>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Vertical w/Sub">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26DEA31-FE56-47BB-83C2-CA322F956C07}"/>
              </a:ext>
            </a:extLst>
          </p:cNvPr>
          <p:cNvSpPr>
            <a:spLocks noGrp="1"/>
          </p:cNvSpPr>
          <p:nvPr>
            <p:ph type="body" sz="quarter" idx="16" hasCustomPrompt="1"/>
          </p:nvPr>
        </p:nvSpPr>
        <p:spPr>
          <a:xfrm>
            <a:off x="799905" y="1368425"/>
            <a:ext cx="5064320"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10" name="Text Placeholder 3">
            <a:extLst>
              <a:ext uri="{FF2B5EF4-FFF2-40B4-BE49-F238E27FC236}">
                <a16:creationId xmlns:a16="http://schemas.microsoft.com/office/drawing/2014/main" id="{15321B46-FC75-4BFD-8F12-C22C90293D9E}"/>
              </a:ext>
            </a:extLst>
          </p:cNvPr>
          <p:cNvSpPr>
            <a:spLocks noGrp="1"/>
          </p:cNvSpPr>
          <p:nvPr>
            <p:ph type="body" sz="quarter" idx="17" hasCustomPrompt="1"/>
          </p:nvPr>
        </p:nvSpPr>
        <p:spPr>
          <a:xfrm>
            <a:off x="6336601" y="1368425"/>
            <a:ext cx="5055299" cy="457200"/>
          </a:xfrm>
        </p:spPr>
        <p:txBody>
          <a:bodyPr/>
          <a:lstStyle>
            <a:lvl1pPr marL="0" indent="0">
              <a:spcBef>
                <a:spcPts val="0"/>
              </a:spcBef>
              <a:buNone/>
              <a:defRPr sz="2000" b="1" cap="none" baseline="0">
                <a:solidFill>
                  <a:schemeClr val="tx2"/>
                </a:solidFill>
                <a:latin typeface="+mn-lt"/>
              </a:defRPr>
            </a:lvl1pPr>
            <a:lvl2pPr>
              <a:defRPr sz="1600" cap="all" baseline="0">
                <a:solidFill>
                  <a:schemeClr val="tx2"/>
                </a:solidFill>
                <a:latin typeface="+mj-lt"/>
              </a:defRPr>
            </a:lvl2pPr>
            <a:lvl3pPr>
              <a:defRPr sz="1600" cap="all" baseline="0">
                <a:solidFill>
                  <a:schemeClr val="tx2"/>
                </a:solidFill>
                <a:latin typeface="+mj-lt"/>
              </a:defRPr>
            </a:lvl3pPr>
            <a:lvl4pPr>
              <a:defRPr sz="1600" cap="all" baseline="0">
                <a:solidFill>
                  <a:schemeClr val="tx2"/>
                </a:solidFill>
                <a:latin typeface="+mj-lt"/>
              </a:defRPr>
            </a:lvl4pPr>
            <a:lvl5pPr>
              <a:defRPr sz="1600" cap="all" baseline="0">
                <a:solidFill>
                  <a:schemeClr val="tx2"/>
                </a:solidFill>
                <a:latin typeface="+mj-lt"/>
              </a:defRPr>
            </a:lvl5pPr>
          </a:lstStyle>
          <a:p>
            <a:pPr lvl="0"/>
            <a:r>
              <a:rPr lang="en-US" dirty="0"/>
              <a:t>Subhead</a:t>
            </a:r>
          </a:p>
        </p:txBody>
      </p:sp>
      <p:sp>
        <p:nvSpPr>
          <p:cNvPr id="21" name="Title Placeholder 1">
            <a:extLst>
              <a:ext uri="{FF2B5EF4-FFF2-40B4-BE49-F238E27FC236}">
                <a16:creationId xmlns:a16="http://schemas.microsoft.com/office/drawing/2014/main" id="{6BB12639-B50D-574C-A538-12D4868BEF14}"/>
              </a:ext>
            </a:extLst>
          </p:cNvPr>
          <p:cNvSpPr>
            <a:spLocks noGrp="1"/>
          </p:cNvSpPr>
          <p:nvPr>
            <p:ph type="title"/>
          </p:nvPr>
        </p:nvSpPr>
        <p:spPr>
          <a:xfrm>
            <a:off x="799905" y="298186"/>
            <a:ext cx="10591995" cy="741915"/>
          </a:xfrm>
          <a:prstGeom prst="rect">
            <a:avLst/>
          </a:prstGeom>
        </p:spPr>
        <p:txBody>
          <a:bodyPr vert="horz" lIns="0" tIns="0" rIns="0" bIns="0" rtlCol="0" anchor="b">
            <a:noAutofit/>
          </a:bodyPr>
          <a:lstStyle/>
          <a:p>
            <a:r>
              <a:rPr lang="en-US"/>
              <a:t>Click to edit Master title style</a:t>
            </a:r>
            <a:endParaRPr lang="en-US" dirty="0"/>
          </a:p>
        </p:txBody>
      </p:sp>
      <p:sp>
        <p:nvSpPr>
          <p:cNvPr id="11" name="Content Placeholder 14">
            <a:extLst>
              <a:ext uri="{FF2B5EF4-FFF2-40B4-BE49-F238E27FC236}">
                <a16:creationId xmlns:a16="http://schemas.microsoft.com/office/drawing/2014/main" id="{F737D239-7515-2940-AB87-E2D7A747A673}"/>
              </a:ext>
            </a:extLst>
          </p:cNvPr>
          <p:cNvSpPr>
            <a:spLocks noGrp="1"/>
          </p:cNvSpPr>
          <p:nvPr>
            <p:ph sz="quarter" idx="21"/>
          </p:nvPr>
        </p:nvSpPr>
        <p:spPr>
          <a:xfrm>
            <a:off x="799905" y="1943100"/>
            <a:ext cx="5058529" cy="39547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4">
            <a:extLst>
              <a:ext uri="{FF2B5EF4-FFF2-40B4-BE49-F238E27FC236}">
                <a16:creationId xmlns:a16="http://schemas.microsoft.com/office/drawing/2014/main" id="{49638672-8785-4F4D-8808-2BB0BF6682A8}"/>
              </a:ext>
            </a:extLst>
          </p:cNvPr>
          <p:cNvSpPr>
            <a:spLocks noGrp="1"/>
          </p:cNvSpPr>
          <p:nvPr>
            <p:ph sz="quarter" idx="22"/>
          </p:nvPr>
        </p:nvSpPr>
        <p:spPr>
          <a:xfrm>
            <a:off x="6333371" y="1943100"/>
            <a:ext cx="5058529" cy="39547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4">
            <a:extLst>
              <a:ext uri="{FF2B5EF4-FFF2-40B4-BE49-F238E27FC236}">
                <a16:creationId xmlns:a16="http://schemas.microsoft.com/office/drawing/2014/main" id="{51941935-7E44-5042-9B05-5DC1346D8ED1}"/>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4" name="Text Placeholder 7">
            <a:extLst>
              <a:ext uri="{FF2B5EF4-FFF2-40B4-BE49-F238E27FC236}">
                <a16:creationId xmlns:a16="http://schemas.microsoft.com/office/drawing/2014/main" id="{F2B38D53-E4DA-C44D-9A91-8C284635073C}"/>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ext Placeholder 2">
            <a:extLst>
              <a:ext uri="{FF2B5EF4-FFF2-40B4-BE49-F238E27FC236}">
                <a16:creationId xmlns:a16="http://schemas.microsoft.com/office/drawing/2014/main" id="{1A30ECCF-5FE0-214A-9CF4-B76AA7243A7D}"/>
              </a:ext>
            </a:extLst>
          </p:cNvPr>
          <p:cNvSpPr>
            <a:spLocks noGrp="1"/>
          </p:cNvSpPr>
          <p:nvPr>
            <p:ph type="body" sz="quarter" idx="23"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7" name="Text Placeholder 6">
            <a:extLst>
              <a:ext uri="{FF2B5EF4-FFF2-40B4-BE49-F238E27FC236}">
                <a16:creationId xmlns:a16="http://schemas.microsoft.com/office/drawing/2014/main" id="{F558388D-35F8-9644-A1EC-4E3037B828ED}"/>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112993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224" userDrawn="1">
          <p15:clr>
            <a:srgbClr val="A4A3A4"/>
          </p15:clr>
        </p15:guide>
        <p15:guide id="2" pos="3696" userDrawn="1">
          <p15:clr>
            <a:srgbClr val="A4A3A4"/>
          </p15:clr>
        </p15:guide>
        <p15:guide id="3" pos="3984" userDrawn="1">
          <p15:clr>
            <a:srgbClr val="A4A3A4"/>
          </p15:clr>
        </p15:guide>
        <p15:guide id="4" orient="horz" pos="816" userDrawn="1">
          <p15:clr>
            <a:srgbClr val="A4A3A4"/>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Hori">
    <p:spTree>
      <p:nvGrpSpPr>
        <p:cNvPr id="1" name=""/>
        <p:cNvGrpSpPr/>
        <p:nvPr/>
      </p:nvGrpSpPr>
      <p:grpSpPr>
        <a:xfrm>
          <a:off x="0" y="0"/>
          <a:ext cx="0" cy="0"/>
          <a:chOff x="0" y="0"/>
          <a:chExt cx="0" cy="0"/>
        </a:xfrm>
      </p:grpSpPr>
      <p:sp>
        <p:nvSpPr>
          <p:cNvPr id="18" name="Title Placeholder 1">
            <a:extLst>
              <a:ext uri="{FF2B5EF4-FFF2-40B4-BE49-F238E27FC236}">
                <a16:creationId xmlns:a16="http://schemas.microsoft.com/office/drawing/2014/main" id="{73A4D15B-9185-7A48-AD1C-D3B8F9A72E1E}"/>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9" name="Text Placeholder 4">
            <a:extLst>
              <a:ext uri="{FF2B5EF4-FFF2-40B4-BE49-F238E27FC236}">
                <a16:creationId xmlns:a16="http://schemas.microsoft.com/office/drawing/2014/main" id="{9B17A5A0-E4B0-4840-8FBE-03F54A1AAF7D}"/>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2" name="Content Placeholder 14">
            <a:extLst>
              <a:ext uri="{FF2B5EF4-FFF2-40B4-BE49-F238E27FC236}">
                <a16:creationId xmlns:a16="http://schemas.microsoft.com/office/drawing/2014/main" id="{651BE8C4-E7F9-854B-87AA-CA29FFF593B6}"/>
              </a:ext>
            </a:extLst>
          </p:cNvPr>
          <p:cNvSpPr>
            <a:spLocks noGrp="1"/>
          </p:cNvSpPr>
          <p:nvPr>
            <p:ph sz="quarter" idx="20"/>
          </p:nvPr>
        </p:nvSpPr>
        <p:spPr>
          <a:xfrm>
            <a:off x="799905" y="1372124"/>
            <a:ext cx="10591995" cy="20568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4">
            <a:extLst>
              <a:ext uri="{FF2B5EF4-FFF2-40B4-BE49-F238E27FC236}">
                <a16:creationId xmlns:a16="http://schemas.microsoft.com/office/drawing/2014/main" id="{C817FB6C-EE84-654F-B982-77D8043F0F19}"/>
              </a:ext>
            </a:extLst>
          </p:cNvPr>
          <p:cNvSpPr>
            <a:spLocks noGrp="1"/>
          </p:cNvSpPr>
          <p:nvPr>
            <p:ph sz="quarter" idx="21"/>
          </p:nvPr>
        </p:nvSpPr>
        <p:spPr>
          <a:xfrm>
            <a:off x="799905" y="3788912"/>
            <a:ext cx="10591995" cy="20568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7">
            <a:extLst>
              <a:ext uri="{FF2B5EF4-FFF2-40B4-BE49-F238E27FC236}">
                <a16:creationId xmlns:a16="http://schemas.microsoft.com/office/drawing/2014/main" id="{E3F2B241-A4DD-3B48-8E3C-95B5DC95E2FC}"/>
              </a:ext>
            </a:extLst>
          </p:cNvPr>
          <p:cNvSpPr>
            <a:spLocks noGrp="1"/>
          </p:cNvSpPr>
          <p:nvPr>
            <p:ph type="body" sz="quarter" idx="22"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ext Placeholder 2">
            <a:extLst>
              <a:ext uri="{FF2B5EF4-FFF2-40B4-BE49-F238E27FC236}">
                <a16:creationId xmlns:a16="http://schemas.microsoft.com/office/drawing/2014/main" id="{5C9412FC-E69C-CE48-958A-C910ADCEBE92}"/>
              </a:ext>
            </a:extLst>
          </p:cNvPr>
          <p:cNvSpPr>
            <a:spLocks noGrp="1"/>
          </p:cNvSpPr>
          <p:nvPr>
            <p:ph type="body" sz="quarter" idx="23"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7" name="Text Placeholder 6">
            <a:extLst>
              <a:ext uri="{FF2B5EF4-FFF2-40B4-BE49-F238E27FC236}">
                <a16:creationId xmlns:a16="http://schemas.microsoft.com/office/drawing/2014/main" id="{CE67FAE2-5E37-914E-9815-2CD0FB8538DD}"/>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033685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376" userDrawn="1">
          <p15:clr>
            <a:srgbClr val="A4A3A4"/>
          </p15:clr>
        </p15:guide>
        <p15:guide id="2" orient="horz" pos="816" userDrawn="1">
          <p15:clr>
            <a:srgbClr val="A4A3A4"/>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Hori w/Sub">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8CD0BCAA-04D6-4C45-9B36-B18CA9A00B97}"/>
              </a:ext>
            </a:extLst>
          </p:cNvPr>
          <p:cNvSpPr>
            <a:spLocks noGrp="1"/>
          </p:cNvSpPr>
          <p:nvPr>
            <p:ph type="body" sz="quarter" idx="16" hasCustomPrompt="1"/>
          </p:nvPr>
        </p:nvSpPr>
        <p:spPr>
          <a:xfrm>
            <a:off x="799905" y="1371600"/>
            <a:ext cx="10591995"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10" name="Text Placeholder 5">
            <a:extLst>
              <a:ext uri="{FF2B5EF4-FFF2-40B4-BE49-F238E27FC236}">
                <a16:creationId xmlns:a16="http://schemas.microsoft.com/office/drawing/2014/main" id="{477FCCFF-4B45-4E65-8C04-CF88296CF2A2}"/>
              </a:ext>
            </a:extLst>
          </p:cNvPr>
          <p:cNvSpPr>
            <a:spLocks noGrp="1"/>
          </p:cNvSpPr>
          <p:nvPr>
            <p:ph type="body" sz="quarter" idx="18" hasCustomPrompt="1"/>
          </p:nvPr>
        </p:nvSpPr>
        <p:spPr>
          <a:xfrm>
            <a:off x="799905" y="3749040"/>
            <a:ext cx="10591995"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13" name="Title Placeholder 1">
            <a:extLst>
              <a:ext uri="{FF2B5EF4-FFF2-40B4-BE49-F238E27FC236}">
                <a16:creationId xmlns:a16="http://schemas.microsoft.com/office/drawing/2014/main" id="{C2843669-F897-CB4E-8D91-CFDD9DF04C52}"/>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4" name="Text Placeholder 4">
            <a:extLst>
              <a:ext uri="{FF2B5EF4-FFF2-40B4-BE49-F238E27FC236}">
                <a16:creationId xmlns:a16="http://schemas.microsoft.com/office/drawing/2014/main" id="{15711337-3F59-7F45-A21C-A6A896472C65}"/>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5" name="Content Placeholder 14">
            <a:extLst>
              <a:ext uri="{FF2B5EF4-FFF2-40B4-BE49-F238E27FC236}">
                <a16:creationId xmlns:a16="http://schemas.microsoft.com/office/drawing/2014/main" id="{A17290DB-C33C-7346-B3F3-C58E93FB7A74}"/>
              </a:ext>
            </a:extLst>
          </p:cNvPr>
          <p:cNvSpPr>
            <a:spLocks noGrp="1"/>
          </p:cNvSpPr>
          <p:nvPr>
            <p:ph sz="quarter" idx="21"/>
          </p:nvPr>
        </p:nvSpPr>
        <p:spPr>
          <a:xfrm>
            <a:off x="799905" y="1752600"/>
            <a:ext cx="10591995" cy="167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14">
            <a:extLst>
              <a:ext uri="{FF2B5EF4-FFF2-40B4-BE49-F238E27FC236}">
                <a16:creationId xmlns:a16="http://schemas.microsoft.com/office/drawing/2014/main" id="{85E5E503-2A99-B341-AA93-3CCE7FB7510B}"/>
              </a:ext>
            </a:extLst>
          </p:cNvPr>
          <p:cNvSpPr>
            <a:spLocks noGrp="1"/>
          </p:cNvSpPr>
          <p:nvPr>
            <p:ph sz="quarter" idx="22"/>
          </p:nvPr>
        </p:nvSpPr>
        <p:spPr>
          <a:xfrm>
            <a:off x="799905" y="4152900"/>
            <a:ext cx="10591995" cy="16928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7">
            <a:extLst>
              <a:ext uri="{FF2B5EF4-FFF2-40B4-BE49-F238E27FC236}">
                <a16:creationId xmlns:a16="http://schemas.microsoft.com/office/drawing/2014/main" id="{F2206B4A-5969-6141-889D-A0F85C8EEAAC}"/>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9" name="Text Placeholder 2">
            <a:extLst>
              <a:ext uri="{FF2B5EF4-FFF2-40B4-BE49-F238E27FC236}">
                <a16:creationId xmlns:a16="http://schemas.microsoft.com/office/drawing/2014/main" id="{F4263881-EA3E-4D4E-B269-12BD39365760}"/>
              </a:ext>
            </a:extLst>
          </p:cNvPr>
          <p:cNvSpPr>
            <a:spLocks noGrp="1"/>
          </p:cNvSpPr>
          <p:nvPr>
            <p:ph type="body" sz="quarter" idx="23"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20" name="Text Placeholder 6">
            <a:extLst>
              <a:ext uri="{FF2B5EF4-FFF2-40B4-BE49-F238E27FC236}">
                <a16:creationId xmlns:a16="http://schemas.microsoft.com/office/drawing/2014/main" id="{C9D24CC2-F019-A94B-9408-69F05A7CD7AC}"/>
              </a:ext>
            </a:extLst>
          </p:cNvPr>
          <p:cNvSpPr>
            <a:spLocks noGrp="1"/>
          </p:cNvSpPr>
          <p:nvPr>
            <p:ph type="body" sz="quarter" idx="24"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946617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104" userDrawn="1">
          <p15:clr>
            <a:srgbClr val="A4A3A4"/>
          </p15:clr>
        </p15:guide>
        <p15:guide id="2" orient="horz" pos="2352" userDrawn="1">
          <p15:clr>
            <a:srgbClr val="A4A3A4"/>
          </p15:clr>
        </p15:guide>
        <p15:guide id="3" orient="horz" pos="2616" userDrawn="1">
          <p15:clr>
            <a:srgbClr val="A4A3A4"/>
          </p15:clr>
        </p15:guide>
        <p15:guide id="4" orient="horz" pos="816" userDrawn="1">
          <p15:clr>
            <a:srgbClr val="A4A3A4"/>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Content Vertical">
    <p:spTree>
      <p:nvGrpSpPr>
        <p:cNvPr id="1" name=""/>
        <p:cNvGrpSpPr/>
        <p:nvPr/>
      </p:nvGrpSpPr>
      <p:grpSpPr>
        <a:xfrm>
          <a:off x="0" y="0"/>
          <a:ext cx="0" cy="0"/>
          <a:chOff x="0" y="0"/>
          <a:chExt cx="0" cy="0"/>
        </a:xfrm>
      </p:grpSpPr>
      <p:sp>
        <p:nvSpPr>
          <p:cNvPr id="16" name="Title Placeholder 1">
            <a:extLst>
              <a:ext uri="{FF2B5EF4-FFF2-40B4-BE49-F238E27FC236}">
                <a16:creationId xmlns:a16="http://schemas.microsoft.com/office/drawing/2014/main" id="{305826E8-2D9A-6941-9BFF-5B137C84197A}"/>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7" name="Text Placeholder 4">
            <a:extLst>
              <a:ext uri="{FF2B5EF4-FFF2-40B4-BE49-F238E27FC236}">
                <a16:creationId xmlns:a16="http://schemas.microsoft.com/office/drawing/2014/main" id="{E041BCE9-9027-7249-8B74-ACAEA922931A}"/>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5" name="Content Placeholder 14">
            <a:extLst>
              <a:ext uri="{FF2B5EF4-FFF2-40B4-BE49-F238E27FC236}">
                <a16:creationId xmlns:a16="http://schemas.microsoft.com/office/drawing/2014/main" id="{6D1679B6-DAFB-ED4C-91BA-B2E80FBF496C}"/>
              </a:ext>
            </a:extLst>
          </p:cNvPr>
          <p:cNvSpPr>
            <a:spLocks noGrp="1"/>
          </p:cNvSpPr>
          <p:nvPr>
            <p:ph sz="quarter" idx="24"/>
          </p:nvPr>
        </p:nvSpPr>
        <p:spPr>
          <a:xfrm>
            <a:off x="4489743" y="1372124"/>
            <a:ext cx="3217430" cy="45257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Content Placeholder 14">
            <a:extLst>
              <a:ext uri="{FF2B5EF4-FFF2-40B4-BE49-F238E27FC236}">
                <a16:creationId xmlns:a16="http://schemas.microsoft.com/office/drawing/2014/main" id="{29C02B89-88AC-C740-941B-4F57156B6F18}"/>
              </a:ext>
            </a:extLst>
          </p:cNvPr>
          <p:cNvSpPr>
            <a:spLocks noGrp="1"/>
          </p:cNvSpPr>
          <p:nvPr>
            <p:ph sz="quarter" idx="25"/>
          </p:nvPr>
        </p:nvSpPr>
        <p:spPr>
          <a:xfrm>
            <a:off x="800099" y="1372124"/>
            <a:ext cx="3257298" cy="45257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7" name="Content Placeholder 14">
            <a:extLst>
              <a:ext uri="{FF2B5EF4-FFF2-40B4-BE49-F238E27FC236}">
                <a16:creationId xmlns:a16="http://schemas.microsoft.com/office/drawing/2014/main" id="{225FC26E-EC81-2741-AC7B-FE00A2A0BD2D}"/>
              </a:ext>
            </a:extLst>
          </p:cNvPr>
          <p:cNvSpPr>
            <a:spLocks noGrp="1"/>
          </p:cNvSpPr>
          <p:nvPr>
            <p:ph sz="quarter" idx="26"/>
          </p:nvPr>
        </p:nvSpPr>
        <p:spPr>
          <a:xfrm>
            <a:off x="8139519" y="1372124"/>
            <a:ext cx="3252381" cy="45257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7">
            <a:extLst>
              <a:ext uri="{FF2B5EF4-FFF2-40B4-BE49-F238E27FC236}">
                <a16:creationId xmlns:a16="http://schemas.microsoft.com/office/drawing/2014/main" id="{BA59A641-9DC4-0049-BF9A-3295FC0EE99F}"/>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2" name="Text Placeholder 2">
            <a:extLst>
              <a:ext uri="{FF2B5EF4-FFF2-40B4-BE49-F238E27FC236}">
                <a16:creationId xmlns:a16="http://schemas.microsoft.com/office/drawing/2014/main" id="{B3951997-988E-9343-8170-CEDF1D769D61}"/>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3" name="Text Placeholder 6">
            <a:extLst>
              <a:ext uri="{FF2B5EF4-FFF2-40B4-BE49-F238E27FC236}">
                <a16:creationId xmlns:a16="http://schemas.microsoft.com/office/drawing/2014/main" id="{F9578FA4-E344-E442-950B-AFE564D70969}"/>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4102044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pos="2544" userDrawn="1">
          <p15:clr>
            <a:srgbClr val="A4A3A4"/>
          </p15:clr>
        </p15:guide>
        <p15:guide id="2" pos="2832" userDrawn="1">
          <p15:clr>
            <a:srgbClr val="A4A3A4"/>
          </p15:clr>
        </p15:guide>
        <p15:guide id="3" pos="4848" userDrawn="1">
          <p15:clr>
            <a:srgbClr val="A4A3A4"/>
          </p15:clr>
        </p15:guide>
        <p15:guide id="4" pos="5136" userDrawn="1">
          <p15:clr>
            <a:srgbClr val="A4A3A4"/>
          </p15:clr>
        </p15:guide>
        <p15:guide id="5" orient="horz" pos="816" userDrawn="1">
          <p15:clr>
            <a:srgbClr val="A4A3A4"/>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hree Content Vertical w/Sub">
    <p:spTree>
      <p:nvGrpSpPr>
        <p:cNvPr id="1" name=""/>
        <p:cNvGrpSpPr/>
        <p:nvPr/>
      </p:nvGrpSpPr>
      <p:grpSpPr>
        <a:xfrm>
          <a:off x="0" y="0"/>
          <a:ext cx="0" cy="0"/>
          <a:chOff x="0" y="0"/>
          <a:chExt cx="0" cy="0"/>
        </a:xfrm>
      </p:grpSpPr>
      <p:sp>
        <p:nvSpPr>
          <p:cNvPr id="11" name="Text Placeholder 9">
            <a:extLst>
              <a:ext uri="{FF2B5EF4-FFF2-40B4-BE49-F238E27FC236}">
                <a16:creationId xmlns:a16="http://schemas.microsoft.com/office/drawing/2014/main" id="{0DB89D01-F2DC-4D92-B7AD-9F6D438E0B56}"/>
              </a:ext>
            </a:extLst>
          </p:cNvPr>
          <p:cNvSpPr>
            <a:spLocks noGrp="1"/>
          </p:cNvSpPr>
          <p:nvPr>
            <p:ph type="body" sz="quarter" idx="15" hasCustomPrompt="1"/>
          </p:nvPr>
        </p:nvSpPr>
        <p:spPr>
          <a:xfrm>
            <a:off x="800099" y="1373980"/>
            <a:ext cx="3257297"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4" name="Text Placeholder 9">
            <a:extLst>
              <a:ext uri="{FF2B5EF4-FFF2-40B4-BE49-F238E27FC236}">
                <a16:creationId xmlns:a16="http://schemas.microsoft.com/office/drawing/2014/main" id="{71B429D7-C775-4173-B500-DBBA005BA8E5}"/>
              </a:ext>
            </a:extLst>
          </p:cNvPr>
          <p:cNvSpPr>
            <a:spLocks noGrp="1"/>
          </p:cNvSpPr>
          <p:nvPr>
            <p:ph type="body" sz="quarter" idx="17" hasCustomPrompt="1"/>
          </p:nvPr>
        </p:nvSpPr>
        <p:spPr>
          <a:xfrm>
            <a:off x="4495800" y="1373980"/>
            <a:ext cx="3211374"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5" name="Text Placeholder 9">
            <a:extLst>
              <a:ext uri="{FF2B5EF4-FFF2-40B4-BE49-F238E27FC236}">
                <a16:creationId xmlns:a16="http://schemas.microsoft.com/office/drawing/2014/main" id="{C0BC72E6-A0EA-48B1-A3F9-32CDB9AD93F7}"/>
              </a:ext>
            </a:extLst>
          </p:cNvPr>
          <p:cNvSpPr>
            <a:spLocks noGrp="1"/>
          </p:cNvSpPr>
          <p:nvPr>
            <p:ph type="body" sz="quarter" idx="22" hasCustomPrompt="1"/>
          </p:nvPr>
        </p:nvSpPr>
        <p:spPr>
          <a:xfrm>
            <a:off x="8139519" y="1373980"/>
            <a:ext cx="3252381"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6" name="Title Placeholder 1">
            <a:extLst>
              <a:ext uri="{FF2B5EF4-FFF2-40B4-BE49-F238E27FC236}">
                <a16:creationId xmlns:a16="http://schemas.microsoft.com/office/drawing/2014/main" id="{2DBD1FA7-BF9A-394A-957E-27FD57E60CDB}"/>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7" name="Text Placeholder 4">
            <a:extLst>
              <a:ext uri="{FF2B5EF4-FFF2-40B4-BE49-F238E27FC236}">
                <a16:creationId xmlns:a16="http://schemas.microsoft.com/office/drawing/2014/main" id="{AFABE41B-655D-3243-A77F-F63890D155CE}"/>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8" name="Content Placeholder 14">
            <a:extLst>
              <a:ext uri="{FF2B5EF4-FFF2-40B4-BE49-F238E27FC236}">
                <a16:creationId xmlns:a16="http://schemas.microsoft.com/office/drawing/2014/main" id="{B0F7B0D2-4CD2-1C42-8534-93305A75529D}"/>
              </a:ext>
            </a:extLst>
          </p:cNvPr>
          <p:cNvSpPr>
            <a:spLocks noGrp="1"/>
          </p:cNvSpPr>
          <p:nvPr>
            <p:ph sz="quarter" idx="24"/>
          </p:nvPr>
        </p:nvSpPr>
        <p:spPr>
          <a:xfrm>
            <a:off x="4489743" y="1943100"/>
            <a:ext cx="3217430" cy="39547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Content Placeholder 14">
            <a:extLst>
              <a:ext uri="{FF2B5EF4-FFF2-40B4-BE49-F238E27FC236}">
                <a16:creationId xmlns:a16="http://schemas.microsoft.com/office/drawing/2014/main" id="{3F563AD6-ED81-C542-A807-2F2A0EA60D19}"/>
              </a:ext>
            </a:extLst>
          </p:cNvPr>
          <p:cNvSpPr>
            <a:spLocks noGrp="1"/>
          </p:cNvSpPr>
          <p:nvPr>
            <p:ph sz="quarter" idx="26"/>
          </p:nvPr>
        </p:nvSpPr>
        <p:spPr>
          <a:xfrm>
            <a:off x="800099" y="1943100"/>
            <a:ext cx="3257298" cy="39547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Content Placeholder 14">
            <a:extLst>
              <a:ext uri="{FF2B5EF4-FFF2-40B4-BE49-F238E27FC236}">
                <a16:creationId xmlns:a16="http://schemas.microsoft.com/office/drawing/2014/main" id="{09B52948-E898-5C48-A1C3-5E8962E2ECFB}"/>
              </a:ext>
            </a:extLst>
          </p:cNvPr>
          <p:cNvSpPr>
            <a:spLocks noGrp="1"/>
          </p:cNvSpPr>
          <p:nvPr>
            <p:ph sz="quarter" idx="27"/>
          </p:nvPr>
        </p:nvSpPr>
        <p:spPr>
          <a:xfrm>
            <a:off x="8139519" y="1943100"/>
            <a:ext cx="3252381" cy="39547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7">
            <a:extLst>
              <a:ext uri="{FF2B5EF4-FFF2-40B4-BE49-F238E27FC236}">
                <a16:creationId xmlns:a16="http://schemas.microsoft.com/office/drawing/2014/main" id="{351A52FD-058B-074B-A659-B91763FE508C}"/>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9" name="Text Placeholder 2">
            <a:extLst>
              <a:ext uri="{FF2B5EF4-FFF2-40B4-BE49-F238E27FC236}">
                <a16:creationId xmlns:a16="http://schemas.microsoft.com/office/drawing/2014/main" id="{7A539FDA-EF4E-BF40-8820-87DD45BCABDA}"/>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22" name="Text Placeholder 6">
            <a:extLst>
              <a:ext uri="{FF2B5EF4-FFF2-40B4-BE49-F238E27FC236}">
                <a16:creationId xmlns:a16="http://schemas.microsoft.com/office/drawing/2014/main" id="{35EC19EA-BF57-4341-91F0-112EAE0903CC}"/>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1346486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1224" userDrawn="1">
          <p15:clr>
            <a:srgbClr val="A4A3A4"/>
          </p15:clr>
        </p15:guide>
        <p15:guide id="2" pos="2544" userDrawn="1">
          <p15:clr>
            <a:srgbClr val="A4A3A4"/>
          </p15:clr>
        </p15:guide>
        <p15:guide id="3" pos="2832" userDrawn="1">
          <p15:clr>
            <a:srgbClr val="A4A3A4"/>
          </p15:clr>
        </p15:guide>
        <p15:guide id="4" pos="4848" userDrawn="1">
          <p15:clr>
            <a:srgbClr val="A4A3A4"/>
          </p15:clr>
        </p15:guide>
        <p15:guide id="5" pos="5136" userDrawn="1">
          <p15:clr>
            <a:srgbClr val="A4A3A4"/>
          </p15:clr>
        </p15:guide>
        <p15:guide id="6" orient="horz" pos="816" userDrawn="1">
          <p15:clr>
            <a:srgbClr val="A4A3A4"/>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ntent Hori Top/Vert Bottom">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188FA624-ABE0-8842-BAC9-94880B30EBFC}"/>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4" name="Text Placeholder 4">
            <a:extLst>
              <a:ext uri="{FF2B5EF4-FFF2-40B4-BE49-F238E27FC236}">
                <a16:creationId xmlns:a16="http://schemas.microsoft.com/office/drawing/2014/main" id="{7D62AF5A-D264-4644-A5AC-0C3FC1BC1EE0}"/>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5" name="Content Placeholder 14">
            <a:extLst>
              <a:ext uri="{FF2B5EF4-FFF2-40B4-BE49-F238E27FC236}">
                <a16:creationId xmlns:a16="http://schemas.microsoft.com/office/drawing/2014/main" id="{E6ACE72C-8D6C-8949-96A6-42B5ECF137A8}"/>
              </a:ext>
            </a:extLst>
          </p:cNvPr>
          <p:cNvSpPr>
            <a:spLocks noGrp="1"/>
          </p:cNvSpPr>
          <p:nvPr>
            <p:ph sz="quarter" idx="25"/>
          </p:nvPr>
        </p:nvSpPr>
        <p:spPr>
          <a:xfrm>
            <a:off x="800099" y="1372124"/>
            <a:ext cx="10591800" cy="20721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14">
            <a:extLst>
              <a:ext uri="{FF2B5EF4-FFF2-40B4-BE49-F238E27FC236}">
                <a16:creationId xmlns:a16="http://schemas.microsoft.com/office/drawing/2014/main" id="{FE5A5502-CA31-0F4C-80A3-58F35825A8AB}"/>
              </a:ext>
            </a:extLst>
          </p:cNvPr>
          <p:cNvSpPr>
            <a:spLocks noGrp="1"/>
          </p:cNvSpPr>
          <p:nvPr>
            <p:ph sz="quarter" idx="33"/>
          </p:nvPr>
        </p:nvSpPr>
        <p:spPr>
          <a:xfrm>
            <a:off x="6364224" y="3733800"/>
            <a:ext cx="5027674" cy="2218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Content Placeholder 14">
            <a:extLst>
              <a:ext uri="{FF2B5EF4-FFF2-40B4-BE49-F238E27FC236}">
                <a16:creationId xmlns:a16="http://schemas.microsoft.com/office/drawing/2014/main" id="{05C0A8AD-0FB6-4241-B28B-65C0A0A676CF}"/>
              </a:ext>
            </a:extLst>
          </p:cNvPr>
          <p:cNvSpPr>
            <a:spLocks noGrp="1"/>
          </p:cNvSpPr>
          <p:nvPr>
            <p:ph sz="quarter" idx="34"/>
          </p:nvPr>
        </p:nvSpPr>
        <p:spPr>
          <a:xfrm>
            <a:off x="800103" y="3733800"/>
            <a:ext cx="5027674" cy="2218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7">
            <a:extLst>
              <a:ext uri="{FF2B5EF4-FFF2-40B4-BE49-F238E27FC236}">
                <a16:creationId xmlns:a16="http://schemas.microsoft.com/office/drawing/2014/main" id="{26948D69-8415-7E47-B8B2-1BB6F0A41D1E}"/>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7" name="Text Placeholder 2">
            <a:extLst>
              <a:ext uri="{FF2B5EF4-FFF2-40B4-BE49-F238E27FC236}">
                <a16:creationId xmlns:a16="http://schemas.microsoft.com/office/drawing/2014/main" id="{89ABED1F-B09A-F54C-A018-BA24ECD6C8EB}"/>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9" name="Text Placeholder 6">
            <a:extLst>
              <a:ext uri="{FF2B5EF4-FFF2-40B4-BE49-F238E27FC236}">
                <a16:creationId xmlns:a16="http://schemas.microsoft.com/office/drawing/2014/main" id="{D36F8149-8A0B-FB44-8092-C29D3268875C}"/>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98077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352" userDrawn="1">
          <p15:clr>
            <a:srgbClr val="A4A3A4"/>
          </p15:clr>
        </p15:guide>
        <p15:guide id="2" orient="horz" pos="816" userDrawn="1">
          <p15:clr>
            <a:srgbClr val="A4A3A4"/>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ree Content Hori Top/Vertical Bottom w/Sub">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8CD0BCAA-04D6-4C45-9B36-B18CA9A00B97}"/>
              </a:ext>
            </a:extLst>
          </p:cNvPr>
          <p:cNvSpPr>
            <a:spLocks noGrp="1"/>
          </p:cNvSpPr>
          <p:nvPr>
            <p:ph type="body" sz="quarter" idx="16" hasCustomPrompt="1"/>
          </p:nvPr>
        </p:nvSpPr>
        <p:spPr>
          <a:xfrm>
            <a:off x="800099" y="1371600"/>
            <a:ext cx="10591801" cy="252000"/>
          </a:xfrm>
        </p:spPr>
        <p:txBody>
          <a:bodyPr/>
          <a:lstStyle>
            <a:lvl1pPr marL="0" indent="0">
              <a:buNone/>
              <a:defRPr sz="2000" b="1" i="0" cap="none" baseline="0">
                <a:solidFill>
                  <a:schemeClr val="tx2"/>
                </a:solidFill>
                <a:latin typeface="+mn-lt"/>
              </a:defRPr>
            </a:lvl1pPr>
          </a:lstStyle>
          <a:p>
            <a:r>
              <a:rPr lang="en-GB" dirty="0"/>
              <a:t>Subhead</a:t>
            </a:r>
          </a:p>
        </p:txBody>
      </p:sp>
      <p:sp>
        <p:nvSpPr>
          <p:cNvPr id="10" name="Text Placeholder 5">
            <a:extLst>
              <a:ext uri="{FF2B5EF4-FFF2-40B4-BE49-F238E27FC236}">
                <a16:creationId xmlns:a16="http://schemas.microsoft.com/office/drawing/2014/main" id="{477FCCFF-4B45-4E65-8C04-CF88296CF2A2}"/>
              </a:ext>
            </a:extLst>
          </p:cNvPr>
          <p:cNvSpPr>
            <a:spLocks noGrp="1"/>
          </p:cNvSpPr>
          <p:nvPr>
            <p:ph type="body" sz="quarter" idx="18" hasCustomPrompt="1"/>
          </p:nvPr>
        </p:nvSpPr>
        <p:spPr>
          <a:xfrm>
            <a:off x="800099" y="3749040"/>
            <a:ext cx="5052061" cy="252000"/>
          </a:xfrm>
        </p:spPr>
        <p:txBody>
          <a:bodyPr/>
          <a:lstStyle>
            <a:lvl1pPr marL="0" indent="0">
              <a:buNone/>
              <a:defRPr sz="2000" b="1" i="0" cap="none" baseline="0">
                <a:solidFill>
                  <a:schemeClr val="tx2"/>
                </a:solidFill>
                <a:latin typeface="+mn-lt"/>
              </a:defRPr>
            </a:lvl1pPr>
          </a:lstStyle>
          <a:p>
            <a:r>
              <a:rPr lang="en-GB" dirty="0"/>
              <a:t>Subhead</a:t>
            </a:r>
          </a:p>
        </p:txBody>
      </p:sp>
      <p:sp>
        <p:nvSpPr>
          <p:cNvPr id="19" name="Text Placeholder 5">
            <a:extLst>
              <a:ext uri="{FF2B5EF4-FFF2-40B4-BE49-F238E27FC236}">
                <a16:creationId xmlns:a16="http://schemas.microsoft.com/office/drawing/2014/main" id="{4267F383-4FFF-49AE-923B-91338D61D4C8}"/>
              </a:ext>
            </a:extLst>
          </p:cNvPr>
          <p:cNvSpPr>
            <a:spLocks noGrp="1"/>
          </p:cNvSpPr>
          <p:nvPr>
            <p:ph type="body" sz="quarter" idx="20" hasCustomPrompt="1"/>
          </p:nvPr>
        </p:nvSpPr>
        <p:spPr>
          <a:xfrm>
            <a:off x="6364225" y="3749040"/>
            <a:ext cx="5027676" cy="252000"/>
          </a:xfrm>
        </p:spPr>
        <p:txBody>
          <a:bodyPr/>
          <a:lstStyle>
            <a:lvl1pPr marL="0" indent="0">
              <a:buNone/>
              <a:defRPr sz="2000" b="1" i="0" cap="none" baseline="0">
                <a:solidFill>
                  <a:schemeClr val="tx2"/>
                </a:solidFill>
                <a:latin typeface="+mn-lt"/>
              </a:defRPr>
            </a:lvl1pPr>
          </a:lstStyle>
          <a:p>
            <a:r>
              <a:rPr lang="en-GB" dirty="0"/>
              <a:t>Subhead</a:t>
            </a:r>
          </a:p>
        </p:txBody>
      </p:sp>
      <p:sp>
        <p:nvSpPr>
          <p:cNvPr id="31" name="Title Placeholder 1">
            <a:extLst>
              <a:ext uri="{FF2B5EF4-FFF2-40B4-BE49-F238E27FC236}">
                <a16:creationId xmlns:a16="http://schemas.microsoft.com/office/drawing/2014/main" id="{399D89D3-6A6D-B74F-AA81-4E2264B0D55B}"/>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32" name="Text Placeholder 4">
            <a:extLst>
              <a:ext uri="{FF2B5EF4-FFF2-40B4-BE49-F238E27FC236}">
                <a16:creationId xmlns:a16="http://schemas.microsoft.com/office/drawing/2014/main" id="{0597AC30-ADD7-8841-A352-A111A35F557A}"/>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33" name="Content Placeholder 14">
            <a:extLst>
              <a:ext uri="{FF2B5EF4-FFF2-40B4-BE49-F238E27FC236}">
                <a16:creationId xmlns:a16="http://schemas.microsoft.com/office/drawing/2014/main" id="{F1E779B9-1A02-894C-A53F-971FE17FBF82}"/>
              </a:ext>
            </a:extLst>
          </p:cNvPr>
          <p:cNvSpPr>
            <a:spLocks noGrp="1"/>
          </p:cNvSpPr>
          <p:nvPr>
            <p:ph sz="quarter" idx="25"/>
          </p:nvPr>
        </p:nvSpPr>
        <p:spPr>
          <a:xfrm>
            <a:off x="800099" y="1752600"/>
            <a:ext cx="10591800" cy="16916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Content Placeholder 14">
            <a:extLst>
              <a:ext uri="{FF2B5EF4-FFF2-40B4-BE49-F238E27FC236}">
                <a16:creationId xmlns:a16="http://schemas.microsoft.com/office/drawing/2014/main" id="{3097D7F9-CB6E-CA42-9B7A-422B13570372}"/>
              </a:ext>
            </a:extLst>
          </p:cNvPr>
          <p:cNvSpPr>
            <a:spLocks noGrp="1"/>
          </p:cNvSpPr>
          <p:nvPr>
            <p:ph sz="quarter" idx="33"/>
          </p:nvPr>
        </p:nvSpPr>
        <p:spPr>
          <a:xfrm>
            <a:off x="6364224" y="4114800"/>
            <a:ext cx="5027674" cy="1837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5" name="Content Placeholder 14">
            <a:extLst>
              <a:ext uri="{FF2B5EF4-FFF2-40B4-BE49-F238E27FC236}">
                <a16:creationId xmlns:a16="http://schemas.microsoft.com/office/drawing/2014/main" id="{1FC93230-BDFB-BC4E-A825-64310D06A28C}"/>
              </a:ext>
            </a:extLst>
          </p:cNvPr>
          <p:cNvSpPr>
            <a:spLocks noGrp="1"/>
          </p:cNvSpPr>
          <p:nvPr>
            <p:ph sz="quarter" idx="34"/>
          </p:nvPr>
        </p:nvSpPr>
        <p:spPr>
          <a:xfrm>
            <a:off x="800103" y="4114800"/>
            <a:ext cx="5027674" cy="1837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7">
            <a:extLst>
              <a:ext uri="{FF2B5EF4-FFF2-40B4-BE49-F238E27FC236}">
                <a16:creationId xmlns:a16="http://schemas.microsoft.com/office/drawing/2014/main" id="{620DFDE3-57A8-D54E-A881-6686C951C157}"/>
              </a:ext>
            </a:extLst>
          </p:cNvPr>
          <p:cNvSpPr>
            <a:spLocks noGrp="1"/>
          </p:cNvSpPr>
          <p:nvPr>
            <p:ph type="body" sz="quarter" idx="35"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4" name="Text Placeholder 2">
            <a:extLst>
              <a:ext uri="{FF2B5EF4-FFF2-40B4-BE49-F238E27FC236}">
                <a16:creationId xmlns:a16="http://schemas.microsoft.com/office/drawing/2014/main" id="{BE5BFFFD-5EB7-3D44-A59B-04935C93182E}"/>
              </a:ext>
            </a:extLst>
          </p:cNvPr>
          <p:cNvSpPr>
            <a:spLocks noGrp="1"/>
          </p:cNvSpPr>
          <p:nvPr>
            <p:ph type="body" sz="quarter" idx="36"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5" name="Text Placeholder 6">
            <a:extLst>
              <a:ext uri="{FF2B5EF4-FFF2-40B4-BE49-F238E27FC236}">
                <a16:creationId xmlns:a16="http://schemas.microsoft.com/office/drawing/2014/main" id="{04CE38A9-3C46-084C-B8D8-C8862C9A8AC5}"/>
              </a:ext>
            </a:extLst>
          </p:cNvPr>
          <p:cNvSpPr>
            <a:spLocks noGrp="1"/>
          </p:cNvSpPr>
          <p:nvPr>
            <p:ph type="body" sz="quarter" idx="37"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1667858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104" userDrawn="1">
          <p15:clr>
            <a:srgbClr val="A4A3A4"/>
          </p15:clr>
        </p15:guide>
        <p15:guide id="2" orient="horz" pos="2352" userDrawn="1">
          <p15:clr>
            <a:srgbClr val="A4A3A4"/>
          </p15:clr>
        </p15:guide>
        <p15:guide id="3" orient="horz" pos="2592" userDrawn="1">
          <p15:clr>
            <a:srgbClr val="A4A3A4"/>
          </p15:clr>
        </p15:guide>
        <p15:guide id="4" orient="horz" pos="816" userDrawn="1">
          <p15:clr>
            <a:srgbClr val="A4A3A4"/>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ree Content Vert Top/Hori Bottom">
    <p:spTree>
      <p:nvGrpSpPr>
        <p:cNvPr id="1" name=""/>
        <p:cNvGrpSpPr/>
        <p:nvPr/>
      </p:nvGrpSpPr>
      <p:grpSpPr>
        <a:xfrm>
          <a:off x="0" y="0"/>
          <a:ext cx="0" cy="0"/>
          <a:chOff x="0" y="0"/>
          <a:chExt cx="0" cy="0"/>
        </a:xfrm>
      </p:grpSpPr>
      <p:sp>
        <p:nvSpPr>
          <p:cNvPr id="20" name="Title Placeholder 1">
            <a:extLst>
              <a:ext uri="{FF2B5EF4-FFF2-40B4-BE49-F238E27FC236}">
                <a16:creationId xmlns:a16="http://schemas.microsoft.com/office/drawing/2014/main" id="{974F2930-18BE-AD4B-80FC-F7C748B54D97}"/>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1" name="Text Placeholder 4">
            <a:extLst>
              <a:ext uri="{FF2B5EF4-FFF2-40B4-BE49-F238E27FC236}">
                <a16:creationId xmlns:a16="http://schemas.microsoft.com/office/drawing/2014/main" id="{B04330F6-426F-EF44-8267-7304E45B7544}"/>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2" name="Content Placeholder 14">
            <a:extLst>
              <a:ext uri="{FF2B5EF4-FFF2-40B4-BE49-F238E27FC236}">
                <a16:creationId xmlns:a16="http://schemas.microsoft.com/office/drawing/2014/main" id="{E3643D44-DB5F-A341-A193-1805676C0A18}"/>
              </a:ext>
            </a:extLst>
          </p:cNvPr>
          <p:cNvSpPr>
            <a:spLocks noGrp="1"/>
          </p:cNvSpPr>
          <p:nvPr>
            <p:ph sz="quarter" idx="25"/>
          </p:nvPr>
        </p:nvSpPr>
        <p:spPr>
          <a:xfrm>
            <a:off x="800099" y="3733800"/>
            <a:ext cx="10591800" cy="20721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Content Placeholder 14">
            <a:extLst>
              <a:ext uri="{FF2B5EF4-FFF2-40B4-BE49-F238E27FC236}">
                <a16:creationId xmlns:a16="http://schemas.microsoft.com/office/drawing/2014/main" id="{DD26C770-AC43-D146-8931-8F33E503FB09}"/>
              </a:ext>
            </a:extLst>
          </p:cNvPr>
          <p:cNvSpPr>
            <a:spLocks noGrp="1"/>
          </p:cNvSpPr>
          <p:nvPr>
            <p:ph sz="quarter" idx="33"/>
          </p:nvPr>
        </p:nvSpPr>
        <p:spPr>
          <a:xfrm>
            <a:off x="6364224" y="1372125"/>
            <a:ext cx="5027674" cy="20568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Content Placeholder 14">
            <a:extLst>
              <a:ext uri="{FF2B5EF4-FFF2-40B4-BE49-F238E27FC236}">
                <a16:creationId xmlns:a16="http://schemas.microsoft.com/office/drawing/2014/main" id="{F9076425-9F39-F44F-BA81-F2B85C36DC8E}"/>
              </a:ext>
            </a:extLst>
          </p:cNvPr>
          <p:cNvSpPr>
            <a:spLocks noGrp="1"/>
          </p:cNvSpPr>
          <p:nvPr>
            <p:ph sz="quarter" idx="34"/>
          </p:nvPr>
        </p:nvSpPr>
        <p:spPr>
          <a:xfrm>
            <a:off x="800103" y="1368725"/>
            <a:ext cx="5027674" cy="20568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7">
            <a:extLst>
              <a:ext uri="{FF2B5EF4-FFF2-40B4-BE49-F238E27FC236}">
                <a16:creationId xmlns:a16="http://schemas.microsoft.com/office/drawing/2014/main" id="{ACA134A7-3231-CF4C-A81C-83D3EE3C0ECD}"/>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4" name="Text Placeholder 2">
            <a:extLst>
              <a:ext uri="{FF2B5EF4-FFF2-40B4-BE49-F238E27FC236}">
                <a16:creationId xmlns:a16="http://schemas.microsoft.com/office/drawing/2014/main" id="{6A295EB1-C1DA-2546-8D01-62B428B36EB5}"/>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5" name="Text Placeholder 6">
            <a:extLst>
              <a:ext uri="{FF2B5EF4-FFF2-40B4-BE49-F238E27FC236}">
                <a16:creationId xmlns:a16="http://schemas.microsoft.com/office/drawing/2014/main" id="{02BBF538-92D3-EA4A-9DE8-1667E1F89F55}"/>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199907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592" userDrawn="1">
          <p15:clr>
            <a:srgbClr val="A4A3A4"/>
          </p15:clr>
        </p15:guide>
        <p15:guide id="2" orient="horz" pos="816" userDrawn="1">
          <p15:clr>
            <a:srgbClr val="A4A3A4"/>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Content Vert Top/Hori Bottom w/Sub">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19EF87F3-0B05-4752-83D3-0AC0A0128C0A}"/>
              </a:ext>
            </a:extLst>
          </p:cNvPr>
          <p:cNvSpPr>
            <a:spLocks noGrp="1"/>
          </p:cNvSpPr>
          <p:nvPr>
            <p:ph type="body" sz="quarter" idx="16" hasCustomPrompt="1"/>
          </p:nvPr>
        </p:nvSpPr>
        <p:spPr>
          <a:xfrm>
            <a:off x="800099" y="1371600"/>
            <a:ext cx="5052061"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10" name="Text Placeholder 4">
            <a:extLst>
              <a:ext uri="{FF2B5EF4-FFF2-40B4-BE49-F238E27FC236}">
                <a16:creationId xmlns:a16="http://schemas.microsoft.com/office/drawing/2014/main" id="{46E139D9-E952-4DD6-B5BE-30850254B107}"/>
              </a:ext>
            </a:extLst>
          </p:cNvPr>
          <p:cNvSpPr>
            <a:spLocks noGrp="1"/>
          </p:cNvSpPr>
          <p:nvPr>
            <p:ph type="body" sz="quarter" idx="24" hasCustomPrompt="1"/>
          </p:nvPr>
        </p:nvSpPr>
        <p:spPr>
          <a:xfrm>
            <a:off x="6337395" y="1371600"/>
            <a:ext cx="5054505"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11" name="Text Placeholder 4">
            <a:extLst>
              <a:ext uri="{FF2B5EF4-FFF2-40B4-BE49-F238E27FC236}">
                <a16:creationId xmlns:a16="http://schemas.microsoft.com/office/drawing/2014/main" id="{962FCAD2-8D36-43CE-8619-27FFE9ADB621}"/>
              </a:ext>
            </a:extLst>
          </p:cNvPr>
          <p:cNvSpPr>
            <a:spLocks noGrp="1"/>
          </p:cNvSpPr>
          <p:nvPr>
            <p:ph type="body" sz="quarter" idx="25" hasCustomPrompt="1"/>
          </p:nvPr>
        </p:nvSpPr>
        <p:spPr>
          <a:xfrm>
            <a:off x="800099" y="3751294"/>
            <a:ext cx="10591801" cy="252000"/>
          </a:xfrm>
        </p:spPr>
        <p:txBody>
          <a:bodyPr/>
          <a:lstStyle>
            <a:lvl1pPr marL="0" indent="0">
              <a:buNone/>
              <a:defRPr sz="2000" b="1" cap="none" baseline="0">
                <a:solidFill>
                  <a:schemeClr val="tx2"/>
                </a:solidFill>
                <a:latin typeface="+mn-lt"/>
              </a:defRPr>
            </a:lvl1pPr>
          </a:lstStyle>
          <a:p>
            <a:r>
              <a:rPr lang="en-GB" dirty="0"/>
              <a:t>Subhead</a:t>
            </a:r>
          </a:p>
        </p:txBody>
      </p:sp>
      <p:sp>
        <p:nvSpPr>
          <p:cNvPr id="13" name="Content Placeholder 14">
            <a:extLst>
              <a:ext uri="{FF2B5EF4-FFF2-40B4-BE49-F238E27FC236}">
                <a16:creationId xmlns:a16="http://schemas.microsoft.com/office/drawing/2014/main" id="{0F6804A1-66D8-024F-AD41-E66B516D86E7}"/>
              </a:ext>
            </a:extLst>
          </p:cNvPr>
          <p:cNvSpPr>
            <a:spLocks noGrp="1"/>
          </p:cNvSpPr>
          <p:nvPr>
            <p:ph sz="quarter" idx="27"/>
          </p:nvPr>
        </p:nvSpPr>
        <p:spPr>
          <a:xfrm>
            <a:off x="800099" y="4114800"/>
            <a:ext cx="10591800" cy="16911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14">
            <a:extLst>
              <a:ext uri="{FF2B5EF4-FFF2-40B4-BE49-F238E27FC236}">
                <a16:creationId xmlns:a16="http://schemas.microsoft.com/office/drawing/2014/main" id="{8685A446-6958-374F-AD8E-7C6B23F62EE9}"/>
              </a:ext>
            </a:extLst>
          </p:cNvPr>
          <p:cNvSpPr>
            <a:spLocks noGrp="1"/>
          </p:cNvSpPr>
          <p:nvPr>
            <p:ph sz="quarter" idx="33"/>
          </p:nvPr>
        </p:nvSpPr>
        <p:spPr>
          <a:xfrm>
            <a:off x="6364224" y="1756000"/>
            <a:ext cx="5027674" cy="167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Content Placeholder 14">
            <a:extLst>
              <a:ext uri="{FF2B5EF4-FFF2-40B4-BE49-F238E27FC236}">
                <a16:creationId xmlns:a16="http://schemas.microsoft.com/office/drawing/2014/main" id="{9DAE6CB3-9154-D248-AC59-5826E0C86DFE}"/>
              </a:ext>
            </a:extLst>
          </p:cNvPr>
          <p:cNvSpPr>
            <a:spLocks noGrp="1"/>
          </p:cNvSpPr>
          <p:nvPr>
            <p:ph sz="quarter" idx="34"/>
          </p:nvPr>
        </p:nvSpPr>
        <p:spPr>
          <a:xfrm>
            <a:off x="800103" y="1752600"/>
            <a:ext cx="5027674" cy="167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itle Placeholder 1">
            <a:extLst>
              <a:ext uri="{FF2B5EF4-FFF2-40B4-BE49-F238E27FC236}">
                <a16:creationId xmlns:a16="http://schemas.microsoft.com/office/drawing/2014/main" id="{BE0D2FBC-83BE-BA41-8CC9-A329A372731D}"/>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7" name="Text Placeholder 4">
            <a:extLst>
              <a:ext uri="{FF2B5EF4-FFF2-40B4-BE49-F238E27FC236}">
                <a16:creationId xmlns:a16="http://schemas.microsoft.com/office/drawing/2014/main" id="{C870D5A6-B152-4943-B7B8-3C9003ABC86B}"/>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5" name="Text Placeholder 7">
            <a:extLst>
              <a:ext uri="{FF2B5EF4-FFF2-40B4-BE49-F238E27FC236}">
                <a16:creationId xmlns:a16="http://schemas.microsoft.com/office/drawing/2014/main" id="{6517734C-0E07-4349-924B-9B7B5E6117B4}"/>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7" name="Text Placeholder 2">
            <a:extLst>
              <a:ext uri="{FF2B5EF4-FFF2-40B4-BE49-F238E27FC236}">
                <a16:creationId xmlns:a16="http://schemas.microsoft.com/office/drawing/2014/main" id="{E2CE7B3E-356A-9E40-9A3D-BA2E29CFD5F9}"/>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8" name="Text Placeholder 6">
            <a:extLst>
              <a:ext uri="{FF2B5EF4-FFF2-40B4-BE49-F238E27FC236}">
                <a16:creationId xmlns:a16="http://schemas.microsoft.com/office/drawing/2014/main" id="{B9B2BB61-C92E-0E48-8450-0487D2CFBAE8}"/>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163292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104" userDrawn="1">
          <p15:clr>
            <a:srgbClr val="A4A3A4"/>
          </p15:clr>
        </p15:guide>
        <p15:guide id="2" orient="horz" pos="2352" userDrawn="1">
          <p15:clr>
            <a:srgbClr val="A4A3A4"/>
          </p15:clr>
        </p15:guide>
        <p15:guide id="3" orient="horz" pos="2592" userDrawn="1">
          <p15:clr>
            <a:srgbClr val="A4A3A4"/>
          </p15:clr>
        </p15:guide>
        <p15:guide id="4" orient="horz" pos="816" userDrawn="1">
          <p15:clr>
            <a:srgbClr val="A4A3A4"/>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Imag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3A5A24E-394C-4AA0-9F0D-42E93FB9917B}"/>
              </a:ext>
            </a:extLst>
          </p:cNvPr>
          <p:cNvSpPr/>
          <p:nvPr userDrawn="1"/>
        </p:nvSpPr>
        <p:spPr>
          <a:xfrm>
            <a:off x="0" y="6241312"/>
            <a:ext cx="12188952" cy="6166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7" name="Picture Placeholder 3">
            <a:extLst>
              <a:ext uri="{FF2B5EF4-FFF2-40B4-BE49-F238E27FC236}">
                <a16:creationId xmlns:a16="http://schemas.microsoft.com/office/drawing/2014/main" id="{6ADFCE8F-69B8-4E38-A4F9-8E1F099DAB29}"/>
              </a:ext>
            </a:extLst>
          </p:cNvPr>
          <p:cNvSpPr>
            <a:spLocks noGrp="1"/>
          </p:cNvSpPr>
          <p:nvPr>
            <p:ph type="pic" sz="quarter" idx="15" hasCustomPrompt="1"/>
          </p:nvPr>
        </p:nvSpPr>
        <p:spPr>
          <a:xfrm>
            <a:off x="0" y="1371600"/>
            <a:ext cx="12192000" cy="4681538"/>
          </a:xfrm>
        </p:spPr>
        <p:txBody>
          <a:bodyPr/>
          <a:lstStyle>
            <a:lvl1pPr marL="0" indent="0">
              <a:buNone/>
              <a:defRPr sz="1600"/>
            </a:lvl1pPr>
          </a:lstStyle>
          <a:p>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4" name="Text Placeholder 13"/>
          <p:cNvSpPr>
            <a:spLocks noGrp="1"/>
          </p:cNvSpPr>
          <p:nvPr>
            <p:ph type="body" sz="quarter" idx="14" hasCustomPrompt="1"/>
          </p:nvPr>
        </p:nvSpPr>
        <p:spPr>
          <a:xfrm>
            <a:off x="1525" y="4614431"/>
            <a:ext cx="6094475" cy="1101589"/>
          </a:xfrm>
          <a:solidFill>
            <a:srgbClr val="054C70"/>
          </a:solidFill>
        </p:spPr>
        <p:txBody>
          <a:bodyPr lIns="1005840" tIns="91440" rIns="91440" bIns="91440" anchor="ctr" anchorCtr="0">
            <a:noAutofit/>
          </a:bodyPr>
          <a:lstStyle>
            <a:lvl1pPr marL="0" indent="0">
              <a:spcBef>
                <a:spcPts val="0"/>
              </a:spcBef>
              <a:buNone/>
              <a:defRPr sz="1600">
                <a:solidFill>
                  <a:schemeClr val="bg1"/>
                </a:solidFill>
              </a:defRPr>
            </a:lvl1pPr>
          </a:lstStyle>
          <a:p>
            <a:r>
              <a:rPr lang="en-US" b="1" dirty="0"/>
              <a:t>PresenterName Bolded </a:t>
            </a:r>
            <a:r>
              <a:rPr lang="en-US" dirty="0" err="1"/>
              <a:t>CompanyName</a:t>
            </a:r>
            <a:r>
              <a:rPr lang="en-US" dirty="0"/>
              <a:t> Not Bolded</a:t>
            </a:r>
          </a:p>
          <a:p>
            <a:r>
              <a:rPr lang="en-US" dirty="0"/>
              <a:t>Conference or Meeting Name </a:t>
            </a:r>
          </a:p>
          <a:p>
            <a:r>
              <a:rPr lang="en-US" dirty="0"/>
              <a:t>Date</a:t>
            </a:r>
          </a:p>
        </p:txBody>
      </p:sp>
      <p:sp>
        <p:nvSpPr>
          <p:cNvPr id="13" name="Text Placeholder 11">
            <a:extLst>
              <a:ext uri="{FF2B5EF4-FFF2-40B4-BE49-F238E27FC236}">
                <a16:creationId xmlns:a16="http://schemas.microsoft.com/office/drawing/2014/main" id="{E6089B23-4A21-4EF5-9398-EDA642FEDA67}"/>
              </a:ext>
            </a:extLst>
          </p:cNvPr>
          <p:cNvSpPr>
            <a:spLocks noGrp="1"/>
          </p:cNvSpPr>
          <p:nvPr>
            <p:ph type="body" sz="quarter" idx="13" hasCustomPrompt="1"/>
          </p:nvPr>
        </p:nvSpPr>
        <p:spPr>
          <a:xfrm>
            <a:off x="0" y="2473188"/>
            <a:ext cx="9192126" cy="2158969"/>
          </a:xfrm>
          <a:solidFill>
            <a:schemeClr val="bg1">
              <a:alpha val="89000"/>
            </a:schemeClr>
          </a:solidFill>
        </p:spPr>
        <p:txBody>
          <a:bodyPr lIns="1005840" tIns="731520" rIns="91440" bIns="182880" anchor="t" anchorCtr="0">
            <a:noAutofit/>
          </a:bodyPr>
          <a:lstStyle>
            <a:lvl1pPr marL="0" indent="0">
              <a:lnSpc>
                <a:spcPct val="94000"/>
              </a:lnSpc>
              <a:spcBef>
                <a:spcPts val="0"/>
              </a:spcBef>
              <a:buNone/>
              <a:defRPr sz="3600" cap="all" baseline="0">
                <a:solidFill>
                  <a:srgbClr val="054C70"/>
                </a:solidFill>
                <a:latin typeface="+mj-lt"/>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r>
              <a:rPr lang="en-US" dirty="0"/>
              <a:t>Second Line Title</a:t>
            </a:r>
            <a:br>
              <a:rPr lang="en-US" dirty="0"/>
            </a:br>
            <a:r>
              <a:rPr lang="en-US" dirty="0"/>
              <a:t>2 Lines Max</a:t>
            </a:r>
          </a:p>
        </p:txBody>
      </p:sp>
      <p:sp>
        <p:nvSpPr>
          <p:cNvPr id="9" name="Text Placeholder 6">
            <a:extLst>
              <a:ext uri="{FF2B5EF4-FFF2-40B4-BE49-F238E27FC236}">
                <a16:creationId xmlns:a16="http://schemas.microsoft.com/office/drawing/2014/main" id="{720DC5B7-4322-4C6B-AE36-92C858D4BBA0}"/>
              </a:ext>
            </a:extLst>
          </p:cNvPr>
          <p:cNvSpPr>
            <a:spLocks noGrp="1"/>
          </p:cNvSpPr>
          <p:nvPr>
            <p:ph type="body" sz="quarter" idx="16" hasCustomPrompt="1"/>
          </p:nvPr>
        </p:nvSpPr>
        <p:spPr>
          <a:xfrm>
            <a:off x="1005840" y="6380958"/>
            <a:ext cx="8699043" cy="171595"/>
          </a:xfrm>
        </p:spPr>
        <p:txBody>
          <a:bodyPr/>
          <a:lstStyle>
            <a:lvl1pPr marL="0" indent="0" algn="l">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
        <p:nvSpPr>
          <p:cNvPr id="11" name="Text Placeholder 4">
            <a:extLst>
              <a:ext uri="{FF2B5EF4-FFF2-40B4-BE49-F238E27FC236}">
                <a16:creationId xmlns:a16="http://schemas.microsoft.com/office/drawing/2014/main" id="{F0F30CD2-CA88-4FBD-AB8A-99A636898638}"/>
              </a:ext>
            </a:extLst>
          </p:cNvPr>
          <p:cNvSpPr>
            <a:spLocks noGrp="1"/>
          </p:cNvSpPr>
          <p:nvPr>
            <p:ph type="body" sz="quarter" idx="12" hasCustomPrompt="1"/>
          </p:nvPr>
        </p:nvSpPr>
        <p:spPr>
          <a:xfrm>
            <a:off x="1018320" y="2625906"/>
            <a:ext cx="7370769" cy="533724"/>
          </a:xfrm>
        </p:spPr>
        <p:txBody>
          <a:bodyPr anchor="b"/>
          <a:lstStyle>
            <a:lvl1pPr marL="0" marR="0" indent="0" algn="l" defTabSz="914400" rtl="0" eaLnBrk="1" fontAlgn="auto" latinLnBrk="0" hangingPunct="1">
              <a:lnSpc>
                <a:spcPct val="105000"/>
              </a:lnSpc>
              <a:spcBef>
                <a:spcPts val="1800"/>
              </a:spcBef>
              <a:spcAft>
                <a:spcPts val="0"/>
              </a:spcAft>
              <a:buClr>
                <a:srgbClr val="05C3DE"/>
              </a:buClr>
              <a:buSzTx/>
              <a:buFont typeface="Wingdings" panose="05000000000000000000" pitchFamily="2" charset="2"/>
              <a:buNone/>
              <a:tabLst/>
              <a:defRPr sz="2400">
                <a:solidFill>
                  <a:srgbClr val="054C70"/>
                </a:solidFill>
              </a:defRPr>
            </a:lvl1pPr>
          </a:lstStyle>
          <a:p>
            <a:pPr lvl="0"/>
            <a:r>
              <a:rPr lang="en-US" dirty="0"/>
              <a:t>First Line Title</a:t>
            </a:r>
          </a:p>
        </p:txBody>
      </p:sp>
      <p:sp>
        <p:nvSpPr>
          <p:cNvPr id="15" name="Text Placeholder 2">
            <a:extLst>
              <a:ext uri="{FF2B5EF4-FFF2-40B4-BE49-F238E27FC236}">
                <a16:creationId xmlns:a16="http://schemas.microsoft.com/office/drawing/2014/main" id="{D693EAE5-F731-40A6-9AB7-214097EB7C74}"/>
              </a:ext>
            </a:extLst>
          </p:cNvPr>
          <p:cNvSpPr>
            <a:spLocks noGrp="1"/>
          </p:cNvSpPr>
          <p:nvPr>
            <p:ph type="body" sz="quarter" idx="17"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pic>
        <p:nvPicPr>
          <p:cNvPr id="10" name="Picture 9">
            <a:extLst>
              <a:ext uri="{FF2B5EF4-FFF2-40B4-BE49-F238E27FC236}">
                <a16:creationId xmlns:a16="http://schemas.microsoft.com/office/drawing/2014/main" id="{9B1DB669-E404-A74B-8CAC-1D57367A056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5817" y="658679"/>
            <a:ext cx="1570456" cy="372690"/>
          </a:xfrm>
          <a:prstGeom prst="rect">
            <a:avLst/>
          </a:prstGeom>
        </p:spPr>
      </p:pic>
      <p:pic>
        <p:nvPicPr>
          <p:cNvPr id="16" name="Picture 15">
            <a:extLst>
              <a:ext uri="{FF2B5EF4-FFF2-40B4-BE49-F238E27FC236}">
                <a16:creationId xmlns:a16="http://schemas.microsoft.com/office/drawing/2014/main" id="{F09EB676-4B06-6B48-A824-FEF8E23327C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02975" y="433917"/>
            <a:ext cx="597606" cy="597606"/>
          </a:xfrm>
          <a:prstGeom prst="rect">
            <a:avLst/>
          </a:prstGeom>
        </p:spPr>
      </p:pic>
    </p:spTree>
    <p:extLst>
      <p:ext uri="{BB962C8B-B14F-4D97-AF65-F5344CB8AC3E}">
        <p14:creationId xmlns:p14="http://schemas.microsoft.com/office/powerpoint/2010/main" val="945897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ntent Horizontal">
    <p:spTree>
      <p:nvGrpSpPr>
        <p:cNvPr id="1" name=""/>
        <p:cNvGrpSpPr/>
        <p:nvPr/>
      </p:nvGrpSpPr>
      <p:grpSpPr>
        <a:xfrm>
          <a:off x="0" y="0"/>
          <a:ext cx="0" cy="0"/>
          <a:chOff x="0" y="0"/>
          <a:chExt cx="0" cy="0"/>
        </a:xfrm>
      </p:grpSpPr>
      <p:sp>
        <p:nvSpPr>
          <p:cNvPr id="13" name="Title Placeholder 1">
            <a:extLst>
              <a:ext uri="{FF2B5EF4-FFF2-40B4-BE49-F238E27FC236}">
                <a16:creationId xmlns:a16="http://schemas.microsoft.com/office/drawing/2014/main" id="{435B1FA3-C092-004D-B75E-616387E3E977}"/>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4" name="Text Placeholder 4">
            <a:extLst>
              <a:ext uri="{FF2B5EF4-FFF2-40B4-BE49-F238E27FC236}">
                <a16:creationId xmlns:a16="http://schemas.microsoft.com/office/drawing/2014/main" id="{E6EC16B6-F6FB-8147-9DBF-7347A7E3C51C}"/>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5" name="Content Placeholder 14">
            <a:extLst>
              <a:ext uri="{FF2B5EF4-FFF2-40B4-BE49-F238E27FC236}">
                <a16:creationId xmlns:a16="http://schemas.microsoft.com/office/drawing/2014/main" id="{37BC5B1C-347F-7D43-9E11-BE991EF0AE3E}"/>
              </a:ext>
            </a:extLst>
          </p:cNvPr>
          <p:cNvSpPr>
            <a:spLocks noGrp="1"/>
          </p:cNvSpPr>
          <p:nvPr>
            <p:ph sz="quarter" idx="33"/>
          </p:nvPr>
        </p:nvSpPr>
        <p:spPr>
          <a:xfrm>
            <a:off x="6324600" y="1372125"/>
            <a:ext cx="5067298" cy="20568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4">
            <a:extLst>
              <a:ext uri="{FF2B5EF4-FFF2-40B4-BE49-F238E27FC236}">
                <a16:creationId xmlns:a16="http://schemas.microsoft.com/office/drawing/2014/main" id="{9160B6A3-AD67-5349-AAD3-F354B36455D9}"/>
              </a:ext>
            </a:extLst>
          </p:cNvPr>
          <p:cNvSpPr>
            <a:spLocks noGrp="1"/>
          </p:cNvSpPr>
          <p:nvPr>
            <p:ph sz="quarter" idx="34"/>
          </p:nvPr>
        </p:nvSpPr>
        <p:spPr>
          <a:xfrm>
            <a:off x="800102" y="1368725"/>
            <a:ext cx="5067297" cy="20568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Content Placeholder 14">
            <a:extLst>
              <a:ext uri="{FF2B5EF4-FFF2-40B4-BE49-F238E27FC236}">
                <a16:creationId xmlns:a16="http://schemas.microsoft.com/office/drawing/2014/main" id="{CFBDAA97-B547-C44B-A9B2-21948BAFC2E9}"/>
              </a:ext>
            </a:extLst>
          </p:cNvPr>
          <p:cNvSpPr>
            <a:spLocks noGrp="1"/>
          </p:cNvSpPr>
          <p:nvPr>
            <p:ph sz="quarter" idx="35"/>
          </p:nvPr>
        </p:nvSpPr>
        <p:spPr>
          <a:xfrm>
            <a:off x="6324600" y="3733800"/>
            <a:ext cx="5067298" cy="2218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Content Placeholder 14">
            <a:extLst>
              <a:ext uri="{FF2B5EF4-FFF2-40B4-BE49-F238E27FC236}">
                <a16:creationId xmlns:a16="http://schemas.microsoft.com/office/drawing/2014/main" id="{050A2D93-FFBF-6E4C-87DF-E8F1AADA8047}"/>
              </a:ext>
            </a:extLst>
          </p:cNvPr>
          <p:cNvSpPr>
            <a:spLocks noGrp="1"/>
          </p:cNvSpPr>
          <p:nvPr>
            <p:ph sz="quarter" idx="36"/>
          </p:nvPr>
        </p:nvSpPr>
        <p:spPr>
          <a:xfrm>
            <a:off x="800102" y="3733800"/>
            <a:ext cx="5067297" cy="22185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7">
            <a:extLst>
              <a:ext uri="{FF2B5EF4-FFF2-40B4-BE49-F238E27FC236}">
                <a16:creationId xmlns:a16="http://schemas.microsoft.com/office/drawing/2014/main" id="{AB106BCA-7DF3-234F-9558-0988B8A3521C}"/>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9" name="Text Placeholder 2">
            <a:extLst>
              <a:ext uri="{FF2B5EF4-FFF2-40B4-BE49-F238E27FC236}">
                <a16:creationId xmlns:a16="http://schemas.microsoft.com/office/drawing/2014/main" id="{B69A4174-80E3-194F-B530-9C3414C283DD}"/>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20" name="Text Placeholder 6">
            <a:extLst>
              <a:ext uri="{FF2B5EF4-FFF2-40B4-BE49-F238E27FC236}">
                <a16:creationId xmlns:a16="http://schemas.microsoft.com/office/drawing/2014/main" id="{BBB98500-22D9-3A45-B633-980CC88F3AB1}"/>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836982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352" userDrawn="1">
          <p15:clr>
            <a:srgbClr val="A4A3A4"/>
          </p15:clr>
        </p15:guide>
        <p15:guide id="2" pos="3696" userDrawn="1">
          <p15:clr>
            <a:srgbClr val="A4A3A4"/>
          </p15:clr>
        </p15:guide>
        <p15:guide id="3" pos="3984" userDrawn="1">
          <p15:clr>
            <a:srgbClr val="A4A3A4"/>
          </p15:clr>
        </p15:guide>
        <p15:guide id="4" orient="horz" pos="816" userDrawn="1">
          <p15:clr>
            <a:srgbClr val="A4A3A4"/>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our Content Horizontal w/Sub">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484FAB9-BB9B-4BC6-B9AB-6E220E162800}"/>
              </a:ext>
            </a:extLst>
          </p:cNvPr>
          <p:cNvSpPr>
            <a:spLocks noGrp="1"/>
          </p:cNvSpPr>
          <p:nvPr>
            <p:ph type="body" sz="quarter" idx="22" hasCustomPrompt="1"/>
          </p:nvPr>
        </p:nvSpPr>
        <p:spPr>
          <a:xfrm>
            <a:off x="800099" y="1371600"/>
            <a:ext cx="5051553" cy="252413"/>
          </a:xfrm>
        </p:spPr>
        <p:txBody>
          <a:bodyPr/>
          <a:lstStyle>
            <a:lvl1pPr marL="0" indent="0">
              <a:buFontTx/>
              <a:buNone/>
              <a:defRPr sz="2000" b="1" cap="none" baseline="0">
                <a:solidFill>
                  <a:schemeClr val="tx2"/>
                </a:solidFill>
                <a:latin typeface="+mn-lt"/>
              </a:defRPr>
            </a:lvl1pPr>
            <a:lvl2pPr marL="457200" indent="0">
              <a:buFontTx/>
              <a:buNone/>
              <a:defRPr sz="1400" cap="all" baseline="0">
                <a:solidFill>
                  <a:schemeClr val="tx2"/>
                </a:solidFill>
                <a:latin typeface="+mj-lt"/>
              </a:defRPr>
            </a:lvl2pPr>
            <a:lvl3pPr marL="914400" indent="0">
              <a:buFontTx/>
              <a:buNone/>
              <a:defRPr sz="1400" cap="all" baseline="0">
                <a:solidFill>
                  <a:schemeClr val="tx2"/>
                </a:solidFill>
                <a:latin typeface="+mj-lt"/>
              </a:defRPr>
            </a:lvl3pPr>
            <a:lvl4pPr marL="1371600" indent="0">
              <a:buFontTx/>
              <a:buNone/>
              <a:defRPr sz="1400" cap="all" baseline="0">
                <a:solidFill>
                  <a:schemeClr val="tx2"/>
                </a:solidFill>
                <a:latin typeface="+mj-lt"/>
              </a:defRPr>
            </a:lvl4pPr>
            <a:lvl5pPr>
              <a:buFontTx/>
              <a:buNone/>
              <a:defRPr sz="1400" cap="all" baseline="0">
                <a:solidFill>
                  <a:schemeClr val="tx2"/>
                </a:solidFill>
                <a:latin typeface="+mj-lt"/>
              </a:defRPr>
            </a:lvl5pPr>
          </a:lstStyle>
          <a:p>
            <a:pPr lvl="0"/>
            <a:r>
              <a:rPr lang="en-US" dirty="0"/>
              <a:t>Subhead</a:t>
            </a:r>
          </a:p>
        </p:txBody>
      </p:sp>
      <p:sp>
        <p:nvSpPr>
          <p:cNvPr id="20" name="Text Placeholder 3">
            <a:extLst>
              <a:ext uri="{FF2B5EF4-FFF2-40B4-BE49-F238E27FC236}">
                <a16:creationId xmlns:a16="http://schemas.microsoft.com/office/drawing/2014/main" id="{35DDF905-81A7-488B-9143-818F3AA4FCCB}"/>
              </a:ext>
            </a:extLst>
          </p:cNvPr>
          <p:cNvSpPr>
            <a:spLocks noGrp="1"/>
          </p:cNvSpPr>
          <p:nvPr>
            <p:ph type="body" sz="quarter" idx="23" hasCustomPrompt="1"/>
          </p:nvPr>
        </p:nvSpPr>
        <p:spPr>
          <a:xfrm>
            <a:off x="6337300" y="1371600"/>
            <a:ext cx="5067298" cy="252413"/>
          </a:xfrm>
        </p:spPr>
        <p:txBody>
          <a:bodyPr/>
          <a:lstStyle>
            <a:lvl1pPr marL="0" indent="0">
              <a:buFontTx/>
              <a:buNone/>
              <a:defRPr sz="2000" b="1" cap="none" baseline="0">
                <a:solidFill>
                  <a:schemeClr val="tx2"/>
                </a:solidFill>
                <a:latin typeface="+mn-lt"/>
              </a:defRPr>
            </a:lvl1pPr>
            <a:lvl2pPr marL="457200" indent="0">
              <a:buFontTx/>
              <a:buNone/>
              <a:defRPr sz="1400" cap="all" baseline="0">
                <a:solidFill>
                  <a:schemeClr val="tx2"/>
                </a:solidFill>
                <a:latin typeface="+mj-lt"/>
              </a:defRPr>
            </a:lvl2pPr>
            <a:lvl3pPr marL="914400" indent="0">
              <a:buFontTx/>
              <a:buNone/>
              <a:defRPr sz="1400" cap="all" baseline="0">
                <a:solidFill>
                  <a:schemeClr val="tx2"/>
                </a:solidFill>
                <a:latin typeface="+mj-lt"/>
              </a:defRPr>
            </a:lvl3pPr>
            <a:lvl4pPr marL="1371600" indent="0">
              <a:buFontTx/>
              <a:buNone/>
              <a:defRPr sz="1400" cap="all" baseline="0">
                <a:solidFill>
                  <a:schemeClr val="tx2"/>
                </a:solidFill>
                <a:latin typeface="+mj-lt"/>
              </a:defRPr>
            </a:lvl4pPr>
            <a:lvl5pPr>
              <a:buFontTx/>
              <a:buNone/>
              <a:defRPr sz="1400" cap="all" baseline="0">
                <a:solidFill>
                  <a:schemeClr val="tx2"/>
                </a:solidFill>
                <a:latin typeface="+mj-lt"/>
              </a:defRPr>
            </a:lvl5pPr>
          </a:lstStyle>
          <a:p>
            <a:pPr lvl="0"/>
            <a:r>
              <a:rPr lang="en-US" dirty="0"/>
              <a:t>Subhead</a:t>
            </a:r>
          </a:p>
        </p:txBody>
      </p:sp>
      <p:sp>
        <p:nvSpPr>
          <p:cNvPr id="21" name="Text Placeholder 3">
            <a:extLst>
              <a:ext uri="{FF2B5EF4-FFF2-40B4-BE49-F238E27FC236}">
                <a16:creationId xmlns:a16="http://schemas.microsoft.com/office/drawing/2014/main" id="{C8CB8221-951A-47C3-B4BF-4608A6005A57}"/>
              </a:ext>
            </a:extLst>
          </p:cNvPr>
          <p:cNvSpPr>
            <a:spLocks noGrp="1"/>
          </p:cNvSpPr>
          <p:nvPr>
            <p:ph type="body" sz="quarter" idx="24" hasCustomPrompt="1"/>
          </p:nvPr>
        </p:nvSpPr>
        <p:spPr>
          <a:xfrm>
            <a:off x="800099" y="3749040"/>
            <a:ext cx="5051553" cy="252413"/>
          </a:xfrm>
        </p:spPr>
        <p:txBody>
          <a:bodyPr/>
          <a:lstStyle>
            <a:lvl1pPr marL="0" indent="0">
              <a:buFontTx/>
              <a:buNone/>
              <a:defRPr sz="2000" b="1" cap="none" baseline="0">
                <a:solidFill>
                  <a:schemeClr val="tx2"/>
                </a:solidFill>
                <a:latin typeface="+mn-lt"/>
              </a:defRPr>
            </a:lvl1pPr>
            <a:lvl2pPr marL="457200" indent="0">
              <a:buFontTx/>
              <a:buNone/>
              <a:defRPr sz="1400" cap="all" baseline="0">
                <a:solidFill>
                  <a:schemeClr val="tx2"/>
                </a:solidFill>
                <a:latin typeface="+mj-lt"/>
              </a:defRPr>
            </a:lvl2pPr>
            <a:lvl3pPr marL="914400" indent="0">
              <a:buFontTx/>
              <a:buNone/>
              <a:defRPr sz="1400" cap="all" baseline="0">
                <a:solidFill>
                  <a:schemeClr val="tx2"/>
                </a:solidFill>
                <a:latin typeface="+mj-lt"/>
              </a:defRPr>
            </a:lvl3pPr>
            <a:lvl4pPr marL="1371600" indent="0">
              <a:buFontTx/>
              <a:buNone/>
              <a:defRPr sz="1400" cap="all" baseline="0">
                <a:solidFill>
                  <a:schemeClr val="tx2"/>
                </a:solidFill>
                <a:latin typeface="+mj-lt"/>
              </a:defRPr>
            </a:lvl4pPr>
            <a:lvl5pPr>
              <a:buFontTx/>
              <a:buNone/>
              <a:defRPr sz="1400" cap="all" baseline="0">
                <a:solidFill>
                  <a:schemeClr val="tx2"/>
                </a:solidFill>
                <a:latin typeface="+mj-lt"/>
              </a:defRPr>
            </a:lvl5pPr>
          </a:lstStyle>
          <a:p>
            <a:pPr lvl="0"/>
            <a:r>
              <a:rPr lang="en-US" dirty="0"/>
              <a:t>Subhead</a:t>
            </a:r>
          </a:p>
        </p:txBody>
      </p:sp>
      <p:sp>
        <p:nvSpPr>
          <p:cNvPr id="22" name="Text Placeholder 3">
            <a:extLst>
              <a:ext uri="{FF2B5EF4-FFF2-40B4-BE49-F238E27FC236}">
                <a16:creationId xmlns:a16="http://schemas.microsoft.com/office/drawing/2014/main" id="{39DAB681-8B8A-49FD-AE53-9CB9315187A8}"/>
              </a:ext>
            </a:extLst>
          </p:cNvPr>
          <p:cNvSpPr>
            <a:spLocks noGrp="1"/>
          </p:cNvSpPr>
          <p:nvPr>
            <p:ph type="body" sz="quarter" idx="25" hasCustomPrompt="1"/>
          </p:nvPr>
        </p:nvSpPr>
        <p:spPr>
          <a:xfrm>
            <a:off x="6337300" y="3749040"/>
            <a:ext cx="5067298" cy="252413"/>
          </a:xfrm>
        </p:spPr>
        <p:txBody>
          <a:bodyPr/>
          <a:lstStyle>
            <a:lvl1pPr marL="0" indent="0">
              <a:buFontTx/>
              <a:buNone/>
              <a:defRPr sz="2000" b="1" cap="none" baseline="0">
                <a:solidFill>
                  <a:schemeClr val="tx2"/>
                </a:solidFill>
                <a:latin typeface="+mn-lt"/>
              </a:defRPr>
            </a:lvl1pPr>
            <a:lvl2pPr marL="457200" indent="0">
              <a:buFontTx/>
              <a:buNone/>
              <a:defRPr sz="1400" cap="all" baseline="0">
                <a:solidFill>
                  <a:schemeClr val="tx2"/>
                </a:solidFill>
                <a:latin typeface="+mj-lt"/>
              </a:defRPr>
            </a:lvl2pPr>
            <a:lvl3pPr marL="914400" indent="0">
              <a:buFontTx/>
              <a:buNone/>
              <a:defRPr sz="1400" cap="all" baseline="0">
                <a:solidFill>
                  <a:schemeClr val="tx2"/>
                </a:solidFill>
                <a:latin typeface="+mj-lt"/>
              </a:defRPr>
            </a:lvl3pPr>
            <a:lvl4pPr marL="1371600" indent="0">
              <a:buFontTx/>
              <a:buNone/>
              <a:defRPr sz="1400" cap="all" baseline="0">
                <a:solidFill>
                  <a:schemeClr val="tx2"/>
                </a:solidFill>
                <a:latin typeface="+mj-lt"/>
              </a:defRPr>
            </a:lvl4pPr>
            <a:lvl5pPr>
              <a:buFontTx/>
              <a:buNone/>
              <a:defRPr sz="1400" cap="all" baseline="0">
                <a:solidFill>
                  <a:schemeClr val="tx2"/>
                </a:solidFill>
                <a:latin typeface="+mj-lt"/>
              </a:defRPr>
            </a:lvl5pPr>
          </a:lstStyle>
          <a:p>
            <a:pPr lvl="0"/>
            <a:r>
              <a:rPr lang="en-US" dirty="0"/>
              <a:t>Subhead</a:t>
            </a:r>
          </a:p>
        </p:txBody>
      </p:sp>
      <p:sp>
        <p:nvSpPr>
          <p:cNvPr id="35" name="Title Placeholder 1">
            <a:extLst>
              <a:ext uri="{FF2B5EF4-FFF2-40B4-BE49-F238E27FC236}">
                <a16:creationId xmlns:a16="http://schemas.microsoft.com/office/drawing/2014/main" id="{94A24C6F-D273-C840-BA67-ADC7A4833899}"/>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36" name="Text Placeholder 4">
            <a:extLst>
              <a:ext uri="{FF2B5EF4-FFF2-40B4-BE49-F238E27FC236}">
                <a16:creationId xmlns:a16="http://schemas.microsoft.com/office/drawing/2014/main" id="{C321E577-193E-0545-935E-8AEE3A469746}"/>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37" name="Content Placeholder 14">
            <a:extLst>
              <a:ext uri="{FF2B5EF4-FFF2-40B4-BE49-F238E27FC236}">
                <a16:creationId xmlns:a16="http://schemas.microsoft.com/office/drawing/2014/main" id="{4B7EC2B0-2CF5-3740-990A-B254AABE8691}"/>
              </a:ext>
            </a:extLst>
          </p:cNvPr>
          <p:cNvSpPr>
            <a:spLocks noGrp="1"/>
          </p:cNvSpPr>
          <p:nvPr>
            <p:ph sz="quarter" idx="33"/>
          </p:nvPr>
        </p:nvSpPr>
        <p:spPr>
          <a:xfrm>
            <a:off x="6343602" y="1758300"/>
            <a:ext cx="5067298" cy="16764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8" name="Content Placeholder 14">
            <a:extLst>
              <a:ext uri="{FF2B5EF4-FFF2-40B4-BE49-F238E27FC236}">
                <a16:creationId xmlns:a16="http://schemas.microsoft.com/office/drawing/2014/main" id="{701A758F-4832-2D4B-B44A-EA726B087CB6}"/>
              </a:ext>
            </a:extLst>
          </p:cNvPr>
          <p:cNvSpPr>
            <a:spLocks noGrp="1"/>
          </p:cNvSpPr>
          <p:nvPr>
            <p:ph sz="quarter" idx="34"/>
          </p:nvPr>
        </p:nvSpPr>
        <p:spPr>
          <a:xfrm>
            <a:off x="800102" y="1749199"/>
            <a:ext cx="5067297" cy="16764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9" name="Content Placeholder 14">
            <a:extLst>
              <a:ext uri="{FF2B5EF4-FFF2-40B4-BE49-F238E27FC236}">
                <a16:creationId xmlns:a16="http://schemas.microsoft.com/office/drawing/2014/main" id="{940D3CBC-F06D-0643-B9E8-0E255AF4E90D}"/>
              </a:ext>
            </a:extLst>
          </p:cNvPr>
          <p:cNvSpPr>
            <a:spLocks noGrp="1"/>
          </p:cNvSpPr>
          <p:nvPr>
            <p:ph sz="quarter" idx="35"/>
          </p:nvPr>
        </p:nvSpPr>
        <p:spPr>
          <a:xfrm>
            <a:off x="6337300" y="4152900"/>
            <a:ext cx="5054598" cy="17994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Content Placeholder 14">
            <a:extLst>
              <a:ext uri="{FF2B5EF4-FFF2-40B4-BE49-F238E27FC236}">
                <a16:creationId xmlns:a16="http://schemas.microsoft.com/office/drawing/2014/main" id="{184B7409-1F92-154E-BDBC-9F6C6F24A181}"/>
              </a:ext>
            </a:extLst>
          </p:cNvPr>
          <p:cNvSpPr>
            <a:spLocks noGrp="1"/>
          </p:cNvSpPr>
          <p:nvPr>
            <p:ph sz="quarter" idx="36"/>
          </p:nvPr>
        </p:nvSpPr>
        <p:spPr>
          <a:xfrm>
            <a:off x="800103" y="4152900"/>
            <a:ext cx="5067296" cy="17994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7">
            <a:extLst>
              <a:ext uri="{FF2B5EF4-FFF2-40B4-BE49-F238E27FC236}">
                <a16:creationId xmlns:a16="http://schemas.microsoft.com/office/drawing/2014/main" id="{576CA24D-D94B-8542-9487-BF0507B16582}"/>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ext Placeholder 2">
            <a:extLst>
              <a:ext uri="{FF2B5EF4-FFF2-40B4-BE49-F238E27FC236}">
                <a16:creationId xmlns:a16="http://schemas.microsoft.com/office/drawing/2014/main" id="{6DDE00F5-E3E6-4E43-BF11-16A281FFA9F0}"/>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6" name="Text Placeholder 6">
            <a:extLst>
              <a:ext uri="{FF2B5EF4-FFF2-40B4-BE49-F238E27FC236}">
                <a16:creationId xmlns:a16="http://schemas.microsoft.com/office/drawing/2014/main" id="{8F202C21-FACA-EB4A-A37D-8A368A68E58B}"/>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15892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104" userDrawn="1">
          <p15:clr>
            <a:srgbClr val="A4A3A4"/>
          </p15:clr>
        </p15:guide>
        <p15:guide id="2" orient="horz" pos="2352" userDrawn="1">
          <p15:clr>
            <a:srgbClr val="A4A3A4"/>
          </p15:clr>
        </p15:guide>
        <p15:guide id="3" orient="horz" pos="2616" userDrawn="1">
          <p15:clr>
            <a:srgbClr val="A4A3A4"/>
          </p15:clr>
        </p15:guide>
        <p15:guide id="4" pos="3696" userDrawn="1">
          <p15:clr>
            <a:srgbClr val="A4A3A4"/>
          </p15:clr>
        </p15:guide>
        <p15:guide id="5" pos="3984" userDrawn="1">
          <p15:clr>
            <a:srgbClr val="A4A3A4"/>
          </p15:clr>
        </p15:guide>
        <p15:guide id="6" orient="horz" pos="816" userDrawn="1">
          <p15:clr>
            <a:srgbClr val="A4A3A4"/>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Content Vertical">
    <p:spTree>
      <p:nvGrpSpPr>
        <p:cNvPr id="1" name=""/>
        <p:cNvGrpSpPr/>
        <p:nvPr/>
      </p:nvGrpSpPr>
      <p:grpSpPr>
        <a:xfrm>
          <a:off x="0" y="0"/>
          <a:ext cx="0" cy="0"/>
          <a:chOff x="0" y="0"/>
          <a:chExt cx="0" cy="0"/>
        </a:xfrm>
      </p:grpSpPr>
      <p:sp>
        <p:nvSpPr>
          <p:cNvPr id="15" name="Title Placeholder 1">
            <a:extLst>
              <a:ext uri="{FF2B5EF4-FFF2-40B4-BE49-F238E27FC236}">
                <a16:creationId xmlns:a16="http://schemas.microsoft.com/office/drawing/2014/main" id="{BDD3E2AC-8981-B546-9B0E-9186101634DB}"/>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6" name="Text Placeholder 4">
            <a:extLst>
              <a:ext uri="{FF2B5EF4-FFF2-40B4-BE49-F238E27FC236}">
                <a16:creationId xmlns:a16="http://schemas.microsoft.com/office/drawing/2014/main" id="{9D517724-9654-E242-8803-9AFAE5AC5777}"/>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7" name="Content Placeholder 14">
            <a:extLst>
              <a:ext uri="{FF2B5EF4-FFF2-40B4-BE49-F238E27FC236}">
                <a16:creationId xmlns:a16="http://schemas.microsoft.com/office/drawing/2014/main" id="{589EDF64-2C9A-0545-9D6F-A51A8A207DC8}"/>
              </a:ext>
            </a:extLst>
          </p:cNvPr>
          <p:cNvSpPr>
            <a:spLocks noGrp="1"/>
          </p:cNvSpPr>
          <p:nvPr>
            <p:ph sz="quarter" idx="34"/>
          </p:nvPr>
        </p:nvSpPr>
        <p:spPr>
          <a:xfrm>
            <a:off x="800103" y="1368725"/>
            <a:ext cx="242316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Content Placeholder 14">
            <a:extLst>
              <a:ext uri="{FF2B5EF4-FFF2-40B4-BE49-F238E27FC236}">
                <a16:creationId xmlns:a16="http://schemas.microsoft.com/office/drawing/2014/main" id="{E63B4E34-005F-D749-BB68-3778CEBF7FB7}"/>
              </a:ext>
            </a:extLst>
          </p:cNvPr>
          <p:cNvSpPr>
            <a:spLocks noGrp="1"/>
          </p:cNvSpPr>
          <p:nvPr>
            <p:ph sz="quarter" idx="36"/>
          </p:nvPr>
        </p:nvSpPr>
        <p:spPr>
          <a:xfrm>
            <a:off x="3525373" y="1368725"/>
            <a:ext cx="242316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Content Placeholder 14">
            <a:extLst>
              <a:ext uri="{FF2B5EF4-FFF2-40B4-BE49-F238E27FC236}">
                <a16:creationId xmlns:a16="http://schemas.microsoft.com/office/drawing/2014/main" id="{1F9D33EB-AEA2-1548-B4F9-AE5CF7FC0FA2}"/>
              </a:ext>
            </a:extLst>
          </p:cNvPr>
          <p:cNvSpPr>
            <a:spLocks noGrp="1"/>
          </p:cNvSpPr>
          <p:nvPr>
            <p:ph sz="quarter" idx="37"/>
          </p:nvPr>
        </p:nvSpPr>
        <p:spPr>
          <a:xfrm>
            <a:off x="6250643" y="1368725"/>
            <a:ext cx="242316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Content Placeholder 14">
            <a:extLst>
              <a:ext uri="{FF2B5EF4-FFF2-40B4-BE49-F238E27FC236}">
                <a16:creationId xmlns:a16="http://schemas.microsoft.com/office/drawing/2014/main" id="{85F5392D-F739-4943-8363-62F0A3C54FD2}"/>
              </a:ext>
            </a:extLst>
          </p:cNvPr>
          <p:cNvSpPr>
            <a:spLocks noGrp="1"/>
          </p:cNvSpPr>
          <p:nvPr>
            <p:ph sz="quarter" idx="38"/>
          </p:nvPr>
        </p:nvSpPr>
        <p:spPr>
          <a:xfrm>
            <a:off x="8975914" y="1368725"/>
            <a:ext cx="242316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7">
            <a:extLst>
              <a:ext uri="{FF2B5EF4-FFF2-40B4-BE49-F238E27FC236}">
                <a16:creationId xmlns:a16="http://schemas.microsoft.com/office/drawing/2014/main" id="{AD6E988E-0357-EB48-AE62-D7D74F4F0B51}"/>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3" name="Text Placeholder 2">
            <a:extLst>
              <a:ext uri="{FF2B5EF4-FFF2-40B4-BE49-F238E27FC236}">
                <a16:creationId xmlns:a16="http://schemas.microsoft.com/office/drawing/2014/main" id="{C53424B1-B222-5A4D-847D-B5D41EDFE3DF}"/>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8" name="Text Placeholder 6">
            <a:extLst>
              <a:ext uri="{FF2B5EF4-FFF2-40B4-BE49-F238E27FC236}">
                <a16:creationId xmlns:a16="http://schemas.microsoft.com/office/drawing/2014/main" id="{EE105FF1-DBF1-874F-8CE3-CAEA9A941AA8}"/>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960446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ontent Vertical w/Sub">
    <p:spTree>
      <p:nvGrpSpPr>
        <p:cNvPr id="1" name=""/>
        <p:cNvGrpSpPr/>
        <p:nvPr/>
      </p:nvGrpSpPr>
      <p:grpSpPr>
        <a:xfrm>
          <a:off x="0" y="0"/>
          <a:ext cx="0" cy="0"/>
          <a:chOff x="0" y="0"/>
          <a:chExt cx="0" cy="0"/>
        </a:xfrm>
      </p:grpSpPr>
      <p:sp>
        <p:nvSpPr>
          <p:cNvPr id="14" name="Text Placeholder 9">
            <a:extLst>
              <a:ext uri="{FF2B5EF4-FFF2-40B4-BE49-F238E27FC236}">
                <a16:creationId xmlns:a16="http://schemas.microsoft.com/office/drawing/2014/main" id="{0B308477-F453-4C47-8A9F-C846E0D9C10B}"/>
              </a:ext>
            </a:extLst>
          </p:cNvPr>
          <p:cNvSpPr>
            <a:spLocks noGrp="1"/>
          </p:cNvSpPr>
          <p:nvPr>
            <p:ph type="body" sz="quarter" idx="15" hasCustomPrompt="1"/>
          </p:nvPr>
        </p:nvSpPr>
        <p:spPr>
          <a:xfrm>
            <a:off x="800104" y="1373980"/>
            <a:ext cx="2423160"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7" name="Text Placeholder 9">
            <a:extLst>
              <a:ext uri="{FF2B5EF4-FFF2-40B4-BE49-F238E27FC236}">
                <a16:creationId xmlns:a16="http://schemas.microsoft.com/office/drawing/2014/main" id="{DB8F0BDC-C282-46B0-A67B-839BCC26051A}"/>
              </a:ext>
            </a:extLst>
          </p:cNvPr>
          <p:cNvSpPr>
            <a:spLocks noGrp="1"/>
          </p:cNvSpPr>
          <p:nvPr>
            <p:ph type="body" sz="quarter" idx="17" hasCustomPrompt="1"/>
          </p:nvPr>
        </p:nvSpPr>
        <p:spPr>
          <a:xfrm>
            <a:off x="3525373" y="1373980"/>
            <a:ext cx="2423160"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8" name="Text Placeholder 9">
            <a:extLst>
              <a:ext uri="{FF2B5EF4-FFF2-40B4-BE49-F238E27FC236}">
                <a16:creationId xmlns:a16="http://schemas.microsoft.com/office/drawing/2014/main" id="{85B63934-1025-4DF3-8653-7637B601A950}"/>
              </a:ext>
            </a:extLst>
          </p:cNvPr>
          <p:cNvSpPr>
            <a:spLocks noGrp="1"/>
          </p:cNvSpPr>
          <p:nvPr>
            <p:ph type="body" sz="quarter" idx="25" hasCustomPrompt="1"/>
          </p:nvPr>
        </p:nvSpPr>
        <p:spPr>
          <a:xfrm>
            <a:off x="6250433" y="1373980"/>
            <a:ext cx="2423161"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9" name="Text Placeholder 9">
            <a:extLst>
              <a:ext uri="{FF2B5EF4-FFF2-40B4-BE49-F238E27FC236}">
                <a16:creationId xmlns:a16="http://schemas.microsoft.com/office/drawing/2014/main" id="{3753ACA8-DA18-4ECC-A0AC-4CC9DD1B5673}"/>
              </a:ext>
            </a:extLst>
          </p:cNvPr>
          <p:cNvSpPr>
            <a:spLocks noGrp="1"/>
          </p:cNvSpPr>
          <p:nvPr>
            <p:ph type="body" sz="quarter" idx="26" hasCustomPrompt="1"/>
          </p:nvPr>
        </p:nvSpPr>
        <p:spPr>
          <a:xfrm>
            <a:off x="8975495" y="1373980"/>
            <a:ext cx="2423160" cy="411480"/>
          </a:xfrm>
        </p:spPr>
        <p:txBody>
          <a:bodyPr/>
          <a:lstStyle>
            <a:lvl1pPr marL="0" indent="0">
              <a:buNone/>
              <a:defRPr sz="2000" b="1" cap="none" spc="0" baseline="0">
                <a:solidFill>
                  <a:schemeClr val="tx2"/>
                </a:solidFill>
                <a:latin typeface="+mn-lt"/>
              </a:defRPr>
            </a:lvl1pPr>
            <a:lvl2pPr marL="457200" indent="0">
              <a:buNone/>
              <a:defRPr/>
            </a:lvl2pPr>
          </a:lstStyle>
          <a:p>
            <a:pPr lvl="0"/>
            <a:r>
              <a:rPr lang="en-US" dirty="0"/>
              <a:t>Subhead</a:t>
            </a:r>
          </a:p>
        </p:txBody>
      </p:sp>
      <p:sp>
        <p:nvSpPr>
          <p:cNvPr id="16" name="Title Placeholder 1">
            <a:extLst>
              <a:ext uri="{FF2B5EF4-FFF2-40B4-BE49-F238E27FC236}">
                <a16:creationId xmlns:a16="http://schemas.microsoft.com/office/drawing/2014/main" id="{83F06FFB-3D5F-0E46-A68A-B9A9987EC465}"/>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0" name="Text Placeholder 4">
            <a:extLst>
              <a:ext uri="{FF2B5EF4-FFF2-40B4-BE49-F238E27FC236}">
                <a16:creationId xmlns:a16="http://schemas.microsoft.com/office/drawing/2014/main" id="{E02553BF-B01B-5542-8041-5B7B4B46DC63}"/>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1" name="Content Placeholder 14">
            <a:extLst>
              <a:ext uri="{FF2B5EF4-FFF2-40B4-BE49-F238E27FC236}">
                <a16:creationId xmlns:a16="http://schemas.microsoft.com/office/drawing/2014/main" id="{FA8BB549-5A3B-7F41-92E2-546AD10B2DCC}"/>
              </a:ext>
            </a:extLst>
          </p:cNvPr>
          <p:cNvSpPr>
            <a:spLocks noGrp="1"/>
          </p:cNvSpPr>
          <p:nvPr>
            <p:ph sz="quarter" idx="34"/>
          </p:nvPr>
        </p:nvSpPr>
        <p:spPr>
          <a:xfrm>
            <a:off x="800103" y="1943099"/>
            <a:ext cx="2423160" cy="3997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Content Placeholder 14">
            <a:extLst>
              <a:ext uri="{FF2B5EF4-FFF2-40B4-BE49-F238E27FC236}">
                <a16:creationId xmlns:a16="http://schemas.microsoft.com/office/drawing/2014/main" id="{683A31C8-D08A-F940-A556-D6F872BF9CED}"/>
              </a:ext>
            </a:extLst>
          </p:cNvPr>
          <p:cNvSpPr>
            <a:spLocks noGrp="1"/>
          </p:cNvSpPr>
          <p:nvPr>
            <p:ph sz="quarter" idx="36"/>
          </p:nvPr>
        </p:nvSpPr>
        <p:spPr>
          <a:xfrm>
            <a:off x="3525373" y="1943099"/>
            <a:ext cx="2423160" cy="3997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Content Placeholder 14">
            <a:extLst>
              <a:ext uri="{FF2B5EF4-FFF2-40B4-BE49-F238E27FC236}">
                <a16:creationId xmlns:a16="http://schemas.microsoft.com/office/drawing/2014/main" id="{6709D383-7B35-2B41-9312-CD9771124A13}"/>
              </a:ext>
            </a:extLst>
          </p:cNvPr>
          <p:cNvSpPr>
            <a:spLocks noGrp="1"/>
          </p:cNvSpPr>
          <p:nvPr>
            <p:ph sz="quarter" idx="37"/>
          </p:nvPr>
        </p:nvSpPr>
        <p:spPr>
          <a:xfrm>
            <a:off x="6250643" y="1943099"/>
            <a:ext cx="2423160" cy="3997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3" name="Content Placeholder 14">
            <a:extLst>
              <a:ext uri="{FF2B5EF4-FFF2-40B4-BE49-F238E27FC236}">
                <a16:creationId xmlns:a16="http://schemas.microsoft.com/office/drawing/2014/main" id="{69A68C50-C2F9-9C44-854F-BA1682E72399}"/>
              </a:ext>
            </a:extLst>
          </p:cNvPr>
          <p:cNvSpPr>
            <a:spLocks noGrp="1"/>
          </p:cNvSpPr>
          <p:nvPr>
            <p:ph sz="quarter" idx="38"/>
          </p:nvPr>
        </p:nvSpPr>
        <p:spPr>
          <a:xfrm>
            <a:off x="8975914" y="1943099"/>
            <a:ext cx="2423160" cy="3997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7">
            <a:extLst>
              <a:ext uri="{FF2B5EF4-FFF2-40B4-BE49-F238E27FC236}">
                <a16:creationId xmlns:a16="http://schemas.microsoft.com/office/drawing/2014/main" id="{3AB19601-4B00-8E40-882C-6E13B7401760}"/>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5" name="Text Placeholder 2">
            <a:extLst>
              <a:ext uri="{FF2B5EF4-FFF2-40B4-BE49-F238E27FC236}">
                <a16:creationId xmlns:a16="http://schemas.microsoft.com/office/drawing/2014/main" id="{AEE089AE-D361-C644-9694-11CBC2F60824}"/>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27" name="Text Placeholder 6">
            <a:extLst>
              <a:ext uri="{FF2B5EF4-FFF2-40B4-BE49-F238E27FC236}">
                <a16:creationId xmlns:a16="http://schemas.microsoft.com/office/drawing/2014/main" id="{E093E508-0BFD-7A44-BACB-3EAA08F626A4}"/>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4119166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1224" userDrawn="1">
          <p15:clr>
            <a:srgbClr val="A4A3A4"/>
          </p15:clr>
        </p15:guide>
        <p15:guide id="2" orient="horz" pos="816" userDrawn="1">
          <p15:clr>
            <a:srgbClr val="A4A3A4"/>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peaker Bios">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271247" y="1600200"/>
            <a:ext cx="6120653" cy="2172018"/>
          </a:xfrm>
          <a:ln>
            <a:noFill/>
          </a:ln>
        </p:spPr>
        <p:txBody>
          <a:bodyPr>
            <a:noAutofit/>
          </a:bodyPr>
          <a:lstStyle>
            <a:lvl1pPr marL="0" indent="0">
              <a:lnSpc>
                <a:spcPct val="108000"/>
              </a:lnSpc>
              <a:spcBef>
                <a:spcPts val="1200"/>
              </a:spcBef>
              <a:buClr>
                <a:schemeClr val="accent2"/>
              </a:buClr>
              <a:buNone/>
              <a:defRPr sz="1400"/>
            </a:lvl1pPr>
            <a:lvl2pPr marL="457200" indent="0">
              <a:lnSpc>
                <a:spcPct val="105000"/>
              </a:lnSpc>
              <a:buClr>
                <a:schemeClr val="accent4"/>
              </a:buClr>
              <a:buNone/>
              <a:defRPr sz="1400"/>
            </a:lvl2pPr>
            <a:lvl3pPr marL="914400" indent="0">
              <a:lnSpc>
                <a:spcPct val="105000"/>
              </a:lnSpc>
              <a:buClr>
                <a:schemeClr val="accent4"/>
              </a:buClr>
              <a:buNone/>
              <a:defRPr sz="1400"/>
            </a:lvl3pPr>
            <a:lvl4pPr marL="1371600" indent="0">
              <a:lnSpc>
                <a:spcPct val="105000"/>
              </a:lnSpc>
              <a:buClr>
                <a:schemeClr val="accent4"/>
              </a:buClr>
              <a:buNone/>
              <a:defRPr sz="1400"/>
            </a:lvl4pPr>
            <a:lvl5pPr marL="1828800" indent="0">
              <a:lnSpc>
                <a:spcPct val="105000"/>
              </a:lnSpc>
              <a:buClr>
                <a:schemeClr val="accent4"/>
              </a:buClr>
              <a:buFont typeface="Arial" panose="020B0604020202020204" pitchFamily="34" charset="0"/>
              <a:buNone/>
              <a:defRPr sz="1400"/>
            </a:lvl5pPr>
          </a:lstStyle>
          <a:p>
            <a:pPr lvl="0"/>
            <a:r>
              <a:rPr lang="en-US"/>
              <a:t>Speaker bio</a:t>
            </a:r>
            <a:endParaRPr lang="en-US" dirty="0"/>
          </a:p>
        </p:txBody>
      </p:sp>
      <p:sp>
        <p:nvSpPr>
          <p:cNvPr id="11" name="Content Placeholder 10"/>
          <p:cNvSpPr>
            <a:spLocks noGrp="1"/>
          </p:cNvSpPr>
          <p:nvPr>
            <p:ph sz="quarter" idx="14" hasCustomPrompt="1"/>
          </p:nvPr>
        </p:nvSpPr>
        <p:spPr>
          <a:xfrm>
            <a:off x="5272447" y="3995928"/>
            <a:ext cx="6104359" cy="2172018"/>
          </a:xfrm>
          <a:ln>
            <a:noFill/>
          </a:ln>
        </p:spPr>
        <p:txBody>
          <a:bodyPr>
            <a:noAutofit/>
          </a:bodyPr>
          <a:lstStyle>
            <a:lvl1pPr marL="0" indent="0">
              <a:lnSpc>
                <a:spcPct val="108000"/>
              </a:lnSpc>
              <a:spcBef>
                <a:spcPts val="1200"/>
              </a:spcBef>
              <a:buNone/>
              <a:defRPr sz="1400"/>
            </a:lvl1pPr>
            <a:lvl2pPr marL="457200" indent="0">
              <a:buNone/>
              <a:defRPr sz="1400"/>
            </a:lvl2pPr>
            <a:lvl3pPr marL="914400" indent="0">
              <a:buNone/>
              <a:defRPr sz="1400"/>
            </a:lvl3pPr>
            <a:lvl4pPr marL="1371600" indent="0">
              <a:buNone/>
              <a:defRPr sz="1400"/>
            </a:lvl4pPr>
            <a:lvl5pPr marL="1828800" indent="0">
              <a:buFont typeface="Arial" panose="020B0604020202020204" pitchFamily="34" charset="0"/>
              <a:buNone/>
              <a:defRPr sz="1400"/>
            </a:lvl5pPr>
          </a:lstStyle>
          <a:p>
            <a:pPr lvl="0"/>
            <a:r>
              <a:rPr lang="en-US"/>
              <a:t>Speaker bio</a:t>
            </a:r>
            <a:endParaRPr lang="en-US" dirty="0"/>
          </a:p>
        </p:txBody>
      </p:sp>
      <p:sp>
        <p:nvSpPr>
          <p:cNvPr id="10" name="Picture Placeholder 4"/>
          <p:cNvSpPr>
            <a:spLocks noGrp="1"/>
          </p:cNvSpPr>
          <p:nvPr>
            <p:ph type="pic" sz="quarter" idx="16" hasCustomPrompt="1"/>
          </p:nvPr>
        </p:nvSpPr>
        <p:spPr>
          <a:xfrm>
            <a:off x="815194" y="1828800"/>
            <a:ext cx="914400" cy="914400"/>
          </a:xfrm>
        </p:spPr>
        <p:txBody>
          <a:bodyPr>
            <a:noAutofit/>
          </a:bodyPr>
          <a:lstStyle>
            <a:lvl1pPr marL="0" indent="0">
              <a:buNone/>
              <a:defRPr sz="1050"/>
            </a:lvl1pPr>
          </a:lstStyle>
          <a:p>
            <a:r>
              <a:rPr lang="en-US" dirty="0"/>
              <a:t>Click on icon to add headshot</a:t>
            </a:r>
          </a:p>
        </p:txBody>
      </p:sp>
      <p:sp>
        <p:nvSpPr>
          <p:cNvPr id="16" name="Text Placeholder 7"/>
          <p:cNvSpPr>
            <a:spLocks noGrp="1"/>
          </p:cNvSpPr>
          <p:nvPr>
            <p:ph type="body" sz="quarter" idx="17" hasCustomPrompt="1"/>
          </p:nvPr>
        </p:nvSpPr>
        <p:spPr>
          <a:xfrm>
            <a:off x="1968098" y="1783080"/>
            <a:ext cx="2815167" cy="525780"/>
          </a:xfrm>
        </p:spPr>
        <p:txBody>
          <a:bodyPr lIns="0" tIns="0" rIns="0" bIns="0" anchor="b">
            <a:noAutofit/>
          </a:bodyPr>
          <a:lstStyle>
            <a:lvl1pPr marL="0" indent="0">
              <a:lnSpc>
                <a:spcPct val="100000"/>
              </a:lnSpc>
              <a:buNone/>
              <a:defRPr sz="1600" b="1" baseline="0">
                <a:solidFill>
                  <a:schemeClr val="accent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dirty="0"/>
              <a:t>Name </a:t>
            </a:r>
            <a:r>
              <a:rPr lang="en-US" dirty="0" err="1"/>
              <a:t>LastName</a:t>
            </a:r>
            <a:endParaRPr lang="en-US" dirty="0"/>
          </a:p>
        </p:txBody>
      </p:sp>
      <p:sp>
        <p:nvSpPr>
          <p:cNvPr id="17" name="Text Placeholder 7"/>
          <p:cNvSpPr>
            <a:spLocks noGrp="1"/>
          </p:cNvSpPr>
          <p:nvPr>
            <p:ph type="body" sz="quarter" idx="18" hasCustomPrompt="1"/>
          </p:nvPr>
        </p:nvSpPr>
        <p:spPr>
          <a:xfrm>
            <a:off x="1968098" y="2368297"/>
            <a:ext cx="2815167" cy="377349"/>
          </a:xfrm>
        </p:spPr>
        <p:txBody>
          <a:bodyPr lIns="0" tIns="0" rIns="0" bIns="0" anchor="ctr">
            <a:noAutofit/>
          </a:bodyPr>
          <a:lstStyle>
            <a:lvl1pPr marL="0" indent="0">
              <a:lnSpc>
                <a:spcPct val="100000"/>
              </a:lnSpc>
              <a:buNone/>
              <a:defRPr sz="1100" b="0" i="1" baseline="0">
                <a:solidFill>
                  <a:schemeClr val="tx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a:t>Title, Organization</a:t>
            </a:r>
          </a:p>
        </p:txBody>
      </p:sp>
      <p:sp>
        <p:nvSpPr>
          <p:cNvPr id="18" name="Picture Placeholder 4"/>
          <p:cNvSpPr>
            <a:spLocks noGrp="1"/>
          </p:cNvSpPr>
          <p:nvPr>
            <p:ph type="pic" sz="quarter" idx="19" hasCustomPrompt="1"/>
          </p:nvPr>
        </p:nvSpPr>
        <p:spPr>
          <a:xfrm>
            <a:off x="815194" y="4224528"/>
            <a:ext cx="914400" cy="914400"/>
          </a:xfrm>
        </p:spPr>
        <p:txBody>
          <a:bodyPr>
            <a:noAutofit/>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050"/>
            </a:lvl1pPr>
          </a:lstStyle>
          <a:p>
            <a:r>
              <a:rPr lang="en-US" dirty="0"/>
              <a:t>Click on icon to add headshot</a:t>
            </a:r>
          </a:p>
        </p:txBody>
      </p:sp>
      <p:sp>
        <p:nvSpPr>
          <p:cNvPr id="19" name="Text Placeholder 7"/>
          <p:cNvSpPr>
            <a:spLocks noGrp="1"/>
          </p:cNvSpPr>
          <p:nvPr>
            <p:ph type="body" sz="quarter" idx="20" hasCustomPrompt="1"/>
          </p:nvPr>
        </p:nvSpPr>
        <p:spPr>
          <a:xfrm>
            <a:off x="1969322" y="4178808"/>
            <a:ext cx="2815167" cy="525780"/>
          </a:xfrm>
        </p:spPr>
        <p:txBody>
          <a:bodyPr lIns="0" tIns="0" rIns="0" bIns="0" anchor="b">
            <a:noAutofit/>
          </a:bodyPr>
          <a:lstStyle>
            <a:lvl1pPr marL="0" indent="0">
              <a:lnSpc>
                <a:spcPct val="100000"/>
              </a:lnSpc>
              <a:buNone/>
              <a:defRPr sz="1600" b="1" baseline="0">
                <a:solidFill>
                  <a:schemeClr val="accent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dirty="0"/>
              <a:t>Name </a:t>
            </a:r>
            <a:r>
              <a:rPr lang="en-US" dirty="0" err="1"/>
              <a:t>LastName</a:t>
            </a:r>
            <a:endParaRPr lang="en-US" dirty="0"/>
          </a:p>
        </p:txBody>
      </p:sp>
      <p:sp>
        <p:nvSpPr>
          <p:cNvPr id="20" name="Text Placeholder 7"/>
          <p:cNvSpPr>
            <a:spLocks noGrp="1"/>
          </p:cNvSpPr>
          <p:nvPr>
            <p:ph type="body" sz="quarter" idx="21" hasCustomPrompt="1"/>
          </p:nvPr>
        </p:nvSpPr>
        <p:spPr>
          <a:xfrm>
            <a:off x="1969322" y="4764025"/>
            <a:ext cx="2815167" cy="377349"/>
          </a:xfrm>
        </p:spPr>
        <p:txBody>
          <a:bodyPr lIns="0" tIns="0" rIns="0" bIns="0" anchor="ctr">
            <a:noAutofit/>
          </a:bodyPr>
          <a:lstStyle>
            <a:lvl1pPr marL="0" indent="0">
              <a:lnSpc>
                <a:spcPct val="100000"/>
              </a:lnSpc>
              <a:buNone/>
              <a:defRPr sz="1100" b="0" i="1" baseline="0">
                <a:solidFill>
                  <a:schemeClr val="tx1"/>
                </a:solidFill>
              </a:defRPr>
            </a:lvl1pPr>
            <a:lvl2pPr marL="457200" indent="0">
              <a:buNone/>
              <a:defRPr/>
            </a:lvl2pPr>
            <a:lvl3pPr marL="914400" indent="0">
              <a:buNone/>
              <a:defRPr/>
            </a:lvl3pPr>
            <a:lvl4pPr marL="1371600" indent="0">
              <a:buNone/>
              <a:defRPr/>
            </a:lvl4pPr>
            <a:lvl5pPr marL="1828800" indent="0">
              <a:buFont typeface="Arial" panose="020B0604020202020204" pitchFamily="34" charset="0"/>
              <a:buNone/>
              <a:defRPr/>
            </a:lvl5pPr>
          </a:lstStyle>
          <a:p>
            <a:pPr lvl="0"/>
            <a:r>
              <a:rPr lang="en-US"/>
              <a:t>Title, Organization</a:t>
            </a:r>
          </a:p>
        </p:txBody>
      </p:sp>
      <p:cxnSp>
        <p:nvCxnSpPr>
          <p:cNvPr id="21" name="Straight Connector 20"/>
          <p:cNvCxnSpPr>
            <a:cxnSpLocks/>
          </p:cNvCxnSpPr>
          <p:nvPr/>
        </p:nvCxnSpPr>
        <p:spPr>
          <a:xfrm>
            <a:off x="815194" y="1636640"/>
            <a:ext cx="4023360" cy="0"/>
          </a:xfrm>
          <a:prstGeom prst="line">
            <a:avLst/>
          </a:prstGeom>
          <a:ln w="63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FEC143C-87E0-4844-A675-310560324307}"/>
              </a:ext>
            </a:extLst>
          </p:cNvPr>
          <p:cNvCxnSpPr>
            <a:cxnSpLocks/>
          </p:cNvCxnSpPr>
          <p:nvPr userDrawn="1"/>
        </p:nvCxnSpPr>
        <p:spPr>
          <a:xfrm>
            <a:off x="815194" y="3995928"/>
            <a:ext cx="4023360" cy="0"/>
          </a:xfrm>
          <a:prstGeom prst="line">
            <a:avLst/>
          </a:prstGeom>
          <a:ln w="635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Placeholder 1">
            <a:extLst>
              <a:ext uri="{FF2B5EF4-FFF2-40B4-BE49-F238E27FC236}">
                <a16:creationId xmlns:a16="http://schemas.microsoft.com/office/drawing/2014/main" id="{ACBA95A3-B729-5A4F-8C0A-E93C70EA260B}"/>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5" name="Text Placeholder 4">
            <a:extLst>
              <a:ext uri="{FF2B5EF4-FFF2-40B4-BE49-F238E27FC236}">
                <a16:creationId xmlns:a16="http://schemas.microsoft.com/office/drawing/2014/main" id="{F200277F-7F27-3C4C-99B2-41FF45CC3FBE}"/>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7" name="Text Placeholder 7">
            <a:extLst>
              <a:ext uri="{FF2B5EF4-FFF2-40B4-BE49-F238E27FC236}">
                <a16:creationId xmlns:a16="http://schemas.microsoft.com/office/drawing/2014/main" id="{7741C979-2F63-8D44-A506-9DB0B6736FFE}"/>
              </a:ext>
            </a:extLst>
          </p:cNvPr>
          <p:cNvSpPr>
            <a:spLocks noGrp="1"/>
          </p:cNvSpPr>
          <p:nvPr>
            <p:ph type="body" sz="quarter" idx="33"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9" name="Text Placeholder 2">
            <a:extLst>
              <a:ext uri="{FF2B5EF4-FFF2-40B4-BE49-F238E27FC236}">
                <a16:creationId xmlns:a16="http://schemas.microsoft.com/office/drawing/2014/main" id="{1EA2EA31-0C11-0144-B28E-A9F19BF41012}"/>
              </a:ext>
            </a:extLst>
          </p:cNvPr>
          <p:cNvSpPr>
            <a:spLocks noGrp="1"/>
          </p:cNvSpPr>
          <p:nvPr>
            <p:ph type="body" sz="quarter" idx="34"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30" name="Text Placeholder 6">
            <a:extLst>
              <a:ext uri="{FF2B5EF4-FFF2-40B4-BE49-F238E27FC236}">
                <a16:creationId xmlns:a16="http://schemas.microsoft.com/office/drawing/2014/main" id="{62810DD4-33B8-8144-B51C-77590EB9EBD3}"/>
              </a:ext>
            </a:extLst>
          </p:cNvPr>
          <p:cNvSpPr>
            <a:spLocks noGrp="1"/>
          </p:cNvSpPr>
          <p:nvPr>
            <p:ph type="body" sz="quarter" idx="35"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604601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ullets w/Photo">
    <p:spTree>
      <p:nvGrpSpPr>
        <p:cNvPr id="1" name=""/>
        <p:cNvGrpSpPr/>
        <p:nvPr/>
      </p:nvGrpSpPr>
      <p:grpSpPr>
        <a:xfrm>
          <a:off x="0" y="0"/>
          <a:ext cx="0" cy="0"/>
          <a:chOff x="0" y="0"/>
          <a:chExt cx="0" cy="0"/>
        </a:xfrm>
      </p:grpSpPr>
      <p:sp>
        <p:nvSpPr>
          <p:cNvPr id="14" name="Content Placeholder 10"/>
          <p:cNvSpPr>
            <a:spLocks noGrp="1" noChangeAspect="1"/>
          </p:cNvSpPr>
          <p:nvPr>
            <p:ph sz="quarter" idx="14" hasCustomPrompt="1"/>
          </p:nvPr>
        </p:nvSpPr>
        <p:spPr>
          <a:xfrm>
            <a:off x="6328436" y="1371600"/>
            <a:ext cx="5063464" cy="3566160"/>
          </a:xfrm>
          <a:ln>
            <a:noFill/>
          </a:ln>
        </p:spPr>
        <p:txBody>
          <a:bodyPr>
            <a:noAutofit/>
          </a:bodyPr>
          <a:lstStyle>
            <a:lvl1pPr marL="0" indent="0">
              <a:buNone/>
              <a:defRPr sz="2400" baseline="0"/>
            </a:lvl1pPr>
          </a:lstStyle>
          <a:p>
            <a:pPr lvl="0"/>
            <a:r>
              <a:rPr lang="en-US" dirty="0"/>
              <a:t>Click on photo icon below to add photo</a:t>
            </a:r>
          </a:p>
        </p:txBody>
      </p:sp>
      <p:sp>
        <p:nvSpPr>
          <p:cNvPr id="12" name="Title Placeholder 1">
            <a:extLst>
              <a:ext uri="{FF2B5EF4-FFF2-40B4-BE49-F238E27FC236}">
                <a16:creationId xmlns:a16="http://schemas.microsoft.com/office/drawing/2014/main" id="{46AA6CE5-D66A-944A-9EB5-287DA6D769E5}"/>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6" name="Text Placeholder 4">
            <a:extLst>
              <a:ext uri="{FF2B5EF4-FFF2-40B4-BE49-F238E27FC236}">
                <a16:creationId xmlns:a16="http://schemas.microsoft.com/office/drawing/2014/main" id="{85D60DF2-27A5-8E42-9E07-2EA4AEC29E96}"/>
              </a:ext>
            </a:extLst>
          </p:cNvPr>
          <p:cNvSpPr>
            <a:spLocks noGrp="1"/>
          </p:cNvSpPr>
          <p:nvPr>
            <p:ph type="body" sz="quarter" idx="33"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9" name="Content Placeholder 14">
            <a:extLst>
              <a:ext uri="{FF2B5EF4-FFF2-40B4-BE49-F238E27FC236}">
                <a16:creationId xmlns:a16="http://schemas.microsoft.com/office/drawing/2014/main" id="{DB48CFE2-45D5-E04C-B161-9709B132AF2B}"/>
              </a:ext>
            </a:extLst>
          </p:cNvPr>
          <p:cNvSpPr>
            <a:spLocks noGrp="1"/>
          </p:cNvSpPr>
          <p:nvPr>
            <p:ph sz="quarter" idx="34"/>
          </p:nvPr>
        </p:nvSpPr>
        <p:spPr>
          <a:xfrm>
            <a:off x="800103" y="1368724"/>
            <a:ext cx="5027674" cy="45291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7">
            <a:extLst>
              <a:ext uri="{FF2B5EF4-FFF2-40B4-BE49-F238E27FC236}">
                <a16:creationId xmlns:a16="http://schemas.microsoft.com/office/drawing/2014/main" id="{A00704F6-838F-DE46-967B-9545189DBF37}"/>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ext Placeholder 2">
            <a:extLst>
              <a:ext uri="{FF2B5EF4-FFF2-40B4-BE49-F238E27FC236}">
                <a16:creationId xmlns:a16="http://schemas.microsoft.com/office/drawing/2014/main" id="{C085A9EC-D9B7-0342-9154-E0E1109E406E}"/>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7" name="Text Placeholder 6">
            <a:extLst>
              <a:ext uri="{FF2B5EF4-FFF2-40B4-BE49-F238E27FC236}">
                <a16:creationId xmlns:a16="http://schemas.microsoft.com/office/drawing/2014/main" id="{DABCD05D-EAD5-D142-A778-29CA5E5EF2E8}"/>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304135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ort Quote">
    <p:spTree>
      <p:nvGrpSpPr>
        <p:cNvPr id="1" name=""/>
        <p:cNvGrpSpPr/>
        <p:nvPr/>
      </p:nvGrpSpPr>
      <p:grpSpPr>
        <a:xfrm>
          <a:off x="0" y="0"/>
          <a:ext cx="0" cy="0"/>
          <a:chOff x="0" y="0"/>
          <a:chExt cx="0" cy="0"/>
        </a:xfrm>
      </p:grpSpPr>
      <p:sp>
        <p:nvSpPr>
          <p:cNvPr id="9" name="Freeform 6"/>
          <p:cNvSpPr>
            <a:spLocks noChangeAspect="1" noEditPoints="1"/>
          </p:cNvSpPr>
          <p:nvPr userDrawn="1"/>
        </p:nvSpPr>
        <p:spPr bwMode="ltGray">
          <a:xfrm>
            <a:off x="1095034" y="1371600"/>
            <a:ext cx="2134475" cy="1930148"/>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253746">
              <a:alpha val="10000"/>
            </a:srgbClr>
          </a:solidFill>
          <a:ln>
            <a:noFill/>
          </a:ln>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3" name="Text Placeholder 2"/>
          <p:cNvSpPr>
            <a:spLocks noGrp="1"/>
          </p:cNvSpPr>
          <p:nvPr>
            <p:ph type="body" sz="quarter" idx="15" hasCustomPrompt="1"/>
          </p:nvPr>
        </p:nvSpPr>
        <p:spPr>
          <a:xfrm>
            <a:off x="1912865" y="1866900"/>
            <a:ext cx="8745373" cy="3429000"/>
          </a:xfrm>
        </p:spPr>
        <p:txBody>
          <a:bodyPr anchor="ctr">
            <a:noAutofit/>
          </a:bodyPr>
          <a:lstStyle>
            <a:lvl1pPr marL="0" indent="0">
              <a:lnSpc>
                <a:spcPct val="110000"/>
              </a:lnSpc>
              <a:buNone/>
              <a:defRPr sz="2800" cap="all" baseline="0">
                <a:solidFill>
                  <a:schemeClr val="accent1"/>
                </a:solidFill>
                <a:latin typeface="Arial Black" panose="020B0A04020102020204" pitchFamily="34" charset="0"/>
              </a:defRPr>
            </a:lvl1pPr>
            <a:lvl2pPr marL="285750" indent="-285750">
              <a:buClr>
                <a:schemeClr val="accent1"/>
              </a:buClr>
              <a:buFont typeface="Arial" panose="020B0604020202020204" pitchFamily="34" charset="0"/>
              <a:buChar char="—"/>
              <a:defRPr sz="1800">
                <a:solidFill>
                  <a:schemeClr val="accent1"/>
                </a:solidFill>
              </a:defRPr>
            </a:lvl2pPr>
          </a:lstStyle>
          <a:p>
            <a:pPr lvl="0"/>
            <a:r>
              <a:rPr lang="en-US" dirty="0"/>
              <a:t>Short quote</a:t>
            </a:r>
          </a:p>
          <a:p>
            <a:pPr lvl="1"/>
            <a:r>
              <a:rPr lang="en-US" dirty="0"/>
              <a:t>Second level</a:t>
            </a:r>
          </a:p>
        </p:txBody>
      </p:sp>
      <p:sp>
        <p:nvSpPr>
          <p:cNvPr id="10" name="Text Placeholder 7">
            <a:extLst>
              <a:ext uri="{FF2B5EF4-FFF2-40B4-BE49-F238E27FC236}">
                <a16:creationId xmlns:a16="http://schemas.microsoft.com/office/drawing/2014/main" id="{5DC92EB9-814B-E44C-A862-6CF48EB24160}"/>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1" name="Text Placeholder 2">
            <a:extLst>
              <a:ext uri="{FF2B5EF4-FFF2-40B4-BE49-F238E27FC236}">
                <a16:creationId xmlns:a16="http://schemas.microsoft.com/office/drawing/2014/main" id="{29C692CB-6193-2642-99D8-79F68ACF5949}"/>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3" name="Text Placeholder 6">
            <a:extLst>
              <a:ext uri="{FF2B5EF4-FFF2-40B4-BE49-F238E27FC236}">
                <a16:creationId xmlns:a16="http://schemas.microsoft.com/office/drawing/2014/main" id="{6E82D6F6-ABA8-CA45-83E4-29BA5387B56F}"/>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685762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Long Quote">
    <p:spTree>
      <p:nvGrpSpPr>
        <p:cNvPr id="1" name=""/>
        <p:cNvGrpSpPr/>
        <p:nvPr/>
      </p:nvGrpSpPr>
      <p:grpSpPr>
        <a:xfrm>
          <a:off x="0" y="0"/>
          <a:ext cx="0" cy="0"/>
          <a:chOff x="0" y="0"/>
          <a:chExt cx="0" cy="0"/>
        </a:xfrm>
      </p:grpSpPr>
      <p:sp>
        <p:nvSpPr>
          <p:cNvPr id="10" name="Freeform 6"/>
          <p:cNvSpPr>
            <a:spLocks noChangeAspect="1" noEditPoints="1"/>
          </p:cNvSpPr>
          <p:nvPr userDrawn="1"/>
        </p:nvSpPr>
        <p:spPr bwMode="ltGray">
          <a:xfrm>
            <a:off x="1095022" y="1371600"/>
            <a:ext cx="2134477" cy="1930148"/>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253746">
              <a:alpha val="10000"/>
            </a:srgbClr>
          </a:solidFill>
          <a:ln>
            <a:noFill/>
          </a:ln>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
        <p:nvSpPr>
          <p:cNvPr id="3" name="Text Placeholder 2"/>
          <p:cNvSpPr>
            <a:spLocks noGrp="1"/>
          </p:cNvSpPr>
          <p:nvPr>
            <p:ph type="body" sz="quarter" idx="15" hasCustomPrompt="1"/>
          </p:nvPr>
        </p:nvSpPr>
        <p:spPr>
          <a:xfrm>
            <a:off x="1912853" y="1866900"/>
            <a:ext cx="8745383" cy="3429000"/>
          </a:xfrm>
        </p:spPr>
        <p:txBody>
          <a:bodyPr anchor="ctr">
            <a:noAutofit/>
          </a:bodyPr>
          <a:lstStyle>
            <a:lvl1pPr marL="0" indent="0">
              <a:lnSpc>
                <a:spcPct val="110000"/>
              </a:lnSpc>
              <a:buNone/>
              <a:defRPr sz="2400" cap="none" baseline="0">
                <a:solidFill>
                  <a:schemeClr val="accent1"/>
                </a:solidFill>
                <a:latin typeface="Arial Black" panose="020B0A04020102020204" pitchFamily="34" charset="0"/>
              </a:defRPr>
            </a:lvl1pPr>
            <a:lvl2pPr marL="285750" indent="-285750">
              <a:buClr>
                <a:schemeClr val="accent1"/>
              </a:buClr>
              <a:buFont typeface="Arial" panose="020B0604020202020204" pitchFamily="34" charset="0"/>
              <a:buChar char="—"/>
              <a:defRPr sz="1800">
                <a:solidFill>
                  <a:schemeClr val="accent1"/>
                </a:solidFill>
              </a:defRPr>
            </a:lvl2pPr>
          </a:lstStyle>
          <a:p>
            <a:pPr lvl="0"/>
            <a:r>
              <a:rPr lang="en-US" dirty="0"/>
              <a:t>Long quote</a:t>
            </a:r>
          </a:p>
          <a:p>
            <a:pPr lvl="1"/>
            <a:r>
              <a:rPr lang="en-US" dirty="0"/>
              <a:t>Second level</a:t>
            </a:r>
          </a:p>
        </p:txBody>
      </p:sp>
      <p:sp>
        <p:nvSpPr>
          <p:cNvPr id="9" name="Text Placeholder 7">
            <a:extLst>
              <a:ext uri="{FF2B5EF4-FFF2-40B4-BE49-F238E27FC236}">
                <a16:creationId xmlns:a16="http://schemas.microsoft.com/office/drawing/2014/main" id="{44F096BF-CED2-6448-8A9A-11C99EC2577F}"/>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1" name="Text Placeholder 2">
            <a:extLst>
              <a:ext uri="{FF2B5EF4-FFF2-40B4-BE49-F238E27FC236}">
                <a16:creationId xmlns:a16="http://schemas.microsoft.com/office/drawing/2014/main" id="{49766514-A263-2E4C-B90A-8D20F68FB267}"/>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3" name="Text Placeholder 6">
            <a:extLst>
              <a:ext uri="{FF2B5EF4-FFF2-40B4-BE49-F238E27FC236}">
                <a16:creationId xmlns:a16="http://schemas.microsoft.com/office/drawing/2014/main" id="{553A6922-FFD8-1E4E-9214-1A18EF20F1ED}"/>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144391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ong Quote w/Dark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C77D04-A14A-42A6-B5C1-522AEC48F495}"/>
              </a:ext>
            </a:extLst>
          </p:cNvPr>
          <p:cNvSpPr/>
          <p:nvPr userDrawn="1"/>
        </p:nvSpPr>
        <p:spPr>
          <a:xfrm>
            <a:off x="0" y="0"/>
            <a:ext cx="12192000" cy="123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2" name="Rectangle 11">
            <a:extLst>
              <a:ext uri="{FF2B5EF4-FFF2-40B4-BE49-F238E27FC236}">
                <a16:creationId xmlns:a16="http://schemas.microsoft.com/office/drawing/2014/main" id="{7C718020-B14A-448F-A1D6-06AAD54F07D8}"/>
              </a:ext>
            </a:extLst>
          </p:cNvPr>
          <p:cNvSpPr/>
          <p:nvPr userDrawn="1"/>
        </p:nvSpPr>
        <p:spPr>
          <a:xfrm>
            <a:off x="0" y="5595581"/>
            <a:ext cx="12192000" cy="123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0"/>
            <a:ext cx="12192000" cy="6858000"/>
          </a:xfrm>
          <a:noFill/>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6" name="Text Placeholder 7">
            <a:extLst>
              <a:ext uri="{FF2B5EF4-FFF2-40B4-BE49-F238E27FC236}">
                <a16:creationId xmlns:a16="http://schemas.microsoft.com/office/drawing/2014/main" id="{F376B806-4219-4C5C-952C-3189F5F219F0}"/>
              </a:ext>
            </a:extLst>
          </p:cNvPr>
          <p:cNvSpPr>
            <a:spLocks noGrp="1"/>
          </p:cNvSpPr>
          <p:nvPr>
            <p:ph type="body" sz="quarter" idx="17" hasCustomPrompt="1"/>
          </p:nvPr>
        </p:nvSpPr>
        <p:spPr>
          <a:xfrm>
            <a:off x="6096000" y="1883569"/>
            <a:ext cx="5105400" cy="3657600"/>
          </a:xfrm>
          <a:solidFill>
            <a:schemeClr val="bg1">
              <a:alpha val="89000"/>
            </a:schemeClr>
          </a:solidFill>
        </p:spPr>
        <p:txBody>
          <a:bodyPr lIns="182880" tIns="0" rIns="182880" bIns="182880"/>
          <a:lstStyle>
            <a:lvl1pPr marL="0" indent="0">
              <a:buNone/>
              <a:defRPr sz="2000" cap="all" baseline="0">
                <a:solidFill>
                  <a:srgbClr val="E5E5E5"/>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  </a:t>
            </a:r>
          </a:p>
        </p:txBody>
      </p:sp>
      <p:sp>
        <p:nvSpPr>
          <p:cNvPr id="11" name="Text Placeholder 2">
            <a:extLst>
              <a:ext uri="{FF2B5EF4-FFF2-40B4-BE49-F238E27FC236}">
                <a16:creationId xmlns:a16="http://schemas.microsoft.com/office/drawing/2014/main" id="{1C3E5AEA-2029-4D37-B8DB-1C2EF41471FF}"/>
              </a:ext>
            </a:extLst>
          </p:cNvPr>
          <p:cNvSpPr>
            <a:spLocks noGrp="1"/>
          </p:cNvSpPr>
          <p:nvPr>
            <p:ph type="body" sz="quarter" idx="18" hasCustomPrompt="1"/>
          </p:nvPr>
        </p:nvSpPr>
        <p:spPr>
          <a:xfrm>
            <a:off x="6443871" y="2423160"/>
            <a:ext cx="4440238" cy="2896552"/>
          </a:xfrm>
        </p:spPr>
        <p:txBody>
          <a:bodyPr/>
          <a:lstStyle>
            <a:lvl1pPr marL="0" indent="0">
              <a:spcBef>
                <a:spcPts val="0"/>
              </a:spcBef>
              <a:buNone/>
              <a:defRPr sz="2000" baseline="0">
                <a:solidFill>
                  <a:schemeClr val="accent1"/>
                </a:solidFill>
                <a:latin typeface="+mj-lt"/>
              </a:defRPr>
            </a:lvl1pPr>
            <a:lvl2pPr marL="0" indent="0">
              <a:spcBef>
                <a:spcPts val="0"/>
              </a:spcBef>
              <a:buNone/>
              <a:defRPr sz="2000" baseline="0">
                <a:solidFill>
                  <a:srgbClr val="05C3DE"/>
                </a:solidFill>
                <a:latin typeface="+mj-lt"/>
              </a:defRPr>
            </a:lvl2pPr>
            <a:lvl3pPr marL="0" indent="0">
              <a:spcBef>
                <a:spcPts val="0"/>
              </a:spcBef>
              <a:buNone/>
              <a:defRPr sz="2000" baseline="0">
                <a:solidFill>
                  <a:srgbClr val="05C3DE"/>
                </a:solidFill>
                <a:latin typeface="+mj-lt"/>
              </a:defRPr>
            </a:lvl3pPr>
            <a:lvl4pPr marL="0" indent="0">
              <a:spcBef>
                <a:spcPts val="0"/>
              </a:spcBef>
              <a:buNone/>
              <a:defRPr sz="2000" baseline="0">
                <a:solidFill>
                  <a:srgbClr val="05C3DE"/>
                </a:solidFill>
                <a:latin typeface="+mj-lt"/>
              </a:defRPr>
            </a:lvl4pPr>
            <a:lvl5pPr marL="0" indent="0">
              <a:spcBef>
                <a:spcPts val="0"/>
              </a:spcBef>
              <a:buFont typeface="Arial" panose="020B0604020202020204" pitchFamily="34" charset="0"/>
              <a:buNone/>
              <a:defRPr sz="2000" baseline="0">
                <a:solidFill>
                  <a:srgbClr val="05C3DE"/>
                </a:solidFill>
                <a:latin typeface="+mj-lt"/>
              </a:defRPr>
            </a:lvl5pPr>
          </a:lstStyle>
          <a:p>
            <a:pPr>
              <a:spcAft>
                <a:spcPts val="1200"/>
              </a:spcAft>
            </a:pPr>
            <a:r>
              <a:rPr lang="en-US" dirty="0"/>
              <a:t>Quote page Arial black </a:t>
            </a:r>
            <a:br>
              <a:rPr lang="en-US" dirty="0"/>
            </a:br>
            <a:r>
              <a:rPr lang="en-US" dirty="0"/>
              <a:t>20 </a:t>
            </a:r>
            <a:r>
              <a:rPr lang="en-US" dirty="0" err="1"/>
              <a:t>pt</a:t>
            </a:r>
            <a:r>
              <a:rPr lang="en-US" dirty="0"/>
              <a:t> dark blue, sentence case. Adjust placement for best fit with selected image. Add oversized single quotation mark at beginning, as shown in master template.</a:t>
            </a:r>
          </a:p>
        </p:txBody>
      </p:sp>
      <p:sp>
        <p:nvSpPr>
          <p:cNvPr id="13" name="Text Placeholder 7">
            <a:extLst>
              <a:ext uri="{FF2B5EF4-FFF2-40B4-BE49-F238E27FC236}">
                <a16:creationId xmlns:a16="http://schemas.microsoft.com/office/drawing/2014/main" id="{2C2A52E8-C9B7-4248-945B-2C5216087C3B}"/>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solidFill>
                  <a:schemeClr val="bg1"/>
                </a:solidFill>
              </a:defRPr>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6" name="Text Placeholder 2">
            <a:extLst>
              <a:ext uri="{FF2B5EF4-FFF2-40B4-BE49-F238E27FC236}">
                <a16:creationId xmlns:a16="http://schemas.microsoft.com/office/drawing/2014/main" id="{7B2AF497-EA07-7343-92DC-E7286E887152}"/>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8" name="Text Placeholder 6">
            <a:extLst>
              <a:ext uri="{FF2B5EF4-FFF2-40B4-BE49-F238E27FC236}">
                <a16:creationId xmlns:a16="http://schemas.microsoft.com/office/drawing/2014/main" id="{CDBD31B1-60C1-7648-9ECD-CBB5F5469361}"/>
              </a:ext>
            </a:extLst>
          </p:cNvPr>
          <p:cNvSpPr>
            <a:spLocks noGrp="1"/>
          </p:cNvSpPr>
          <p:nvPr>
            <p:ph type="body" sz="quarter" idx="22"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084838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ong Quote w/Light 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14E3F22-0766-4C60-8676-F6583CE7A324}"/>
              </a:ext>
            </a:extLst>
          </p:cNvPr>
          <p:cNvSpPr/>
          <p:nvPr userDrawn="1"/>
        </p:nvSpPr>
        <p:spPr>
          <a:xfrm>
            <a:off x="0" y="0"/>
            <a:ext cx="12192000" cy="123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3" name="Rectangle 12">
            <a:extLst>
              <a:ext uri="{FF2B5EF4-FFF2-40B4-BE49-F238E27FC236}">
                <a16:creationId xmlns:a16="http://schemas.microsoft.com/office/drawing/2014/main" id="{BB159814-D55A-4363-A688-3982B1CA3F3D}"/>
              </a:ext>
            </a:extLst>
          </p:cNvPr>
          <p:cNvSpPr/>
          <p:nvPr userDrawn="1"/>
        </p:nvSpPr>
        <p:spPr>
          <a:xfrm>
            <a:off x="0" y="5595581"/>
            <a:ext cx="12192000" cy="123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0"/>
            <a:ext cx="12192000" cy="6858000"/>
          </a:xfrm>
          <a:noFill/>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Tx/>
              <a:buNone/>
              <a:tabLst/>
              <a:defRPr/>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8" name="Text Placeholder 7">
            <a:extLst>
              <a:ext uri="{FF2B5EF4-FFF2-40B4-BE49-F238E27FC236}">
                <a16:creationId xmlns:a16="http://schemas.microsoft.com/office/drawing/2014/main" id="{7C0D9C51-DBA1-4AB1-96EC-803BFB613FEB}"/>
              </a:ext>
            </a:extLst>
          </p:cNvPr>
          <p:cNvSpPr>
            <a:spLocks noGrp="1"/>
          </p:cNvSpPr>
          <p:nvPr>
            <p:ph type="body" sz="quarter" idx="17" hasCustomPrompt="1"/>
          </p:nvPr>
        </p:nvSpPr>
        <p:spPr>
          <a:xfrm>
            <a:off x="6096000" y="1883569"/>
            <a:ext cx="5105400" cy="3657600"/>
          </a:xfrm>
          <a:solidFill>
            <a:srgbClr val="253746">
              <a:alpha val="94000"/>
            </a:srgbClr>
          </a:solidFill>
        </p:spPr>
        <p:txBody>
          <a:bodyPr lIns="182880" tIns="0" rIns="182880" bIns="182880"/>
          <a:lstStyle>
            <a:lvl1pPr marL="0" indent="0">
              <a:buNone/>
              <a:defRPr sz="1400" cap="all" baseline="0">
                <a:solidFill>
                  <a:srgbClr val="454545">
                    <a:alpha val="95000"/>
                  </a:srgbClr>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  </a:t>
            </a:r>
          </a:p>
        </p:txBody>
      </p:sp>
      <p:sp>
        <p:nvSpPr>
          <p:cNvPr id="19" name="Text Placeholder 2">
            <a:extLst>
              <a:ext uri="{FF2B5EF4-FFF2-40B4-BE49-F238E27FC236}">
                <a16:creationId xmlns:a16="http://schemas.microsoft.com/office/drawing/2014/main" id="{99A798F3-F488-4F3B-930C-8D8681991AF3}"/>
              </a:ext>
            </a:extLst>
          </p:cNvPr>
          <p:cNvSpPr>
            <a:spLocks noGrp="1"/>
          </p:cNvSpPr>
          <p:nvPr>
            <p:ph type="body" sz="quarter" idx="18" hasCustomPrompt="1"/>
          </p:nvPr>
        </p:nvSpPr>
        <p:spPr>
          <a:xfrm>
            <a:off x="6443871" y="2423160"/>
            <a:ext cx="4440238" cy="2896552"/>
          </a:xfrm>
        </p:spPr>
        <p:txBody>
          <a:bodyPr/>
          <a:lstStyle>
            <a:lvl1pPr marL="0" indent="0">
              <a:spcBef>
                <a:spcPts val="0"/>
              </a:spcBef>
              <a:buNone/>
              <a:defRPr sz="2000" baseline="0">
                <a:solidFill>
                  <a:schemeClr val="bg1"/>
                </a:solidFill>
                <a:latin typeface="+mj-lt"/>
              </a:defRPr>
            </a:lvl1pPr>
            <a:lvl2pPr marL="0" indent="0">
              <a:spcBef>
                <a:spcPts val="0"/>
              </a:spcBef>
              <a:buNone/>
              <a:defRPr sz="2000" baseline="0">
                <a:solidFill>
                  <a:srgbClr val="05C3DE"/>
                </a:solidFill>
                <a:latin typeface="+mj-lt"/>
              </a:defRPr>
            </a:lvl2pPr>
            <a:lvl3pPr marL="0" indent="0">
              <a:spcBef>
                <a:spcPts val="0"/>
              </a:spcBef>
              <a:buNone/>
              <a:defRPr sz="2000" baseline="0">
                <a:solidFill>
                  <a:srgbClr val="05C3DE"/>
                </a:solidFill>
                <a:latin typeface="+mj-lt"/>
              </a:defRPr>
            </a:lvl3pPr>
            <a:lvl4pPr marL="0" indent="0">
              <a:spcBef>
                <a:spcPts val="0"/>
              </a:spcBef>
              <a:buNone/>
              <a:defRPr sz="2000" baseline="0">
                <a:solidFill>
                  <a:srgbClr val="05C3DE"/>
                </a:solidFill>
                <a:latin typeface="+mj-lt"/>
              </a:defRPr>
            </a:lvl4pPr>
            <a:lvl5pPr marL="0" indent="0">
              <a:spcBef>
                <a:spcPts val="0"/>
              </a:spcBef>
              <a:buFont typeface="Arial" panose="020B0604020202020204" pitchFamily="34" charset="0"/>
              <a:buNone/>
              <a:defRPr sz="2000" baseline="0">
                <a:solidFill>
                  <a:srgbClr val="05C3DE"/>
                </a:solidFill>
                <a:latin typeface="+mj-lt"/>
              </a:defRPr>
            </a:lvl5pPr>
          </a:lstStyle>
          <a:p>
            <a:pPr>
              <a:spcAft>
                <a:spcPts val="1200"/>
              </a:spcAft>
            </a:pPr>
            <a:r>
              <a:rPr lang="en-US" dirty="0"/>
              <a:t>Quote page Arial black </a:t>
            </a:r>
            <a:br>
              <a:rPr lang="en-US" dirty="0"/>
            </a:br>
            <a:r>
              <a:rPr lang="en-US" dirty="0"/>
              <a:t>20 </a:t>
            </a:r>
            <a:r>
              <a:rPr lang="en-US" dirty="0" err="1"/>
              <a:t>pt</a:t>
            </a:r>
            <a:r>
              <a:rPr lang="en-US" dirty="0"/>
              <a:t> white, sentence case. Adjust placement for best fit with selected image. Add oversized single quotation mark at beginning, as shown in master template.</a:t>
            </a:r>
          </a:p>
        </p:txBody>
      </p:sp>
      <p:sp>
        <p:nvSpPr>
          <p:cNvPr id="11" name="Text Placeholder 7">
            <a:extLst>
              <a:ext uri="{FF2B5EF4-FFF2-40B4-BE49-F238E27FC236}">
                <a16:creationId xmlns:a16="http://schemas.microsoft.com/office/drawing/2014/main" id="{FAE92005-E511-E446-A14D-5CEB304C603F}"/>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4" name="Text Placeholder 2">
            <a:extLst>
              <a:ext uri="{FF2B5EF4-FFF2-40B4-BE49-F238E27FC236}">
                <a16:creationId xmlns:a16="http://schemas.microsoft.com/office/drawing/2014/main" id="{ECDA4506-37E5-9F49-85C7-4879DC4162F6}"/>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6" name="Text Placeholder 6">
            <a:extLst>
              <a:ext uri="{FF2B5EF4-FFF2-40B4-BE49-F238E27FC236}">
                <a16:creationId xmlns:a16="http://schemas.microsoft.com/office/drawing/2014/main" id="{0E9ADEC2-4C46-C34C-9E96-C2C8548A6C9A}"/>
              </a:ext>
            </a:extLst>
          </p:cNvPr>
          <p:cNvSpPr>
            <a:spLocks noGrp="1"/>
          </p:cNvSpPr>
          <p:nvPr>
            <p:ph type="body" sz="quarter" idx="22"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137298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Dark">
    <p:bg>
      <p:bgPr>
        <a:solidFill>
          <a:schemeClr val="accent1"/>
        </a:solidFill>
        <a:effectLst/>
      </p:bgPr>
    </p:bg>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E7174AFA-610E-DD45-A039-2C5F48D9FA2A}"/>
              </a:ext>
            </a:extLst>
          </p:cNvPr>
          <p:cNvGraphicFramePr>
            <a:graphicFrameLocks noGrp="1"/>
          </p:cNvGraphicFramePr>
          <p:nvPr userDrawn="1">
            <p:extLst>
              <p:ext uri="{D42A27DB-BD31-4B8C-83A1-F6EECF244321}">
                <p14:modId xmlns:p14="http://schemas.microsoft.com/office/powerpoint/2010/main" val="2744261119"/>
              </p:ext>
            </p:extLst>
          </p:nvPr>
        </p:nvGraphicFramePr>
        <p:xfrm>
          <a:off x="0"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886695947"/>
                  </a:ext>
                </a:extLst>
              </a:tr>
            </a:tbl>
          </a:graphicData>
        </a:graphic>
      </p:graphicFrame>
      <p:graphicFrame>
        <p:nvGraphicFramePr>
          <p:cNvPr id="13" name="Table 12">
            <a:extLst>
              <a:ext uri="{FF2B5EF4-FFF2-40B4-BE49-F238E27FC236}">
                <a16:creationId xmlns:a16="http://schemas.microsoft.com/office/drawing/2014/main" id="{81E3B86D-A1D0-774C-87ED-20378955674F}"/>
              </a:ext>
            </a:extLst>
          </p:cNvPr>
          <p:cNvGraphicFramePr>
            <a:graphicFrameLocks noGrp="1"/>
          </p:cNvGraphicFramePr>
          <p:nvPr userDrawn="1">
            <p:extLst>
              <p:ext uri="{D42A27DB-BD31-4B8C-83A1-F6EECF244321}">
                <p14:modId xmlns:p14="http://schemas.microsoft.com/office/powerpoint/2010/main" val="2316632851"/>
              </p:ext>
            </p:extLst>
          </p:nvPr>
        </p:nvGraphicFramePr>
        <p:xfrm>
          <a:off x="2280492"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886695947"/>
                  </a:ext>
                </a:extLst>
              </a:tr>
            </a:tbl>
          </a:graphicData>
        </a:graphic>
      </p:graphicFrame>
      <p:graphicFrame>
        <p:nvGraphicFramePr>
          <p:cNvPr id="14" name="Table 13">
            <a:extLst>
              <a:ext uri="{FF2B5EF4-FFF2-40B4-BE49-F238E27FC236}">
                <a16:creationId xmlns:a16="http://schemas.microsoft.com/office/drawing/2014/main" id="{08BC18A4-37D0-4346-9C63-CE4DC6573AE2}"/>
              </a:ext>
            </a:extLst>
          </p:cNvPr>
          <p:cNvGraphicFramePr>
            <a:graphicFrameLocks noGrp="1"/>
          </p:cNvGraphicFramePr>
          <p:nvPr userDrawn="1">
            <p:extLst>
              <p:ext uri="{D42A27DB-BD31-4B8C-83A1-F6EECF244321}">
                <p14:modId xmlns:p14="http://schemas.microsoft.com/office/powerpoint/2010/main" val="2680819974"/>
              </p:ext>
            </p:extLst>
          </p:nvPr>
        </p:nvGraphicFramePr>
        <p:xfrm>
          <a:off x="0"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886695947"/>
                  </a:ext>
                </a:extLst>
              </a:tr>
            </a:tbl>
          </a:graphicData>
        </a:graphic>
      </p:graphicFrame>
      <p:graphicFrame>
        <p:nvGraphicFramePr>
          <p:cNvPr id="15" name="Table 14">
            <a:extLst>
              <a:ext uri="{FF2B5EF4-FFF2-40B4-BE49-F238E27FC236}">
                <a16:creationId xmlns:a16="http://schemas.microsoft.com/office/drawing/2014/main" id="{7B9FEE23-E72C-7E4F-AE50-49819D268812}"/>
              </a:ext>
            </a:extLst>
          </p:cNvPr>
          <p:cNvGraphicFramePr>
            <a:graphicFrameLocks noGrp="1"/>
          </p:cNvGraphicFramePr>
          <p:nvPr userDrawn="1">
            <p:extLst>
              <p:ext uri="{D42A27DB-BD31-4B8C-83A1-F6EECF244321}">
                <p14:modId xmlns:p14="http://schemas.microsoft.com/office/powerpoint/2010/main" val="1100228483"/>
              </p:ext>
            </p:extLst>
          </p:nvPr>
        </p:nvGraphicFramePr>
        <p:xfrm>
          <a:off x="2280492"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886695947"/>
                  </a:ext>
                </a:extLst>
              </a:tr>
            </a:tbl>
          </a:graphicData>
        </a:graphic>
      </p:graphicFrame>
      <p:sp>
        <p:nvSpPr>
          <p:cNvPr id="3" name="Text Placeholder 2"/>
          <p:cNvSpPr>
            <a:spLocks noGrp="1"/>
          </p:cNvSpPr>
          <p:nvPr>
            <p:ph type="body" sz="quarter" idx="10" hasCustomPrompt="1"/>
          </p:nvPr>
        </p:nvSpPr>
        <p:spPr>
          <a:xfrm>
            <a:off x="7700434" y="4449763"/>
            <a:ext cx="3577167" cy="1655762"/>
          </a:xfrm>
        </p:spPr>
        <p:txBody>
          <a:bodyPr>
            <a:noAutofit/>
          </a:bodyPr>
          <a:lstStyle>
            <a:lvl1pPr>
              <a:spcBef>
                <a:spcPts val="1000"/>
              </a:spcBef>
              <a:defRPr sz="1600">
                <a:solidFill>
                  <a:schemeClr val="bg1"/>
                </a:solidFill>
                <a:latin typeface="Arial" panose="020B0604020202020204" pitchFamily="34" charset="0"/>
                <a:cs typeface="Arial" panose="020B0604020202020204" pitchFamily="34" charset="0"/>
              </a:defRPr>
            </a:lvl1pPr>
            <a:lvl2pPr>
              <a:defRPr sz="1400">
                <a:solidFill>
                  <a:schemeClr val="bg1"/>
                </a:solidFill>
              </a:defRPr>
            </a:lvl2pPr>
            <a:lvl3pPr>
              <a:defRPr sz="1100">
                <a:solidFill>
                  <a:schemeClr val="bg1"/>
                </a:solidFill>
              </a:defRPr>
            </a:lvl3pPr>
            <a:lvl4pPr>
              <a:defRPr sz="1100">
                <a:solidFill>
                  <a:schemeClr val="bg1"/>
                </a:solidFill>
              </a:defRPr>
            </a:lvl4pPr>
            <a:lvl5pPr>
              <a:defRPr sz="1100">
                <a:solidFill>
                  <a:schemeClr val="bg1"/>
                </a:solidFill>
              </a:defRPr>
            </a:lvl5pPr>
          </a:lstStyle>
          <a:p>
            <a:r>
              <a:rPr lang="en-US" dirty="0"/>
              <a:t>Optional—Agenda items or speaker name</a:t>
            </a:r>
            <a:br>
              <a:rPr lang="en-US" dirty="0"/>
            </a:br>
            <a:r>
              <a:rPr lang="en-US" dirty="0"/>
              <a:t>Arial, regular, 16 </a:t>
            </a:r>
            <a:r>
              <a:rPr lang="en-US" dirty="0" err="1"/>
              <a:t>pt</a:t>
            </a:r>
            <a:r>
              <a:rPr lang="en-US" dirty="0"/>
              <a:t>, white, with or without bullets</a:t>
            </a:r>
            <a:br>
              <a:rPr lang="en-US" dirty="0"/>
            </a:br>
            <a:r>
              <a:rPr lang="en-US" dirty="0"/>
              <a:t>Delete this box if you are not using</a:t>
            </a:r>
          </a:p>
        </p:txBody>
      </p:sp>
      <p:sp>
        <p:nvSpPr>
          <p:cNvPr id="6" name="Title 1"/>
          <p:cNvSpPr>
            <a:spLocks noGrp="1"/>
          </p:cNvSpPr>
          <p:nvPr>
            <p:ph type="ctrTitle" hasCustomPrompt="1"/>
          </p:nvPr>
        </p:nvSpPr>
        <p:spPr>
          <a:xfrm>
            <a:off x="1008160" y="3021349"/>
            <a:ext cx="10269440" cy="1298448"/>
          </a:xfrm>
        </p:spPr>
        <p:txBody>
          <a:bodyPr anchor="ctr">
            <a:noAutofit/>
          </a:bodyPr>
          <a:lstStyle>
            <a:lvl1pPr>
              <a:lnSpc>
                <a:spcPct val="94000"/>
              </a:lnSpc>
              <a:defRPr sz="3600" cap="all" baseline="0">
                <a:solidFill>
                  <a:schemeClr val="bg1"/>
                </a:solidFill>
                <a:latin typeface="Arial Black" panose="020B0A04020102020204" pitchFamily="34" charset="0"/>
              </a:defRPr>
            </a:lvl1pPr>
          </a:lstStyle>
          <a:p>
            <a:r>
              <a:rPr lang="en-US" dirty="0"/>
              <a:t>Divider slide Title </a:t>
            </a:r>
            <a:br>
              <a:rPr lang="en-US" dirty="0"/>
            </a:br>
            <a:r>
              <a:rPr lang="en-US" dirty="0"/>
              <a:t>two lines max</a:t>
            </a:r>
          </a:p>
        </p:txBody>
      </p:sp>
      <p:sp>
        <p:nvSpPr>
          <p:cNvPr id="7" name="Text Placeholder 6">
            <a:extLst>
              <a:ext uri="{FF2B5EF4-FFF2-40B4-BE49-F238E27FC236}">
                <a16:creationId xmlns:a16="http://schemas.microsoft.com/office/drawing/2014/main" id="{0D0C16C2-A491-43E6-9A92-A1108B7C3C80}"/>
              </a:ext>
            </a:extLst>
          </p:cNvPr>
          <p:cNvSpPr>
            <a:spLocks noGrp="1"/>
          </p:cNvSpPr>
          <p:nvPr>
            <p:ph type="body" sz="quarter" idx="16" hasCustomPrompt="1"/>
          </p:nvPr>
        </p:nvSpPr>
        <p:spPr>
          <a:xfrm>
            <a:off x="1005840" y="6380958"/>
            <a:ext cx="8699043" cy="171595"/>
          </a:xfrm>
        </p:spPr>
        <p:txBody>
          <a:bodyPr/>
          <a:lstStyle>
            <a:lvl1pPr marL="0" indent="0" algn="l">
              <a:lnSpc>
                <a:spcPts val="1400"/>
              </a:lnSpc>
              <a:spcBef>
                <a:spcPts val="0"/>
              </a:spcBef>
              <a:buNone/>
              <a:defRPr sz="1200" b="1" cap="all" baseline="0">
                <a:solidFill>
                  <a:schemeClr val="bg1"/>
                </a:solidFill>
                <a:latin typeface="+mn-lt"/>
              </a:defRPr>
            </a:lvl1pPr>
          </a:lstStyle>
          <a:p>
            <a:pPr lvl="0"/>
            <a:r>
              <a:rPr lang="en-US" dirty="0"/>
              <a:t>Insert “for internal use only” or other text here if needed</a:t>
            </a:r>
          </a:p>
        </p:txBody>
      </p:sp>
      <p:sp>
        <p:nvSpPr>
          <p:cNvPr id="8" name="Text Placeholder 2">
            <a:extLst>
              <a:ext uri="{FF2B5EF4-FFF2-40B4-BE49-F238E27FC236}">
                <a16:creationId xmlns:a16="http://schemas.microsoft.com/office/drawing/2014/main" id="{ED75B699-18E6-4038-A273-5807154D5F84}"/>
              </a:ext>
            </a:extLst>
          </p:cNvPr>
          <p:cNvSpPr>
            <a:spLocks noGrp="1"/>
          </p:cNvSpPr>
          <p:nvPr>
            <p:ph type="body" sz="quarter" idx="17" hasCustomPrompt="1"/>
          </p:nvPr>
        </p:nvSpPr>
        <p:spPr>
          <a:xfrm>
            <a:off x="7664116" y="6305132"/>
            <a:ext cx="4023765" cy="431800"/>
          </a:xfrm>
        </p:spPr>
        <p:txBody>
          <a:bodyPr anchor="t"/>
          <a:lstStyle>
            <a:lvl1pPr marL="0" indent="0" algn="r">
              <a:buNone/>
              <a:defRPr sz="1800" b="1">
                <a:solidFill>
                  <a:schemeClr val="bg1"/>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pic>
        <p:nvPicPr>
          <p:cNvPr id="10" name="Picture 9">
            <a:extLst>
              <a:ext uri="{FF2B5EF4-FFF2-40B4-BE49-F238E27FC236}">
                <a16:creationId xmlns:a16="http://schemas.microsoft.com/office/drawing/2014/main" id="{4094CA6B-FAD4-FB43-96D9-3375723EECF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02975" y="433917"/>
            <a:ext cx="597606" cy="597606"/>
          </a:xfrm>
          <a:prstGeom prst="rect">
            <a:avLst/>
          </a:prstGeom>
        </p:spPr>
      </p:pic>
    </p:spTree>
    <p:extLst>
      <p:ext uri="{BB962C8B-B14F-4D97-AF65-F5344CB8AC3E}">
        <p14:creationId xmlns:p14="http://schemas.microsoft.com/office/powerpoint/2010/main" val="3999292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Blocks">
    <p:spTree>
      <p:nvGrpSpPr>
        <p:cNvPr id="1" name=""/>
        <p:cNvGrpSpPr/>
        <p:nvPr/>
      </p:nvGrpSpPr>
      <p:grpSpPr>
        <a:xfrm>
          <a:off x="0" y="0"/>
          <a:ext cx="0" cy="0"/>
          <a:chOff x="0" y="0"/>
          <a:chExt cx="0" cy="0"/>
        </a:xfrm>
      </p:grpSpPr>
      <p:sp>
        <p:nvSpPr>
          <p:cNvPr id="8" name="Rectangle 7"/>
          <p:cNvSpPr>
            <a:spLocks noChangeAspect="1"/>
          </p:cNvSpPr>
          <p:nvPr/>
        </p:nvSpPr>
        <p:spPr bwMode="ltGray">
          <a:xfrm>
            <a:off x="3789862" y="1363851"/>
            <a:ext cx="2240280" cy="2240679"/>
          </a:xfrm>
          <a:prstGeom prst="rect">
            <a:avLst/>
          </a:prstGeom>
          <a:solidFill>
            <a:srgbClr val="054C70"/>
          </a:solidFill>
          <a:ln>
            <a:noFill/>
          </a:ln>
          <a:effectLst/>
        </p:spPr>
        <p:style>
          <a:lnRef idx="1">
            <a:schemeClr val="accent1"/>
          </a:lnRef>
          <a:fillRef idx="3">
            <a:schemeClr val="accent1"/>
          </a:fillRef>
          <a:effectRef idx="2">
            <a:schemeClr val="accent1"/>
          </a:effectRef>
          <a:fontRef idx="minor">
            <a:schemeClr val="lt1"/>
          </a:fontRef>
        </p:style>
        <p:txBody>
          <a:bodyPr lIns="91440" bIns="137160" rtlCol="0" anchor="t" anchorCtr="0"/>
          <a:lstStyle/>
          <a:p>
            <a:pPr algn="ctr"/>
            <a:endParaRPr lang="en-US" sz="1400" b="1" dirty="0">
              <a:latin typeface="Arial"/>
              <a:cs typeface="Arial"/>
            </a:endParaRPr>
          </a:p>
        </p:txBody>
      </p:sp>
      <p:sp>
        <p:nvSpPr>
          <p:cNvPr id="9" name="Rectangle 8"/>
          <p:cNvSpPr/>
          <p:nvPr/>
        </p:nvSpPr>
        <p:spPr bwMode="ltGray">
          <a:xfrm>
            <a:off x="6073451" y="1363851"/>
            <a:ext cx="2240280" cy="2240679"/>
          </a:xfrm>
          <a:prstGeom prst="rect">
            <a:avLst/>
          </a:prstGeom>
          <a:solidFill>
            <a:srgbClr val="054C70"/>
          </a:solidFill>
          <a:ln>
            <a:noFill/>
          </a:ln>
          <a:effectLst/>
        </p:spPr>
        <p:style>
          <a:lnRef idx="1">
            <a:schemeClr val="accent1"/>
          </a:lnRef>
          <a:fillRef idx="3">
            <a:schemeClr val="accent1"/>
          </a:fillRef>
          <a:effectRef idx="2">
            <a:schemeClr val="accent1"/>
          </a:effectRef>
          <a:fontRef idx="minor">
            <a:schemeClr val="lt1"/>
          </a:fontRef>
        </p:style>
        <p:txBody>
          <a:bodyPr lIns="91440" bIns="137160" rtlCol="0" anchor="t" anchorCtr="0"/>
          <a:lstStyle/>
          <a:p>
            <a:pPr algn="ctr"/>
            <a:endParaRPr lang="en-US" sz="1400" b="1" dirty="0">
              <a:latin typeface="Arial"/>
              <a:cs typeface="Arial"/>
            </a:endParaRPr>
          </a:p>
        </p:txBody>
      </p:sp>
      <p:sp>
        <p:nvSpPr>
          <p:cNvPr id="11" name="Rectangle 10"/>
          <p:cNvSpPr/>
          <p:nvPr/>
        </p:nvSpPr>
        <p:spPr bwMode="ltGray">
          <a:xfrm>
            <a:off x="3789862" y="3644834"/>
            <a:ext cx="2240280" cy="2240679"/>
          </a:xfrm>
          <a:prstGeom prst="rect">
            <a:avLst/>
          </a:prstGeom>
          <a:solidFill>
            <a:srgbClr val="054C70"/>
          </a:solidFill>
          <a:ln>
            <a:noFill/>
          </a:ln>
          <a:effectLst/>
        </p:spPr>
        <p:style>
          <a:lnRef idx="1">
            <a:schemeClr val="accent1"/>
          </a:lnRef>
          <a:fillRef idx="3">
            <a:schemeClr val="accent1"/>
          </a:fillRef>
          <a:effectRef idx="2">
            <a:schemeClr val="accent1"/>
          </a:effectRef>
          <a:fontRef idx="minor">
            <a:schemeClr val="lt1"/>
          </a:fontRef>
        </p:style>
        <p:txBody>
          <a:bodyPr lIns="91440" bIns="137160" rtlCol="0" anchor="t" anchorCtr="0"/>
          <a:lstStyle/>
          <a:p>
            <a:pPr algn="ctr"/>
            <a:endParaRPr lang="en-US" sz="1400" b="1" dirty="0">
              <a:latin typeface="Arial"/>
              <a:cs typeface="Arial"/>
            </a:endParaRPr>
          </a:p>
        </p:txBody>
      </p:sp>
      <p:sp>
        <p:nvSpPr>
          <p:cNvPr id="12" name="Rectangle 11"/>
          <p:cNvSpPr/>
          <p:nvPr/>
        </p:nvSpPr>
        <p:spPr bwMode="ltGray">
          <a:xfrm>
            <a:off x="6073451" y="3644834"/>
            <a:ext cx="2240280" cy="2240679"/>
          </a:xfrm>
          <a:prstGeom prst="rect">
            <a:avLst/>
          </a:prstGeom>
          <a:solidFill>
            <a:srgbClr val="054C70"/>
          </a:solidFill>
          <a:ln>
            <a:noFill/>
          </a:ln>
          <a:effectLst/>
        </p:spPr>
        <p:style>
          <a:lnRef idx="1">
            <a:schemeClr val="accent1"/>
          </a:lnRef>
          <a:fillRef idx="3">
            <a:schemeClr val="accent1"/>
          </a:fillRef>
          <a:effectRef idx="2">
            <a:schemeClr val="accent1"/>
          </a:effectRef>
          <a:fontRef idx="minor">
            <a:schemeClr val="lt1"/>
          </a:fontRef>
        </p:style>
        <p:txBody>
          <a:bodyPr lIns="91440" bIns="137160" rtlCol="0" anchor="t" anchorCtr="0"/>
          <a:lstStyle/>
          <a:p>
            <a:pPr algn="ctr"/>
            <a:endParaRPr lang="en-US" sz="1400" b="1" dirty="0">
              <a:latin typeface="Arial"/>
              <a:cs typeface="Arial"/>
            </a:endParaRPr>
          </a:p>
        </p:txBody>
      </p:sp>
      <p:sp>
        <p:nvSpPr>
          <p:cNvPr id="3" name="Text Placeholder 2"/>
          <p:cNvSpPr>
            <a:spLocks noGrp="1"/>
          </p:cNvSpPr>
          <p:nvPr>
            <p:ph type="body" sz="quarter" idx="16" hasCustomPrompt="1"/>
          </p:nvPr>
        </p:nvSpPr>
        <p:spPr>
          <a:xfrm>
            <a:off x="4026307" y="1363851"/>
            <a:ext cx="1799927" cy="1056583"/>
          </a:xfrm>
        </p:spPr>
        <p:txBody>
          <a:bodyPr anchor="b"/>
          <a:lstStyle>
            <a:lvl1pPr marL="0" indent="0">
              <a:lnSpc>
                <a:spcPts val="2000"/>
              </a:lnSpc>
              <a:spcBef>
                <a:spcPts val="0"/>
              </a:spcBef>
              <a:buNone/>
              <a:defRPr sz="1800" b="1" cap="all" baseline="0">
                <a:solidFill>
                  <a:srgbClr val="05C3DE"/>
                </a:solidFill>
              </a:defRPr>
            </a:lvl1pPr>
          </a:lstStyle>
          <a:p>
            <a:pPr lvl="0"/>
            <a:r>
              <a:rPr lang="en-US" dirty="0"/>
              <a:t>subhead 2 lines max</a:t>
            </a:r>
          </a:p>
        </p:txBody>
      </p:sp>
      <p:sp>
        <p:nvSpPr>
          <p:cNvPr id="5" name="Text Placeholder 4"/>
          <p:cNvSpPr>
            <a:spLocks noGrp="1"/>
          </p:cNvSpPr>
          <p:nvPr>
            <p:ph type="body" sz="quarter" idx="17" hasCustomPrompt="1"/>
          </p:nvPr>
        </p:nvSpPr>
        <p:spPr>
          <a:xfrm>
            <a:off x="4026307" y="2431198"/>
            <a:ext cx="1799927" cy="1167194"/>
          </a:xfrm>
        </p:spPr>
        <p:txBody>
          <a:bodyPr/>
          <a:lstStyle>
            <a:lvl1pPr marL="0" indent="0">
              <a:lnSpc>
                <a:spcPct val="100000"/>
              </a:lnSpc>
              <a:spcBef>
                <a:spcPts val="600"/>
              </a:spcBef>
              <a:buNone/>
              <a:defRPr sz="1400" b="1" baseline="0">
                <a:solidFill>
                  <a:schemeClr val="bg1"/>
                </a:solidFill>
              </a:defRPr>
            </a:lvl1pPr>
          </a:lstStyle>
          <a:p>
            <a:pPr lvl="0"/>
            <a:r>
              <a:rPr lang="en-US" dirty="0"/>
              <a:t>Detailed information, four lines max. Adjust position as needed.</a:t>
            </a:r>
          </a:p>
        </p:txBody>
      </p:sp>
      <p:sp>
        <p:nvSpPr>
          <p:cNvPr id="19" name="Text Placeholder 18"/>
          <p:cNvSpPr>
            <a:spLocks noGrp="1"/>
          </p:cNvSpPr>
          <p:nvPr>
            <p:ph type="body" sz="quarter" idx="18" hasCustomPrompt="1"/>
          </p:nvPr>
        </p:nvSpPr>
        <p:spPr>
          <a:xfrm>
            <a:off x="6291630" y="1363851"/>
            <a:ext cx="1812984" cy="1056583"/>
          </a:xfrm>
        </p:spPr>
        <p:txBody>
          <a:bodyPr anchor="b"/>
          <a:lstStyle>
            <a:lvl1pPr marL="0" indent="0">
              <a:lnSpc>
                <a:spcPts val="2000"/>
              </a:lnSpc>
              <a:buNone/>
              <a:defRPr sz="1800" b="1" cap="all" baseline="0">
                <a:solidFill>
                  <a:srgbClr val="05C3DE"/>
                </a:solidFill>
              </a:defRPr>
            </a:lvl1pPr>
          </a:lstStyle>
          <a:p>
            <a:pPr lvl="0"/>
            <a:r>
              <a:rPr lang="en-US" dirty="0"/>
              <a:t>Subhead 2 lines max</a:t>
            </a:r>
          </a:p>
        </p:txBody>
      </p:sp>
      <p:sp>
        <p:nvSpPr>
          <p:cNvPr id="21" name="Text Placeholder 20"/>
          <p:cNvSpPr>
            <a:spLocks noGrp="1"/>
          </p:cNvSpPr>
          <p:nvPr>
            <p:ph type="body" sz="quarter" idx="19" hasCustomPrompt="1"/>
          </p:nvPr>
        </p:nvSpPr>
        <p:spPr>
          <a:xfrm>
            <a:off x="6291629" y="2435094"/>
            <a:ext cx="1812986" cy="1169435"/>
          </a:xfrm>
        </p:spPr>
        <p:txBody>
          <a:bodyPr vert="horz" lIns="0" tIns="0" rIns="0" bIns="0" rtlCol="0">
            <a:noAutofit/>
          </a:bodyPr>
          <a:lstStyle>
            <a:lvl1pPr marL="0" indent="0">
              <a:lnSpc>
                <a:spcPct val="100000"/>
              </a:lnSpc>
              <a:spcBef>
                <a:spcPts val="600"/>
              </a:spcBef>
              <a:buNone/>
              <a:defRPr lang="en-US" sz="1400" b="1" baseline="0" dirty="0" smtClean="0">
                <a:solidFill>
                  <a:schemeClr val="bg1"/>
                </a:solidFill>
              </a:defRPr>
            </a:lvl1pPr>
            <a:lvl2pPr>
              <a:defRPr lang="en-US" dirty="0" smtClean="0"/>
            </a:lvl2pPr>
            <a:lvl3pPr>
              <a:defRPr lang="en-US" dirty="0" smtClean="0"/>
            </a:lvl3pPr>
            <a:lvl4pPr>
              <a:defRPr lang="en-US" dirty="0" smtClean="0"/>
            </a:lvl4pPr>
            <a:lvl5pPr>
              <a:defRPr lang="en-US" dirty="0"/>
            </a:lvl5pPr>
          </a:lstStyle>
          <a:p>
            <a:pPr lvl="0"/>
            <a:r>
              <a:rPr lang="en-US" dirty="0"/>
              <a:t>Detailed information, four lines max. Adjust position as needed.</a:t>
            </a:r>
          </a:p>
        </p:txBody>
      </p:sp>
      <p:sp>
        <p:nvSpPr>
          <p:cNvPr id="23" name="Text Placeholder 22"/>
          <p:cNvSpPr>
            <a:spLocks noGrp="1"/>
          </p:cNvSpPr>
          <p:nvPr>
            <p:ph type="body" sz="quarter" idx="20" hasCustomPrompt="1"/>
          </p:nvPr>
        </p:nvSpPr>
        <p:spPr>
          <a:xfrm>
            <a:off x="4026307" y="3644834"/>
            <a:ext cx="1799927" cy="1068857"/>
          </a:xfrm>
        </p:spPr>
        <p:txBody>
          <a:bodyPr anchor="b"/>
          <a:lstStyle>
            <a:lvl1pPr marL="0" indent="0">
              <a:lnSpc>
                <a:spcPts val="2000"/>
              </a:lnSpc>
              <a:buNone/>
              <a:defRPr sz="1800" b="1" cap="all" baseline="0">
                <a:solidFill>
                  <a:srgbClr val="05C3DE"/>
                </a:solidFill>
              </a:defRPr>
            </a:lvl1pPr>
          </a:lstStyle>
          <a:p>
            <a:pPr lvl="0"/>
            <a:r>
              <a:rPr lang="en-US" dirty="0"/>
              <a:t>subhead 2 lines max</a:t>
            </a:r>
          </a:p>
        </p:txBody>
      </p:sp>
      <p:sp>
        <p:nvSpPr>
          <p:cNvPr id="25" name="Text Placeholder 24"/>
          <p:cNvSpPr>
            <a:spLocks noGrp="1"/>
          </p:cNvSpPr>
          <p:nvPr>
            <p:ph type="body" sz="quarter" idx="21" hasCustomPrompt="1"/>
          </p:nvPr>
        </p:nvSpPr>
        <p:spPr>
          <a:xfrm>
            <a:off x="6282844" y="3644834"/>
            <a:ext cx="1819583" cy="1079358"/>
          </a:xfrm>
        </p:spPr>
        <p:txBody>
          <a:bodyPr anchor="b"/>
          <a:lstStyle>
            <a:lvl1pPr marL="0" indent="0">
              <a:lnSpc>
                <a:spcPts val="2000"/>
              </a:lnSpc>
              <a:buNone/>
              <a:defRPr sz="1800" b="1" cap="all" baseline="0">
                <a:solidFill>
                  <a:srgbClr val="05C3DE"/>
                </a:solidFill>
              </a:defRPr>
            </a:lvl1pPr>
          </a:lstStyle>
          <a:p>
            <a:pPr lvl="0"/>
            <a:r>
              <a:rPr lang="en-US" dirty="0"/>
              <a:t>subhead 2 lines max</a:t>
            </a:r>
          </a:p>
        </p:txBody>
      </p:sp>
      <p:sp>
        <p:nvSpPr>
          <p:cNvPr id="27" name="Text Placeholder 26"/>
          <p:cNvSpPr>
            <a:spLocks noGrp="1"/>
          </p:cNvSpPr>
          <p:nvPr>
            <p:ph type="body" sz="quarter" idx="22" hasCustomPrompt="1"/>
          </p:nvPr>
        </p:nvSpPr>
        <p:spPr>
          <a:xfrm>
            <a:off x="4026307" y="4724192"/>
            <a:ext cx="1799927" cy="1161320"/>
          </a:xfrm>
        </p:spPr>
        <p:txBody>
          <a:bodyPr/>
          <a:lstStyle>
            <a:lvl1pPr marL="0" indent="0">
              <a:lnSpc>
                <a:spcPct val="100000"/>
              </a:lnSpc>
              <a:spcBef>
                <a:spcPts val="600"/>
              </a:spcBef>
              <a:buNone/>
              <a:defRPr sz="1400" b="1" baseline="0">
                <a:solidFill>
                  <a:schemeClr val="bg1"/>
                </a:solidFill>
              </a:defRPr>
            </a:lvl1pPr>
          </a:lstStyle>
          <a:p>
            <a:pPr lvl="0"/>
            <a:r>
              <a:rPr lang="en-US" dirty="0"/>
              <a:t>Detailed information, four lines max. Adjust position as needed.</a:t>
            </a:r>
          </a:p>
        </p:txBody>
      </p:sp>
      <p:sp>
        <p:nvSpPr>
          <p:cNvPr id="29" name="Text Placeholder 28"/>
          <p:cNvSpPr>
            <a:spLocks noGrp="1"/>
          </p:cNvSpPr>
          <p:nvPr>
            <p:ph type="body" sz="quarter" idx="23" hasCustomPrompt="1"/>
          </p:nvPr>
        </p:nvSpPr>
        <p:spPr>
          <a:xfrm>
            <a:off x="6291629" y="4732643"/>
            <a:ext cx="1812985" cy="1152870"/>
          </a:xfrm>
        </p:spPr>
        <p:txBody>
          <a:bodyPr/>
          <a:lstStyle>
            <a:lvl1pPr marL="0" indent="0" algn="l">
              <a:lnSpc>
                <a:spcPct val="100000"/>
              </a:lnSpc>
              <a:spcBef>
                <a:spcPts val="600"/>
              </a:spcBef>
              <a:buNone/>
              <a:defRPr sz="1400" b="1" baseline="0">
                <a:solidFill>
                  <a:schemeClr val="bg1"/>
                </a:solidFill>
              </a:defRPr>
            </a:lvl1pPr>
          </a:lstStyle>
          <a:p>
            <a:pPr lvl="0"/>
            <a:r>
              <a:rPr lang="en-US" dirty="0"/>
              <a:t>Detailed information, four lines max. Adjust position as needed.</a:t>
            </a:r>
          </a:p>
        </p:txBody>
      </p:sp>
      <p:sp>
        <p:nvSpPr>
          <p:cNvPr id="22" name="Title Placeholder 1">
            <a:extLst>
              <a:ext uri="{FF2B5EF4-FFF2-40B4-BE49-F238E27FC236}">
                <a16:creationId xmlns:a16="http://schemas.microsoft.com/office/drawing/2014/main" id="{5396E746-D75A-3C41-8766-A7E2DB3A923F}"/>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32" name="Text Placeholder 4">
            <a:extLst>
              <a:ext uri="{FF2B5EF4-FFF2-40B4-BE49-F238E27FC236}">
                <a16:creationId xmlns:a16="http://schemas.microsoft.com/office/drawing/2014/main" id="{94E5EDAA-0559-1C4D-AF26-A0E2FD6EF8F2}"/>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4" name="Text Placeholder 7">
            <a:extLst>
              <a:ext uri="{FF2B5EF4-FFF2-40B4-BE49-F238E27FC236}">
                <a16:creationId xmlns:a16="http://schemas.microsoft.com/office/drawing/2014/main" id="{6D10A8EE-9497-884A-8022-EA2D6AFAB4C7}"/>
              </a:ext>
            </a:extLst>
          </p:cNvPr>
          <p:cNvSpPr>
            <a:spLocks noGrp="1"/>
          </p:cNvSpPr>
          <p:nvPr>
            <p:ph type="body" sz="quarter" idx="33"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8" name="Text Placeholder 2">
            <a:extLst>
              <a:ext uri="{FF2B5EF4-FFF2-40B4-BE49-F238E27FC236}">
                <a16:creationId xmlns:a16="http://schemas.microsoft.com/office/drawing/2014/main" id="{A26FD209-A1FF-3741-A920-B8B8ED4E4793}"/>
              </a:ext>
            </a:extLst>
          </p:cNvPr>
          <p:cNvSpPr>
            <a:spLocks noGrp="1"/>
          </p:cNvSpPr>
          <p:nvPr>
            <p:ph type="body" sz="quarter" idx="34"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30" name="Text Placeholder 6">
            <a:extLst>
              <a:ext uri="{FF2B5EF4-FFF2-40B4-BE49-F238E27FC236}">
                <a16:creationId xmlns:a16="http://schemas.microsoft.com/office/drawing/2014/main" id="{C04952FC-236F-294C-B0BF-147C22BBDD0D}"/>
              </a:ext>
            </a:extLst>
          </p:cNvPr>
          <p:cNvSpPr>
            <a:spLocks noGrp="1"/>
          </p:cNvSpPr>
          <p:nvPr>
            <p:ph type="body" sz="quarter" idx="35"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019566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Block Three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800099" y="1928516"/>
            <a:ext cx="3321008" cy="3321008"/>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9" name="Content Placeholder 2">
            <a:extLst>
              <a:ext uri="{FF2B5EF4-FFF2-40B4-BE49-F238E27FC236}">
                <a16:creationId xmlns:a16="http://schemas.microsoft.com/office/drawing/2014/main" id="{E99F96B8-AD0D-4DFC-A985-B975916E80B2}"/>
              </a:ext>
            </a:extLst>
          </p:cNvPr>
          <p:cNvSpPr>
            <a:spLocks noGrp="1"/>
          </p:cNvSpPr>
          <p:nvPr>
            <p:ph idx="20"/>
          </p:nvPr>
        </p:nvSpPr>
        <p:spPr>
          <a:xfrm>
            <a:off x="4435496" y="1928516"/>
            <a:ext cx="3321008" cy="3321008"/>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0" name="Content Placeholder 2">
            <a:extLst>
              <a:ext uri="{FF2B5EF4-FFF2-40B4-BE49-F238E27FC236}">
                <a16:creationId xmlns:a16="http://schemas.microsoft.com/office/drawing/2014/main" id="{9940C095-114D-4D56-8312-7E5B562AF0A6}"/>
              </a:ext>
            </a:extLst>
          </p:cNvPr>
          <p:cNvSpPr>
            <a:spLocks noGrp="1"/>
          </p:cNvSpPr>
          <p:nvPr>
            <p:ph idx="21"/>
          </p:nvPr>
        </p:nvSpPr>
        <p:spPr>
          <a:xfrm>
            <a:off x="8070892" y="1928516"/>
            <a:ext cx="3321008" cy="3321008"/>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2" name="Title Placeholder 1">
            <a:extLst>
              <a:ext uri="{FF2B5EF4-FFF2-40B4-BE49-F238E27FC236}">
                <a16:creationId xmlns:a16="http://schemas.microsoft.com/office/drawing/2014/main" id="{E9501A13-CF4C-1848-B334-582548B702D1}"/>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3" name="Text Placeholder 4">
            <a:extLst>
              <a:ext uri="{FF2B5EF4-FFF2-40B4-BE49-F238E27FC236}">
                <a16:creationId xmlns:a16="http://schemas.microsoft.com/office/drawing/2014/main" id="{86B183AA-0F82-754B-9E48-DB4BF965C1D0}"/>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4" name="Text Placeholder 7">
            <a:extLst>
              <a:ext uri="{FF2B5EF4-FFF2-40B4-BE49-F238E27FC236}">
                <a16:creationId xmlns:a16="http://schemas.microsoft.com/office/drawing/2014/main" id="{322DE831-7178-004C-9115-293C44A44448}"/>
              </a:ext>
            </a:extLst>
          </p:cNvPr>
          <p:cNvSpPr>
            <a:spLocks noGrp="1"/>
          </p:cNvSpPr>
          <p:nvPr>
            <p:ph type="body" sz="quarter" idx="33"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6" name="Text Placeholder 2">
            <a:extLst>
              <a:ext uri="{FF2B5EF4-FFF2-40B4-BE49-F238E27FC236}">
                <a16:creationId xmlns:a16="http://schemas.microsoft.com/office/drawing/2014/main" id="{CEAE2913-D400-D948-BBFF-647E2FC0F691}"/>
              </a:ext>
            </a:extLst>
          </p:cNvPr>
          <p:cNvSpPr>
            <a:spLocks noGrp="1"/>
          </p:cNvSpPr>
          <p:nvPr>
            <p:ph type="body" sz="quarter" idx="34"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7" name="Text Placeholder 6">
            <a:extLst>
              <a:ext uri="{FF2B5EF4-FFF2-40B4-BE49-F238E27FC236}">
                <a16:creationId xmlns:a16="http://schemas.microsoft.com/office/drawing/2014/main" id="{DF23EE96-FB88-9D41-B49F-235B178F861F}"/>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168913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Block Six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2493477"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9" name="Content Placeholder 2">
            <a:extLst>
              <a:ext uri="{FF2B5EF4-FFF2-40B4-BE49-F238E27FC236}">
                <a16:creationId xmlns:a16="http://schemas.microsoft.com/office/drawing/2014/main" id="{E99F96B8-AD0D-4DFC-A985-B975916E80B2}"/>
              </a:ext>
            </a:extLst>
          </p:cNvPr>
          <p:cNvSpPr>
            <a:spLocks noGrp="1"/>
          </p:cNvSpPr>
          <p:nvPr>
            <p:ph idx="20"/>
          </p:nvPr>
        </p:nvSpPr>
        <p:spPr>
          <a:xfrm>
            <a:off x="4968678"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0" name="Content Placeholder 2">
            <a:extLst>
              <a:ext uri="{FF2B5EF4-FFF2-40B4-BE49-F238E27FC236}">
                <a16:creationId xmlns:a16="http://schemas.microsoft.com/office/drawing/2014/main" id="{9940C095-114D-4D56-8312-7E5B562AF0A6}"/>
              </a:ext>
            </a:extLst>
          </p:cNvPr>
          <p:cNvSpPr>
            <a:spLocks noGrp="1"/>
          </p:cNvSpPr>
          <p:nvPr>
            <p:ph idx="21"/>
          </p:nvPr>
        </p:nvSpPr>
        <p:spPr>
          <a:xfrm>
            <a:off x="7443879"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7" name="Content Placeholder 2">
            <a:extLst>
              <a:ext uri="{FF2B5EF4-FFF2-40B4-BE49-F238E27FC236}">
                <a16:creationId xmlns:a16="http://schemas.microsoft.com/office/drawing/2014/main" id="{7E01FC74-BD4A-4A64-B840-AC7E3D0CF0D4}"/>
              </a:ext>
            </a:extLst>
          </p:cNvPr>
          <p:cNvSpPr>
            <a:spLocks noGrp="1"/>
          </p:cNvSpPr>
          <p:nvPr>
            <p:ph idx="22"/>
          </p:nvPr>
        </p:nvSpPr>
        <p:spPr>
          <a:xfrm>
            <a:off x="2493477"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8" name="Content Placeholder 2">
            <a:extLst>
              <a:ext uri="{FF2B5EF4-FFF2-40B4-BE49-F238E27FC236}">
                <a16:creationId xmlns:a16="http://schemas.microsoft.com/office/drawing/2014/main" id="{B937C7E4-A551-42F1-BAFC-F005B14AD88D}"/>
              </a:ext>
            </a:extLst>
          </p:cNvPr>
          <p:cNvSpPr>
            <a:spLocks noGrp="1"/>
          </p:cNvSpPr>
          <p:nvPr>
            <p:ph idx="23"/>
          </p:nvPr>
        </p:nvSpPr>
        <p:spPr>
          <a:xfrm>
            <a:off x="4968678"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9" name="Content Placeholder 2">
            <a:extLst>
              <a:ext uri="{FF2B5EF4-FFF2-40B4-BE49-F238E27FC236}">
                <a16:creationId xmlns:a16="http://schemas.microsoft.com/office/drawing/2014/main" id="{787A79B3-D321-4968-B3FA-A92742E8EC04}"/>
              </a:ext>
            </a:extLst>
          </p:cNvPr>
          <p:cNvSpPr>
            <a:spLocks noGrp="1"/>
          </p:cNvSpPr>
          <p:nvPr>
            <p:ph idx="24"/>
          </p:nvPr>
        </p:nvSpPr>
        <p:spPr>
          <a:xfrm>
            <a:off x="7443879"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4" name="Title Placeholder 1">
            <a:extLst>
              <a:ext uri="{FF2B5EF4-FFF2-40B4-BE49-F238E27FC236}">
                <a16:creationId xmlns:a16="http://schemas.microsoft.com/office/drawing/2014/main" id="{3F6F5091-9D2B-AD43-B683-6264F9C87CA7}"/>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3" name="Text Placeholder 4">
            <a:extLst>
              <a:ext uri="{FF2B5EF4-FFF2-40B4-BE49-F238E27FC236}">
                <a16:creationId xmlns:a16="http://schemas.microsoft.com/office/drawing/2014/main" id="{D3AD2E01-91FF-B542-B81A-F58A7C7C2263}"/>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5" name="Text Placeholder 7">
            <a:extLst>
              <a:ext uri="{FF2B5EF4-FFF2-40B4-BE49-F238E27FC236}">
                <a16:creationId xmlns:a16="http://schemas.microsoft.com/office/drawing/2014/main" id="{42006F9F-99D9-1240-AEB6-095B5245995B}"/>
              </a:ext>
            </a:extLst>
          </p:cNvPr>
          <p:cNvSpPr>
            <a:spLocks noGrp="1"/>
          </p:cNvSpPr>
          <p:nvPr>
            <p:ph type="body" sz="quarter" idx="33"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0" name="Text Placeholder 2">
            <a:extLst>
              <a:ext uri="{FF2B5EF4-FFF2-40B4-BE49-F238E27FC236}">
                <a16:creationId xmlns:a16="http://schemas.microsoft.com/office/drawing/2014/main" id="{D02532FA-98F9-C149-8129-02D849B0B351}"/>
              </a:ext>
            </a:extLst>
          </p:cNvPr>
          <p:cNvSpPr>
            <a:spLocks noGrp="1"/>
          </p:cNvSpPr>
          <p:nvPr>
            <p:ph type="body" sz="quarter" idx="34"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21" name="Text Placeholder 6">
            <a:extLst>
              <a:ext uri="{FF2B5EF4-FFF2-40B4-BE49-F238E27FC236}">
                <a16:creationId xmlns:a16="http://schemas.microsoft.com/office/drawing/2014/main" id="{F38C373D-6E88-4447-A170-47A2006663B7}"/>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362803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Block Eight Vertical">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9034"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9" name="Content Placeholder 2">
            <a:extLst>
              <a:ext uri="{FF2B5EF4-FFF2-40B4-BE49-F238E27FC236}">
                <a16:creationId xmlns:a16="http://schemas.microsoft.com/office/drawing/2014/main" id="{E99F96B8-AD0D-4DFC-A985-B975916E80B2}"/>
              </a:ext>
            </a:extLst>
          </p:cNvPr>
          <p:cNvSpPr>
            <a:spLocks noGrp="1"/>
          </p:cNvSpPr>
          <p:nvPr>
            <p:ph idx="20"/>
          </p:nvPr>
        </p:nvSpPr>
        <p:spPr>
          <a:xfrm>
            <a:off x="3704235"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0" name="Content Placeholder 2">
            <a:extLst>
              <a:ext uri="{FF2B5EF4-FFF2-40B4-BE49-F238E27FC236}">
                <a16:creationId xmlns:a16="http://schemas.microsoft.com/office/drawing/2014/main" id="{9940C095-114D-4D56-8312-7E5B562AF0A6}"/>
              </a:ext>
            </a:extLst>
          </p:cNvPr>
          <p:cNvSpPr>
            <a:spLocks noGrp="1"/>
          </p:cNvSpPr>
          <p:nvPr>
            <p:ph idx="21"/>
          </p:nvPr>
        </p:nvSpPr>
        <p:spPr>
          <a:xfrm>
            <a:off x="6179436"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7" name="Content Placeholder 2">
            <a:extLst>
              <a:ext uri="{FF2B5EF4-FFF2-40B4-BE49-F238E27FC236}">
                <a16:creationId xmlns:a16="http://schemas.microsoft.com/office/drawing/2014/main" id="{7E01FC74-BD4A-4A64-B840-AC7E3D0CF0D4}"/>
              </a:ext>
            </a:extLst>
          </p:cNvPr>
          <p:cNvSpPr>
            <a:spLocks noGrp="1"/>
          </p:cNvSpPr>
          <p:nvPr>
            <p:ph idx="22"/>
          </p:nvPr>
        </p:nvSpPr>
        <p:spPr>
          <a:xfrm>
            <a:off x="1229034"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8" name="Content Placeholder 2">
            <a:extLst>
              <a:ext uri="{FF2B5EF4-FFF2-40B4-BE49-F238E27FC236}">
                <a16:creationId xmlns:a16="http://schemas.microsoft.com/office/drawing/2014/main" id="{B937C7E4-A551-42F1-BAFC-F005B14AD88D}"/>
              </a:ext>
            </a:extLst>
          </p:cNvPr>
          <p:cNvSpPr>
            <a:spLocks noGrp="1"/>
          </p:cNvSpPr>
          <p:nvPr>
            <p:ph idx="23"/>
          </p:nvPr>
        </p:nvSpPr>
        <p:spPr>
          <a:xfrm>
            <a:off x="3704235"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9" name="Content Placeholder 2">
            <a:extLst>
              <a:ext uri="{FF2B5EF4-FFF2-40B4-BE49-F238E27FC236}">
                <a16:creationId xmlns:a16="http://schemas.microsoft.com/office/drawing/2014/main" id="{787A79B3-D321-4968-B3FA-A92742E8EC04}"/>
              </a:ext>
            </a:extLst>
          </p:cNvPr>
          <p:cNvSpPr>
            <a:spLocks noGrp="1"/>
          </p:cNvSpPr>
          <p:nvPr>
            <p:ph idx="24"/>
          </p:nvPr>
        </p:nvSpPr>
        <p:spPr>
          <a:xfrm>
            <a:off x="6179436"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20" name="Content Placeholder 2">
            <a:extLst>
              <a:ext uri="{FF2B5EF4-FFF2-40B4-BE49-F238E27FC236}">
                <a16:creationId xmlns:a16="http://schemas.microsoft.com/office/drawing/2014/main" id="{4FD0328B-D351-1049-A9BE-92CA87F23A79}"/>
              </a:ext>
            </a:extLst>
          </p:cNvPr>
          <p:cNvSpPr>
            <a:spLocks noGrp="1"/>
          </p:cNvSpPr>
          <p:nvPr>
            <p:ph idx="27"/>
          </p:nvPr>
        </p:nvSpPr>
        <p:spPr>
          <a:xfrm>
            <a:off x="8658317" y="1371601"/>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21" name="Content Placeholder 2">
            <a:extLst>
              <a:ext uri="{FF2B5EF4-FFF2-40B4-BE49-F238E27FC236}">
                <a16:creationId xmlns:a16="http://schemas.microsoft.com/office/drawing/2014/main" id="{6D228CD0-BF7F-194D-838D-F7BAEB8DFCA4}"/>
              </a:ext>
            </a:extLst>
          </p:cNvPr>
          <p:cNvSpPr>
            <a:spLocks noGrp="1"/>
          </p:cNvSpPr>
          <p:nvPr>
            <p:ph idx="28"/>
          </p:nvPr>
        </p:nvSpPr>
        <p:spPr>
          <a:xfrm>
            <a:off x="8658317" y="3851450"/>
            <a:ext cx="2286000" cy="2286000"/>
          </a:xfrm>
          <a:solidFill>
            <a:srgbClr val="054C70"/>
          </a:solidFill>
        </p:spPr>
        <p:txBody>
          <a:bodyPr lIns="137160" tIns="137160" rIns="137160" bIns="137160">
            <a:noAutofit/>
          </a:bodyPr>
          <a:lstStyle>
            <a:lvl1pPr marL="0" indent="0">
              <a:lnSpc>
                <a:spcPct val="100000"/>
              </a:lnSpc>
              <a:spcBef>
                <a:spcPts val="600"/>
              </a:spcBef>
              <a:buClr>
                <a:schemeClr val="accent2"/>
              </a:buClr>
              <a:buNone/>
              <a:defRPr sz="2000">
                <a:solidFill>
                  <a:schemeClr val="bg1"/>
                </a:solidFill>
              </a:defRPr>
            </a:lvl1pPr>
            <a:lvl2pPr marL="685800" indent="-288925">
              <a:lnSpc>
                <a:spcPct val="110000"/>
              </a:lnSpc>
              <a:buClr>
                <a:schemeClr val="accent4"/>
              </a:buClr>
              <a:defRPr sz="1800"/>
            </a:lvl2pPr>
            <a:lvl3pPr marL="974725" indent="-228600">
              <a:lnSpc>
                <a:spcPct val="110000"/>
              </a:lnSpc>
              <a:buClr>
                <a:schemeClr val="accent4"/>
              </a:buClr>
              <a:defRPr sz="1400"/>
            </a:lvl3pPr>
            <a:lvl4pPr marL="1257300" indent="-228600">
              <a:lnSpc>
                <a:spcPct val="110000"/>
              </a:lnSpc>
              <a:buClr>
                <a:schemeClr val="accent4"/>
              </a:buClr>
              <a:defRPr sz="1400"/>
            </a:lvl4pPr>
            <a:lvl5pPr marL="1257300" indent="0">
              <a:lnSpc>
                <a:spcPct val="110000"/>
              </a:lnSpc>
              <a:buClr>
                <a:schemeClr val="accent4"/>
              </a:buClr>
              <a:defRPr sz="1400"/>
            </a:lvl5pPr>
          </a:lstStyle>
          <a:p>
            <a:pPr lvl="0"/>
            <a:r>
              <a:rPr lang="en-US"/>
              <a:t>Click to edit Master text styles</a:t>
            </a:r>
          </a:p>
        </p:txBody>
      </p:sp>
      <p:sp>
        <p:nvSpPr>
          <p:cNvPr id="16" name="Title Placeholder 1">
            <a:extLst>
              <a:ext uri="{FF2B5EF4-FFF2-40B4-BE49-F238E27FC236}">
                <a16:creationId xmlns:a16="http://schemas.microsoft.com/office/drawing/2014/main" id="{121CD8D3-AFC0-7444-9D6F-C7BEBCC8FB74}"/>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7" name="Text Placeholder 4">
            <a:extLst>
              <a:ext uri="{FF2B5EF4-FFF2-40B4-BE49-F238E27FC236}">
                <a16:creationId xmlns:a16="http://schemas.microsoft.com/office/drawing/2014/main" id="{62706A35-5598-774E-9F55-9F7592084578}"/>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22" name="Text Placeholder 7">
            <a:extLst>
              <a:ext uri="{FF2B5EF4-FFF2-40B4-BE49-F238E27FC236}">
                <a16:creationId xmlns:a16="http://schemas.microsoft.com/office/drawing/2014/main" id="{3FC87511-57D8-BE48-87EE-357121DD0E85}"/>
              </a:ext>
            </a:extLst>
          </p:cNvPr>
          <p:cNvSpPr>
            <a:spLocks noGrp="1"/>
          </p:cNvSpPr>
          <p:nvPr>
            <p:ph type="body" sz="quarter" idx="33"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4" name="Text Placeholder 2">
            <a:extLst>
              <a:ext uri="{FF2B5EF4-FFF2-40B4-BE49-F238E27FC236}">
                <a16:creationId xmlns:a16="http://schemas.microsoft.com/office/drawing/2014/main" id="{56A71E56-A680-B746-90B0-94CF33EFDC16}"/>
              </a:ext>
            </a:extLst>
          </p:cNvPr>
          <p:cNvSpPr>
            <a:spLocks noGrp="1"/>
          </p:cNvSpPr>
          <p:nvPr>
            <p:ph type="body" sz="quarter" idx="34"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25" name="Text Placeholder 6">
            <a:extLst>
              <a:ext uri="{FF2B5EF4-FFF2-40B4-BE49-F238E27FC236}">
                <a16:creationId xmlns:a16="http://schemas.microsoft.com/office/drawing/2014/main" id="{8633BA5C-625D-5842-A716-B4A04CC29814}"/>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14723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tatistics One">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b="11734"/>
          <a:stretch/>
        </p:blipFill>
        <p:spPr>
          <a:xfrm>
            <a:off x="1524" y="0"/>
            <a:ext cx="12188952" cy="6053328"/>
          </a:xfrm>
          <a:prstGeom prst="rect">
            <a:avLst/>
          </a:prstGeom>
        </p:spPr>
      </p:pic>
      <p:sp>
        <p:nvSpPr>
          <p:cNvPr id="4" name="Text Placeholder 3"/>
          <p:cNvSpPr>
            <a:spLocks noGrp="1"/>
          </p:cNvSpPr>
          <p:nvPr>
            <p:ph type="body" sz="quarter" idx="14" hasCustomPrompt="1"/>
          </p:nvPr>
        </p:nvSpPr>
        <p:spPr>
          <a:xfrm>
            <a:off x="800099" y="1196114"/>
            <a:ext cx="6308648" cy="3607748"/>
          </a:xfrm>
        </p:spPr>
        <p:txBody>
          <a:bodyPr anchor="b"/>
          <a:lstStyle>
            <a:lvl1pPr marL="0" indent="0" algn="l">
              <a:buNone/>
              <a:defRPr sz="24750" b="1">
                <a:solidFill>
                  <a:schemeClr val="accent1"/>
                </a:solidFill>
              </a:defRPr>
            </a:lvl1pPr>
          </a:lstStyle>
          <a:p>
            <a:pPr lvl="0"/>
            <a:r>
              <a:rPr lang="en-US" dirty="0"/>
              <a:t>00</a:t>
            </a:r>
          </a:p>
        </p:txBody>
      </p:sp>
      <p:sp>
        <p:nvSpPr>
          <p:cNvPr id="13" name="Text Placeholder 12"/>
          <p:cNvSpPr>
            <a:spLocks noGrp="1"/>
          </p:cNvSpPr>
          <p:nvPr>
            <p:ph type="body" sz="quarter" idx="16" hasCustomPrompt="1"/>
          </p:nvPr>
        </p:nvSpPr>
        <p:spPr>
          <a:xfrm>
            <a:off x="931163" y="4365878"/>
            <a:ext cx="10067544" cy="1345597"/>
          </a:xfrm>
        </p:spPr>
        <p:txBody>
          <a:bodyPr/>
          <a:lstStyle>
            <a:lvl1pPr marL="0" indent="0">
              <a:buNone/>
              <a:defRPr sz="3850" baseline="0">
                <a:solidFill>
                  <a:schemeClr val="tx2"/>
                </a:solidFill>
              </a:defRPr>
            </a:lvl1pPr>
          </a:lstStyle>
          <a:p>
            <a:pPr lvl="0"/>
            <a:r>
              <a:rPr lang="en-US" dirty="0"/>
              <a:t>text about statistic. Add percentage sign as needed.</a:t>
            </a:r>
          </a:p>
        </p:txBody>
      </p:sp>
      <p:sp>
        <p:nvSpPr>
          <p:cNvPr id="10" name="Text Placeholder 7">
            <a:extLst>
              <a:ext uri="{FF2B5EF4-FFF2-40B4-BE49-F238E27FC236}">
                <a16:creationId xmlns:a16="http://schemas.microsoft.com/office/drawing/2014/main" id="{65432C82-49E5-9247-9D91-93BE1BE63087}"/>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1" name="Text Placeholder 2">
            <a:extLst>
              <a:ext uri="{FF2B5EF4-FFF2-40B4-BE49-F238E27FC236}">
                <a16:creationId xmlns:a16="http://schemas.microsoft.com/office/drawing/2014/main" id="{6329F399-617C-A740-8AD8-E550683E42CD}"/>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4" name="Text Placeholder 6">
            <a:extLst>
              <a:ext uri="{FF2B5EF4-FFF2-40B4-BE49-F238E27FC236}">
                <a16:creationId xmlns:a16="http://schemas.microsoft.com/office/drawing/2014/main" id="{04E00BE9-0CC7-BB48-9D04-5684D54EF9E0}"/>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530054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tatistics One w/Dark Image">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b="12000"/>
          <a:stretch/>
        </p:blipFill>
        <p:spPr>
          <a:xfrm>
            <a:off x="1524" y="0"/>
            <a:ext cx="12188952" cy="6035040"/>
          </a:xfrm>
          <a:prstGeom prst="rect">
            <a:avLst/>
          </a:prstGeom>
        </p:spPr>
      </p:pic>
      <p:sp>
        <p:nvSpPr>
          <p:cNvPr id="5" name="Picture Placeholder 4">
            <a:extLst>
              <a:ext uri="{FF2B5EF4-FFF2-40B4-BE49-F238E27FC236}">
                <a16:creationId xmlns:a16="http://schemas.microsoft.com/office/drawing/2014/main" id="{28D7FA8A-9F13-4EE2-9B5D-9D6699E4E0F8}"/>
              </a:ext>
            </a:extLst>
          </p:cNvPr>
          <p:cNvSpPr>
            <a:spLocks noGrp="1"/>
          </p:cNvSpPr>
          <p:nvPr>
            <p:ph type="pic" sz="quarter" idx="17" hasCustomPrompt="1"/>
          </p:nvPr>
        </p:nvSpPr>
        <p:spPr>
          <a:xfrm>
            <a:off x="0" y="0"/>
            <a:ext cx="12188825" cy="603504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4" name="Text Placeholder 3"/>
          <p:cNvSpPr>
            <a:spLocks noGrp="1"/>
          </p:cNvSpPr>
          <p:nvPr>
            <p:ph type="body" sz="quarter" idx="14" hasCustomPrompt="1"/>
          </p:nvPr>
        </p:nvSpPr>
        <p:spPr>
          <a:xfrm>
            <a:off x="800099" y="830353"/>
            <a:ext cx="4572000" cy="4572000"/>
          </a:xfrm>
          <a:solidFill>
            <a:schemeClr val="bg1">
              <a:alpha val="89000"/>
            </a:schemeClr>
          </a:solidFill>
        </p:spPr>
        <p:txBody>
          <a:bodyPr lIns="365760" tIns="365760" rIns="365760" bIns="365760" anchor="t" anchorCtr="0"/>
          <a:lstStyle>
            <a:lvl1pPr marL="0" indent="0" algn="l">
              <a:buNone/>
              <a:defRPr sz="16500" b="1">
                <a:solidFill>
                  <a:schemeClr val="accent1"/>
                </a:solidFill>
              </a:defRPr>
            </a:lvl1pPr>
          </a:lstStyle>
          <a:p>
            <a:pPr lvl="0"/>
            <a:r>
              <a:rPr lang="en-US" dirty="0"/>
              <a:t>00</a:t>
            </a:r>
          </a:p>
        </p:txBody>
      </p:sp>
      <p:sp>
        <p:nvSpPr>
          <p:cNvPr id="13" name="Text Placeholder 12"/>
          <p:cNvSpPr>
            <a:spLocks noGrp="1"/>
          </p:cNvSpPr>
          <p:nvPr>
            <p:ph type="body" sz="quarter" idx="16" hasCustomPrompt="1"/>
          </p:nvPr>
        </p:nvSpPr>
        <p:spPr>
          <a:xfrm>
            <a:off x="1248498" y="3472732"/>
            <a:ext cx="3773215" cy="1872984"/>
          </a:xfrm>
        </p:spPr>
        <p:txBody>
          <a:bodyPr/>
          <a:lstStyle>
            <a:lvl1pPr marL="0" indent="0">
              <a:buNone/>
              <a:defRPr sz="2400" baseline="0">
                <a:solidFill>
                  <a:schemeClr val="tx2"/>
                </a:solidFill>
              </a:defRPr>
            </a:lvl1pPr>
          </a:lstStyle>
          <a:p>
            <a:pPr lvl="0"/>
            <a:r>
              <a:rPr lang="en-US" dirty="0"/>
              <a:t>text about statistic. Add percentage sign as needed.</a:t>
            </a:r>
          </a:p>
        </p:txBody>
      </p:sp>
      <p:sp>
        <p:nvSpPr>
          <p:cNvPr id="11" name="Text Placeholder 7">
            <a:extLst>
              <a:ext uri="{FF2B5EF4-FFF2-40B4-BE49-F238E27FC236}">
                <a16:creationId xmlns:a16="http://schemas.microsoft.com/office/drawing/2014/main" id="{B4656481-157A-B942-AA8E-BF3A87CD683A}"/>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2" name="Text Placeholder 2">
            <a:extLst>
              <a:ext uri="{FF2B5EF4-FFF2-40B4-BE49-F238E27FC236}">
                <a16:creationId xmlns:a16="http://schemas.microsoft.com/office/drawing/2014/main" id="{189CB948-60A8-EC43-ACB2-79C7A9E4DA48}"/>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5" name="Text Placeholder 6">
            <a:extLst>
              <a:ext uri="{FF2B5EF4-FFF2-40B4-BE49-F238E27FC236}">
                <a16:creationId xmlns:a16="http://schemas.microsoft.com/office/drawing/2014/main" id="{14665C24-CCAE-BA4C-A5F5-ADB812C900EF}"/>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36729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tatistics One w/Light Image">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b="12000"/>
          <a:stretch/>
        </p:blipFill>
        <p:spPr>
          <a:xfrm>
            <a:off x="1524" y="0"/>
            <a:ext cx="12188952" cy="6035040"/>
          </a:xfrm>
          <a:prstGeom prst="rect">
            <a:avLst/>
          </a:prstGeom>
        </p:spPr>
      </p:pic>
      <p:sp>
        <p:nvSpPr>
          <p:cNvPr id="5" name="Picture Placeholder 4">
            <a:extLst>
              <a:ext uri="{FF2B5EF4-FFF2-40B4-BE49-F238E27FC236}">
                <a16:creationId xmlns:a16="http://schemas.microsoft.com/office/drawing/2014/main" id="{28D7FA8A-9F13-4EE2-9B5D-9D6699E4E0F8}"/>
              </a:ext>
            </a:extLst>
          </p:cNvPr>
          <p:cNvSpPr>
            <a:spLocks noGrp="1"/>
          </p:cNvSpPr>
          <p:nvPr>
            <p:ph type="pic" sz="quarter" idx="17" hasCustomPrompt="1"/>
          </p:nvPr>
        </p:nvSpPr>
        <p:spPr>
          <a:xfrm>
            <a:off x="0" y="0"/>
            <a:ext cx="12188825" cy="603504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4" name="Text Placeholder 3"/>
          <p:cNvSpPr>
            <a:spLocks noGrp="1"/>
          </p:cNvSpPr>
          <p:nvPr>
            <p:ph type="body" sz="quarter" idx="14" hasCustomPrompt="1"/>
          </p:nvPr>
        </p:nvSpPr>
        <p:spPr>
          <a:xfrm>
            <a:off x="800099" y="830353"/>
            <a:ext cx="4572000" cy="4572000"/>
          </a:xfrm>
          <a:solidFill>
            <a:srgbClr val="253746">
              <a:alpha val="94118"/>
            </a:srgbClr>
          </a:solidFill>
        </p:spPr>
        <p:txBody>
          <a:bodyPr lIns="365760" tIns="365760" rIns="365760" bIns="365760" anchor="t" anchorCtr="0"/>
          <a:lstStyle>
            <a:lvl1pPr marL="0" indent="0" algn="l">
              <a:buNone/>
              <a:defRPr sz="16500" b="1">
                <a:solidFill>
                  <a:srgbClr val="05C3DE"/>
                </a:solidFill>
              </a:defRPr>
            </a:lvl1pPr>
          </a:lstStyle>
          <a:p>
            <a:pPr lvl="0"/>
            <a:r>
              <a:rPr lang="en-US" dirty="0"/>
              <a:t>00</a:t>
            </a:r>
          </a:p>
        </p:txBody>
      </p:sp>
      <p:sp>
        <p:nvSpPr>
          <p:cNvPr id="13" name="Text Placeholder 12"/>
          <p:cNvSpPr>
            <a:spLocks noGrp="1"/>
          </p:cNvSpPr>
          <p:nvPr>
            <p:ph type="body" sz="quarter" idx="16" hasCustomPrompt="1"/>
          </p:nvPr>
        </p:nvSpPr>
        <p:spPr>
          <a:xfrm>
            <a:off x="1248498" y="3472732"/>
            <a:ext cx="3773215" cy="1872984"/>
          </a:xfrm>
        </p:spPr>
        <p:txBody>
          <a:bodyPr/>
          <a:lstStyle>
            <a:lvl1pPr marL="0" indent="0">
              <a:buNone/>
              <a:defRPr sz="2400" baseline="0">
                <a:solidFill>
                  <a:schemeClr val="bg1"/>
                </a:solidFill>
              </a:defRPr>
            </a:lvl1pPr>
          </a:lstStyle>
          <a:p>
            <a:pPr lvl="0"/>
            <a:r>
              <a:rPr lang="en-US" dirty="0"/>
              <a:t>text about statistic. Add percentage sign as needed.</a:t>
            </a:r>
          </a:p>
        </p:txBody>
      </p:sp>
      <p:sp>
        <p:nvSpPr>
          <p:cNvPr id="11" name="Text Placeholder 7">
            <a:extLst>
              <a:ext uri="{FF2B5EF4-FFF2-40B4-BE49-F238E27FC236}">
                <a16:creationId xmlns:a16="http://schemas.microsoft.com/office/drawing/2014/main" id="{3C034528-21E6-F94B-833E-10DF0C38F214}"/>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2" name="Text Placeholder 2">
            <a:extLst>
              <a:ext uri="{FF2B5EF4-FFF2-40B4-BE49-F238E27FC236}">
                <a16:creationId xmlns:a16="http://schemas.microsoft.com/office/drawing/2014/main" id="{4916924F-79D4-0144-A46A-89272A834C32}"/>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5" name="Text Placeholder 6">
            <a:extLst>
              <a:ext uri="{FF2B5EF4-FFF2-40B4-BE49-F238E27FC236}">
                <a16:creationId xmlns:a16="http://schemas.microsoft.com/office/drawing/2014/main" id="{8C964955-B8A1-A744-B2F0-4D5A136DC8AF}"/>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1031366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tatistics Two">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E56DB4-D180-45A4-98F0-11408E6B6F63}"/>
              </a:ext>
            </a:extLst>
          </p:cNvPr>
          <p:cNvSpPr>
            <a:spLocks noGrp="1"/>
          </p:cNvSpPr>
          <p:nvPr>
            <p:ph idx="1" hasCustomPrompt="1"/>
          </p:nvPr>
        </p:nvSpPr>
        <p:spPr>
          <a:xfrm>
            <a:off x="987552" y="1368910"/>
            <a:ext cx="4572000" cy="3026627"/>
          </a:xfrm>
          <a:noFill/>
          <a:ln>
            <a:noFill/>
          </a:ln>
        </p:spPr>
        <p:txBody>
          <a:bodyPr lIns="365760" tIns="365760" rIns="365760" bIns="365760">
            <a:noAutofit/>
          </a:bodyPr>
          <a:lstStyle>
            <a:lvl1pPr marL="0" indent="0">
              <a:lnSpc>
                <a:spcPct val="105000"/>
              </a:lnSpc>
              <a:spcBef>
                <a:spcPts val="0"/>
              </a:spcBef>
              <a:buClr>
                <a:schemeClr val="accent2"/>
              </a:buClr>
              <a:buNone/>
              <a:defRPr sz="16600" b="1" baseline="0">
                <a:solidFill>
                  <a:schemeClr val="accent1"/>
                </a:solidFill>
              </a:defRPr>
            </a:lvl1pPr>
            <a:lvl2pPr marL="0" indent="0">
              <a:lnSpc>
                <a:spcPct val="105000"/>
              </a:lnSpc>
              <a:spcBef>
                <a:spcPts val="0"/>
              </a:spcBef>
              <a:buClr>
                <a:schemeClr val="accent4"/>
              </a:buClr>
              <a:buNone/>
              <a:defRPr sz="3200">
                <a:solidFill>
                  <a:schemeClr val="bg1"/>
                </a:solidFill>
              </a:defRPr>
            </a:lvl2pPr>
            <a:lvl3pPr marL="0" indent="0">
              <a:lnSpc>
                <a:spcPct val="105000"/>
              </a:lnSpc>
              <a:spcBef>
                <a:spcPts val="0"/>
              </a:spcBef>
              <a:buClr>
                <a:schemeClr val="accent4"/>
              </a:buClr>
              <a:buNone/>
              <a:defRPr sz="3200">
                <a:solidFill>
                  <a:schemeClr val="bg1"/>
                </a:solidFill>
              </a:defRPr>
            </a:lvl3pPr>
            <a:lvl4pPr marL="0" indent="0">
              <a:lnSpc>
                <a:spcPct val="105000"/>
              </a:lnSpc>
              <a:spcBef>
                <a:spcPts val="0"/>
              </a:spcBef>
              <a:buClr>
                <a:schemeClr val="accent4"/>
              </a:buClr>
              <a:buNone/>
              <a:defRPr sz="3200">
                <a:solidFill>
                  <a:schemeClr val="bg1"/>
                </a:solidFill>
              </a:defRPr>
            </a:lvl4pPr>
            <a:lvl5pPr marL="0" indent="0">
              <a:lnSpc>
                <a:spcPct val="105000"/>
              </a:lnSpc>
              <a:spcBef>
                <a:spcPts val="0"/>
              </a:spcBef>
              <a:buClr>
                <a:schemeClr val="accent4"/>
              </a:buClr>
              <a:buFont typeface="Arial" panose="020B0604020202020204" pitchFamily="34" charset="0"/>
              <a:buNone/>
              <a:defRPr sz="3200">
                <a:solidFill>
                  <a:schemeClr val="bg1"/>
                </a:solidFill>
              </a:defRPr>
            </a:lvl5pPr>
          </a:lstStyle>
          <a:p>
            <a:pPr lvl="0"/>
            <a:r>
              <a:rPr lang="en-US" dirty="0"/>
              <a:t>00</a:t>
            </a:r>
          </a:p>
        </p:txBody>
      </p:sp>
      <p:cxnSp>
        <p:nvCxnSpPr>
          <p:cNvPr id="8" name="Straight Connector 7">
            <a:extLst>
              <a:ext uri="{FF2B5EF4-FFF2-40B4-BE49-F238E27FC236}">
                <a16:creationId xmlns:a16="http://schemas.microsoft.com/office/drawing/2014/main" id="{9284F625-11E6-49A3-B79C-16D8599D72A7}"/>
              </a:ext>
            </a:extLst>
          </p:cNvPr>
          <p:cNvCxnSpPr>
            <a:cxnSpLocks/>
          </p:cNvCxnSpPr>
          <p:nvPr userDrawn="1"/>
        </p:nvCxnSpPr>
        <p:spPr>
          <a:xfrm flipH="1">
            <a:off x="6073089" y="1368910"/>
            <a:ext cx="1645" cy="4628209"/>
          </a:xfrm>
          <a:prstGeom prst="line">
            <a:avLst/>
          </a:prstGeom>
          <a:ln w="6350" cap="rnd">
            <a:solidFill>
              <a:schemeClr val="accent4"/>
            </a:solidFill>
            <a:prstDash val="solid"/>
          </a:ln>
        </p:spPr>
        <p:style>
          <a:lnRef idx="1">
            <a:schemeClr val="accent1"/>
          </a:lnRef>
          <a:fillRef idx="0">
            <a:schemeClr val="accent1"/>
          </a:fillRef>
          <a:effectRef idx="0">
            <a:schemeClr val="accent1"/>
          </a:effectRef>
          <a:fontRef idx="minor">
            <a:schemeClr val="tx1"/>
          </a:fontRef>
        </p:style>
      </p:cxnSp>
      <p:sp>
        <p:nvSpPr>
          <p:cNvPr id="9" name="Text Placeholder 12">
            <a:extLst>
              <a:ext uri="{FF2B5EF4-FFF2-40B4-BE49-F238E27FC236}">
                <a16:creationId xmlns:a16="http://schemas.microsoft.com/office/drawing/2014/main" id="{5510DD91-1C0C-4B08-B7EA-4F5E8799C4DB}"/>
              </a:ext>
            </a:extLst>
          </p:cNvPr>
          <p:cNvSpPr>
            <a:spLocks noGrp="1"/>
          </p:cNvSpPr>
          <p:nvPr>
            <p:ph type="body" sz="quarter" idx="16" hasCustomPrompt="1"/>
          </p:nvPr>
        </p:nvSpPr>
        <p:spPr>
          <a:xfrm>
            <a:off x="1442569" y="3920599"/>
            <a:ext cx="3808082" cy="1756109"/>
          </a:xfrm>
        </p:spPr>
        <p:txBody>
          <a:bodyPr/>
          <a:lstStyle>
            <a:lvl1pPr marL="0" indent="0">
              <a:buNone/>
              <a:defRPr sz="2400" baseline="0">
                <a:solidFill>
                  <a:schemeClr val="tx2"/>
                </a:solidFill>
              </a:defRPr>
            </a:lvl1pPr>
          </a:lstStyle>
          <a:p>
            <a:pPr lvl="0"/>
            <a:r>
              <a:rPr lang="en-US" dirty="0"/>
              <a:t>text about statistic. Add percentage sign as needed.</a:t>
            </a:r>
          </a:p>
        </p:txBody>
      </p:sp>
      <p:sp>
        <p:nvSpPr>
          <p:cNvPr id="11" name="Content Placeholder 2">
            <a:extLst>
              <a:ext uri="{FF2B5EF4-FFF2-40B4-BE49-F238E27FC236}">
                <a16:creationId xmlns:a16="http://schemas.microsoft.com/office/drawing/2014/main" id="{7551D9E7-737A-4B74-BB27-88E0243F1838}"/>
              </a:ext>
            </a:extLst>
          </p:cNvPr>
          <p:cNvSpPr>
            <a:spLocks noGrp="1"/>
          </p:cNvSpPr>
          <p:nvPr>
            <p:ph idx="17" hasCustomPrompt="1"/>
          </p:nvPr>
        </p:nvSpPr>
        <p:spPr>
          <a:xfrm>
            <a:off x="6614321" y="1368910"/>
            <a:ext cx="4572000" cy="3026627"/>
          </a:xfrm>
          <a:noFill/>
          <a:ln>
            <a:noFill/>
          </a:ln>
        </p:spPr>
        <p:txBody>
          <a:bodyPr lIns="365760" tIns="365760" rIns="365760" bIns="365760">
            <a:noAutofit/>
          </a:bodyPr>
          <a:lstStyle>
            <a:lvl1pPr marL="0" indent="0">
              <a:lnSpc>
                <a:spcPct val="105000"/>
              </a:lnSpc>
              <a:spcBef>
                <a:spcPts val="0"/>
              </a:spcBef>
              <a:buClr>
                <a:schemeClr val="accent2"/>
              </a:buClr>
              <a:buNone/>
              <a:defRPr sz="16600" b="1" baseline="0">
                <a:solidFill>
                  <a:schemeClr val="accent1"/>
                </a:solidFill>
              </a:defRPr>
            </a:lvl1pPr>
            <a:lvl2pPr marL="0" indent="0">
              <a:lnSpc>
                <a:spcPct val="105000"/>
              </a:lnSpc>
              <a:spcBef>
                <a:spcPts val="0"/>
              </a:spcBef>
              <a:buClr>
                <a:schemeClr val="accent4"/>
              </a:buClr>
              <a:buNone/>
              <a:defRPr sz="3200">
                <a:solidFill>
                  <a:schemeClr val="bg1"/>
                </a:solidFill>
              </a:defRPr>
            </a:lvl2pPr>
            <a:lvl3pPr marL="0" indent="0">
              <a:lnSpc>
                <a:spcPct val="105000"/>
              </a:lnSpc>
              <a:spcBef>
                <a:spcPts val="0"/>
              </a:spcBef>
              <a:buClr>
                <a:schemeClr val="accent4"/>
              </a:buClr>
              <a:buNone/>
              <a:defRPr sz="3200">
                <a:solidFill>
                  <a:schemeClr val="bg1"/>
                </a:solidFill>
              </a:defRPr>
            </a:lvl3pPr>
            <a:lvl4pPr marL="0" indent="0">
              <a:lnSpc>
                <a:spcPct val="105000"/>
              </a:lnSpc>
              <a:spcBef>
                <a:spcPts val="0"/>
              </a:spcBef>
              <a:buClr>
                <a:schemeClr val="accent4"/>
              </a:buClr>
              <a:buNone/>
              <a:defRPr sz="3200">
                <a:solidFill>
                  <a:schemeClr val="bg1"/>
                </a:solidFill>
              </a:defRPr>
            </a:lvl4pPr>
            <a:lvl5pPr marL="0" indent="0">
              <a:lnSpc>
                <a:spcPct val="105000"/>
              </a:lnSpc>
              <a:spcBef>
                <a:spcPts val="0"/>
              </a:spcBef>
              <a:buClr>
                <a:schemeClr val="accent4"/>
              </a:buClr>
              <a:buFont typeface="Arial" panose="020B0604020202020204" pitchFamily="34" charset="0"/>
              <a:buNone/>
              <a:defRPr sz="3200">
                <a:solidFill>
                  <a:schemeClr val="bg1"/>
                </a:solidFill>
              </a:defRPr>
            </a:lvl5pPr>
          </a:lstStyle>
          <a:p>
            <a:pPr lvl="0"/>
            <a:r>
              <a:rPr lang="en-US" dirty="0"/>
              <a:t>00</a:t>
            </a:r>
          </a:p>
        </p:txBody>
      </p:sp>
      <p:sp>
        <p:nvSpPr>
          <p:cNvPr id="12" name="Text Placeholder 12">
            <a:extLst>
              <a:ext uri="{FF2B5EF4-FFF2-40B4-BE49-F238E27FC236}">
                <a16:creationId xmlns:a16="http://schemas.microsoft.com/office/drawing/2014/main" id="{1C67D498-7CF7-4E3B-AE72-0622E898195D}"/>
              </a:ext>
            </a:extLst>
          </p:cNvPr>
          <p:cNvSpPr>
            <a:spLocks noGrp="1"/>
          </p:cNvSpPr>
          <p:nvPr>
            <p:ph type="body" sz="quarter" idx="18" hasCustomPrompt="1"/>
          </p:nvPr>
        </p:nvSpPr>
        <p:spPr>
          <a:xfrm>
            <a:off x="7069338" y="3920599"/>
            <a:ext cx="3808082" cy="1756109"/>
          </a:xfrm>
        </p:spPr>
        <p:txBody>
          <a:bodyPr/>
          <a:lstStyle>
            <a:lvl1pPr marL="0" indent="0">
              <a:buNone/>
              <a:defRPr sz="2400" baseline="0">
                <a:solidFill>
                  <a:schemeClr val="tx2"/>
                </a:solidFill>
              </a:defRPr>
            </a:lvl1pPr>
          </a:lstStyle>
          <a:p>
            <a:pPr lvl="0"/>
            <a:r>
              <a:rPr lang="en-US" dirty="0"/>
              <a:t>text about statistic. Add percentage sign as needed.</a:t>
            </a:r>
          </a:p>
        </p:txBody>
      </p:sp>
      <p:sp>
        <p:nvSpPr>
          <p:cNvPr id="14" name="Title Placeholder 1">
            <a:extLst>
              <a:ext uri="{FF2B5EF4-FFF2-40B4-BE49-F238E27FC236}">
                <a16:creationId xmlns:a16="http://schemas.microsoft.com/office/drawing/2014/main" id="{F93BFAAB-A404-9048-BDFD-BE66E1ADF2DB}"/>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5" name="Text Placeholder 4">
            <a:extLst>
              <a:ext uri="{FF2B5EF4-FFF2-40B4-BE49-F238E27FC236}">
                <a16:creationId xmlns:a16="http://schemas.microsoft.com/office/drawing/2014/main" id="{A47115CA-4228-364E-8258-C0D801A70702}"/>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6" name="Text Placeholder 7">
            <a:extLst>
              <a:ext uri="{FF2B5EF4-FFF2-40B4-BE49-F238E27FC236}">
                <a16:creationId xmlns:a16="http://schemas.microsoft.com/office/drawing/2014/main" id="{8238F4AF-F6CD-6246-8D97-31A0F8AE7981}"/>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8" name="Text Placeholder 2">
            <a:extLst>
              <a:ext uri="{FF2B5EF4-FFF2-40B4-BE49-F238E27FC236}">
                <a16:creationId xmlns:a16="http://schemas.microsoft.com/office/drawing/2014/main" id="{34FC0907-5236-5F4F-B269-262BBC3106AE}"/>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9" name="Text Placeholder 6">
            <a:extLst>
              <a:ext uri="{FF2B5EF4-FFF2-40B4-BE49-F238E27FC236}">
                <a16:creationId xmlns:a16="http://schemas.microsoft.com/office/drawing/2014/main" id="{7CA86D29-5096-BD42-B9FA-A9FF3BCE27E4}"/>
              </a:ext>
            </a:extLst>
          </p:cNvPr>
          <p:cNvSpPr>
            <a:spLocks noGrp="1"/>
          </p:cNvSpPr>
          <p:nvPr>
            <p:ph type="body" sz="quarter" idx="33"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274458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tatistics Two w/Dark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57200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800100" y="1523860"/>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800100" y="3713258"/>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1" name="Title Placeholder 1">
            <a:extLst>
              <a:ext uri="{FF2B5EF4-FFF2-40B4-BE49-F238E27FC236}">
                <a16:creationId xmlns:a16="http://schemas.microsoft.com/office/drawing/2014/main" id="{2497BAC2-4EE9-A644-A90A-B629EDEE6439}"/>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7" name="Text Placeholder 4">
            <a:extLst>
              <a:ext uri="{FF2B5EF4-FFF2-40B4-BE49-F238E27FC236}">
                <a16:creationId xmlns:a16="http://schemas.microsoft.com/office/drawing/2014/main" id="{DF46E8D3-FB00-CD45-AB3B-105266C6F553}"/>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2" name="Text Placeholder 7">
            <a:extLst>
              <a:ext uri="{FF2B5EF4-FFF2-40B4-BE49-F238E27FC236}">
                <a16:creationId xmlns:a16="http://schemas.microsoft.com/office/drawing/2014/main" id="{E8BA5649-DB36-0B4F-9414-0918107ED929}"/>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4" name="Text Placeholder 2">
            <a:extLst>
              <a:ext uri="{FF2B5EF4-FFF2-40B4-BE49-F238E27FC236}">
                <a16:creationId xmlns:a16="http://schemas.microsoft.com/office/drawing/2014/main" id="{EF4E63DD-FA3A-7C41-A36A-8A9364D751E5}"/>
              </a:ext>
            </a:extLst>
          </p:cNvPr>
          <p:cNvSpPr>
            <a:spLocks noGrp="1"/>
          </p:cNvSpPr>
          <p:nvPr>
            <p:ph type="body" sz="quarter" idx="33"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5" name="Text Placeholder 6">
            <a:extLst>
              <a:ext uri="{FF2B5EF4-FFF2-40B4-BE49-F238E27FC236}">
                <a16:creationId xmlns:a16="http://schemas.microsoft.com/office/drawing/2014/main" id="{B2862FC6-AACB-0B48-8EC4-1D7BBA3A497D}"/>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430400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1944" userDrawn="1">
          <p15:clr>
            <a:srgbClr val="FBAE40"/>
          </p15:clr>
        </p15:guide>
        <p15:guide id="2" orient="horz" pos="816" userDrawn="1">
          <p15:clr>
            <a:srgbClr val="A4A3A4"/>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tatistics Two w/Light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57200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9334500" y="1523860"/>
            <a:ext cx="2057400" cy="2057400"/>
          </a:xfrm>
          <a:solidFill>
            <a:srgbClr val="054C70"/>
          </a:solidFill>
        </p:spPr>
        <p:txBody>
          <a:bodyPr lIns="137160" tIns="137160" rIns="137160" bIns="137160"/>
          <a:lstStyle>
            <a:lvl1pPr marL="0" indent="0">
              <a:lnSpc>
                <a:spcPct val="100000"/>
              </a:lnSpc>
              <a:spcBef>
                <a:spcPts val="600"/>
              </a:spcBef>
              <a:buNone/>
              <a:defRPr sz="2000">
                <a:solidFill>
                  <a:schemeClr val="bg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9334500" y="3713258"/>
            <a:ext cx="2057400" cy="2057400"/>
          </a:xfrm>
          <a:solidFill>
            <a:srgbClr val="05C3DE"/>
          </a:solidFill>
        </p:spPr>
        <p:txBody>
          <a:bodyPr lIns="137160" tIns="137160" rIns="137160" bIns="137160"/>
          <a:lstStyle>
            <a:lvl1pPr marL="0" indent="0">
              <a:lnSpc>
                <a:spcPct val="100000"/>
              </a:lnSpc>
              <a:spcBef>
                <a:spcPts val="600"/>
              </a:spcBef>
              <a:buNone/>
              <a:defRPr sz="2000">
                <a:solidFill>
                  <a:srgbClr val="002F48"/>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1" name="Title Placeholder 1">
            <a:extLst>
              <a:ext uri="{FF2B5EF4-FFF2-40B4-BE49-F238E27FC236}">
                <a16:creationId xmlns:a16="http://schemas.microsoft.com/office/drawing/2014/main" id="{5CBBA6CA-0C25-694A-8FDE-A15D5879EE83}"/>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7" name="Text Placeholder 4">
            <a:extLst>
              <a:ext uri="{FF2B5EF4-FFF2-40B4-BE49-F238E27FC236}">
                <a16:creationId xmlns:a16="http://schemas.microsoft.com/office/drawing/2014/main" id="{B53BA2DD-AD6C-5041-B62D-17980B4E9D2B}"/>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2" name="Text Placeholder 7">
            <a:extLst>
              <a:ext uri="{FF2B5EF4-FFF2-40B4-BE49-F238E27FC236}">
                <a16:creationId xmlns:a16="http://schemas.microsoft.com/office/drawing/2014/main" id="{D590FD7D-1FB2-7C4C-82C2-D8601697E7EB}"/>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4" name="Text Placeholder 2">
            <a:extLst>
              <a:ext uri="{FF2B5EF4-FFF2-40B4-BE49-F238E27FC236}">
                <a16:creationId xmlns:a16="http://schemas.microsoft.com/office/drawing/2014/main" id="{827C4AAE-6C1A-D342-BFEE-8550FAB439E3}"/>
              </a:ext>
            </a:extLst>
          </p:cNvPr>
          <p:cNvSpPr>
            <a:spLocks noGrp="1"/>
          </p:cNvSpPr>
          <p:nvPr>
            <p:ph type="body" sz="quarter" idx="33"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5" name="Text Placeholder 6">
            <a:extLst>
              <a:ext uri="{FF2B5EF4-FFF2-40B4-BE49-F238E27FC236}">
                <a16:creationId xmlns:a16="http://schemas.microsoft.com/office/drawing/2014/main" id="{9693F371-D15E-F84D-8A7E-AE1ED3CF8BC3}"/>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692332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White">
    <p:spTree>
      <p:nvGrpSpPr>
        <p:cNvPr id="1" name=""/>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929E242F-6D32-1843-B148-51DCB9640B72}"/>
              </a:ext>
            </a:extLst>
          </p:cNvPr>
          <p:cNvGraphicFramePr>
            <a:graphicFrameLocks noGrp="1"/>
          </p:cNvGraphicFramePr>
          <p:nvPr userDrawn="1">
            <p:extLst>
              <p:ext uri="{D42A27DB-BD31-4B8C-83A1-F6EECF244321}">
                <p14:modId xmlns:p14="http://schemas.microsoft.com/office/powerpoint/2010/main" val="3780395519"/>
              </p:ext>
            </p:extLst>
          </p:nvPr>
        </p:nvGraphicFramePr>
        <p:xfrm>
          <a:off x="0"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12" name="Table 11">
            <a:extLst>
              <a:ext uri="{FF2B5EF4-FFF2-40B4-BE49-F238E27FC236}">
                <a16:creationId xmlns:a16="http://schemas.microsoft.com/office/drawing/2014/main" id="{5F96EB5F-F564-8B4D-B48A-021B260F42D7}"/>
              </a:ext>
            </a:extLst>
          </p:cNvPr>
          <p:cNvGraphicFramePr>
            <a:graphicFrameLocks noGrp="1"/>
          </p:cNvGraphicFramePr>
          <p:nvPr userDrawn="1">
            <p:extLst>
              <p:ext uri="{D42A27DB-BD31-4B8C-83A1-F6EECF244321}">
                <p14:modId xmlns:p14="http://schemas.microsoft.com/office/powerpoint/2010/main" val="2140193145"/>
              </p:ext>
            </p:extLst>
          </p:nvPr>
        </p:nvGraphicFramePr>
        <p:xfrm>
          <a:off x="2280492"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13" name="Table 12">
            <a:extLst>
              <a:ext uri="{FF2B5EF4-FFF2-40B4-BE49-F238E27FC236}">
                <a16:creationId xmlns:a16="http://schemas.microsoft.com/office/drawing/2014/main" id="{2760A0F9-2899-A449-84D7-1EA991F966BF}"/>
              </a:ext>
            </a:extLst>
          </p:cNvPr>
          <p:cNvGraphicFramePr>
            <a:graphicFrameLocks noGrp="1"/>
          </p:cNvGraphicFramePr>
          <p:nvPr userDrawn="1">
            <p:extLst>
              <p:ext uri="{D42A27DB-BD31-4B8C-83A1-F6EECF244321}">
                <p14:modId xmlns:p14="http://schemas.microsoft.com/office/powerpoint/2010/main" val="3026854635"/>
              </p:ext>
            </p:extLst>
          </p:nvPr>
        </p:nvGraphicFramePr>
        <p:xfrm>
          <a:off x="0"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14" name="Table 13">
            <a:extLst>
              <a:ext uri="{FF2B5EF4-FFF2-40B4-BE49-F238E27FC236}">
                <a16:creationId xmlns:a16="http://schemas.microsoft.com/office/drawing/2014/main" id="{CDF468D4-8BF7-E645-804C-21CBF44B31A2}"/>
              </a:ext>
            </a:extLst>
          </p:cNvPr>
          <p:cNvGraphicFramePr>
            <a:graphicFrameLocks noGrp="1"/>
          </p:cNvGraphicFramePr>
          <p:nvPr userDrawn="1">
            <p:extLst>
              <p:ext uri="{D42A27DB-BD31-4B8C-83A1-F6EECF244321}">
                <p14:modId xmlns:p14="http://schemas.microsoft.com/office/powerpoint/2010/main" val="866192452"/>
              </p:ext>
            </p:extLst>
          </p:nvPr>
        </p:nvGraphicFramePr>
        <p:xfrm>
          <a:off x="2280492"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sp>
        <p:nvSpPr>
          <p:cNvPr id="3" name="Text Placeholder 2"/>
          <p:cNvSpPr>
            <a:spLocks noGrp="1"/>
          </p:cNvSpPr>
          <p:nvPr>
            <p:ph type="body" sz="quarter" idx="11" hasCustomPrompt="1"/>
          </p:nvPr>
        </p:nvSpPr>
        <p:spPr>
          <a:xfrm>
            <a:off x="7711713" y="4455474"/>
            <a:ext cx="3606800" cy="1687512"/>
          </a:xfrm>
        </p:spPr>
        <p:txBody>
          <a:bodyPr>
            <a:noAutofit/>
          </a:bodyPr>
          <a:lstStyle>
            <a:lvl1pPr marL="285750" indent="-285750">
              <a:spcBef>
                <a:spcPts val="1000"/>
              </a:spcBef>
              <a:buFont typeface="Wingdings" panose="05000000000000000000" pitchFamily="2" charset="2"/>
              <a:buChar char="§"/>
              <a:defRPr sz="1600">
                <a:solidFill>
                  <a:schemeClr val="tx2"/>
                </a:solidFill>
                <a:latin typeface="Arial" panose="020B0604020202020204" pitchFamily="34" charset="0"/>
                <a:cs typeface="Arial" panose="020B0604020202020204" pitchFamily="34" charset="0"/>
              </a:defRPr>
            </a:lvl1pPr>
          </a:lstStyle>
          <a:p>
            <a:r>
              <a:rPr lang="en-US" dirty="0"/>
              <a:t>Optional—Agenda items or speaker name</a:t>
            </a:r>
            <a:br>
              <a:rPr lang="en-US" dirty="0"/>
            </a:br>
            <a:r>
              <a:rPr lang="en-US" dirty="0"/>
              <a:t>Arial, regular, 16 </a:t>
            </a:r>
            <a:r>
              <a:rPr lang="en-US" dirty="0" err="1"/>
              <a:t>pt</a:t>
            </a:r>
            <a:r>
              <a:rPr lang="en-US" dirty="0"/>
              <a:t>, gray, with or without bullets</a:t>
            </a:r>
            <a:br>
              <a:rPr lang="en-US" dirty="0"/>
            </a:br>
            <a:r>
              <a:rPr lang="en-US" dirty="0"/>
              <a:t>Delete this box if you are not using</a:t>
            </a:r>
          </a:p>
        </p:txBody>
      </p:sp>
      <p:sp>
        <p:nvSpPr>
          <p:cNvPr id="6" name="Title 1"/>
          <p:cNvSpPr>
            <a:spLocks noGrp="1"/>
          </p:cNvSpPr>
          <p:nvPr>
            <p:ph type="ctrTitle" hasCustomPrompt="1"/>
          </p:nvPr>
        </p:nvSpPr>
        <p:spPr>
          <a:xfrm>
            <a:off x="1005840" y="3017520"/>
            <a:ext cx="10265664" cy="1298448"/>
          </a:xfrm>
        </p:spPr>
        <p:txBody>
          <a:bodyPr anchor="ctr">
            <a:noAutofit/>
          </a:bodyPr>
          <a:lstStyle>
            <a:lvl1pPr>
              <a:lnSpc>
                <a:spcPct val="94000"/>
              </a:lnSpc>
              <a:defRPr sz="3600" cap="all" baseline="0">
                <a:solidFill>
                  <a:schemeClr val="accent1"/>
                </a:solidFill>
                <a:latin typeface="Arial Black" panose="020B0A04020102020204" pitchFamily="34" charset="0"/>
              </a:defRPr>
            </a:lvl1pPr>
          </a:lstStyle>
          <a:p>
            <a:r>
              <a:rPr lang="en-US" dirty="0"/>
              <a:t>Alternate section divider</a:t>
            </a:r>
            <a:br>
              <a:rPr lang="en-US" dirty="0"/>
            </a:br>
            <a:r>
              <a:rPr lang="en-US" dirty="0"/>
              <a:t>two lines max</a:t>
            </a:r>
          </a:p>
        </p:txBody>
      </p:sp>
      <p:sp>
        <p:nvSpPr>
          <p:cNvPr id="7" name="Text Placeholder 6">
            <a:extLst>
              <a:ext uri="{FF2B5EF4-FFF2-40B4-BE49-F238E27FC236}">
                <a16:creationId xmlns:a16="http://schemas.microsoft.com/office/drawing/2014/main" id="{3A46B114-BF19-49B5-97CF-F8A196F1915D}"/>
              </a:ext>
            </a:extLst>
          </p:cNvPr>
          <p:cNvSpPr>
            <a:spLocks noGrp="1"/>
          </p:cNvSpPr>
          <p:nvPr>
            <p:ph type="body" sz="quarter" idx="16" hasCustomPrompt="1"/>
          </p:nvPr>
        </p:nvSpPr>
        <p:spPr>
          <a:xfrm>
            <a:off x="1005840" y="6380958"/>
            <a:ext cx="8699043" cy="171595"/>
          </a:xfrm>
        </p:spPr>
        <p:txBody>
          <a:bodyPr/>
          <a:lstStyle>
            <a:lvl1pPr marL="0" indent="0" algn="l">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
        <p:nvSpPr>
          <p:cNvPr id="8" name="Text Placeholder 2">
            <a:extLst>
              <a:ext uri="{FF2B5EF4-FFF2-40B4-BE49-F238E27FC236}">
                <a16:creationId xmlns:a16="http://schemas.microsoft.com/office/drawing/2014/main" id="{D4E40A98-C146-4EA7-A56A-C0798FA095B3}"/>
              </a:ext>
            </a:extLst>
          </p:cNvPr>
          <p:cNvSpPr>
            <a:spLocks noGrp="1"/>
          </p:cNvSpPr>
          <p:nvPr>
            <p:ph type="body" sz="quarter" idx="17"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pic>
        <p:nvPicPr>
          <p:cNvPr id="11" name="Picture 10">
            <a:extLst>
              <a:ext uri="{FF2B5EF4-FFF2-40B4-BE49-F238E27FC236}">
                <a16:creationId xmlns:a16="http://schemas.microsoft.com/office/drawing/2014/main" id="{40493D37-05D7-9942-A9BB-678A3AE09EE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02975" y="433917"/>
            <a:ext cx="597606" cy="597606"/>
          </a:xfrm>
          <a:prstGeom prst="rect">
            <a:avLst/>
          </a:prstGeom>
        </p:spPr>
      </p:pic>
    </p:spTree>
    <p:extLst>
      <p:ext uri="{BB962C8B-B14F-4D97-AF65-F5344CB8AC3E}">
        <p14:creationId xmlns:p14="http://schemas.microsoft.com/office/powerpoint/2010/main" val="1171315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tatistics Four">
    <p:spTree>
      <p:nvGrpSpPr>
        <p:cNvPr id="1" name=""/>
        <p:cNvGrpSpPr/>
        <p:nvPr/>
      </p:nvGrpSpPr>
      <p:grpSpPr>
        <a:xfrm>
          <a:off x="0" y="0"/>
          <a:ext cx="0" cy="0"/>
          <a:chOff x="0" y="0"/>
          <a:chExt cx="0" cy="0"/>
        </a:xfrm>
      </p:grpSpPr>
      <p:sp>
        <p:nvSpPr>
          <p:cNvPr id="33" name="Text Placeholder 3">
            <a:extLst>
              <a:ext uri="{FF2B5EF4-FFF2-40B4-BE49-F238E27FC236}">
                <a16:creationId xmlns:a16="http://schemas.microsoft.com/office/drawing/2014/main" id="{CAAFFB52-412F-46B1-AAFC-666A599CAEA8}"/>
              </a:ext>
            </a:extLst>
          </p:cNvPr>
          <p:cNvSpPr>
            <a:spLocks noGrp="1"/>
          </p:cNvSpPr>
          <p:nvPr>
            <p:ph type="body" sz="quarter" idx="22" hasCustomPrompt="1"/>
          </p:nvPr>
        </p:nvSpPr>
        <p:spPr>
          <a:xfrm>
            <a:off x="5554664" y="1375138"/>
            <a:ext cx="5837236" cy="1280160"/>
          </a:xfrm>
          <a:solidFill>
            <a:srgbClr val="054C70"/>
          </a:solidFill>
          <a:ln w="6350">
            <a:noFill/>
          </a:ln>
        </p:spPr>
        <p:txBody>
          <a:bodyPr lIns="182880" tIns="91440" rIns="91440" bIns="45720" anchor="b" anchorCtr="0"/>
          <a:lstStyle>
            <a:lvl1pPr marL="0" indent="0" algn="l">
              <a:buNone/>
              <a:defRPr sz="8000" b="1">
                <a:solidFill>
                  <a:srgbClr val="05C3DE"/>
                </a:solidFill>
              </a:defRPr>
            </a:lvl1pPr>
          </a:lstStyle>
          <a:p>
            <a:pPr lvl="0"/>
            <a:r>
              <a:rPr lang="en-US" dirty="0"/>
              <a:t>00</a:t>
            </a:r>
          </a:p>
        </p:txBody>
      </p:sp>
      <p:sp>
        <p:nvSpPr>
          <p:cNvPr id="34" name="Text Placeholder 3">
            <a:extLst>
              <a:ext uri="{FF2B5EF4-FFF2-40B4-BE49-F238E27FC236}">
                <a16:creationId xmlns:a16="http://schemas.microsoft.com/office/drawing/2014/main" id="{EEDADF43-3F5B-4993-AFEF-B1B724E1702D}"/>
              </a:ext>
            </a:extLst>
          </p:cNvPr>
          <p:cNvSpPr>
            <a:spLocks noGrp="1"/>
          </p:cNvSpPr>
          <p:nvPr>
            <p:ph type="body" sz="quarter" idx="23" hasCustomPrompt="1"/>
          </p:nvPr>
        </p:nvSpPr>
        <p:spPr>
          <a:xfrm>
            <a:off x="5554664" y="2939575"/>
            <a:ext cx="5837236" cy="1280160"/>
          </a:xfrm>
          <a:solidFill>
            <a:srgbClr val="05C3DE"/>
          </a:solidFill>
          <a:ln w="6350">
            <a:noFill/>
          </a:ln>
        </p:spPr>
        <p:txBody>
          <a:bodyPr lIns="182880" tIns="91440" rIns="91440" bIns="45720" anchor="b" anchorCtr="0"/>
          <a:lstStyle>
            <a:lvl1pPr marL="0" indent="0" algn="l">
              <a:buNone/>
              <a:defRPr sz="8000" b="1">
                <a:solidFill>
                  <a:srgbClr val="054C70"/>
                </a:solidFill>
              </a:defRPr>
            </a:lvl1pPr>
          </a:lstStyle>
          <a:p>
            <a:pPr lvl="0"/>
            <a:r>
              <a:rPr lang="en-US" dirty="0"/>
              <a:t>00</a:t>
            </a:r>
          </a:p>
        </p:txBody>
      </p:sp>
      <p:sp>
        <p:nvSpPr>
          <p:cNvPr id="35" name="Text Placeholder 3">
            <a:extLst>
              <a:ext uri="{FF2B5EF4-FFF2-40B4-BE49-F238E27FC236}">
                <a16:creationId xmlns:a16="http://schemas.microsoft.com/office/drawing/2014/main" id="{74EDA5C6-A749-43D4-BEE5-B90B3E6D69D3}"/>
              </a:ext>
            </a:extLst>
          </p:cNvPr>
          <p:cNvSpPr>
            <a:spLocks noGrp="1"/>
          </p:cNvSpPr>
          <p:nvPr>
            <p:ph type="body" sz="quarter" idx="24" hasCustomPrompt="1"/>
          </p:nvPr>
        </p:nvSpPr>
        <p:spPr>
          <a:xfrm>
            <a:off x="5554664" y="4504011"/>
            <a:ext cx="5837236" cy="1280160"/>
          </a:xfrm>
          <a:solidFill>
            <a:srgbClr val="054C70"/>
          </a:solidFill>
          <a:ln w="6350">
            <a:noFill/>
          </a:ln>
        </p:spPr>
        <p:txBody>
          <a:bodyPr lIns="182880" tIns="91440" rIns="91440" bIns="45720" anchor="b" anchorCtr="0"/>
          <a:lstStyle>
            <a:lvl1pPr marL="0" indent="0" algn="l">
              <a:buNone/>
              <a:defRPr sz="8000" b="1">
                <a:solidFill>
                  <a:srgbClr val="05C3DE"/>
                </a:solidFill>
              </a:defRPr>
            </a:lvl1pPr>
          </a:lstStyle>
          <a:p>
            <a:pPr lvl="0"/>
            <a:r>
              <a:rPr lang="en-US" dirty="0"/>
              <a:t>00</a:t>
            </a:r>
          </a:p>
        </p:txBody>
      </p:sp>
      <p:sp>
        <p:nvSpPr>
          <p:cNvPr id="30" name="Text Placeholder 29">
            <a:extLst>
              <a:ext uri="{FF2B5EF4-FFF2-40B4-BE49-F238E27FC236}">
                <a16:creationId xmlns:a16="http://schemas.microsoft.com/office/drawing/2014/main" id="{58102683-399A-474D-A5E4-03316E2F8E3F}"/>
              </a:ext>
            </a:extLst>
          </p:cNvPr>
          <p:cNvSpPr>
            <a:spLocks noGrp="1"/>
          </p:cNvSpPr>
          <p:nvPr>
            <p:ph type="body" sz="quarter" idx="21" hasCustomPrompt="1"/>
          </p:nvPr>
        </p:nvSpPr>
        <p:spPr>
          <a:xfrm>
            <a:off x="7483068" y="1583323"/>
            <a:ext cx="3545537" cy="840895"/>
          </a:xfrm>
        </p:spPr>
        <p:txBody>
          <a:bodyPr anchor="b"/>
          <a:lstStyle>
            <a:lvl1pPr marL="0" indent="0">
              <a:lnSpc>
                <a:spcPct val="100000"/>
              </a:lnSpc>
              <a:spcBef>
                <a:spcPts val="600"/>
              </a:spcBef>
              <a:buNone/>
              <a:defRPr>
                <a:solidFill>
                  <a:schemeClr val="bg1"/>
                </a:solidFill>
              </a:defRPr>
            </a:lvl1pPr>
          </a:lstStyle>
          <a:p>
            <a:pPr lvl="0"/>
            <a:r>
              <a:rPr lang="en-US" dirty="0"/>
              <a:t>text about statistic. Add percentage sign as needed.</a:t>
            </a:r>
          </a:p>
        </p:txBody>
      </p:sp>
      <p:sp>
        <p:nvSpPr>
          <p:cNvPr id="27" name="Text Placeholder 12">
            <a:extLst>
              <a:ext uri="{FF2B5EF4-FFF2-40B4-BE49-F238E27FC236}">
                <a16:creationId xmlns:a16="http://schemas.microsoft.com/office/drawing/2014/main" id="{87CCB4FB-EA2D-4CD3-ABAA-545719E41D58}"/>
              </a:ext>
            </a:extLst>
          </p:cNvPr>
          <p:cNvSpPr>
            <a:spLocks noGrp="1"/>
          </p:cNvSpPr>
          <p:nvPr>
            <p:ph type="body" sz="quarter" idx="19" hasCustomPrompt="1"/>
          </p:nvPr>
        </p:nvSpPr>
        <p:spPr>
          <a:xfrm>
            <a:off x="7483068" y="3147760"/>
            <a:ext cx="3545537" cy="840895"/>
          </a:xfrm>
        </p:spPr>
        <p:txBody>
          <a:bodyPr anchor="b"/>
          <a:lstStyle>
            <a:lvl1pPr marL="0" indent="0">
              <a:lnSpc>
                <a:spcPct val="100000"/>
              </a:lnSpc>
              <a:spcBef>
                <a:spcPts val="600"/>
              </a:spcBef>
              <a:buNone/>
              <a:defRPr sz="2000" baseline="0">
                <a:solidFill>
                  <a:srgbClr val="002F48"/>
                </a:solidFill>
              </a:defRPr>
            </a:lvl1pPr>
          </a:lstStyle>
          <a:p>
            <a:pPr lvl="0"/>
            <a:r>
              <a:rPr lang="en-US" dirty="0"/>
              <a:t>text about statistic. Add percentage sign as needed.</a:t>
            </a:r>
          </a:p>
        </p:txBody>
      </p:sp>
      <p:sp>
        <p:nvSpPr>
          <p:cNvPr id="24" name="Text Placeholder 12">
            <a:extLst>
              <a:ext uri="{FF2B5EF4-FFF2-40B4-BE49-F238E27FC236}">
                <a16:creationId xmlns:a16="http://schemas.microsoft.com/office/drawing/2014/main" id="{C11FE327-B8AB-49FE-91A7-75A18E09D86A}"/>
              </a:ext>
            </a:extLst>
          </p:cNvPr>
          <p:cNvSpPr>
            <a:spLocks noGrp="1"/>
          </p:cNvSpPr>
          <p:nvPr>
            <p:ph type="body" sz="quarter" idx="18" hasCustomPrompt="1"/>
          </p:nvPr>
        </p:nvSpPr>
        <p:spPr>
          <a:xfrm>
            <a:off x="7483068" y="4712196"/>
            <a:ext cx="3545537" cy="840895"/>
          </a:xfrm>
        </p:spPr>
        <p:txBody>
          <a:bodyPr anchor="b"/>
          <a:lstStyle>
            <a:lvl1pPr marL="0" indent="0">
              <a:lnSpc>
                <a:spcPct val="100000"/>
              </a:lnSpc>
              <a:spcBef>
                <a:spcPts val="600"/>
              </a:spcBef>
              <a:buNone/>
              <a:defRPr sz="2000" baseline="0">
                <a:solidFill>
                  <a:schemeClr val="bg1"/>
                </a:solidFill>
              </a:defRPr>
            </a:lvl1pPr>
          </a:lstStyle>
          <a:p>
            <a:pPr lvl="0"/>
            <a:r>
              <a:rPr lang="en-US" dirty="0"/>
              <a:t>text about statistic. Add  percentage sign as needed.</a:t>
            </a:r>
          </a:p>
        </p:txBody>
      </p:sp>
      <p:sp>
        <p:nvSpPr>
          <p:cNvPr id="10" name="Text Placeholder 3">
            <a:extLst>
              <a:ext uri="{FF2B5EF4-FFF2-40B4-BE49-F238E27FC236}">
                <a16:creationId xmlns:a16="http://schemas.microsoft.com/office/drawing/2014/main" id="{35F042F6-20D9-44AD-A24D-B481DB4F090B}"/>
              </a:ext>
            </a:extLst>
          </p:cNvPr>
          <p:cNvSpPr>
            <a:spLocks noGrp="1"/>
          </p:cNvSpPr>
          <p:nvPr>
            <p:ph type="body" sz="quarter" idx="14" hasCustomPrompt="1"/>
          </p:nvPr>
        </p:nvSpPr>
        <p:spPr>
          <a:xfrm>
            <a:off x="800099" y="1375138"/>
            <a:ext cx="4389438" cy="4409033"/>
          </a:xfrm>
          <a:noFill/>
          <a:ln w="6350">
            <a:solidFill>
              <a:srgbClr val="05C3DE"/>
            </a:solidFill>
          </a:ln>
        </p:spPr>
        <p:txBody>
          <a:bodyPr lIns="365760" tIns="365760" rIns="365760" bIns="365760" anchor="t" anchorCtr="0"/>
          <a:lstStyle>
            <a:lvl1pPr marL="0" indent="0" algn="l">
              <a:buNone/>
              <a:defRPr sz="16500" b="1">
                <a:solidFill>
                  <a:schemeClr val="accent1"/>
                </a:solidFill>
              </a:defRPr>
            </a:lvl1pPr>
          </a:lstStyle>
          <a:p>
            <a:pPr lvl="0"/>
            <a:r>
              <a:rPr lang="en-US" dirty="0"/>
              <a:t>00</a:t>
            </a:r>
          </a:p>
        </p:txBody>
      </p:sp>
      <p:sp>
        <p:nvSpPr>
          <p:cNvPr id="11" name="Text Placeholder 12">
            <a:extLst>
              <a:ext uri="{FF2B5EF4-FFF2-40B4-BE49-F238E27FC236}">
                <a16:creationId xmlns:a16="http://schemas.microsoft.com/office/drawing/2014/main" id="{B997DBC5-8B4D-4EF1-803E-6B94641B2BF7}"/>
              </a:ext>
            </a:extLst>
          </p:cNvPr>
          <p:cNvSpPr>
            <a:spLocks noGrp="1"/>
          </p:cNvSpPr>
          <p:nvPr>
            <p:ph type="body" sz="quarter" idx="16" hasCustomPrompt="1"/>
          </p:nvPr>
        </p:nvSpPr>
        <p:spPr>
          <a:xfrm>
            <a:off x="1163394" y="4008467"/>
            <a:ext cx="3773215" cy="1756109"/>
          </a:xfrm>
        </p:spPr>
        <p:txBody>
          <a:bodyPr/>
          <a:lstStyle>
            <a:lvl1pPr marL="0" indent="0">
              <a:lnSpc>
                <a:spcPct val="100000"/>
              </a:lnSpc>
              <a:spcBef>
                <a:spcPts val="600"/>
              </a:spcBef>
              <a:buNone/>
              <a:defRPr sz="2400" baseline="0">
                <a:solidFill>
                  <a:schemeClr val="accent1"/>
                </a:solidFill>
              </a:defRPr>
            </a:lvl1pPr>
          </a:lstStyle>
          <a:p>
            <a:pPr lvl="0"/>
            <a:r>
              <a:rPr lang="en-US" dirty="0"/>
              <a:t>text about statistic. Add percentage sign above as needed.</a:t>
            </a:r>
          </a:p>
        </p:txBody>
      </p:sp>
      <p:sp>
        <p:nvSpPr>
          <p:cNvPr id="16" name="Title Placeholder 1">
            <a:extLst>
              <a:ext uri="{FF2B5EF4-FFF2-40B4-BE49-F238E27FC236}">
                <a16:creationId xmlns:a16="http://schemas.microsoft.com/office/drawing/2014/main" id="{841562DA-36CA-524B-AB52-1643899F494A}"/>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2" name="Text Placeholder 4">
            <a:extLst>
              <a:ext uri="{FF2B5EF4-FFF2-40B4-BE49-F238E27FC236}">
                <a16:creationId xmlns:a16="http://schemas.microsoft.com/office/drawing/2014/main" id="{A511985C-B870-0F49-9827-9777477CA716}"/>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7" name="Text Placeholder 7">
            <a:extLst>
              <a:ext uri="{FF2B5EF4-FFF2-40B4-BE49-F238E27FC236}">
                <a16:creationId xmlns:a16="http://schemas.microsoft.com/office/drawing/2014/main" id="{64A8D9A2-5E16-FB45-BE55-BFDAB4C3DA66}"/>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9" name="Text Placeholder 2">
            <a:extLst>
              <a:ext uri="{FF2B5EF4-FFF2-40B4-BE49-F238E27FC236}">
                <a16:creationId xmlns:a16="http://schemas.microsoft.com/office/drawing/2014/main" id="{477702FB-1DE2-6445-A071-BFB00C2694AD}"/>
              </a:ext>
            </a:extLst>
          </p:cNvPr>
          <p:cNvSpPr>
            <a:spLocks noGrp="1"/>
          </p:cNvSpPr>
          <p:nvPr>
            <p:ph type="body" sz="quarter" idx="33"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20" name="Text Placeholder 6">
            <a:extLst>
              <a:ext uri="{FF2B5EF4-FFF2-40B4-BE49-F238E27FC236}">
                <a16:creationId xmlns:a16="http://schemas.microsoft.com/office/drawing/2014/main" id="{F294F2E8-51B0-C341-8963-BDE50DB26064}"/>
              </a:ext>
            </a:extLst>
          </p:cNvPr>
          <p:cNvSpPr>
            <a:spLocks noGrp="1"/>
          </p:cNvSpPr>
          <p:nvPr>
            <p:ph type="body" sz="quarter" idx="34"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363328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atistics Four w/Dark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57200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7" name="Text Placeholder 16">
            <a:extLst>
              <a:ext uri="{FF2B5EF4-FFF2-40B4-BE49-F238E27FC236}">
                <a16:creationId xmlns:a16="http://schemas.microsoft.com/office/drawing/2014/main" id="{254DC7A5-0292-4012-8769-09088C602CD5}"/>
              </a:ext>
            </a:extLst>
          </p:cNvPr>
          <p:cNvSpPr>
            <a:spLocks noGrp="1"/>
          </p:cNvSpPr>
          <p:nvPr>
            <p:ph type="body" sz="quarter" idx="20"/>
          </p:nvPr>
        </p:nvSpPr>
        <p:spPr>
          <a:xfrm>
            <a:off x="800099" y="1523860"/>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2997093" y="1523860"/>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9" name="Text Placeholder 16">
            <a:extLst>
              <a:ext uri="{FF2B5EF4-FFF2-40B4-BE49-F238E27FC236}">
                <a16:creationId xmlns:a16="http://schemas.microsoft.com/office/drawing/2014/main" id="{620AE012-491A-40C8-A0AA-B1BEC1152FDF}"/>
              </a:ext>
            </a:extLst>
          </p:cNvPr>
          <p:cNvSpPr>
            <a:spLocks noGrp="1"/>
          </p:cNvSpPr>
          <p:nvPr>
            <p:ph type="body" sz="quarter" idx="22"/>
          </p:nvPr>
        </p:nvSpPr>
        <p:spPr>
          <a:xfrm>
            <a:off x="800099" y="3713258"/>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2997093" y="3713258"/>
            <a:ext cx="2057400" cy="2057400"/>
          </a:xfrm>
          <a:solidFill>
            <a:schemeClr val="bg1"/>
          </a:solidFill>
        </p:spPr>
        <p:txBody>
          <a:bodyPr lIns="137160" tIns="137160" rIns="137160" bIns="137160"/>
          <a:lstStyle>
            <a:lvl1pPr marL="0" indent="0">
              <a:lnSpc>
                <a:spcPct val="100000"/>
              </a:lnSpc>
              <a:spcBef>
                <a:spcPts val="600"/>
              </a:spcBef>
              <a:buNone/>
              <a:defRPr sz="2000">
                <a:solidFill>
                  <a:srgbClr val="4F4F4F"/>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5" name="Text Placeholder 6">
            <a:extLst>
              <a:ext uri="{FF2B5EF4-FFF2-40B4-BE49-F238E27FC236}">
                <a16:creationId xmlns:a16="http://schemas.microsoft.com/office/drawing/2014/main" id="{3759E163-AD24-544C-89EB-35C0A1A6B238}"/>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
        <p:nvSpPr>
          <p:cNvPr id="13" name="Title Placeholder 1">
            <a:extLst>
              <a:ext uri="{FF2B5EF4-FFF2-40B4-BE49-F238E27FC236}">
                <a16:creationId xmlns:a16="http://schemas.microsoft.com/office/drawing/2014/main" id="{2220822E-B0D1-2C4C-81DA-38AA7E2D9D83}"/>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3" name="Text Placeholder 4">
            <a:extLst>
              <a:ext uri="{FF2B5EF4-FFF2-40B4-BE49-F238E27FC236}">
                <a16:creationId xmlns:a16="http://schemas.microsoft.com/office/drawing/2014/main" id="{7486F3E6-ACB9-6440-9B12-7462AF5ED2C6}"/>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4" name="Text Placeholder 7">
            <a:extLst>
              <a:ext uri="{FF2B5EF4-FFF2-40B4-BE49-F238E27FC236}">
                <a16:creationId xmlns:a16="http://schemas.microsoft.com/office/drawing/2014/main" id="{E5F38F2E-A286-3B47-9080-F9D5975B4E79}"/>
              </a:ext>
            </a:extLst>
          </p:cNvPr>
          <p:cNvSpPr>
            <a:spLocks noGrp="1"/>
          </p:cNvSpPr>
          <p:nvPr>
            <p:ph type="body" sz="quarter" idx="33"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6" name="Text Placeholder 2">
            <a:extLst>
              <a:ext uri="{FF2B5EF4-FFF2-40B4-BE49-F238E27FC236}">
                <a16:creationId xmlns:a16="http://schemas.microsoft.com/office/drawing/2014/main" id="{2D8935F0-F2F2-B64E-B208-6BF1E5D692E4}"/>
              </a:ext>
            </a:extLst>
          </p:cNvPr>
          <p:cNvSpPr>
            <a:spLocks noGrp="1"/>
          </p:cNvSpPr>
          <p:nvPr>
            <p:ph type="body" sz="quarter" idx="34"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Tree>
    <p:extLst>
      <p:ext uri="{BB962C8B-B14F-4D97-AF65-F5344CB8AC3E}">
        <p14:creationId xmlns:p14="http://schemas.microsoft.com/office/powerpoint/2010/main" val="1779381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tatistics Four w/Light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57200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17" name="Text Placeholder 16">
            <a:extLst>
              <a:ext uri="{FF2B5EF4-FFF2-40B4-BE49-F238E27FC236}">
                <a16:creationId xmlns:a16="http://schemas.microsoft.com/office/drawing/2014/main" id="{254DC7A5-0292-4012-8769-09088C602CD5}"/>
              </a:ext>
            </a:extLst>
          </p:cNvPr>
          <p:cNvSpPr>
            <a:spLocks noGrp="1"/>
          </p:cNvSpPr>
          <p:nvPr>
            <p:ph type="body" sz="quarter" idx="20"/>
          </p:nvPr>
        </p:nvSpPr>
        <p:spPr>
          <a:xfrm>
            <a:off x="800099" y="1523860"/>
            <a:ext cx="2057400" cy="2057400"/>
          </a:xfrm>
          <a:solidFill>
            <a:srgbClr val="05C3DE"/>
          </a:solidFill>
        </p:spPr>
        <p:txBody>
          <a:bodyPr lIns="137160" tIns="137160" rIns="137160" bIns="137160"/>
          <a:lstStyle>
            <a:lvl1pPr marL="0" indent="0">
              <a:lnSpc>
                <a:spcPct val="100000"/>
              </a:lnSpc>
              <a:spcBef>
                <a:spcPts val="600"/>
              </a:spcBef>
              <a:buNone/>
              <a:defRPr sz="2000">
                <a:solidFill>
                  <a:srgbClr val="002F48"/>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8" name="Text Placeholder 16">
            <a:extLst>
              <a:ext uri="{FF2B5EF4-FFF2-40B4-BE49-F238E27FC236}">
                <a16:creationId xmlns:a16="http://schemas.microsoft.com/office/drawing/2014/main" id="{6947FF6E-FC84-4B19-9AC2-B74AAC61AC8C}"/>
              </a:ext>
            </a:extLst>
          </p:cNvPr>
          <p:cNvSpPr>
            <a:spLocks noGrp="1"/>
          </p:cNvSpPr>
          <p:nvPr>
            <p:ph type="body" sz="quarter" idx="21"/>
          </p:nvPr>
        </p:nvSpPr>
        <p:spPr>
          <a:xfrm>
            <a:off x="3003984" y="1523860"/>
            <a:ext cx="2057400" cy="2057400"/>
          </a:xfrm>
          <a:solidFill>
            <a:srgbClr val="054C70"/>
          </a:solidFill>
        </p:spPr>
        <p:txBody>
          <a:bodyPr lIns="137160" tIns="137160" rIns="137160" bIns="137160"/>
          <a:lstStyle>
            <a:lvl1pPr marL="0" indent="0">
              <a:lnSpc>
                <a:spcPct val="100000"/>
              </a:lnSpc>
              <a:spcBef>
                <a:spcPts val="600"/>
              </a:spcBef>
              <a:buNone/>
              <a:defRPr sz="2000">
                <a:solidFill>
                  <a:schemeClr val="bg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9" name="Text Placeholder 16">
            <a:extLst>
              <a:ext uri="{FF2B5EF4-FFF2-40B4-BE49-F238E27FC236}">
                <a16:creationId xmlns:a16="http://schemas.microsoft.com/office/drawing/2014/main" id="{620AE012-491A-40C8-A0AA-B1BEC1152FDF}"/>
              </a:ext>
            </a:extLst>
          </p:cNvPr>
          <p:cNvSpPr>
            <a:spLocks noGrp="1"/>
          </p:cNvSpPr>
          <p:nvPr>
            <p:ph type="body" sz="quarter" idx="22"/>
          </p:nvPr>
        </p:nvSpPr>
        <p:spPr>
          <a:xfrm>
            <a:off x="800099" y="3713258"/>
            <a:ext cx="2057400" cy="2057400"/>
          </a:xfrm>
          <a:solidFill>
            <a:srgbClr val="054C70"/>
          </a:solidFill>
        </p:spPr>
        <p:txBody>
          <a:bodyPr lIns="137160" tIns="137160" rIns="137160" bIns="137160"/>
          <a:lstStyle>
            <a:lvl1pPr marL="0" indent="0">
              <a:lnSpc>
                <a:spcPct val="100000"/>
              </a:lnSpc>
              <a:spcBef>
                <a:spcPts val="600"/>
              </a:spcBef>
              <a:buNone/>
              <a:defRPr sz="2000">
                <a:solidFill>
                  <a:schemeClr val="bg1"/>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20" name="Text Placeholder 16">
            <a:extLst>
              <a:ext uri="{FF2B5EF4-FFF2-40B4-BE49-F238E27FC236}">
                <a16:creationId xmlns:a16="http://schemas.microsoft.com/office/drawing/2014/main" id="{9B4AD171-FDB1-4832-A408-7E1BFAC08EE9}"/>
              </a:ext>
            </a:extLst>
          </p:cNvPr>
          <p:cNvSpPr>
            <a:spLocks noGrp="1"/>
          </p:cNvSpPr>
          <p:nvPr>
            <p:ph type="body" sz="quarter" idx="23"/>
          </p:nvPr>
        </p:nvSpPr>
        <p:spPr>
          <a:xfrm>
            <a:off x="3003984" y="3713258"/>
            <a:ext cx="2057400" cy="2057400"/>
          </a:xfrm>
          <a:solidFill>
            <a:srgbClr val="05C3DE"/>
          </a:solidFill>
        </p:spPr>
        <p:txBody>
          <a:bodyPr lIns="137160" tIns="137160" rIns="137160" bIns="137160"/>
          <a:lstStyle>
            <a:lvl1pPr marL="0" indent="0">
              <a:lnSpc>
                <a:spcPct val="100000"/>
              </a:lnSpc>
              <a:spcBef>
                <a:spcPts val="600"/>
              </a:spcBef>
              <a:buNone/>
              <a:defRPr sz="2000">
                <a:solidFill>
                  <a:srgbClr val="002F48"/>
                </a:solidFill>
              </a:defRPr>
            </a:lvl1pPr>
            <a:lvl2pPr marL="457200" indent="0">
              <a:buNone/>
              <a:defRPr sz="2000"/>
            </a:lvl2pPr>
            <a:lvl3pPr marL="914400" indent="0">
              <a:buNone/>
              <a:defRPr sz="2000"/>
            </a:lvl3pPr>
            <a:lvl4pPr marL="1371600" indent="0">
              <a:buNone/>
              <a:defRPr sz="2000"/>
            </a:lvl4pPr>
            <a:lvl5pPr marL="1828800" indent="0">
              <a:buFont typeface="Arial" panose="020B0604020202020204" pitchFamily="34" charset="0"/>
              <a:buNone/>
              <a:defRPr sz="2000"/>
            </a:lvl5pPr>
          </a:lstStyle>
          <a:p>
            <a:pPr lvl="0"/>
            <a:r>
              <a:rPr lang="en-US"/>
              <a:t>Click to edit Master text styles</a:t>
            </a:r>
          </a:p>
        </p:txBody>
      </p:sp>
      <p:sp>
        <p:nvSpPr>
          <p:cNvPr id="13" name="Title Placeholder 1">
            <a:extLst>
              <a:ext uri="{FF2B5EF4-FFF2-40B4-BE49-F238E27FC236}">
                <a16:creationId xmlns:a16="http://schemas.microsoft.com/office/drawing/2014/main" id="{6206FC4E-6261-5942-8E29-AC8BD30432FE}"/>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23" name="Text Placeholder 4">
            <a:extLst>
              <a:ext uri="{FF2B5EF4-FFF2-40B4-BE49-F238E27FC236}">
                <a16:creationId xmlns:a16="http://schemas.microsoft.com/office/drawing/2014/main" id="{46D77F51-7A63-1041-B455-A3F66B0A319E}"/>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4" name="Text Placeholder 6">
            <a:extLst>
              <a:ext uri="{FF2B5EF4-FFF2-40B4-BE49-F238E27FC236}">
                <a16:creationId xmlns:a16="http://schemas.microsoft.com/office/drawing/2014/main" id="{6D158A04-20CA-4949-AF59-78214820A2AC}"/>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
        <p:nvSpPr>
          <p:cNvPr id="16" name="Text Placeholder 7">
            <a:extLst>
              <a:ext uri="{FF2B5EF4-FFF2-40B4-BE49-F238E27FC236}">
                <a16:creationId xmlns:a16="http://schemas.microsoft.com/office/drawing/2014/main" id="{9CBB1D3B-001F-A846-B181-34016BC7FC25}"/>
              </a:ext>
            </a:extLst>
          </p:cNvPr>
          <p:cNvSpPr>
            <a:spLocks noGrp="1"/>
          </p:cNvSpPr>
          <p:nvPr>
            <p:ph type="body" sz="quarter" idx="33"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21" name="Text Placeholder 2">
            <a:extLst>
              <a:ext uri="{FF2B5EF4-FFF2-40B4-BE49-F238E27FC236}">
                <a16:creationId xmlns:a16="http://schemas.microsoft.com/office/drawing/2014/main" id="{128E704E-8A82-FB44-BFEC-B5117611B670}"/>
              </a:ext>
            </a:extLst>
          </p:cNvPr>
          <p:cNvSpPr>
            <a:spLocks noGrp="1"/>
          </p:cNvSpPr>
          <p:nvPr>
            <p:ph type="body" sz="quarter" idx="34"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Tree>
    <p:extLst>
      <p:ext uri="{BB962C8B-B14F-4D97-AF65-F5344CB8AC3E}">
        <p14:creationId xmlns:p14="http://schemas.microsoft.com/office/powerpoint/2010/main" val="413895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2/3 Content w/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142D3D7-0180-4430-BBD1-3C723535A837}"/>
              </a:ext>
            </a:extLst>
          </p:cNvPr>
          <p:cNvSpPr>
            <a:spLocks noGrp="1"/>
          </p:cNvSpPr>
          <p:nvPr>
            <p:ph type="pic" sz="quarter" idx="14"/>
          </p:nvPr>
        </p:nvSpPr>
        <p:spPr>
          <a:xfrm>
            <a:off x="7928264" y="0"/>
            <a:ext cx="4263736" cy="6858000"/>
          </a:xfrm>
        </p:spPr>
        <p:txBody>
          <a:bodyPr/>
          <a:lstStyle/>
          <a:p>
            <a:r>
              <a:rPr lang="en-US"/>
              <a:t>Click icon to add picture</a:t>
            </a:r>
          </a:p>
        </p:txBody>
      </p:sp>
      <p:sp>
        <p:nvSpPr>
          <p:cNvPr id="12" name="Text Placeholder 4">
            <a:extLst>
              <a:ext uri="{FF2B5EF4-FFF2-40B4-BE49-F238E27FC236}">
                <a16:creationId xmlns:a16="http://schemas.microsoft.com/office/drawing/2014/main" id="{5176F1CF-FE42-4D5C-8E41-4EF17946D87E}"/>
              </a:ext>
            </a:extLst>
          </p:cNvPr>
          <p:cNvSpPr>
            <a:spLocks noGrp="1"/>
          </p:cNvSpPr>
          <p:nvPr>
            <p:ph type="body" sz="quarter" idx="17" hasCustomPrompt="1"/>
          </p:nvPr>
        </p:nvSpPr>
        <p:spPr>
          <a:xfrm>
            <a:off x="800100" y="1371601"/>
            <a:ext cx="6896100" cy="409575"/>
          </a:xfrm>
        </p:spPr>
        <p:txBody>
          <a:bodyPr>
            <a:noAutofit/>
          </a:bodyPr>
          <a:lstStyle>
            <a:lvl1pPr marL="0" indent="0">
              <a:buNone/>
              <a:defRPr sz="2000" b="1" cap="none" baseline="0">
                <a:solidFill>
                  <a:schemeClr val="tx2"/>
                </a:solidFill>
                <a:latin typeface="+mn-lt"/>
              </a:defRPr>
            </a:lvl1pPr>
          </a:lstStyle>
          <a:p>
            <a:pPr lvl="0"/>
            <a:r>
              <a:rPr lang="en-US" dirty="0"/>
              <a:t>Subhead</a:t>
            </a:r>
          </a:p>
        </p:txBody>
      </p:sp>
      <p:sp>
        <p:nvSpPr>
          <p:cNvPr id="11" name="Title Placeholder 1">
            <a:extLst>
              <a:ext uri="{FF2B5EF4-FFF2-40B4-BE49-F238E27FC236}">
                <a16:creationId xmlns:a16="http://schemas.microsoft.com/office/drawing/2014/main" id="{86204444-5F64-354E-91D6-5467CE595C51}"/>
              </a:ext>
            </a:extLst>
          </p:cNvPr>
          <p:cNvSpPr>
            <a:spLocks noGrp="1"/>
          </p:cNvSpPr>
          <p:nvPr>
            <p:ph type="title"/>
          </p:nvPr>
        </p:nvSpPr>
        <p:spPr>
          <a:xfrm>
            <a:off x="800099" y="298186"/>
            <a:ext cx="6896097" cy="741915"/>
          </a:xfrm>
          <a:prstGeom prst="rect">
            <a:avLst/>
          </a:prstGeom>
        </p:spPr>
        <p:txBody>
          <a:bodyPr vert="horz" lIns="0" tIns="0" rIns="0" bIns="0" rtlCol="0" anchor="b">
            <a:noAutofit/>
          </a:bodyPr>
          <a:lstStyle/>
          <a:p>
            <a:r>
              <a:rPr lang="en-US"/>
              <a:t>Click to edit Master title style</a:t>
            </a:r>
            <a:endParaRPr lang="en-US" dirty="0"/>
          </a:p>
        </p:txBody>
      </p:sp>
      <p:sp>
        <p:nvSpPr>
          <p:cNvPr id="13" name="Text Placeholder 4">
            <a:extLst>
              <a:ext uri="{FF2B5EF4-FFF2-40B4-BE49-F238E27FC236}">
                <a16:creationId xmlns:a16="http://schemas.microsoft.com/office/drawing/2014/main" id="{91BA3C79-8C47-C74E-8834-FA89BDFF670E}"/>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5" name="Content Placeholder 14">
            <a:extLst>
              <a:ext uri="{FF2B5EF4-FFF2-40B4-BE49-F238E27FC236}">
                <a16:creationId xmlns:a16="http://schemas.microsoft.com/office/drawing/2014/main" id="{D2A5F254-7972-9D40-8670-A83ADDA08094}"/>
              </a:ext>
            </a:extLst>
          </p:cNvPr>
          <p:cNvSpPr>
            <a:spLocks noGrp="1"/>
          </p:cNvSpPr>
          <p:nvPr>
            <p:ph sz="quarter" idx="34"/>
          </p:nvPr>
        </p:nvSpPr>
        <p:spPr>
          <a:xfrm>
            <a:off x="800102" y="1872617"/>
            <a:ext cx="6896097" cy="40252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6">
            <a:extLst>
              <a:ext uri="{FF2B5EF4-FFF2-40B4-BE49-F238E27FC236}">
                <a16:creationId xmlns:a16="http://schemas.microsoft.com/office/drawing/2014/main" id="{B3D773CB-7EE5-F740-800A-754A8FC52943}"/>
              </a:ext>
            </a:extLst>
          </p:cNvPr>
          <p:cNvSpPr>
            <a:spLocks noGrp="1"/>
          </p:cNvSpPr>
          <p:nvPr>
            <p:ph type="body" sz="quarter" idx="18" hasCustomPrompt="1"/>
          </p:nvPr>
        </p:nvSpPr>
        <p:spPr>
          <a:xfrm>
            <a:off x="1010360" y="6652137"/>
            <a:ext cx="4826006" cy="205863"/>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a:t>
            </a:r>
          </a:p>
        </p:txBody>
      </p:sp>
      <p:sp>
        <p:nvSpPr>
          <p:cNvPr id="18" name="Text Placeholder 7">
            <a:extLst>
              <a:ext uri="{FF2B5EF4-FFF2-40B4-BE49-F238E27FC236}">
                <a16:creationId xmlns:a16="http://schemas.microsoft.com/office/drawing/2014/main" id="{C70ADE46-35DA-1B4D-914E-F87DB8E1FA0F}"/>
              </a:ext>
            </a:extLst>
          </p:cNvPr>
          <p:cNvSpPr>
            <a:spLocks noGrp="1"/>
          </p:cNvSpPr>
          <p:nvPr>
            <p:ph type="body" sz="quarter" idx="33"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9" name="Text Placeholder 2">
            <a:extLst>
              <a:ext uri="{FF2B5EF4-FFF2-40B4-BE49-F238E27FC236}">
                <a16:creationId xmlns:a16="http://schemas.microsoft.com/office/drawing/2014/main" id="{DD7BFAE5-5E89-AE44-B7B8-F40F89467241}"/>
              </a:ext>
            </a:extLst>
          </p:cNvPr>
          <p:cNvSpPr>
            <a:spLocks noGrp="1"/>
          </p:cNvSpPr>
          <p:nvPr>
            <p:ph type="body" sz="quarter" idx="35"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20" name="Slide Number">
            <a:extLst>
              <a:ext uri="{FF2B5EF4-FFF2-40B4-BE49-F238E27FC236}">
                <a16:creationId xmlns:a16="http://schemas.microsoft.com/office/drawing/2014/main" id="{4E7DF363-1AAF-CE40-9302-8DCD11967D25}"/>
              </a:ext>
            </a:extLst>
          </p:cNvPr>
          <p:cNvSpPr txBox="1"/>
          <p:nvPr userDrawn="1"/>
        </p:nvSpPr>
        <p:spPr>
          <a:xfrm>
            <a:off x="7555898"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tx2"/>
                </a:solidFill>
                <a:latin typeface="Arial Black" panose="020B0A04020102020204" pitchFamily="34" charset="0"/>
                <a:ea typeface="+mn-ea"/>
                <a:cs typeface="Arial" panose="020B0604020202020204" pitchFamily="34" charset="0"/>
              </a:rPr>
              <a:pPr algn="ctr"/>
              <a:t>‹#›</a:t>
            </a:fld>
            <a:endParaRPr lang="en-US" sz="900" b="0" kern="1200" dirty="0">
              <a:solidFill>
                <a:schemeClr val="tx2"/>
              </a:solidFill>
              <a:latin typeface="Arial Black" panose="020B0A04020102020204" pitchFamily="34" charset="0"/>
              <a:ea typeface="+mn-ea"/>
              <a:cs typeface="Arial" panose="020B0604020202020204" pitchFamily="34" charset="0"/>
            </a:endParaRPr>
          </a:p>
        </p:txBody>
      </p:sp>
      <p:pic>
        <p:nvPicPr>
          <p:cNvPr id="21" name="Picture 20">
            <a:extLst>
              <a:ext uri="{FF2B5EF4-FFF2-40B4-BE49-F238E27FC236}">
                <a16:creationId xmlns:a16="http://schemas.microsoft.com/office/drawing/2014/main" id="{C95A8B27-3BFE-9C40-B1CA-0321FA82283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42972" y="6710041"/>
            <a:ext cx="1611108" cy="66292"/>
          </a:xfrm>
          <a:prstGeom prst="rect">
            <a:avLst/>
          </a:prstGeom>
        </p:spPr>
      </p:pic>
      <p:cxnSp>
        <p:nvCxnSpPr>
          <p:cNvPr id="22" name="Straight Connector 21">
            <a:extLst>
              <a:ext uri="{FF2B5EF4-FFF2-40B4-BE49-F238E27FC236}">
                <a16:creationId xmlns:a16="http://schemas.microsoft.com/office/drawing/2014/main" id="{A4BD07FF-45E6-9545-BAA5-BA044570E2BC}"/>
              </a:ext>
            </a:extLst>
          </p:cNvPr>
          <p:cNvCxnSpPr>
            <a:cxnSpLocks/>
          </p:cNvCxnSpPr>
          <p:nvPr userDrawn="1"/>
        </p:nvCxnSpPr>
        <p:spPr>
          <a:xfrm>
            <a:off x="7555898" y="6628376"/>
            <a:ext cx="0" cy="229624"/>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33FD57A-BDB0-1643-8A99-3CD971888C9D}"/>
              </a:ext>
            </a:extLst>
          </p:cNvPr>
          <p:cNvCxnSpPr>
            <a:cxnSpLocks/>
          </p:cNvCxnSpPr>
          <p:nvPr userDrawn="1"/>
        </p:nvCxnSpPr>
        <p:spPr>
          <a:xfrm>
            <a:off x="0" y="6628377"/>
            <a:ext cx="7928264" cy="0"/>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771B9807-007B-E84D-B471-CD98A95F640A}"/>
              </a:ext>
            </a:extLst>
          </p:cNvPr>
          <p:cNvSpPr txBox="1"/>
          <p:nvPr userDrawn="1"/>
        </p:nvSpPr>
        <p:spPr>
          <a:xfrm>
            <a:off x="175067" y="6689326"/>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rgbClr val="3B4B59"/>
                </a:solidFill>
              </a:rPr>
              <a:t>T. ROWE PRICE</a:t>
            </a:r>
            <a:endParaRPr lang="en-US" sz="700" b="1" kern="700" spc="100" baseline="0" dirty="0">
              <a:solidFill>
                <a:srgbClr val="3B4B59"/>
              </a:solidFill>
            </a:endParaRPr>
          </a:p>
        </p:txBody>
      </p:sp>
    </p:spTree>
    <p:extLst>
      <p:ext uri="{BB962C8B-B14F-4D97-AF65-F5344CB8AC3E}">
        <p14:creationId xmlns:p14="http://schemas.microsoft.com/office/powerpoint/2010/main" val="3128275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00B64B2E-A820-D141-AF93-3449B992A954}"/>
              </a:ext>
            </a:extLst>
          </p:cNvPr>
          <p:cNvSpPr>
            <a:spLocks noGrp="1"/>
          </p:cNvSpPr>
          <p:nvPr>
            <p:ph type="title"/>
          </p:nvPr>
        </p:nvSpPr>
        <p:spPr>
          <a:xfrm>
            <a:off x="800099"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9" name="Text Placeholder 4">
            <a:extLst>
              <a:ext uri="{FF2B5EF4-FFF2-40B4-BE49-F238E27FC236}">
                <a16:creationId xmlns:a16="http://schemas.microsoft.com/office/drawing/2014/main" id="{F3EFC909-AA96-6345-A067-3AE3C07C7622}"/>
              </a:ext>
            </a:extLst>
          </p:cNvPr>
          <p:cNvSpPr>
            <a:spLocks noGrp="1"/>
          </p:cNvSpPr>
          <p:nvPr>
            <p:ph type="body" sz="quarter" idx="32"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1" name="Text Placeholder 6">
            <a:extLst>
              <a:ext uri="{FF2B5EF4-FFF2-40B4-BE49-F238E27FC236}">
                <a16:creationId xmlns:a16="http://schemas.microsoft.com/office/drawing/2014/main" id="{EC8690B3-BD4E-634A-B81A-9C84B9B5E1A1}"/>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
        <p:nvSpPr>
          <p:cNvPr id="13" name="Text Placeholder 7">
            <a:extLst>
              <a:ext uri="{FF2B5EF4-FFF2-40B4-BE49-F238E27FC236}">
                <a16:creationId xmlns:a16="http://schemas.microsoft.com/office/drawing/2014/main" id="{D12628B4-13D7-D24B-A276-0F5FE23FF9EE}"/>
              </a:ext>
            </a:extLst>
          </p:cNvPr>
          <p:cNvSpPr>
            <a:spLocks noGrp="1"/>
          </p:cNvSpPr>
          <p:nvPr>
            <p:ph type="body" sz="quarter" idx="33"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4" name="Text Placeholder 2">
            <a:extLst>
              <a:ext uri="{FF2B5EF4-FFF2-40B4-BE49-F238E27FC236}">
                <a16:creationId xmlns:a16="http://schemas.microsoft.com/office/drawing/2014/main" id="{BEBE488A-9DC4-644C-99CB-53D111A0D7A9}"/>
              </a:ext>
            </a:extLst>
          </p:cNvPr>
          <p:cNvSpPr>
            <a:spLocks noGrp="1"/>
          </p:cNvSpPr>
          <p:nvPr>
            <p:ph type="body" sz="quarter" idx="34"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Tree>
    <p:extLst>
      <p:ext uri="{BB962C8B-B14F-4D97-AF65-F5344CB8AC3E}">
        <p14:creationId xmlns:p14="http://schemas.microsoft.com/office/powerpoint/2010/main" val="3910366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6" name="Text Placeholder 6">
            <a:extLst>
              <a:ext uri="{FF2B5EF4-FFF2-40B4-BE49-F238E27FC236}">
                <a16:creationId xmlns:a16="http://schemas.microsoft.com/office/drawing/2014/main" id="{F2D3A444-045F-3A4A-885B-F8AB28309137}"/>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
        <p:nvSpPr>
          <p:cNvPr id="7" name="Text Placeholder 7">
            <a:extLst>
              <a:ext uri="{FF2B5EF4-FFF2-40B4-BE49-F238E27FC236}">
                <a16:creationId xmlns:a16="http://schemas.microsoft.com/office/drawing/2014/main" id="{06F3F9D5-A40F-6C4C-A925-91A2BECD149F}"/>
              </a:ext>
            </a:extLst>
          </p:cNvPr>
          <p:cNvSpPr>
            <a:spLocks noGrp="1"/>
          </p:cNvSpPr>
          <p:nvPr>
            <p:ph type="body" sz="quarter" idx="33"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9" name="Text Placeholder 2">
            <a:extLst>
              <a:ext uri="{FF2B5EF4-FFF2-40B4-BE49-F238E27FC236}">
                <a16:creationId xmlns:a16="http://schemas.microsoft.com/office/drawing/2014/main" id="{99D433EF-1ECB-C240-A646-AE993C7AB8B5}"/>
              </a:ext>
            </a:extLst>
          </p:cNvPr>
          <p:cNvSpPr>
            <a:spLocks noGrp="1"/>
          </p:cNvSpPr>
          <p:nvPr>
            <p:ph type="body" sz="quarter" idx="34"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Tree>
    <p:extLst>
      <p:ext uri="{BB962C8B-B14F-4D97-AF65-F5344CB8AC3E}">
        <p14:creationId xmlns:p14="http://schemas.microsoft.com/office/powerpoint/2010/main" val="3762667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hank You White">
    <p:spTree>
      <p:nvGrpSpPr>
        <p:cNvPr id="1" name=""/>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C2CBEAE6-C84F-F842-8D2F-E500C7D0FD98}"/>
              </a:ext>
            </a:extLst>
          </p:cNvPr>
          <p:cNvGraphicFramePr>
            <a:graphicFrameLocks noGrp="1"/>
          </p:cNvGraphicFramePr>
          <p:nvPr userDrawn="1">
            <p:extLst>
              <p:ext uri="{D42A27DB-BD31-4B8C-83A1-F6EECF244321}">
                <p14:modId xmlns:p14="http://schemas.microsoft.com/office/powerpoint/2010/main" val="1257807940"/>
              </p:ext>
            </p:extLst>
          </p:nvPr>
        </p:nvGraphicFramePr>
        <p:xfrm>
          <a:off x="0"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11" name="Table 10">
            <a:extLst>
              <a:ext uri="{FF2B5EF4-FFF2-40B4-BE49-F238E27FC236}">
                <a16:creationId xmlns:a16="http://schemas.microsoft.com/office/drawing/2014/main" id="{CEA5F650-B09A-4A4A-8103-9C85FE6F20F7}"/>
              </a:ext>
            </a:extLst>
          </p:cNvPr>
          <p:cNvGraphicFramePr>
            <a:graphicFrameLocks noGrp="1"/>
          </p:cNvGraphicFramePr>
          <p:nvPr userDrawn="1">
            <p:extLst>
              <p:ext uri="{D42A27DB-BD31-4B8C-83A1-F6EECF244321}">
                <p14:modId xmlns:p14="http://schemas.microsoft.com/office/powerpoint/2010/main" val="3537019592"/>
              </p:ext>
            </p:extLst>
          </p:nvPr>
        </p:nvGraphicFramePr>
        <p:xfrm>
          <a:off x="2280492"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12" name="Table 11">
            <a:extLst>
              <a:ext uri="{FF2B5EF4-FFF2-40B4-BE49-F238E27FC236}">
                <a16:creationId xmlns:a16="http://schemas.microsoft.com/office/drawing/2014/main" id="{642B4A24-33C5-B347-809D-AF0BBFC594CD}"/>
              </a:ext>
            </a:extLst>
          </p:cNvPr>
          <p:cNvGraphicFramePr>
            <a:graphicFrameLocks noGrp="1"/>
          </p:cNvGraphicFramePr>
          <p:nvPr userDrawn="1">
            <p:extLst>
              <p:ext uri="{D42A27DB-BD31-4B8C-83A1-F6EECF244321}">
                <p14:modId xmlns:p14="http://schemas.microsoft.com/office/powerpoint/2010/main" val="2224653601"/>
              </p:ext>
            </p:extLst>
          </p:nvPr>
        </p:nvGraphicFramePr>
        <p:xfrm>
          <a:off x="0"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no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graphicFrame>
        <p:nvGraphicFramePr>
          <p:cNvPr id="13" name="Table 12">
            <a:extLst>
              <a:ext uri="{FF2B5EF4-FFF2-40B4-BE49-F238E27FC236}">
                <a16:creationId xmlns:a16="http://schemas.microsoft.com/office/drawing/2014/main" id="{86C6D102-98A0-8340-A68C-87EE9E5E17B1}"/>
              </a:ext>
            </a:extLst>
          </p:cNvPr>
          <p:cNvGraphicFramePr>
            <a:graphicFrameLocks noGrp="1"/>
          </p:cNvGraphicFramePr>
          <p:nvPr userDrawn="1">
            <p:extLst>
              <p:ext uri="{D42A27DB-BD31-4B8C-83A1-F6EECF244321}">
                <p14:modId xmlns:p14="http://schemas.microsoft.com/office/powerpoint/2010/main" val="1124198055"/>
              </p:ext>
            </p:extLst>
          </p:nvPr>
        </p:nvGraphicFramePr>
        <p:xfrm>
          <a:off x="2280492"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tc>
                  <a:txBody>
                    <a:bodyPr/>
                    <a:lstStyle/>
                    <a:p>
                      <a:endParaRPr lang="en-US" sz="200" dirty="0"/>
                    </a:p>
                  </a:txBody>
                  <a:tcPr marL="0" marR="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alpha val="38824"/>
                      </a:schemeClr>
                    </a:solidFill>
                  </a:tcPr>
                </a:tc>
                <a:extLst>
                  <a:ext uri="{0D108BD9-81ED-4DB2-BD59-A6C34878D82A}">
                    <a16:rowId xmlns:a16="http://schemas.microsoft.com/office/drawing/2014/main" val="1886695947"/>
                  </a:ext>
                </a:extLst>
              </a:tr>
            </a:tbl>
          </a:graphicData>
        </a:graphic>
      </p:graphicFrame>
      <p:pic>
        <p:nvPicPr>
          <p:cNvPr id="8" name="Picture 7">
            <a:extLst>
              <a:ext uri="{FF2B5EF4-FFF2-40B4-BE49-F238E27FC236}">
                <a16:creationId xmlns:a16="http://schemas.microsoft.com/office/drawing/2014/main" id="{8B937878-C690-474A-84D6-84879BB574A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02975" y="433917"/>
            <a:ext cx="597606" cy="597606"/>
          </a:xfrm>
          <a:prstGeom prst="rect">
            <a:avLst/>
          </a:prstGeom>
        </p:spPr>
      </p:pic>
      <p:sp>
        <p:nvSpPr>
          <p:cNvPr id="5" name="Title 12"/>
          <p:cNvSpPr txBox="1">
            <a:spLocks/>
          </p:cNvSpPr>
          <p:nvPr/>
        </p:nvSpPr>
        <p:spPr bwMode="auto">
          <a:xfrm>
            <a:off x="681599" y="3974410"/>
            <a:ext cx="10163895" cy="1064086"/>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a:solidFill>
                  <a:schemeClr val="accent2"/>
                </a:solidFill>
                <a:latin typeface="+mj-lt"/>
                <a:ea typeface="+mj-ea"/>
                <a:cs typeface="+mj-cs"/>
              </a:defRPr>
            </a:lvl1pPr>
          </a:lstStyle>
          <a:p>
            <a:r>
              <a:rPr lang="en-US" sz="2600" dirty="0">
                <a:solidFill>
                  <a:srgbClr val="054C70"/>
                </a:solidFill>
              </a:rPr>
              <a:t>THANK YOU</a:t>
            </a:r>
          </a:p>
        </p:txBody>
      </p:sp>
      <p:sp>
        <p:nvSpPr>
          <p:cNvPr id="3" name="Text Placeholder 2">
            <a:extLst>
              <a:ext uri="{FF2B5EF4-FFF2-40B4-BE49-F238E27FC236}">
                <a16:creationId xmlns:a16="http://schemas.microsoft.com/office/drawing/2014/main" id="{A4E7BCD1-0033-464F-ADFD-915E9EB7684F}"/>
              </a:ext>
            </a:extLst>
          </p:cNvPr>
          <p:cNvSpPr>
            <a:spLocks noGrp="1"/>
          </p:cNvSpPr>
          <p:nvPr>
            <p:ph type="body" sz="quarter" idx="10" hasCustomPrompt="1"/>
          </p:nvPr>
        </p:nvSpPr>
        <p:spPr>
          <a:xfrm>
            <a:off x="681599" y="6429375"/>
            <a:ext cx="2352675" cy="236537"/>
          </a:xfrm>
        </p:spPr>
        <p:txBody>
          <a:bodyPr/>
          <a:lstStyle>
            <a:lvl1pPr marL="0" indent="0">
              <a:lnSpc>
                <a:spcPct val="100000"/>
              </a:lnSpc>
              <a:spcBef>
                <a:spcPts val="0"/>
              </a:spcBef>
              <a:buNone/>
              <a:defRPr sz="500" baseline="0">
                <a:solidFill>
                  <a:schemeClr val="tx1"/>
                </a:solidFill>
              </a:defRPr>
            </a:lvl1pPr>
          </a:lstStyle>
          <a:p>
            <a:pPr lvl="0"/>
            <a:r>
              <a:rPr lang="en-US" dirty="0"/>
              <a:t>CID</a:t>
            </a:r>
            <a:br>
              <a:rPr lang="en-US" dirty="0"/>
            </a:br>
            <a:r>
              <a:rPr lang="en-US" dirty="0"/>
              <a:t>LRN</a:t>
            </a:r>
          </a:p>
        </p:txBody>
      </p:sp>
      <p:sp>
        <p:nvSpPr>
          <p:cNvPr id="6" name="Text Placeholder 2">
            <a:extLst>
              <a:ext uri="{FF2B5EF4-FFF2-40B4-BE49-F238E27FC236}">
                <a16:creationId xmlns:a16="http://schemas.microsoft.com/office/drawing/2014/main" id="{42D5E950-F566-4C7E-A0D5-D5D13D910EFA}"/>
              </a:ext>
            </a:extLst>
          </p:cNvPr>
          <p:cNvSpPr>
            <a:spLocks noGrp="1"/>
          </p:cNvSpPr>
          <p:nvPr>
            <p:ph type="body" sz="quarter" idx="17"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pic>
        <p:nvPicPr>
          <p:cNvPr id="9" name="Picture 8">
            <a:extLst>
              <a:ext uri="{FF2B5EF4-FFF2-40B4-BE49-F238E27FC236}">
                <a16:creationId xmlns:a16="http://schemas.microsoft.com/office/drawing/2014/main" id="{C1FA312B-29CD-3A49-8688-DB758B682E3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5817" y="658679"/>
            <a:ext cx="1570456" cy="372690"/>
          </a:xfrm>
          <a:prstGeom prst="rect">
            <a:avLst/>
          </a:prstGeom>
        </p:spPr>
      </p:pic>
    </p:spTree>
    <p:extLst>
      <p:ext uri="{BB962C8B-B14F-4D97-AF65-F5344CB8AC3E}">
        <p14:creationId xmlns:p14="http://schemas.microsoft.com/office/powerpoint/2010/main" val="324981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chemeClr val="accent1"/>
        </a:solidFill>
        <a:effectLst/>
      </p:bgPr>
    </p:bg>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F240AFA7-7687-3044-97AD-467761283755}"/>
              </a:ext>
            </a:extLst>
          </p:cNvPr>
          <p:cNvGraphicFramePr>
            <a:graphicFrameLocks noGrp="1"/>
          </p:cNvGraphicFramePr>
          <p:nvPr userDrawn="1">
            <p:extLst>
              <p:ext uri="{D42A27DB-BD31-4B8C-83A1-F6EECF244321}">
                <p14:modId xmlns:p14="http://schemas.microsoft.com/office/powerpoint/2010/main" val="2314222235"/>
              </p:ext>
            </p:extLst>
          </p:nvPr>
        </p:nvGraphicFramePr>
        <p:xfrm>
          <a:off x="0"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886695947"/>
                  </a:ext>
                </a:extLst>
              </a:tr>
            </a:tbl>
          </a:graphicData>
        </a:graphic>
      </p:graphicFrame>
      <p:graphicFrame>
        <p:nvGraphicFramePr>
          <p:cNvPr id="12" name="Table 11">
            <a:extLst>
              <a:ext uri="{FF2B5EF4-FFF2-40B4-BE49-F238E27FC236}">
                <a16:creationId xmlns:a16="http://schemas.microsoft.com/office/drawing/2014/main" id="{A17223BA-E99A-3841-BB5F-226C6F3A0BDD}"/>
              </a:ext>
            </a:extLst>
          </p:cNvPr>
          <p:cNvGraphicFramePr>
            <a:graphicFrameLocks noGrp="1"/>
          </p:cNvGraphicFramePr>
          <p:nvPr userDrawn="1">
            <p:extLst>
              <p:ext uri="{D42A27DB-BD31-4B8C-83A1-F6EECF244321}">
                <p14:modId xmlns:p14="http://schemas.microsoft.com/office/powerpoint/2010/main" val="319109105"/>
              </p:ext>
            </p:extLst>
          </p:nvPr>
        </p:nvGraphicFramePr>
        <p:xfrm>
          <a:off x="2280492" y="1534919"/>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886695947"/>
                  </a:ext>
                </a:extLst>
              </a:tr>
            </a:tbl>
          </a:graphicData>
        </a:graphic>
      </p:graphicFrame>
      <p:graphicFrame>
        <p:nvGraphicFramePr>
          <p:cNvPr id="13" name="Table 12">
            <a:extLst>
              <a:ext uri="{FF2B5EF4-FFF2-40B4-BE49-F238E27FC236}">
                <a16:creationId xmlns:a16="http://schemas.microsoft.com/office/drawing/2014/main" id="{FD1AB01E-C018-FB47-A153-131B23132C6F}"/>
              </a:ext>
            </a:extLst>
          </p:cNvPr>
          <p:cNvGraphicFramePr>
            <a:graphicFrameLocks noGrp="1"/>
          </p:cNvGraphicFramePr>
          <p:nvPr userDrawn="1">
            <p:extLst>
              <p:ext uri="{D42A27DB-BD31-4B8C-83A1-F6EECF244321}">
                <p14:modId xmlns:p14="http://schemas.microsoft.com/office/powerpoint/2010/main" val="4055916172"/>
              </p:ext>
            </p:extLst>
          </p:nvPr>
        </p:nvGraphicFramePr>
        <p:xfrm>
          <a:off x="0"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no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886695947"/>
                  </a:ext>
                </a:extLst>
              </a:tr>
            </a:tbl>
          </a:graphicData>
        </a:graphic>
      </p:graphicFrame>
      <p:graphicFrame>
        <p:nvGraphicFramePr>
          <p:cNvPr id="14" name="Table 13">
            <a:extLst>
              <a:ext uri="{FF2B5EF4-FFF2-40B4-BE49-F238E27FC236}">
                <a16:creationId xmlns:a16="http://schemas.microsoft.com/office/drawing/2014/main" id="{2B0DDD9E-E7D8-C44D-95C5-A0A88FC05CC3}"/>
              </a:ext>
            </a:extLst>
          </p:cNvPr>
          <p:cNvGraphicFramePr>
            <a:graphicFrameLocks noGrp="1"/>
          </p:cNvGraphicFramePr>
          <p:nvPr userDrawn="1">
            <p:extLst>
              <p:ext uri="{D42A27DB-BD31-4B8C-83A1-F6EECF244321}">
                <p14:modId xmlns:p14="http://schemas.microsoft.com/office/powerpoint/2010/main" val="366269000"/>
              </p:ext>
            </p:extLst>
          </p:nvPr>
        </p:nvGraphicFramePr>
        <p:xfrm>
          <a:off x="2280492" y="3826427"/>
          <a:ext cx="2291508" cy="2295438"/>
        </p:xfrm>
        <a:graphic>
          <a:graphicData uri="http://schemas.openxmlformats.org/drawingml/2006/table">
            <a:tbl>
              <a:tblPr>
                <a:tableStyleId>{5C22544A-7EE6-4342-B048-85BDC9FD1C3A}</a:tableStyleId>
              </a:tblPr>
              <a:tblGrid>
                <a:gridCol w="381918">
                  <a:extLst>
                    <a:ext uri="{9D8B030D-6E8A-4147-A177-3AD203B41FA5}">
                      <a16:colId xmlns:a16="http://schemas.microsoft.com/office/drawing/2014/main" val="628359703"/>
                    </a:ext>
                  </a:extLst>
                </a:gridCol>
                <a:gridCol w="381918">
                  <a:extLst>
                    <a:ext uri="{9D8B030D-6E8A-4147-A177-3AD203B41FA5}">
                      <a16:colId xmlns:a16="http://schemas.microsoft.com/office/drawing/2014/main" val="805104722"/>
                    </a:ext>
                  </a:extLst>
                </a:gridCol>
                <a:gridCol w="381918">
                  <a:extLst>
                    <a:ext uri="{9D8B030D-6E8A-4147-A177-3AD203B41FA5}">
                      <a16:colId xmlns:a16="http://schemas.microsoft.com/office/drawing/2014/main" val="3183802288"/>
                    </a:ext>
                  </a:extLst>
                </a:gridCol>
                <a:gridCol w="381918">
                  <a:extLst>
                    <a:ext uri="{9D8B030D-6E8A-4147-A177-3AD203B41FA5}">
                      <a16:colId xmlns:a16="http://schemas.microsoft.com/office/drawing/2014/main" val="1728470798"/>
                    </a:ext>
                  </a:extLst>
                </a:gridCol>
                <a:gridCol w="381918">
                  <a:extLst>
                    <a:ext uri="{9D8B030D-6E8A-4147-A177-3AD203B41FA5}">
                      <a16:colId xmlns:a16="http://schemas.microsoft.com/office/drawing/2014/main" val="2565793891"/>
                    </a:ext>
                  </a:extLst>
                </a:gridCol>
                <a:gridCol w="381918">
                  <a:extLst>
                    <a:ext uri="{9D8B030D-6E8A-4147-A177-3AD203B41FA5}">
                      <a16:colId xmlns:a16="http://schemas.microsoft.com/office/drawing/2014/main" val="2635794458"/>
                    </a:ext>
                  </a:extLst>
                </a:gridCol>
              </a:tblGrid>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2549114650"/>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36990941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533817077"/>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622309809"/>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3961212214"/>
                  </a:ext>
                </a:extLst>
              </a:tr>
              <a:tr h="382573">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tc>
                  <a:txBody>
                    <a:bodyPr/>
                    <a:lstStyle/>
                    <a:p>
                      <a:endParaRPr lang="en-US" sz="200" dirty="0"/>
                    </a:p>
                  </a:txBody>
                  <a:tcPr marL="0" marR="0" marT="0" marB="0">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5">
                        <a:alpha val="10000"/>
                      </a:schemeClr>
                    </a:solidFill>
                  </a:tcPr>
                </a:tc>
                <a:extLst>
                  <a:ext uri="{0D108BD9-81ED-4DB2-BD59-A6C34878D82A}">
                    <a16:rowId xmlns:a16="http://schemas.microsoft.com/office/drawing/2014/main" val="1886695947"/>
                  </a:ext>
                </a:extLst>
              </a:tr>
            </a:tbl>
          </a:graphicData>
        </a:graphic>
      </p:graphicFrame>
      <p:pic>
        <p:nvPicPr>
          <p:cNvPr id="8" name="Picture 7">
            <a:extLst>
              <a:ext uri="{FF2B5EF4-FFF2-40B4-BE49-F238E27FC236}">
                <a16:creationId xmlns:a16="http://schemas.microsoft.com/office/drawing/2014/main" id="{7AA29B8C-2A49-3449-A0CF-7C32BCD4119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02975" y="433917"/>
            <a:ext cx="597606" cy="597606"/>
          </a:xfrm>
          <a:prstGeom prst="rect">
            <a:avLst/>
          </a:prstGeom>
        </p:spPr>
      </p:pic>
      <p:sp>
        <p:nvSpPr>
          <p:cNvPr id="5" name="Title 12"/>
          <p:cNvSpPr txBox="1">
            <a:spLocks/>
          </p:cNvSpPr>
          <p:nvPr/>
        </p:nvSpPr>
        <p:spPr bwMode="auto">
          <a:xfrm>
            <a:off x="681599" y="3974410"/>
            <a:ext cx="10163895" cy="1064086"/>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a:solidFill>
                  <a:schemeClr val="accent2"/>
                </a:solidFill>
                <a:latin typeface="+mj-lt"/>
                <a:ea typeface="+mj-ea"/>
                <a:cs typeface="+mj-cs"/>
              </a:defRPr>
            </a:lvl1pPr>
          </a:lstStyle>
          <a:p>
            <a:r>
              <a:rPr lang="en-US" sz="2600" dirty="0">
                <a:solidFill>
                  <a:schemeClr val="accent2"/>
                </a:solidFill>
              </a:rPr>
              <a:t>THANK YOU</a:t>
            </a:r>
          </a:p>
        </p:txBody>
      </p:sp>
      <p:sp>
        <p:nvSpPr>
          <p:cNvPr id="3" name="Text Placeholder 2">
            <a:extLst>
              <a:ext uri="{FF2B5EF4-FFF2-40B4-BE49-F238E27FC236}">
                <a16:creationId xmlns:a16="http://schemas.microsoft.com/office/drawing/2014/main" id="{A4E7BCD1-0033-464F-ADFD-915E9EB7684F}"/>
              </a:ext>
            </a:extLst>
          </p:cNvPr>
          <p:cNvSpPr>
            <a:spLocks noGrp="1"/>
          </p:cNvSpPr>
          <p:nvPr>
            <p:ph type="body" sz="quarter" idx="10" hasCustomPrompt="1"/>
          </p:nvPr>
        </p:nvSpPr>
        <p:spPr>
          <a:xfrm>
            <a:off x="681599" y="6429375"/>
            <a:ext cx="2352675" cy="236537"/>
          </a:xfrm>
        </p:spPr>
        <p:txBody>
          <a:bodyPr/>
          <a:lstStyle>
            <a:lvl1pPr marL="0" indent="0">
              <a:lnSpc>
                <a:spcPct val="100000"/>
              </a:lnSpc>
              <a:spcBef>
                <a:spcPts val="0"/>
              </a:spcBef>
              <a:buNone/>
              <a:defRPr sz="500" baseline="0">
                <a:solidFill>
                  <a:schemeClr val="bg1"/>
                </a:solidFill>
              </a:defRPr>
            </a:lvl1pPr>
          </a:lstStyle>
          <a:p>
            <a:pPr lvl="0"/>
            <a:r>
              <a:rPr lang="en-US" dirty="0"/>
              <a:t>CID</a:t>
            </a:r>
            <a:br>
              <a:rPr lang="en-US" dirty="0"/>
            </a:br>
            <a:r>
              <a:rPr lang="en-US" dirty="0"/>
              <a:t>LRN</a:t>
            </a:r>
          </a:p>
        </p:txBody>
      </p:sp>
      <p:sp>
        <p:nvSpPr>
          <p:cNvPr id="6" name="Text Placeholder 2">
            <a:extLst>
              <a:ext uri="{FF2B5EF4-FFF2-40B4-BE49-F238E27FC236}">
                <a16:creationId xmlns:a16="http://schemas.microsoft.com/office/drawing/2014/main" id="{601D239C-8AB5-45EB-A8E8-3F49AEAB5E95}"/>
              </a:ext>
            </a:extLst>
          </p:cNvPr>
          <p:cNvSpPr>
            <a:spLocks noGrp="1"/>
          </p:cNvSpPr>
          <p:nvPr>
            <p:ph type="body" sz="quarter" idx="17" hasCustomPrompt="1"/>
          </p:nvPr>
        </p:nvSpPr>
        <p:spPr>
          <a:xfrm>
            <a:off x="7664116" y="6305132"/>
            <a:ext cx="4023765" cy="431800"/>
          </a:xfrm>
        </p:spPr>
        <p:txBody>
          <a:bodyPr anchor="t"/>
          <a:lstStyle>
            <a:lvl1pPr marL="0" indent="0" algn="r">
              <a:buNone/>
              <a:defRPr sz="1800" b="1">
                <a:solidFill>
                  <a:schemeClr val="bg1"/>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pic>
        <p:nvPicPr>
          <p:cNvPr id="9" name="Picture 8">
            <a:extLst>
              <a:ext uri="{FF2B5EF4-FFF2-40B4-BE49-F238E27FC236}">
                <a16:creationId xmlns:a16="http://schemas.microsoft.com/office/drawing/2014/main" id="{3A5B35A7-AB4A-454D-AD43-F26F4BD8E32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525818" y="658833"/>
            <a:ext cx="1570454" cy="372690"/>
          </a:xfrm>
          <a:prstGeom prst="rect">
            <a:avLst/>
          </a:prstGeom>
        </p:spPr>
      </p:pic>
    </p:spTree>
    <p:extLst>
      <p:ext uri="{BB962C8B-B14F-4D97-AF65-F5344CB8AC3E}">
        <p14:creationId xmlns:p14="http://schemas.microsoft.com/office/powerpoint/2010/main" val="3613455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w/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2F0F743-35F4-42B7-92EC-DC97F9E2E776}"/>
              </a:ext>
            </a:extLst>
          </p:cNvPr>
          <p:cNvSpPr/>
          <p:nvPr userDrawn="1"/>
        </p:nvSpPr>
        <p:spPr>
          <a:xfrm>
            <a:off x="0" y="6035041"/>
            <a:ext cx="12192000" cy="822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3" name="Picture Placeholder 2">
            <a:extLst>
              <a:ext uri="{FF2B5EF4-FFF2-40B4-BE49-F238E27FC236}">
                <a16:creationId xmlns:a16="http://schemas.microsoft.com/office/drawing/2014/main" id="{14D4D313-B586-4D53-8887-D2B2DD6D317F}"/>
              </a:ext>
            </a:extLst>
          </p:cNvPr>
          <p:cNvSpPr>
            <a:spLocks noGrp="1"/>
          </p:cNvSpPr>
          <p:nvPr>
            <p:ph type="pic" sz="quarter" idx="12" hasCustomPrompt="1"/>
          </p:nvPr>
        </p:nvSpPr>
        <p:spPr>
          <a:xfrm>
            <a:off x="7040878" y="1371600"/>
            <a:ext cx="5149597" cy="4663440"/>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5" name="Title 1">
            <a:extLst>
              <a:ext uri="{FF2B5EF4-FFF2-40B4-BE49-F238E27FC236}">
                <a16:creationId xmlns:a16="http://schemas.microsoft.com/office/drawing/2014/main" id="{A604DF40-27BB-404F-88AD-CA0CC8F32C52}"/>
              </a:ext>
            </a:extLst>
          </p:cNvPr>
          <p:cNvSpPr>
            <a:spLocks noGrp="1"/>
          </p:cNvSpPr>
          <p:nvPr>
            <p:ph type="ctrTitle" hasCustomPrompt="1"/>
          </p:nvPr>
        </p:nvSpPr>
        <p:spPr>
          <a:xfrm>
            <a:off x="0" y="1371600"/>
            <a:ext cx="7040880" cy="4663440"/>
          </a:xfrm>
          <a:solidFill>
            <a:srgbClr val="054C70"/>
          </a:solidFill>
        </p:spPr>
        <p:txBody>
          <a:bodyPr lIns="1005840" tIns="91440" rIns="182880" bIns="91440" anchor="ctr">
            <a:noAutofit/>
          </a:bodyPr>
          <a:lstStyle>
            <a:lvl1pPr>
              <a:lnSpc>
                <a:spcPct val="94000"/>
              </a:lnSpc>
              <a:defRPr sz="3600" cap="all" baseline="0">
                <a:solidFill>
                  <a:schemeClr val="bg1"/>
                </a:solidFill>
                <a:latin typeface="Arial Black" panose="020B0A04020102020204" pitchFamily="34" charset="0"/>
              </a:defRPr>
            </a:lvl1pPr>
          </a:lstStyle>
          <a:p>
            <a:r>
              <a:rPr lang="en-US" dirty="0"/>
              <a:t>Divider with image Title 2 lines max</a:t>
            </a:r>
          </a:p>
        </p:txBody>
      </p:sp>
      <p:sp>
        <p:nvSpPr>
          <p:cNvPr id="8" name="Text Placeholder 2">
            <a:extLst>
              <a:ext uri="{FF2B5EF4-FFF2-40B4-BE49-F238E27FC236}">
                <a16:creationId xmlns:a16="http://schemas.microsoft.com/office/drawing/2014/main" id="{3F16D0CC-6C3A-4505-A5D5-ED9711182D3F}"/>
              </a:ext>
            </a:extLst>
          </p:cNvPr>
          <p:cNvSpPr>
            <a:spLocks noGrp="1"/>
          </p:cNvSpPr>
          <p:nvPr>
            <p:ph type="body" sz="quarter" idx="11" hasCustomPrompt="1"/>
          </p:nvPr>
        </p:nvSpPr>
        <p:spPr>
          <a:xfrm>
            <a:off x="1005840" y="4572000"/>
            <a:ext cx="5454595" cy="1219256"/>
          </a:xfrm>
        </p:spPr>
        <p:txBody>
          <a:bodyPr>
            <a:noAutofit/>
          </a:bodyPr>
          <a:lstStyle>
            <a:lvl1pPr marL="285750" indent="-285750">
              <a:spcBef>
                <a:spcPts val="1000"/>
              </a:spcBef>
              <a:buFont typeface="Wingdings" panose="05000000000000000000" pitchFamily="2" charset="2"/>
              <a:buChar char="§"/>
              <a:defRPr sz="1600">
                <a:solidFill>
                  <a:schemeClr val="bg1"/>
                </a:solidFill>
                <a:latin typeface="Arial" panose="020B0604020202020204" pitchFamily="34" charset="0"/>
                <a:cs typeface="Arial" panose="020B0604020202020204" pitchFamily="34" charset="0"/>
              </a:defRPr>
            </a:lvl1pPr>
          </a:lstStyle>
          <a:p>
            <a:r>
              <a:rPr lang="en-US" dirty="0"/>
              <a:t>Optional—Agenda items or speaker name</a:t>
            </a:r>
            <a:br>
              <a:rPr lang="en-US" dirty="0"/>
            </a:br>
            <a:r>
              <a:rPr lang="en-US" dirty="0"/>
              <a:t>Arial, regular, 16 </a:t>
            </a:r>
            <a:r>
              <a:rPr lang="en-US" dirty="0" err="1"/>
              <a:t>pt</a:t>
            </a:r>
            <a:r>
              <a:rPr lang="en-US" dirty="0"/>
              <a:t>, white, with or without bullets</a:t>
            </a:r>
            <a:br>
              <a:rPr lang="en-US" dirty="0"/>
            </a:br>
            <a:r>
              <a:rPr lang="en-US" dirty="0"/>
              <a:t>Delete this box if you are not using </a:t>
            </a:r>
          </a:p>
        </p:txBody>
      </p:sp>
      <p:sp>
        <p:nvSpPr>
          <p:cNvPr id="7" name="Text Placeholder 6">
            <a:extLst>
              <a:ext uri="{FF2B5EF4-FFF2-40B4-BE49-F238E27FC236}">
                <a16:creationId xmlns:a16="http://schemas.microsoft.com/office/drawing/2014/main" id="{770F33E2-9E0C-4DC3-928D-7B77299B35EC}"/>
              </a:ext>
            </a:extLst>
          </p:cNvPr>
          <p:cNvSpPr>
            <a:spLocks noGrp="1"/>
          </p:cNvSpPr>
          <p:nvPr>
            <p:ph type="body" sz="quarter" idx="16" hasCustomPrompt="1"/>
          </p:nvPr>
        </p:nvSpPr>
        <p:spPr>
          <a:xfrm>
            <a:off x="1005840" y="6380958"/>
            <a:ext cx="8699043" cy="171595"/>
          </a:xfrm>
        </p:spPr>
        <p:txBody>
          <a:bodyPr/>
          <a:lstStyle>
            <a:lvl1pPr marL="0" indent="0" algn="l">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
        <p:nvSpPr>
          <p:cNvPr id="10" name="Text Placeholder 2">
            <a:extLst>
              <a:ext uri="{FF2B5EF4-FFF2-40B4-BE49-F238E27FC236}">
                <a16:creationId xmlns:a16="http://schemas.microsoft.com/office/drawing/2014/main" id="{371A65E4-E6C1-40DB-B021-C3D269A80E41}"/>
              </a:ext>
            </a:extLst>
          </p:cNvPr>
          <p:cNvSpPr>
            <a:spLocks noGrp="1"/>
          </p:cNvSpPr>
          <p:nvPr>
            <p:ph type="body" sz="quarter" idx="17"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pic>
        <p:nvPicPr>
          <p:cNvPr id="12" name="Picture 11">
            <a:extLst>
              <a:ext uri="{FF2B5EF4-FFF2-40B4-BE49-F238E27FC236}">
                <a16:creationId xmlns:a16="http://schemas.microsoft.com/office/drawing/2014/main" id="{E6139081-1C2E-FF4C-B677-9E9E66F0C9E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02975" y="433917"/>
            <a:ext cx="597606" cy="597606"/>
          </a:xfrm>
          <a:prstGeom prst="rect">
            <a:avLst/>
          </a:prstGeom>
        </p:spPr>
      </p:pic>
    </p:spTree>
    <p:extLst>
      <p:ext uri="{BB962C8B-B14F-4D97-AF65-F5344CB8AC3E}">
        <p14:creationId xmlns:p14="http://schemas.microsoft.com/office/powerpoint/2010/main" val="1718419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ubtitle Slide Dark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681538"/>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8" name="Text Placeholder 7">
            <a:extLst>
              <a:ext uri="{FF2B5EF4-FFF2-40B4-BE49-F238E27FC236}">
                <a16:creationId xmlns:a16="http://schemas.microsoft.com/office/drawing/2014/main" id="{C1240CCD-B8BA-4558-BCDB-D4BE8E9F01FF}"/>
              </a:ext>
            </a:extLst>
          </p:cNvPr>
          <p:cNvSpPr>
            <a:spLocks noGrp="1"/>
          </p:cNvSpPr>
          <p:nvPr>
            <p:ph type="body" sz="quarter" idx="16"/>
          </p:nvPr>
        </p:nvSpPr>
        <p:spPr>
          <a:xfrm>
            <a:off x="800099" y="1883569"/>
            <a:ext cx="5105400" cy="3657600"/>
          </a:xfrm>
          <a:solidFill>
            <a:srgbClr val="FFFFFF">
              <a:alpha val="89000"/>
            </a:srgbClr>
          </a:solidFill>
        </p:spPr>
        <p:txBody>
          <a:bodyPr lIns="365760" tIns="365760" rIns="365760" bIns="365760"/>
          <a:lstStyle>
            <a:lvl1pPr marL="0" indent="0">
              <a:buNone/>
              <a:defRPr sz="1600" cap="all" baseline="0">
                <a:solidFill>
                  <a:schemeClr val="tx2"/>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11" name="Text Placeholder 10">
            <a:extLst>
              <a:ext uri="{FF2B5EF4-FFF2-40B4-BE49-F238E27FC236}">
                <a16:creationId xmlns:a16="http://schemas.microsoft.com/office/drawing/2014/main" id="{26D5E09B-88C1-42BC-BCF4-7AFEF5D75640}"/>
              </a:ext>
            </a:extLst>
          </p:cNvPr>
          <p:cNvSpPr>
            <a:spLocks noGrp="1"/>
          </p:cNvSpPr>
          <p:nvPr>
            <p:ph type="body" sz="quarter" idx="17"/>
          </p:nvPr>
        </p:nvSpPr>
        <p:spPr>
          <a:xfrm>
            <a:off x="1179048" y="2624837"/>
            <a:ext cx="4372851" cy="2567273"/>
          </a:xfrm>
        </p:spPr>
        <p:txBody>
          <a:bodyPr/>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1">
            <a:extLst>
              <a:ext uri="{FF2B5EF4-FFF2-40B4-BE49-F238E27FC236}">
                <a16:creationId xmlns:a16="http://schemas.microsoft.com/office/drawing/2014/main" id="{0D481EAD-00F0-1146-97E0-E5ABD1B587CB}"/>
              </a:ext>
            </a:extLst>
          </p:cNvPr>
          <p:cNvSpPr>
            <a:spLocks noGrp="1"/>
          </p:cNvSpPr>
          <p:nvPr>
            <p:ph type="title"/>
          </p:nvPr>
        </p:nvSpPr>
        <p:spPr>
          <a:xfrm>
            <a:off x="800101"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2" name="Text Placeholder 7">
            <a:extLst>
              <a:ext uri="{FF2B5EF4-FFF2-40B4-BE49-F238E27FC236}">
                <a16:creationId xmlns:a16="http://schemas.microsoft.com/office/drawing/2014/main" id="{F1A32003-AEE6-5648-BA21-99229DC2B800}"/>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5" name="Text Placeholder 2">
            <a:extLst>
              <a:ext uri="{FF2B5EF4-FFF2-40B4-BE49-F238E27FC236}">
                <a16:creationId xmlns:a16="http://schemas.microsoft.com/office/drawing/2014/main" id="{3934E3C0-D107-9E41-BBED-5A909FE97E0C}"/>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6" name="Text Placeholder 6">
            <a:extLst>
              <a:ext uri="{FF2B5EF4-FFF2-40B4-BE49-F238E27FC236}">
                <a16:creationId xmlns:a16="http://schemas.microsoft.com/office/drawing/2014/main" id="{C61BF390-F232-CD4B-9FE4-1AE2784278E8}"/>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603606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ubtitle Slide Light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B0B8B5B-EE47-4D50-98F7-5AC203611DE8}"/>
              </a:ext>
            </a:extLst>
          </p:cNvPr>
          <p:cNvSpPr>
            <a:spLocks noGrp="1"/>
          </p:cNvSpPr>
          <p:nvPr>
            <p:ph type="pic" sz="quarter" idx="15" hasCustomPrompt="1"/>
          </p:nvPr>
        </p:nvSpPr>
        <p:spPr>
          <a:xfrm>
            <a:off x="0" y="1371600"/>
            <a:ext cx="12192000" cy="4681538"/>
          </a:xfrm>
        </p:spPr>
        <p:txBody>
          <a:bodyPr/>
          <a:lstStyle>
            <a:lvl1pPr marL="0" marR="0" indent="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None/>
              <a:tabLst/>
              <a:defRPr sz="1600"/>
            </a:lvl1pPr>
          </a:lstStyle>
          <a:p>
            <a:pPr marL="342900" marR="0" lvl="0" indent="-342900" algn="l" defTabSz="914400" rtl="0" eaLnBrk="1" fontAlgn="auto" latinLnBrk="0" hangingPunct="1">
              <a:lnSpc>
                <a:spcPct val="105000"/>
              </a:lnSpc>
              <a:spcBef>
                <a:spcPts val="1800"/>
              </a:spcBef>
              <a:spcAft>
                <a:spcPts val="0"/>
              </a:spcAft>
              <a:buClr>
                <a:schemeClr val="accent2"/>
              </a:buClr>
              <a:buSzTx/>
              <a:buFont typeface="Wingdings" panose="05000000000000000000" pitchFamily="2" charset="2"/>
              <a:buChar char="§"/>
              <a:tabLst/>
              <a:defRPr/>
            </a:pPr>
            <a:r>
              <a:rPr lang="en-US" dirty="0"/>
              <a:t>This placeholder box is intended to include an image. To place an image here: (1) Copy selected image from Imagery Assets file. (2) Select this placeholder box and Paste image into box. (3) Go to Home &gt; Slides &gt; Reset to move image behind text. (Also, see “Tips for Working with Images” slide.)</a:t>
            </a:r>
          </a:p>
        </p:txBody>
      </p:sp>
      <p:sp>
        <p:nvSpPr>
          <p:cNvPr id="8" name="Text Placeholder 7">
            <a:extLst>
              <a:ext uri="{FF2B5EF4-FFF2-40B4-BE49-F238E27FC236}">
                <a16:creationId xmlns:a16="http://schemas.microsoft.com/office/drawing/2014/main" id="{C1240CCD-B8BA-4558-BCDB-D4BE8E9F01FF}"/>
              </a:ext>
            </a:extLst>
          </p:cNvPr>
          <p:cNvSpPr>
            <a:spLocks noGrp="1"/>
          </p:cNvSpPr>
          <p:nvPr>
            <p:ph type="body" sz="quarter" idx="16"/>
          </p:nvPr>
        </p:nvSpPr>
        <p:spPr>
          <a:xfrm>
            <a:off x="6286500" y="1883569"/>
            <a:ext cx="5105400" cy="3657600"/>
          </a:xfrm>
          <a:solidFill>
            <a:srgbClr val="253746">
              <a:alpha val="94000"/>
            </a:srgbClr>
          </a:solidFill>
        </p:spPr>
        <p:txBody>
          <a:bodyPr lIns="365760" tIns="365760" rIns="365760" bIns="365760"/>
          <a:lstStyle>
            <a:lvl1pPr marL="0" indent="0">
              <a:buNone/>
              <a:defRPr sz="1600" cap="all" baseline="0">
                <a:solidFill>
                  <a:schemeClr val="bg1"/>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11" name="Text Placeholder 10">
            <a:extLst>
              <a:ext uri="{FF2B5EF4-FFF2-40B4-BE49-F238E27FC236}">
                <a16:creationId xmlns:a16="http://schemas.microsoft.com/office/drawing/2014/main" id="{26D5E09B-88C1-42BC-BCF4-7AFEF5D75640}"/>
              </a:ext>
            </a:extLst>
          </p:cNvPr>
          <p:cNvSpPr>
            <a:spLocks noGrp="1"/>
          </p:cNvSpPr>
          <p:nvPr>
            <p:ph type="body" sz="quarter" idx="17"/>
          </p:nvPr>
        </p:nvSpPr>
        <p:spPr>
          <a:xfrm>
            <a:off x="6664325" y="2624837"/>
            <a:ext cx="4372851" cy="256727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1">
            <a:extLst>
              <a:ext uri="{FF2B5EF4-FFF2-40B4-BE49-F238E27FC236}">
                <a16:creationId xmlns:a16="http://schemas.microsoft.com/office/drawing/2014/main" id="{44A31A20-DA2D-1D46-AFA3-E94617C2902E}"/>
              </a:ext>
            </a:extLst>
          </p:cNvPr>
          <p:cNvSpPr>
            <a:spLocks noGrp="1"/>
          </p:cNvSpPr>
          <p:nvPr>
            <p:ph type="title"/>
          </p:nvPr>
        </p:nvSpPr>
        <p:spPr>
          <a:xfrm>
            <a:off x="800101"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0" name="Text Placeholder 7">
            <a:extLst>
              <a:ext uri="{FF2B5EF4-FFF2-40B4-BE49-F238E27FC236}">
                <a16:creationId xmlns:a16="http://schemas.microsoft.com/office/drawing/2014/main" id="{B8E426A7-E830-CC4B-9FD9-07FDB22DE0CC}"/>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2" name="Text Placeholder 2">
            <a:extLst>
              <a:ext uri="{FF2B5EF4-FFF2-40B4-BE49-F238E27FC236}">
                <a16:creationId xmlns:a16="http://schemas.microsoft.com/office/drawing/2014/main" id="{33225F8C-6EF5-3949-B692-AFF65679893D}"/>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3" name="Text Placeholder 6">
            <a:extLst>
              <a:ext uri="{FF2B5EF4-FFF2-40B4-BE49-F238E27FC236}">
                <a16:creationId xmlns:a16="http://schemas.microsoft.com/office/drawing/2014/main" id="{EC97D5FA-4FFD-144C-A303-EACCEDC5F910}"/>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332215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EFD140CB-62F3-E043-8695-9FAEA8933FCF}"/>
              </a:ext>
            </a:extLst>
          </p:cNvPr>
          <p:cNvSpPr>
            <a:spLocks noGrp="1"/>
          </p:cNvSpPr>
          <p:nvPr>
            <p:ph type="title"/>
          </p:nvPr>
        </p:nvSpPr>
        <p:spPr>
          <a:xfrm>
            <a:off x="800101" y="298186"/>
            <a:ext cx="10591801" cy="741915"/>
          </a:xfrm>
          <a:prstGeom prst="rect">
            <a:avLst/>
          </a:prstGeom>
        </p:spPr>
        <p:txBody>
          <a:bodyPr vert="horz" lIns="0" tIns="0" rIns="0" bIns="0" rtlCol="0" anchor="b">
            <a:noAutofit/>
          </a:bodyPr>
          <a:lstStyle/>
          <a:p>
            <a:r>
              <a:rPr lang="en-US"/>
              <a:t>Click to edit Master title style</a:t>
            </a:r>
            <a:endParaRPr lang="en-US" dirty="0"/>
          </a:p>
        </p:txBody>
      </p:sp>
      <p:sp>
        <p:nvSpPr>
          <p:cNvPr id="15" name="Content Placeholder 14">
            <a:extLst>
              <a:ext uri="{FF2B5EF4-FFF2-40B4-BE49-F238E27FC236}">
                <a16:creationId xmlns:a16="http://schemas.microsoft.com/office/drawing/2014/main" id="{933FF1EB-76C3-9C40-B7DD-25FFCC705412}"/>
              </a:ext>
            </a:extLst>
          </p:cNvPr>
          <p:cNvSpPr>
            <a:spLocks noGrp="1"/>
          </p:cNvSpPr>
          <p:nvPr>
            <p:ph sz="quarter" idx="20"/>
          </p:nvPr>
        </p:nvSpPr>
        <p:spPr>
          <a:xfrm>
            <a:off x="799905" y="1372124"/>
            <a:ext cx="10591995" cy="45257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4">
            <a:extLst>
              <a:ext uri="{FF2B5EF4-FFF2-40B4-BE49-F238E27FC236}">
                <a16:creationId xmlns:a16="http://schemas.microsoft.com/office/drawing/2014/main" id="{7BE8E978-19FA-DC42-8B5E-FB908213BD83}"/>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0" name="Text Placeholder 7">
            <a:extLst>
              <a:ext uri="{FF2B5EF4-FFF2-40B4-BE49-F238E27FC236}">
                <a16:creationId xmlns:a16="http://schemas.microsoft.com/office/drawing/2014/main" id="{C56A0A50-4380-3049-988D-84D67FE21EAA}"/>
              </a:ext>
            </a:extLst>
          </p:cNvPr>
          <p:cNvSpPr>
            <a:spLocks noGrp="1"/>
          </p:cNvSpPr>
          <p:nvPr>
            <p:ph type="body" sz="quarter" idx="21"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4" name="Text Placeholder 2">
            <a:extLst>
              <a:ext uri="{FF2B5EF4-FFF2-40B4-BE49-F238E27FC236}">
                <a16:creationId xmlns:a16="http://schemas.microsoft.com/office/drawing/2014/main" id="{74AFF76D-A6BE-5D43-9D6D-C6BE79D3FB56}"/>
              </a:ext>
            </a:extLst>
          </p:cNvPr>
          <p:cNvSpPr>
            <a:spLocks noGrp="1"/>
          </p:cNvSpPr>
          <p:nvPr>
            <p:ph type="body" sz="quarter" idx="22"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6" name="Text Placeholder 6">
            <a:extLst>
              <a:ext uri="{FF2B5EF4-FFF2-40B4-BE49-F238E27FC236}">
                <a16:creationId xmlns:a16="http://schemas.microsoft.com/office/drawing/2014/main" id="{149E8501-422D-5148-BDB0-E14F9F0A33A2}"/>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4065794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4" orient="horz" pos="816" userDrawn="1">
          <p15:clr>
            <a:srgbClr val="A4A3A4"/>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Sub">
    <p:spTree>
      <p:nvGrpSpPr>
        <p:cNvPr id="1" name=""/>
        <p:cNvGrpSpPr/>
        <p:nvPr/>
      </p:nvGrpSpPr>
      <p:grpSpPr>
        <a:xfrm>
          <a:off x="0" y="0"/>
          <a:ext cx="0" cy="0"/>
          <a:chOff x="0" y="0"/>
          <a:chExt cx="0" cy="0"/>
        </a:xfrm>
      </p:grpSpPr>
      <p:sp>
        <p:nvSpPr>
          <p:cNvPr id="3" name="Content Placeholder 2"/>
          <p:cNvSpPr>
            <a:spLocks noGrp="1"/>
          </p:cNvSpPr>
          <p:nvPr>
            <p:ph idx="1"/>
          </p:nvPr>
        </p:nvSpPr>
        <p:spPr>
          <a:xfrm>
            <a:off x="800100" y="1943100"/>
            <a:ext cx="10591800" cy="3954780"/>
          </a:xfrm>
        </p:spPr>
        <p:txBody>
          <a:bodyPr>
            <a:noAutofit/>
          </a:bodyPr>
          <a:lstStyle>
            <a:lvl1pPr marL="342900" indent="-342900">
              <a:lnSpc>
                <a:spcPct val="110000"/>
              </a:lnSpc>
              <a:buClr>
                <a:schemeClr val="accent2"/>
              </a:buClr>
              <a:defRPr lang="en-US" sz="2000" kern="1200" dirty="0" smtClean="0">
                <a:solidFill>
                  <a:schemeClr val="tx1"/>
                </a:solidFill>
                <a:latin typeface="+mn-lt"/>
                <a:ea typeface="+mn-ea"/>
                <a:cs typeface="+mn-cs"/>
              </a:defRPr>
            </a:lvl1pPr>
            <a:lvl2pPr marL="621792" indent="-288925">
              <a:lnSpc>
                <a:spcPct val="110000"/>
              </a:lnSpc>
              <a:buClr>
                <a:schemeClr val="accent4"/>
              </a:buClr>
              <a:defRPr sz="1800"/>
            </a:lvl2pPr>
            <a:lvl3pPr marL="859536" indent="-228600">
              <a:lnSpc>
                <a:spcPct val="110000"/>
              </a:lnSpc>
              <a:buClr>
                <a:schemeClr val="accent4"/>
              </a:buClr>
              <a:defRPr sz="1400"/>
            </a:lvl3pPr>
            <a:lvl4pPr marL="1133856" indent="-228600">
              <a:lnSpc>
                <a:spcPct val="110000"/>
              </a:lnSpc>
              <a:buClr>
                <a:schemeClr val="accent4"/>
              </a:buClr>
              <a:defRPr sz="1400"/>
            </a:lvl4pPr>
            <a:lvl5pPr marL="1353312" indent="0">
              <a:lnSpc>
                <a:spcPct val="110000"/>
              </a:lnSpc>
              <a:buClr>
                <a:schemeClr val="accent4"/>
              </a:buClr>
              <a:defRPr sz="1400"/>
            </a:lvl5pPr>
          </a:lstStyle>
          <a:p>
            <a:pPr marL="274320" lvl="0" indent="-274320" algn="l" defTabSz="914400" rtl="0" eaLnBrk="1" latinLnBrk="0" hangingPunct="1">
              <a:lnSpc>
                <a:spcPct val="110000"/>
              </a:lnSpc>
              <a:spcBef>
                <a:spcPts val="1800"/>
              </a:spcBef>
              <a:buClr>
                <a:schemeClr val="accent2"/>
              </a:buClr>
              <a:buFont typeface="Wingdings" panose="05000000000000000000" pitchFamily="2" charset="2"/>
              <a:buChar char="§"/>
            </a:pPr>
            <a:r>
              <a:rPr lang="en-US"/>
              <a:t>Click to edit Master text styles</a:t>
            </a:r>
          </a:p>
          <a:p>
            <a:pPr marL="274320" lvl="1" indent="-274320" algn="l" defTabSz="914400" rtl="0" eaLnBrk="1" latinLnBrk="0" hangingPunct="1">
              <a:lnSpc>
                <a:spcPct val="110000"/>
              </a:lnSpc>
              <a:spcBef>
                <a:spcPts val="1800"/>
              </a:spcBef>
              <a:buClr>
                <a:schemeClr val="accent2"/>
              </a:buClr>
              <a:buFont typeface="Wingdings" panose="05000000000000000000" pitchFamily="2" charset="2"/>
              <a:buChar char="§"/>
            </a:pPr>
            <a:r>
              <a:rPr lang="en-US"/>
              <a:t>Second level</a:t>
            </a:r>
          </a:p>
          <a:p>
            <a:pPr marL="274320" lvl="2" indent="-274320" algn="l" defTabSz="914400" rtl="0" eaLnBrk="1" latinLnBrk="0" hangingPunct="1">
              <a:lnSpc>
                <a:spcPct val="110000"/>
              </a:lnSpc>
              <a:spcBef>
                <a:spcPts val="1800"/>
              </a:spcBef>
              <a:buClr>
                <a:schemeClr val="accent2"/>
              </a:buClr>
              <a:buFont typeface="Wingdings" panose="05000000000000000000" pitchFamily="2" charset="2"/>
              <a:buChar char="§"/>
            </a:pPr>
            <a:r>
              <a:rPr lang="en-US"/>
              <a:t>Third level</a:t>
            </a:r>
          </a:p>
          <a:p>
            <a:pPr marL="274320" lvl="3" indent="-274320" algn="l" defTabSz="914400" rtl="0" eaLnBrk="1" latinLnBrk="0" hangingPunct="1">
              <a:lnSpc>
                <a:spcPct val="110000"/>
              </a:lnSpc>
              <a:spcBef>
                <a:spcPts val="1800"/>
              </a:spcBef>
              <a:buClr>
                <a:schemeClr val="accent2"/>
              </a:buClr>
              <a:buFont typeface="Wingdings" panose="05000000000000000000" pitchFamily="2" charset="2"/>
              <a:buChar char="§"/>
            </a:pPr>
            <a:r>
              <a:rPr lang="en-US"/>
              <a:t>Fourth level</a:t>
            </a:r>
          </a:p>
          <a:p>
            <a:pPr marL="274320" lvl="4" indent="-274320" algn="l" defTabSz="914400" rtl="0" eaLnBrk="1" latinLnBrk="0" hangingPunct="1">
              <a:lnSpc>
                <a:spcPct val="110000"/>
              </a:lnSpc>
              <a:spcBef>
                <a:spcPts val="1800"/>
              </a:spcBef>
              <a:buClr>
                <a:schemeClr val="accent2"/>
              </a:buClr>
              <a:buFont typeface="Wingdings" panose="05000000000000000000" pitchFamily="2" charset="2"/>
              <a:buChar char="§"/>
            </a:pPr>
            <a:r>
              <a:rPr lang="en-US"/>
              <a:t>Fifth level</a:t>
            </a:r>
            <a:endParaRPr lang="en-US" dirty="0"/>
          </a:p>
        </p:txBody>
      </p:sp>
      <p:sp>
        <p:nvSpPr>
          <p:cNvPr id="5" name="Text Placeholder 4"/>
          <p:cNvSpPr>
            <a:spLocks noGrp="1"/>
          </p:cNvSpPr>
          <p:nvPr>
            <p:ph type="body" sz="quarter" idx="15" hasCustomPrompt="1"/>
          </p:nvPr>
        </p:nvSpPr>
        <p:spPr>
          <a:xfrm>
            <a:off x="800100" y="1371601"/>
            <a:ext cx="10591800" cy="409575"/>
          </a:xfrm>
        </p:spPr>
        <p:txBody>
          <a:bodyPr>
            <a:noAutofit/>
          </a:bodyPr>
          <a:lstStyle>
            <a:lvl1pPr marL="0" indent="0">
              <a:buNone/>
              <a:defRPr sz="2000" b="1" cap="none" baseline="0">
                <a:solidFill>
                  <a:schemeClr val="tx2"/>
                </a:solidFill>
                <a:latin typeface="+mn-lt"/>
              </a:defRPr>
            </a:lvl1pPr>
          </a:lstStyle>
          <a:p>
            <a:pPr lvl="0"/>
            <a:r>
              <a:rPr lang="en-US" dirty="0"/>
              <a:t>Subhead</a:t>
            </a:r>
          </a:p>
        </p:txBody>
      </p:sp>
      <p:sp>
        <p:nvSpPr>
          <p:cNvPr id="15" name="Text Placeholder 4">
            <a:extLst>
              <a:ext uri="{FF2B5EF4-FFF2-40B4-BE49-F238E27FC236}">
                <a16:creationId xmlns:a16="http://schemas.microsoft.com/office/drawing/2014/main" id="{258AB3AB-80F8-6E4C-895E-2CB16E8E7863}"/>
              </a:ext>
            </a:extLst>
          </p:cNvPr>
          <p:cNvSpPr>
            <a:spLocks noGrp="1"/>
          </p:cNvSpPr>
          <p:nvPr>
            <p:ph type="body" sz="quarter" idx="14" hasCustomPrompt="1"/>
          </p:nvPr>
        </p:nvSpPr>
        <p:spPr>
          <a:xfrm>
            <a:off x="800100" y="1145196"/>
            <a:ext cx="4876198" cy="134964"/>
          </a:xfrm>
        </p:spPr>
        <p:txBody>
          <a:bodyPr anchor="b">
            <a:noAutofit/>
          </a:bodyPr>
          <a:lstStyle>
            <a:lvl1pPr marL="0" indent="0">
              <a:spcBef>
                <a:spcPts val="0"/>
              </a:spcBef>
              <a:buNone/>
              <a:defRPr sz="900" baseline="0">
                <a:solidFill>
                  <a:schemeClr val="tx2"/>
                </a:solidFill>
              </a:defRPr>
            </a:lvl1pPr>
          </a:lstStyle>
          <a:p>
            <a:pPr lvl="0"/>
            <a:r>
              <a:rPr lang="en-US" dirty="0"/>
              <a:t>As of date</a:t>
            </a:r>
          </a:p>
        </p:txBody>
      </p:sp>
      <p:sp>
        <p:nvSpPr>
          <p:cNvPr id="16" name="Title Placeholder 1">
            <a:extLst>
              <a:ext uri="{FF2B5EF4-FFF2-40B4-BE49-F238E27FC236}">
                <a16:creationId xmlns:a16="http://schemas.microsoft.com/office/drawing/2014/main" id="{59FB7766-F8B6-B14C-8165-FB0F1E804B05}"/>
              </a:ext>
            </a:extLst>
          </p:cNvPr>
          <p:cNvSpPr>
            <a:spLocks noGrp="1"/>
          </p:cNvSpPr>
          <p:nvPr>
            <p:ph type="title"/>
          </p:nvPr>
        </p:nvSpPr>
        <p:spPr>
          <a:xfrm>
            <a:off x="800293" y="298186"/>
            <a:ext cx="10597768" cy="741915"/>
          </a:xfrm>
          <a:prstGeom prst="rect">
            <a:avLst/>
          </a:prstGeom>
        </p:spPr>
        <p:txBody>
          <a:bodyPr vert="horz" lIns="0" tIns="0" rIns="0" bIns="0" rtlCol="0" anchor="b">
            <a:noAutofit/>
          </a:bodyPr>
          <a:lstStyle/>
          <a:p>
            <a:r>
              <a:rPr lang="en-US"/>
              <a:t>Click to edit Master title style</a:t>
            </a:r>
            <a:endParaRPr lang="en-US" dirty="0"/>
          </a:p>
        </p:txBody>
      </p:sp>
      <p:sp>
        <p:nvSpPr>
          <p:cNvPr id="9" name="Text Placeholder 7">
            <a:extLst>
              <a:ext uri="{FF2B5EF4-FFF2-40B4-BE49-F238E27FC236}">
                <a16:creationId xmlns:a16="http://schemas.microsoft.com/office/drawing/2014/main" id="{E0FDD771-BB90-4941-8ECB-546451A784E9}"/>
              </a:ext>
            </a:extLst>
          </p:cNvPr>
          <p:cNvSpPr>
            <a:spLocks noGrp="1"/>
          </p:cNvSpPr>
          <p:nvPr>
            <p:ph type="body" sz="quarter" idx="20" hasCustomPrompt="1"/>
          </p:nvPr>
        </p:nvSpPr>
        <p:spPr>
          <a:xfrm>
            <a:off x="800099" y="6053328"/>
            <a:ext cx="10401301" cy="457200"/>
          </a:xfrm>
        </p:spPr>
        <p:txBody>
          <a:bodyPr anchor="b">
            <a:noAutofit/>
          </a:bodyPr>
          <a:lstStyle>
            <a:lvl1pPr marL="0" indent="0">
              <a:lnSpc>
                <a:spcPct val="100000"/>
              </a:lnSpc>
              <a:spcBef>
                <a:spcPts val="0"/>
              </a:spcBef>
              <a:buNone/>
              <a:defRPr sz="800"/>
            </a:lvl1pPr>
            <a:lvl2pPr marL="457200" indent="0">
              <a:buNone/>
              <a:defRPr sz="800"/>
            </a:lvl2pPr>
            <a:lvl3pPr marL="914400" indent="0">
              <a:buNone/>
              <a:defRPr sz="800"/>
            </a:lvl3pPr>
            <a:lvl4pPr marL="1371600" indent="0">
              <a:buNone/>
              <a:defRPr sz="800"/>
            </a:lvl4pPr>
            <a:lvl5pPr marL="1828800" indent="0">
              <a:buFont typeface="Arial" panose="020B0604020202020204" pitchFamily="34" charset="0"/>
              <a:buNone/>
              <a:defRPr sz="800"/>
            </a:lvl5pPr>
          </a:lstStyle>
          <a:p>
            <a:pPr lvl="0"/>
            <a:r>
              <a:rPr lang="en-US" dirty="0"/>
              <a:t>Footnotes</a:t>
            </a:r>
          </a:p>
        </p:txBody>
      </p:sp>
      <p:sp>
        <p:nvSpPr>
          <p:cNvPr id="10" name="Text Placeholder 2">
            <a:extLst>
              <a:ext uri="{FF2B5EF4-FFF2-40B4-BE49-F238E27FC236}">
                <a16:creationId xmlns:a16="http://schemas.microsoft.com/office/drawing/2014/main" id="{FDF57D1A-9353-C940-B5B7-8E15FCB26D22}"/>
              </a:ext>
            </a:extLst>
          </p:cNvPr>
          <p:cNvSpPr>
            <a:spLocks noGrp="1"/>
          </p:cNvSpPr>
          <p:nvPr>
            <p:ph type="body" sz="quarter" idx="21" hasCustomPrompt="1"/>
          </p:nvPr>
        </p:nvSpPr>
        <p:spPr>
          <a:xfrm>
            <a:off x="7664116" y="6305132"/>
            <a:ext cx="4023765" cy="431800"/>
          </a:xfrm>
        </p:spPr>
        <p:txBody>
          <a:bodyPr anchor="t"/>
          <a:lstStyle>
            <a:lvl1pPr marL="0" indent="0" algn="r">
              <a:buNone/>
              <a:defRPr sz="1800" b="1">
                <a:solidFill>
                  <a:srgbClr val="054C70"/>
                </a:solidFill>
              </a:defRPr>
            </a:lvl1pPr>
            <a:lvl2pPr marL="457200" indent="0">
              <a:buNone/>
              <a:defRPr>
                <a:solidFill>
                  <a:srgbClr val="054C70"/>
                </a:solidFill>
              </a:defRPr>
            </a:lvl2pPr>
            <a:lvl3pPr marL="914400" indent="0">
              <a:buNone/>
              <a:defRPr>
                <a:solidFill>
                  <a:srgbClr val="054C70"/>
                </a:solidFill>
              </a:defRPr>
            </a:lvl3pPr>
            <a:lvl4pPr marL="1371600" indent="0">
              <a:buNone/>
              <a:defRPr>
                <a:solidFill>
                  <a:srgbClr val="054C70"/>
                </a:solidFill>
              </a:defRPr>
            </a:lvl4pPr>
            <a:lvl5pPr marL="1828800" indent="0">
              <a:buFont typeface="Arial" panose="020B0604020202020204" pitchFamily="34" charset="0"/>
              <a:buNone/>
              <a:defRPr>
                <a:solidFill>
                  <a:srgbClr val="054C70"/>
                </a:solidFill>
              </a:defRPr>
            </a:lvl5pPr>
          </a:lstStyle>
          <a:p>
            <a:pPr lvl="0"/>
            <a:r>
              <a:rPr lang="en-US" dirty="0"/>
              <a:t>trp.meet.ps/XXXX</a:t>
            </a:r>
          </a:p>
        </p:txBody>
      </p:sp>
      <p:sp>
        <p:nvSpPr>
          <p:cNvPr id="12" name="Text Placeholder 6">
            <a:extLst>
              <a:ext uri="{FF2B5EF4-FFF2-40B4-BE49-F238E27FC236}">
                <a16:creationId xmlns:a16="http://schemas.microsoft.com/office/drawing/2014/main" id="{E77C820C-155E-154C-875B-E4CE401E8711}"/>
              </a:ext>
            </a:extLst>
          </p:cNvPr>
          <p:cNvSpPr>
            <a:spLocks noGrp="1"/>
          </p:cNvSpPr>
          <p:nvPr>
            <p:ph type="body" sz="quarter" idx="18" hasCustomPrompt="1"/>
          </p:nvPr>
        </p:nvSpPr>
        <p:spPr>
          <a:xfrm>
            <a:off x="2507914" y="6652137"/>
            <a:ext cx="7176172" cy="208251"/>
          </a:xfrm>
        </p:spPr>
        <p:txBody>
          <a:bodyPr anchor="ctr"/>
          <a:lstStyle>
            <a:lvl1pPr marL="0" indent="0" algn="ctr">
              <a:lnSpc>
                <a:spcPts val="1400"/>
              </a:lnSpc>
              <a:spcBef>
                <a:spcPts val="0"/>
              </a:spcBef>
              <a:buNone/>
              <a:defRPr sz="1200" b="1" cap="all" baseline="0">
                <a:solidFill>
                  <a:schemeClr val="tx1"/>
                </a:solidFill>
                <a:latin typeface="+mn-lt"/>
              </a:defRPr>
            </a:lvl1pPr>
          </a:lstStyle>
          <a:p>
            <a:pPr lvl="0"/>
            <a:r>
              <a:rPr lang="en-US" dirty="0"/>
              <a:t>Insert “for internal use only” or other text here if needed</a:t>
            </a:r>
          </a:p>
        </p:txBody>
      </p:sp>
    </p:spTree>
    <p:extLst>
      <p:ext uri="{BB962C8B-B14F-4D97-AF65-F5344CB8AC3E}">
        <p14:creationId xmlns:p14="http://schemas.microsoft.com/office/powerpoint/2010/main" val="2078437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16" userDrawn="1">
          <p15:clr>
            <a:srgbClr val="A4A3A4"/>
          </p15:clr>
        </p15:guide>
        <p15:guide id="2" orient="horz" pos="1224" userDrawn="1">
          <p15:clr>
            <a:srgbClr val="A4A3A4"/>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0101" y="298186"/>
            <a:ext cx="10591800" cy="741915"/>
          </a:xfrm>
          <a:prstGeom prst="rect">
            <a:avLst/>
          </a:prstGeom>
        </p:spPr>
        <p:txBody>
          <a:bodyPr vert="horz" lIns="0" tIns="0" rIns="0" bIns="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00100" y="1371600"/>
            <a:ext cx="10591800" cy="48768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a:extLst>
              <a:ext uri="{FF2B5EF4-FFF2-40B4-BE49-F238E27FC236}">
                <a16:creationId xmlns:a16="http://schemas.microsoft.com/office/drawing/2014/main" id="{9EB4B569-FA6D-1D4A-998E-3982AECEE90A}"/>
              </a:ext>
            </a:extLst>
          </p:cNvPr>
          <p:cNvSpPr txBox="1"/>
          <p:nvPr userDrawn="1"/>
        </p:nvSpPr>
        <p:spPr>
          <a:xfrm>
            <a:off x="11826240" y="6628376"/>
            <a:ext cx="365760" cy="229623"/>
          </a:xfrm>
          <a:prstGeom prst="rect">
            <a:avLst/>
          </a:prstGeom>
          <a:noFill/>
        </p:spPr>
        <p:txBody>
          <a:bodyPr wrap="square" lIns="0" tIns="0" rIns="0" bIns="0" rtlCol="0" anchor="ctr">
            <a:noAutofit/>
          </a:bodyPr>
          <a:lstStyle/>
          <a:p>
            <a:pPr algn="ctr"/>
            <a:fld id="{8EDFB997-4523-4D25-AFCA-51DDD9577CA9}" type="slidenum">
              <a:rPr lang="en-US" sz="900" b="0" kern="1200" smtClean="0">
                <a:solidFill>
                  <a:schemeClr val="tx2"/>
                </a:solidFill>
                <a:latin typeface="Arial Black" panose="020B0A04020102020204" pitchFamily="34" charset="0"/>
                <a:ea typeface="+mn-ea"/>
                <a:cs typeface="Arial" panose="020B0604020202020204" pitchFamily="34" charset="0"/>
              </a:rPr>
              <a:pPr algn="ctr"/>
              <a:t>‹#›</a:t>
            </a:fld>
            <a:endParaRPr lang="en-US" sz="900" b="0" kern="1200" dirty="0">
              <a:solidFill>
                <a:schemeClr val="tx2"/>
              </a:solidFill>
              <a:latin typeface="Arial Black" panose="020B0A04020102020204" pitchFamily="34" charset="0"/>
              <a:ea typeface="+mn-ea"/>
              <a:cs typeface="Arial" panose="020B0604020202020204" pitchFamily="34" charset="0"/>
            </a:endParaRPr>
          </a:p>
        </p:txBody>
      </p:sp>
      <p:sp>
        <p:nvSpPr>
          <p:cNvPr id="10" name="TextBox 9">
            <a:extLst>
              <a:ext uri="{FF2B5EF4-FFF2-40B4-BE49-F238E27FC236}">
                <a16:creationId xmlns:a16="http://schemas.microsoft.com/office/drawing/2014/main" id="{E2C8943D-0871-1243-9086-BFE2403020C7}"/>
              </a:ext>
            </a:extLst>
          </p:cNvPr>
          <p:cNvSpPr txBox="1"/>
          <p:nvPr userDrawn="1"/>
        </p:nvSpPr>
        <p:spPr>
          <a:xfrm>
            <a:off x="175067" y="6689326"/>
            <a:ext cx="3176332" cy="107722"/>
          </a:xfrm>
          <a:prstGeom prst="rect">
            <a:avLst/>
          </a:prstGeom>
          <a:noFill/>
        </p:spPr>
        <p:txBody>
          <a:bodyPr vert="horz" wrap="square" lIns="0" tIns="0" rIns="0" bIns="0" rtlCol="0" anchor="b">
            <a:spAutoFit/>
          </a:bodyPr>
          <a:lstStyle/>
          <a:p>
            <a:pPr marL="0" indent="0" algn="l">
              <a:spcAft>
                <a:spcPts val="0"/>
              </a:spcAft>
              <a:buClr>
                <a:schemeClr val="accent2"/>
              </a:buClr>
              <a:buFont typeface="Wingdings" panose="05000000000000000000" pitchFamily="2" charset="2"/>
              <a:buNone/>
            </a:pPr>
            <a:r>
              <a:rPr lang="en-US" sz="700" kern="700" spc="100" baseline="0" dirty="0">
                <a:solidFill>
                  <a:srgbClr val="3B4B59"/>
                </a:solidFill>
              </a:rPr>
              <a:t>T. ROWE PRICE</a:t>
            </a:r>
            <a:endParaRPr lang="en-US" sz="700" b="1" kern="700" spc="100" baseline="0" dirty="0">
              <a:solidFill>
                <a:srgbClr val="3B4B59"/>
              </a:solidFill>
            </a:endParaRPr>
          </a:p>
        </p:txBody>
      </p:sp>
      <p:pic>
        <p:nvPicPr>
          <p:cNvPr id="11" name="Picture 10">
            <a:extLst>
              <a:ext uri="{FF2B5EF4-FFF2-40B4-BE49-F238E27FC236}">
                <a16:creationId xmlns:a16="http://schemas.microsoft.com/office/drawing/2014/main" id="{DF58F819-7A02-EF41-A710-23F5D86DB3AC}"/>
              </a:ext>
            </a:extLst>
          </p:cNvPr>
          <p:cNvPicPr>
            <a:picLocks noChangeAspect="1"/>
          </p:cNvPicPr>
          <p:nvPr userDrawn="1"/>
        </p:nvPicPr>
        <p:blipFill>
          <a:blip r:embed="rId49" cstate="print">
            <a:extLst>
              <a:ext uri="{28A0092B-C50C-407E-A947-70E740481C1C}">
                <a14:useLocalDpi xmlns:a14="http://schemas.microsoft.com/office/drawing/2010/main" val="0"/>
              </a:ext>
            </a:extLst>
          </a:blip>
          <a:stretch>
            <a:fillRect/>
          </a:stretch>
        </p:blipFill>
        <p:spPr>
          <a:xfrm>
            <a:off x="10113314" y="6710041"/>
            <a:ext cx="1611108" cy="66292"/>
          </a:xfrm>
          <a:prstGeom prst="rect">
            <a:avLst/>
          </a:prstGeom>
        </p:spPr>
      </p:pic>
      <p:cxnSp>
        <p:nvCxnSpPr>
          <p:cNvPr id="13" name="Straight Connector 12">
            <a:extLst>
              <a:ext uri="{FF2B5EF4-FFF2-40B4-BE49-F238E27FC236}">
                <a16:creationId xmlns:a16="http://schemas.microsoft.com/office/drawing/2014/main" id="{CA6A8C6E-9A99-3148-A6DF-6CC7B2D242B8}"/>
              </a:ext>
            </a:extLst>
          </p:cNvPr>
          <p:cNvCxnSpPr/>
          <p:nvPr userDrawn="1"/>
        </p:nvCxnSpPr>
        <p:spPr>
          <a:xfrm>
            <a:off x="0" y="6628377"/>
            <a:ext cx="12192000" cy="0"/>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B3B6F89-C4CA-A545-AE56-150EAEF88770}"/>
              </a:ext>
            </a:extLst>
          </p:cNvPr>
          <p:cNvCxnSpPr>
            <a:cxnSpLocks/>
          </p:cNvCxnSpPr>
          <p:nvPr userDrawn="1"/>
        </p:nvCxnSpPr>
        <p:spPr>
          <a:xfrm>
            <a:off x="11826240" y="6628376"/>
            <a:ext cx="0" cy="229624"/>
          </a:xfrm>
          <a:prstGeom prst="line">
            <a:avLst/>
          </a:prstGeom>
          <a:ln w="9525" cap="rnd">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1540889"/>
      </p:ext>
    </p:extLst>
  </p:cSld>
  <p:clrMap bg1="lt1" tx1="dk1" bg2="lt2" tx2="dk2" accent1="accent1" accent2="accent2" accent3="accent3" accent4="accent4" accent5="accent5" accent6="accent6" hlink="hlink" folHlink="folHlink"/>
  <p:sldLayoutIdLst>
    <p:sldLayoutId id="2147483730" r:id="rId1"/>
    <p:sldLayoutId id="2147483780" r:id="rId2"/>
    <p:sldLayoutId id="2147483840" r:id="rId3"/>
    <p:sldLayoutId id="2147483732" r:id="rId4"/>
    <p:sldLayoutId id="2147483781" r:id="rId5"/>
    <p:sldLayoutId id="2147483759" r:id="rId6"/>
    <p:sldLayoutId id="2147483758" r:id="rId7"/>
    <p:sldLayoutId id="2147483733" r:id="rId8"/>
    <p:sldLayoutId id="2147483734" r:id="rId9"/>
    <p:sldLayoutId id="2147483736" r:id="rId10"/>
    <p:sldLayoutId id="2147483835" r:id="rId11"/>
    <p:sldLayoutId id="2147483737" r:id="rId12"/>
    <p:sldLayoutId id="2147483755" r:id="rId13"/>
    <p:sldLayoutId id="2147483750" r:id="rId14"/>
    <p:sldLayoutId id="2147483773" r:id="rId15"/>
    <p:sldLayoutId id="2147483756" r:id="rId16"/>
    <p:sldLayoutId id="2147483748" r:id="rId17"/>
    <p:sldLayoutId id="2147483777" r:id="rId18"/>
    <p:sldLayoutId id="2147483834" r:id="rId19"/>
    <p:sldLayoutId id="2147483747" r:id="rId20"/>
    <p:sldLayoutId id="2147483754" r:id="rId21"/>
    <p:sldLayoutId id="2147483775" r:id="rId22"/>
    <p:sldLayoutId id="2147483776" r:id="rId23"/>
    <p:sldLayoutId id="2147483738" r:id="rId24"/>
    <p:sldLayoutId id="2147483739" r:id="rId25"/>
    <p:sldLayoutId id="2147483740" r:id="rId26"/>
    <p:sldLayoutId id="2147483741" r:id="rId27"/>
    <p:sldLayoutId id="2147483761" r:id="rId28"/>
    <p:sldLayoutId id="2147483760" r:id="rId29"/>
    <p:sldLayoutId id="2147483742" r:id="rId30"/>
    <p:sldLayoutId id="2147483774" r:id="rId31"/>
    <p:sldLayoutId id="2147483768" r:id="rId32"/>
    <p:sldLayoutId id="2147483833" r:id="rId33"/>
    <p:sldLayoutId id="2147483743" r:id="rId34"/>
    <p:sldLayoutId id="2147483766" r:id="rId35"/>
    <p:sldLayoutId id="2147483767" r:id="rId36"/>
    <p:sldLayoutId id="2147483765" r:id="rId37"/>
    <p:sldLayoutId id="2147483831" r:id="rId38"/>
    <p:sldLayoutId id="2147483763" r:id="rId39"/>
    <p:sldLayoutId id="2147483779" r:id="rId40"/>
    <p:sldLayoutId id="2147483832" r:id="rId41"/>
    <p:sldLayoutId id="2147483762" r:id="rId42"/>
    <p:sldLayoutId id="2147483842" r:id="rId43"/>
    <p:sldLayoutId id="2147483744" r:id="rId44"/>
    <p:sldLayoutId id="2147483745" r:id="rId45"/>
    <p:sldLayoutId id="2147483841" r:id="rId46"/>
    <p:sldLayoutId id="2147483746" r:id="rId4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85000"/>
        </a:lnSpc>
        <a:spcBef>
          <a:spcPct val="0"/>
        </a:spcBef>
        <a:buNone/>
        <a:defRPr sz="3200" b="1" kern="1200" baseline="0">
          <a:solidFill>
            <a:srgbClr val="054C70"/>
          </a:solidFill>
          <a:latin typeface="+mn-lt"/>
          <a:ea typeface="+mj-ea"/>
          <a:cs typeface="+mj-cs"/>
        </a:defRPr>
      </a:lvl1pPr>
    </p:titleStyle>
    <p:bodyStyle>
      <a:lvl1pPr marL="274320" indent="-274320" algn="l" defTabSz="914400" rtl="0" eaLnBrk="1" latinLnBrk="0" hangingPunct="1">
        <a:lnSpc>
          <a:spcPct val="105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21792" indent="-285750" algn="l" defTabSz="914400" rtl="0" eaLnBrk="1" latinLnBrk="0" hangingPunct="1">
        <a:lnSpc>
          <a:spcPct val="105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859536" indent="-228600" algn="l" defTabSz="914400" rtl="0" eaLnBrk="1" latinLnBrk="0" hangingPunct="1">
        <a:lnSpc>
          <a:spcPct val="105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133856" indent="-228600" algn="l" defTabSz="914400" rtl="0" eaLnBrk="1" latinLnBrk="0" hangingPunct="1">
        <a:lnSpc>
          <a:spcPct val="105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353312" indent="0" algn="l" defTabSz="914400" rtl="0" eaLnBrk="1" latinLnBrk="0" hangingPunct="1">
        <a:lnSpc>
          <a:spcPct val="105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504" userDrawn="1">
          <p15:clr>
            <a:srgbClr val="F26B43"/>
          </p15:clr>
        </p15:guide>
        <p15:guide id="4" pos="7176" userDrawn="1">
          <p15:clr>
            <a:srgbClr val="F26B43"/>
          </p15:clr>
        </p15:guide>
        <p15:guide id="5" orient="horz" pos="864" userDrawn="1">
          <p15:clr>
            <a:srgbClr val="A4A3A4"/>
          </p15:clr>
        </p15:guide>
        <p15:guide id="6" orient="horz" pos="4104"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4.xml"/><Relationship Id="rId1" Type="http://schemas.openxmlformats.org/officeDocument/2006/relationships/tags" Target="../tags/tag1.xml"/><Relationship Id="rId4" Type="http://schemas.openxmlformats.org/officeDocument/2006/relationships/hyperlink" Target="https://www.glaad.org/blog/new-glaad-study-reveals-twenty-percent-millennials-identify-lgbtq" TargetMode="Externa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9.xml"/><Relationship Id="rId1" Type="http://schemas.openxmlformats.org/officeDocument/2006/relationships/tags" Target="../tags/tag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2.xml"/><Relationship Id="rId1" Type="http://schemas.openxmlformats.org/officeDocument/2006/relationships/slideLayout" Target="../slideLayouts/slideLayout4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4.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4.xml"/><Relationship Id="rId4" Type="http://schemas.openxmlformats.org/officeDocument/2006/relationships/image" Target="../media/image10.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GettyImages-605773996.jpg">
            <a:extLst>
              <a:ext uri="{FF2B5EF4-FFF2-40B4-BE49-F238E27FC236}">
                <a16:creationId xmlns:a16="http://schemas.microsoft.com/office/drawing/2014/main" id="{733A6F75-B2A4-084E-9F33-7566CEFFEA35}"/>
              </a:ext>
            </a:extLst>
          </p:cNvPr>
          <p:cNvPicPr>
            <a:picLocks noGrp="1" noChangeAspect="1"/>
          </p:cNvPicPr>
          <p:nvPr>
            <p:ph type="pic" sz="quarter" idx="15"/>
          </p:nvPr>
        </p:nvPicPr>
        <p:blipFill rotWithShape="1">
          <a:blip r:embed="rId3" cstate="print">
            <a:extLst>
              <a:ext uri="{28A0092B-C50C-407E-A947-70E740481C1C}">
                <a14:useLocalDpi xmlns:a14="http://schemas.microsoft.com/office/drawing/2010/main" val="0"/>
              </a:ext>
            </a:extLst>
          </a:blip>
          <a:srcRect t="17644" b="10089"/>
          <a:stretch/>
        </p:blipFill>
        <p:spPr>
          <a:xfrm>
            <a:off x="0" y="1371600"/>
            <a:ext cx="12192000" cy="5486400"/>
          </a:xfrm>
        </p:spPr>
      </p:pic>
      <p:sp>
        <p:nvSpPr>
          <p:cNvPr id="5" name="Text Placeholder 4">
            <a:extLst>
              <a:ext uri="{FF2B5EF4-FFF2-40B4-BE49-F238E27FC236}">
                <a16:creationId xmlns:a16="http://schemas.microsoft.com/office/drawing/2014/main" id="{1A462EC8-3D23-41BD-99A3-F7A2D6B5BF30}"/>
              </a:ext>
            </a:extLst>
          </p:cNvPr>
          <p:cNvSpPr>
            <a:spLocks noGrp="1"/>
          </p:cNvSpPr>
          <p:nvPr>
            <p:ph type="body" sz="quarter" idx="14"/>
          </p:nvPr>
        </p:nvSpPr>
        <p:spPr>
          <a:xfrm>
            <a:off x="1525" y="5338010"/>
            <a:ext cx="6094475" cy="794576"/>
          </a:xfrm>
        </p:spPr>
        <p:txBody>
          <a:bodyPr tIns="274320" bIns="274320" anchor="t" anchorCtr="0">
            <a:spAutoFit/>
          </a:bodyPr>
          <a:lstStyle/>
          <a:p>
            <a:endParaRPr lang="en-US" dirty="0"/>
          </a:p>
        </p:txBody>
      </p:sp>
      <p:sp>
        <p:nvSpPr>
          <p:cNvPr id="4" name="Text Placeholder 3">
            <a:extLst>
              <a:ext uri="{FF2B5EF4-FFF2-40B4-BE49-F238E27FC236}">
                <a16:creationId xmlns:a16="http://schemas.microsoft.com/office/drawing/2014/main" id="{826C5463-0776-4C20-949E-763984E852C6}"/>
              </a:ext>
            </a:extLst>
          </p:cNvPr>
          <p:cNvSpPr>
            <a:spLocks noGrp="1"/>
          </p:cNvSpPr>
          <p:nvPr>
            <p:ph type="body" sz="quarter" idx="13"/>
          </p:nvPr>
        </p:nvSpPr>
        <p:spPr>
          <a:xfrm>
            <a:off x="0" y="4074695"/>
            <a:ext cx="10491537" cy="1263315"/>
          </a:xfrm>
        </p:spPr>
        <p:txBody>
          <a:bodyPr lIns="731520" tIns="182880" bIns="182880" anchor="ctr" anchorCtr="0"/>
          <a:lstStyle/>
          <a:p>
            <a:r>
              <a:rPr lang="en-US" dirty="0"/>
              <a:t>BUILDING GENERATIONAL WEALTH</a:t>
            </a:r>
          </a:p>
        </p:txBody>
      </p:sp>
    </p:spTree>
    <p:extLst>
      <p:ext uri="{BB962C8B-B14F-4D97-AF65-F5344CB8AC3E}">
        <p14:creationId xmlns:p14="http://schemas.microsoft.com/office/powerpoint/2010/main" val="1073642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Latinx Investors: Financial Goals and Priorities</a:t>
            </a:r>
            <a:endParaRPr lang="en-US" dirty="0"/>
          </a:p>
        </p:txBody>
      </p:sp>
      <p:sp>
        <p:nvSpPr>
          <p:cNvPr id="3" name="Content Placeholder 2"/>
          <p:cNvSpPr>
            <a:spLocks noGrp="1"/>
          </p:cNvSpPr>
          <p:nvPr>
            <p:ph sz="quarter" idx="20"/>
          </p:nvPr>
        </p:nvSpPr>
        <p:spPr>
          <a:xfrm>
            <a:off x="799904" y="1372124"/>
            <a:ext cx="6322255" cy="4525756"/>
          </a:xfrm>
        </p:spPr>
        <p:txBody>
          <a:bodyPr/>
          <a:lstStyle/>
          <a:p>
            <a:r>
              <a:rPr lang="en-US" dirty="0"/>
              <a:t>Top influences to start investing</a:t>
            </a:r>
          </a:p>
          <a:p>
            <a:pPr lvl="1"/>
            <a:r>
              <a:rPr lang="en-US" sz="2000" dirty="0"/>
              <a:t>Starting a family</a:t>
            </a:r>
          </a:p>
          <a:p>
            <a:pPr lvl="1"/>
            <a:r>
              <a:rPr lang="en-US" sz="2000" dirty="0"/>
              <a:t>A financial professional</a:t>
            </a:r>
            <a:endParaRPr lang="en-US" dirty="0"/>
          </a:p>
          <a:p>
            <a:pPr lvl="0"/>
            <a:r>
              <a:rPr lang="en-US" dirty="0"/>
              <a:t>Top financial goals: creating a retirement income stream and saving for education</a:t>
            </a:r>
          </a:p>
          <a:p>
            <a:r>
              <a:rPr lang="en-US" dirty="0"/>
              <a:t>58% said their risk tolerance in investing was moderate, while 25% claimed to have a low </a:t>
            </a:r>
            <a:br>
              <a:rPr lang="en-US" dirty="0"/>
            </a:br>
            <a:r>
              <a:rPr lang="en-US" dirty="0"/>
              <a:t>risk tolerance</a:t>
            </a:r>
          </a:p>
          <a:p>
            <a:r>
              <a:rPr lang="en-US" dirty="0"/>
              <a:t>78% want a financial professional to custom-design a plan just for them</a:t>
            </a:r>
          </a:p>
        </p:txBody>
      </p:sp>
      <p:sp>
        <p:nvSpPr>
          <p:cNvPr id="5" name="Text Placeholder 4">
            <a:extLst>
              <a:ext uri="{FF2B5EF4-FFF2-40B4-BE49-F238E27FC236}">
                <a16:creationId xmlns:a16="http://schemas.microsoft.com/office/drawing/2014/main" id="{814907E8-A13E-4F7C-A33D-CE4B36376814}"/>
              </a:ext>
            </a:extLst>
          </p:cNvPr>
          <p:cNvSpPr>
            <a:spLocks noGrp="1"/>
          </p:cNvSpPr>
          <p:nvPr>
            <p:ph type="body" sz="quarter" idx="21"/>
          </p:nvPr>
        </p:nvSpPr>
        <p:spPr>
          <a:xfrm>
            <a:off x="800099" y="6053328"/>
            <a:ext cx="6162175" cy="457200"/>
          </a:xfrm>
        </p:spPr>
        <p:txBody>
          <a:bodyPr/>
          <a:lstStyle/>
          <a:p>
            <a:br>
              <a:rPr lang="en-GB" dirty="0"/>
            </a:br>
            <a:r>
              <a:rPr lang="en-GB" dirty="0"/>
              <a:t>Sources: T. Rowe Price Next Wave of Wealth Research Study, January 2020. The Economic State of the Latino Community in America, Joint Economic Committee, US Congress.</a:t>
            </a:r>
          </a:p>
        </p:txBody>
      </p:sp>
      <p:grpSp>
        <p:nvGrpSpPr>
          <p:cNvPr id="4" name="Group 3">
            <a:extLst>
              <a:ext uri="{FF2B5EF4-FFF2-40B4-BE49-F238E27FC236}">
                <a16:creationId xmlns:a16="http://schemas.microsoft.com/office/drawing/2014/main" id="{8DE25AA6-C4F1-8B4E-B40B-A0811EF80E85}"/>
              </a:ext>
            </a:extLst>
          </p:cNvPr>
          <p:cNvGrpSpPr/>
          <p:nvPr/>
        </p:nvGrpSpPr>
        <p:grpSpPr>
          <a:xfrm>
            <a:off x="7477421" y="1231646"/>
            <a:ext cx="3898438" cy="5146534"/>
            <a:chOff x="7732088" y="1029677"/>
            <a:chExt cx="3898438" cy="5146534"/>
          </a:xfrm>
        </p:grpSpPr>
        <p:grpSp>
          <p:nvGrpSpPr>
            <p:cNvPr id="9" name="Group 8">
              <a:extLst>
                <a:ext uri="{FF2B5EF4-FFF2-40B4-BE49-F238E27FC236}">
                  <a16:creationId xmlns:a16="http://schemas.microsoft.com/office/drawing/2014/main" id="{E4FF9CE3-8C3C-F14D-BBBE-5604401D4715}"/>
                </a:ext>
              </a:extLst>
            </p:cNvPr>
            <p:cNvGrpSpPr/>
            <p:nvPr/>
          </p:nvGrpSpPr>
          <p:grpSpPr>
            <a:xfrm>
              <a:off x="7732088" y="1029677"/>
              <a:ext cx="3898438" cy="5146534"/>
              <a:chOff x="7732088" y="1029677"/>
              <a:chExt cx="3898438" cy="5146534"/>
            </a:xfrm>
          </p:grpSpPr>
          <p:sp>
            <p:nvSpPr>
              <p:cNvPr id="10" name="Rectangle 9">
                <a:extLst>
                  <a:ext uri="{FF2B5EF4-FFF2-40B4-BE49-F238E27FC236}">
                    <a16:creationId xmlns:a16="http://schemas.microsoft.com/office/drawing/2014/main" id="{457E042F-E494-9049-9170-1CD271B86EB9}"/>
                  </a:ext>
                </a:extLst>
              </p:cNvPr>
              <p:cNvSpPr/>
              <p:nvPr/>
            </p:nvSpPr>
            <p:spPr>
              <a:xfrm>
                <a:off x="7862186" y="1148624"/>
                <a:ext cx="3768340" cy="5027587"/>
              </a:xfrm>
              <a:prstGeom prst="rect">
                <a:avLst/>
              </a:prstGeom>
              <a:no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1" name="Rectangle 10">
                <a:extLst>
                  <a:ext uri="{FF2B5EF4-FFF2-40B4-BE49-F238E27FC236}">
                    <a16:creationId xmlns:a16="http://schemas.microsoft.com/office/drawing/2014/main" id="{FF1D89C9-5FA2-914B-B41C-8A4F92253442}"/>
                  </a:ext>
                </a:extLst>
              </p:cNvPr>
              <p:cNvSpPr/>
              <p:nvPr/>
            </p:nvSpPr>
            <p:spPr>
              <a:xfrm>
                <a:off x="7732088" y="1029677"/>
                <a:ext cx="250483" cy="250483"/>
              </a:xfrm>
              <a:prstGeom prst="rect">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grpSp>
        <p:sp>
          <p:nvSpPr>
            <p:cNvPr id="12" name="Content Placeholder 2">
              <a:extLst>
                <a:ext uri="{FF2B5EF4-FFF2-40B4-BE49-F238E27FC236}">
                  <a16:creationId xmlns:a16="http://schemas.microsoft.com/office/drawing/2014/main" id="{D7BEFE2A-31D1-1A4C-A393-5B88C0A96B66}"/>
                </a:ext>
              </a:extLst>
            </p:cNvPr>
            <p:cNvSpPr txBox="1">
              <a:spLocks/>
            </p:cNvSpPr>
            <p:nvPr/>
          </p:nvSpPr>
          <p:spPr>
            <a:xfrm>
              <a:off x="9383327" y="1587431"/>
              <a:ext cx="1812495" cy="861774"/>
            </a:xfrm>
            <a:prstGeom prst="rect">
              <a:avLst/>
            </a:prstGeom>
          </p:spPr>
          <p:txBody>
            <a:bodyPr vert="horz" lIns="0" tIns="0" rIns="0" bIns="0" rtlCol="0">
              <a:sp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The Latinx community contributes $2.3 trillion in economic activity in the U.S.</a:t>
              </a:r>
            </a:p>
          </p:txBody>
        </p:sp>
        <p:sp>
          <p:nvSpPr>
            <p:cNvPr id="13" name="Content Placeholder 2">
              <a:extLst>
                <a:ext uri="{FF2B5EF4-FFF2-40B4-BE49-F238E27FC236}">
                  <a16:creationId xmlns:a16="http://schemas.microsoft.com/office/drawing/2014/main" id="{DEAFA348-CF47-2C40-A994-33BB08913B8E}"/>
                </a:ext>
              </a:extLst>
            </p:cNvPr>
            <p:cNvSpPr txBox="1">
              <a:spLocks/>
            </p:cNvSpPr>
            <p:nvPr/>
          </p:nvSpPr>
          <p:spPr>
            <a:xfrm>
              <a:off x="7933674" y="1555347"/>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$2.3</a:t>
              </a:r>
              <a:r>
                <a:rPr lang="en-US" sz="2400" b="1" spc="-120" dirty="0">
                  <a:solidFill>
                    <a:schemeClr val="accent1"/>
                  </a:solidFill>
                  <a:latin typeface="+mj-lt"/>
                </a:rPr>
                <a:t>T</a:t>
              </a:r>
            </a:p>
          </p:txBody>
        </p:sp>
        <p:sp>
          <p:nvSpPr>
            <p:cNvPr id="14" name="Content Placeholder 2">
              <a:extLst>
                <a:ext uri="{FF2B5EF4-FFF2-40B4-BE49-F238E27FC236}">
                  <a16:creationId xmlns:a16="http://schemas.microsoft.com/office/drawing/2014/main" id="{F6EE95DA-F48D-DC40-903B-148FCF720E87}"/>
                </a:ext>
              </a:extLst>
            </p:cNvPr>
            <p:cNvSpPr txBox="1">
              <a:spLocks/>
            </p:cNvSpPr>
            <p:nvPr/>
          </p:nvSpPr>
          <p:spPr>
            <a:xfrm>
              <a:off x="9383327" y="4186261"/>
              <a:ext cx="1812495" cy="430887"/>
            </a:xfrm>
            <a:prstGeom prst="rect">
              <a:avLst/>
            </a:prstGeom>
          </p:spPr>
          <p:txBody>
            <a:bodyPr vert="horz" lIns="0" tIns="0" rIns="0" bIns="0" rtlCol="0">
              <a:sp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began investing after starting a family</a:t>
              </a:r>
            </a:p>
          </p:txBody>
        </p:sp>
        <p:sp>
          <p:nvSpPr>
            <p:cNvPr id="15" name="Content Placeholder 2">
              <a:extLst>
                <a:ext uri="{FF2B5EF4-FFF2-40B4-BE49-F238E27FC236}">
                  <a16:creationId xmlns:a16="http://schemas.microsoft.com/office/drawing/2014/main" id="{4BCB4AB7-BD1D-DA4D-84FD-29F668700292}"/>
                </a:ext>
              </a:extLst>
            </p:cNvPr>
            <p:cNvSpPr txBox="1">
              <a:spLocks/>
            </p:cNvSpPr>
            <p:nvPr/>
          </p:nvSpPr>
          <p:spPr>
            <a:xfrm>
              <a:off x="7933674" y="4154177"/>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37</a:t>
              </a:r>
              <a:r>
                <a:rPr lang="en-US" sz="2400" b="1" spc="-120" dirty="0">
                  <a:solidFill>
                    <a:schemeClr val="accent1"/>
                  </a:solidFill>
                  <a:latin typeface="+mj-lt"/>
                </a:rPr>
                <a:t>%</a:t>
              </a:r>
            </a:p>
          </p:txBody>
        </p:sp>
        <p:sp>
          <p:nvSpPr>
            <p:cNvPr id="18" name="Content Placeholder 2">
              <a:extLst>
                <a:ext uri="{FF2B5EF4-FFF2-40B4-BE49-F238E27FC236}">
                  <a16:creationId xmlns:a16="http://schemas.microsoft.com/office/drawing/2014/main" id="{124663CA-DCC7-274E-A5EB-22F5887A6722}"/>
                </a:ext>
              </a:extLst>
            </p:cNvPr>
            <p:cNvSpPr txBox="1">
              <a:spLocks/>
            </p:cNvSpPr>
            <p:nvPr/>
          </p:nvSpPr>
          <p:spPr>
            <a:xfrm>
              <a:off x="7982571" y="3949348"/>
              <a:ext cx="3213251" cy="22525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Are intentional</a:t>
              </a:r>
            </a:p>
          </p:txBody>
        </p:sp>
        <p:sp>
          <p:nvSpPr>
            <p:cNvPr id="19" name="Content Placeholder 2">
              <a:extLst>
                <a:ext uri="{FF2B5EF4-FFF2-40B4-BE49-F238E27FC236}">
                  <a16:creationId xmlns:a16="http://schemas.microsoft.com/office/drawing/2014/main" id="{29334533-0227-A247-A2E2-41DF97774EAC}"/>
                </a:ext>
              </a:extLst>
            </p:cNvPr>
            <p:cNvSpPr txBox="1">
              <a:spLocks/>
            </p:cNvSpPr>
            <p:nvPr/>
          </p:nvSpPr>
          <p:spPr>
            <a:xfrm>
              <a:off x="9383327" y="5102609"/>
              <a:ext cx="2008574" cy="861774"/>
            </a:xfrm>
            <a:prstGeom prst="rect">
              <a:avLst/>
            </a:prstGeom>
          </p:spPr>
          <p:txBody>
            <a:bodyPr vert="horz" wrap="square" lIns="0" tIns="0" rIns="0" bIns="0" rtlCol="0">
              <a:sp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want a coach to manage some of their investing, but not all decision-making</a:t>
              </a:r>
            </a:p>
          </p:txBody>
        </p:sp>
        <p:sp>
          <p:nvSpPr>
            <p:cNvPr id="20" name="Content Placeholder 2">
              <a:extLst>
                <a:ext uri="{FF2B5EF4-FFF2-40B4-BE49-F238E27FC236}">
                  <a16:creationId xmlns:a16="http://schemas.microsoft.com/office/drawing/2014/main" id="{BF52ED4F-02C5-1D40-BF8F-48D843ECDACF}"/>
                </a:ext>
              </a:extLst>
            </p:cNvPr>
            <p:cNvSpPr txBox="1">
              <a:spLocks/>
            </p:cNvSpPr>
            <p:nvPr/>
          </p:nvSpPr>
          <p:spPr>
            <a:xfrm>
              <a:off x="7933674" y="5070525"/>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43</a:t>
              </a:r>
              <a:r>
                <a:rPr lang="en-US" sz="2400" b="1" spc="-120" dirty="0">
                  <a:solidFill>
                    <a:schemeClr val="accent1"/>
                  </a:solidFill>
                  <a:latin typeface="+mj-lt"/>
                </a:rPr>
                <a:t>%</a:t>
              </a:r>
            </a:p>
          </p:txBody>
        </p:sp>
        <p:sp>
          <p:nvSpPr>
            <p:cNvPr id="21" name="Content Placeholder 2">
              <a:extLst>
                <a:ext uri="{FF2B5EF4-FFF2-40B4-BE49-F238E27FC236}">
                  <a16:creationId xmlns:a16="http://schemas.microsoft.com/office/drawing/2014/main" id="{667006F5-1AB7-EC4C-8942-1503C8045C1C}"/>
                </a:ext>
              </a:extLst>
            </p:cNvPr>
            <p:cNvSpPr txBox="1">
              <a:spLocks/>
            </p:cNvSpPr>
            <p:nvPr/>
          </p:nvSpPr>
          <p:spPr>
            <a:xfrm>
              <a:off x="7982571" y="4833612"/>
              <a:ext cx="3213251" cy="22525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Are involved in their finances</a:t>
              </a:r>
            </a:p>
          </p:txBody>
        </p:sp>
        <p:sp>
          <p:nvSpPr>
            <p:cNvPr id="22" name="Content Placeholder 2">
              <a:extLst>
                <a:ext uri="{FF2B5EF4-FFF2-40B4-BE49-F238E27FC236}">
                  <a16:creationId xmlns:a16="http://schemas.microsoft.com/office/drawing/2014/main" id="{0E76364A-4F7E-4F45-BDD2-253C3B1DDC6D}"/>
                </a:ext>
              </a:extLst>
            </p:cNvPr>
            <p:cNvSpPr txBox="1">
              <a:spLocks/>
            </p:cNvSpPr>
            <p:nvPr/>
          </p:nvSpPr>
          <p:spPr>
            <a:xfrm>
              <a:off x="7982571" y="1305911"/>
              <a:ext cx="3213251" cy="443817"/>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Are an economic powerhouse</a:t>
              </a:r>
            </a:p>
          </p:txBody>
        </p:sp>
        <p:sp>
          <p:nvSpPr>
            <p:cNvPr id="23" name="Content Placeholder 2">
              <a:extLst>
                <a:ext uri="{FF2B5EF4-FFF2-40B4-BE49-F238E27FC236}">
                  <a16:creationId xmlns:a16="http://schemas.microsoft.com/office/drawing/2014/main" id="{3C446F92-89A9-B64F-B8F3-68B39099A170}"/>
                </a:ext>
              </a:extLst>
            </p:cNvPr>
            <p:cNvSpPr txBox="1">
              <a:spLocks/>
            </p:cNvSpPr>
            <p:nvPr/>
          </p:nvSpPr>
          <p:spPr>
            <a:xfrm>
              <a:off x="9383327" y="2579890"/>
              <a:ext cx="2008575" cy="1077218"/>
            </a:xfrm>
            <a:prstGeom prst="rect">
              <a:avLst/>
            </a:prstGeom>
          </p:spPr>
          <p:txBody>
            <a:bodyPr vert="horz" wrap="square" lIns="0" tIns="0" rIns="0" bIns="0" rtlCol="0">
              <a:sp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If the Latinx community were its own country, its gross domestic product (GDP) would rank as the 8th largest GDP globally</a:t>
              </a:r>
            </a:p>
          </p:txBody>
        </p:sp>
        <p:sp>
          <p:nvSpPr>
            <p:cNvPr id="24" name="Content Placeholder 2">
              <a:extLst>
                <a:ext uri="{FF2B5EF4-FFF2-40B4-BE49-F238E27FC236}">
                  <a16:creationId xmlns:a16="http://schemas.microsoft.com/office/drawing/2014/main" id="{1DCFFDD5-D156-4C4E-8998-205C33C8AAA4}"/>
                </a:ext>
              </a:extLst>
            </p:cNvPr>
            <p:cNvSpPr txBox="1">
              <a:spLocks/>
            </p:cNvSpPr>
            <p:nvPr/>
          </p:nvSpPr>
          <p:spPr>
            <a:xfrm>
              <a:off x="7933674" y="2547806"/>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8</a:t>
              </a:r>
              <a:r>
                <a:rPr lang="en-US" sz="2400" b="1" spc="-120" dirty="0">
                  <a:solidFill>
                    <a:schemeClr val="accent1"/>
                  </a:solidFill>
                  <a:latin typeface="+mj-lt"/>
                </a:rPr>
                <a:t>th</a:t>
              </a:r>
            </a:p>
          </p:txBody>
        </p:sp>
      </p:grpSp>
    </p:spTree>
    <p:extLst>
      <p:ext uri="{BB962C8B-B14F-4D97-AF65-F5344CB8AC3E}">
        <p14:creationId xmlns:p14="http://schemas.microsoft.com/office/powerpoint/2010/main" val="1271070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51DE3-9724-4F7B-BF80-49DF1C432C0C}"/>
              </a:ext>
            </a:extLst>
          </p:cNvPr>
          <p:cNvSpPr>
            <a:spLocks noGrp="1"/>
          </p:cNvSpPr>
          <p:nvPr>
            <p:ph type="title"/>
          </p:nvPr>
        </p:nvSpPr>
        <p:spPr/>
        <p:txBody>
          <a:bodyPr anchor="t"/>
          <a:lstStyle/>
          <a:p>
            <a:r>
              <a:rPr lang="en-US" dirty="0"/>
              <a:t>The </a:t>
            </a:r>
            <a:r>
              <a:rPr lang="en-US" b="1" dirty="0"/>
              <a:t>Latinx Community </a:t>
            </a:r>
            <a:r>
              <a:rPr lang="en-US" dirty="0"/>
              <a:t>Is </a:t>
            </a:r>
            <a:r>
              <a:rPr lang="en-US" b="1" dirty="0"/>
              <a:t>Most Concentrated </a:t>
            </a:r>
            <a:br>
              <a:rPr lang="en-US" b="1" dirty="0"/>
            </a:br>
            <a:r>
              <a:rPr lang="en-US" b="1" dirty="0"/>
              <a:t>in the Southwest but </a:t>
            </a:r>
            <a:r>
              <a:rPr lang="en-US" dirty="0"/>
              <a:t>Is </a:t>
            </a:r>
            <a:r>
              <a:rPr lang="en-US" b="1" dirty="0"/>
              <a:t>Growing in Other Areas </a:t>
            </a:r>
            <a:endParaRPr lang="en-US" dirty="0"/>
          </a:p>
        </p:txBody>
      </p:sp>
      <p:grpSp>
        <p:nvGrpSpPr>
          <p:cNvPr id="61" name="Group 60">
            <a:extLst>
              <a:ext uri="{FF2B5EF4-FFF2-40B4-BE49-F238E27FC236}">
                <a16:creationId xmlns:a16="http://schemas.microsoft.com/office/drawing/2014/main" id="{BA5B4CA7-2382-2949-AE9F-417C2290553C}"/>
              </a:ext>
            </a:extLst>
          </p:cNvPr>
          <p:cNvGrpSpPr/>
          <p:nvPr/>
        </p:nvGrpSpPr>
        <p:grpSpPr>
          <a:xfrm>
            <a:off x="2167869" y="1615994"/>
            <a:ext cx="8080777" cy="4805503"/>
            <a:chOff x="5018153" y="1665629"/>
            <a:chExt cx="3076206" cy="1828894"/>
          </a:xfrm>
          <a:solidFill>
            <a:schemeClr val="bg1">
              <a:lumMod val="85000"/>
            </a:schemeClr>
          </a:solidFill>
        </p:grpSpPr>
        <p:sp>
          <p:nvSpPr>
            <p:cNvPr id="62" name="Freeform 5">
              <a:extLst>
                <a:ext uri="{FF2B5EF4-FFF2-40B4-BE49-F238E27FC236}">
                  <a16:creationId xmlns:a16="http://schemas.microsoft.com/office/drawing/2014/main" id="{72C1C934-D42A-8D42-8C1F-59BEE27EF8FB}"/>
                </a:ext>
              </a:extLst>
            </p:cNvPr>
            <p:cNvSpPr>
              <a:spLocks/>
            </p:cNvSpPr>
            <p:nvPr/>
          </p:nvSpPr>
          <p:spPr bwMode="auto">
            <a:xfrm>
              <a:off x="5379188" y="1665629"/>
              <a:ext cx="365958" cy="271518"/>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solidFill>
              <a:schemeClr val="accent4"/>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3" name="Freeform 6">
              <a:extLst>
                <a:ext uri="{FF2B5EF4-FFF2-40B4-BE49-F238E27FC236}">
                  <a16:creationId xmlns:a16="http://schemas.microsoft.com/office/drawing/2014/main" id="{7C954E8D-A2A3-ED45-98DB-A552342F83DA}"/>
                </a:ext>
              </a:extLst>
            </p:cNvPr>
            <p:cNvSpPr>
              <a:spLocks/>
            </p:cNvSpPr>
            <p:nvPr/>
          </p:nvSpPr>
          <p:spPr bwMode="auto">
            <a:xfrm>
              <a:off x="5925595" y="2621841"/>
              <a:ext cx="384509" cy="394627"/>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solidFill>
              <a:schemeClr val="accent1"/>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4" name="Freeform 7">
              <a:extLst>
                <a:ext uri="{FF2B5EF4-FFF2-40B4-BE49-F238E27FC236}">
                  <a16:creationId xmlns:a16="http://schemas.microsoft.com/office/drawing/2014/main" id="{591ED90A-2F06-C442-8DF6-8139C3A4BF65}"/>
                </a:ext>
              </a:extLst>
            </p:cNvPr>
            <p:cNvSpPr>
              <a:spLocks/>
            </p:cNvSpPr>
            <p:nvPr/>
          </p:nvSpPr>
          <p:spPr bwMode="auto">
            <a:xfrm>
              <a:off x="6068941" y="2696045"/>
              <a:ext cx="762272" cy="752153"/>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1"/>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5" name="Freeform 8">
              <a:extLst>
                <a:ext uri="{FF2B5EF4-FFF2-40B4-BE49-F238E27FC236}">
                  <a16:creationId xmlns:a16="http://schemas.microsoft.com/office/drawing/2014/main" id="{8DC76791-FCCF-C24C-9BBC-AEA9870660F2}"/>
                </a:ext>
              </a:extLst>
            </p:cNvPr>
            <p:cNvSpPr>
              <a:spLocks/>
            </p:cNvSpPr>
            <p:nvPr/>
          </p:nvSpPr>
          <p:spPr bwMode="auto">
            <a:xfrm>
              <a:off x="5613602" y="2574620"/>
              <a:ext cx="369330" cy="435102"/>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solidFill>
              <a:schemeClr val="accent1"/>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6" name="Freeform 9">
              <a:extLst>
                <a:ext uri="{FF2B5EF4-FFF2-40B4-BE49-F238E27FC236}">
                  <a16:creationId xmlns:a16="http://schemas.microsoft.com/office/drawing/2014/main" id="{D131C28C-36DE-4245-BBCF-A38AB4F92C0E}"/>
                </a:ext>
              </a:extLst>
            </p:cNvPr>
            <p:cNvSpPr>
              <a:spLocks/>
            </p:cNvSpPr>
            <p:nvPr/>
          </p:nvSpPr>
          <p:spPr bwMode="auto">
            <a:xfrm>
              <a:off x="5239212" y="2105790"/>
              <a:ext cx="433415" cy="75046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1"/>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7" name="Freeform 10">
              <a:extLst>
                <a:ext uri="{FF2B5EF4-FFF2-40B4-BE49-F238E27FC236}">
                  <a16:creationId xmlns:a16="http://schemas.microsoft.com/office/drawing/2014/main" id="{196EC2FD-678B-C647-9D3D-6EDDD4215013}"/>
                </a:ext>
              </a:extLst>
            </p:cNvPr>
            <p:cNvSpPr>
              <a:spLocks/>
            </p:cNvSpPr>
            <p:nvPr/>
          </p:nvSpPr>
          <p:spPr bwMode="auto">
            <a:xfrm>
              <a:off x="6303358" y="2660630"/>
              <a:ext cx="473890" cy="254654"/>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solidFill>
              <a:schemeClr val="accent4"/>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8" name="Freeform 11">
              <a:extLst>
                <a:ext uri="{FF2B5EF4-FFF2-40B4-BE49-F238E27FC236}">
                  <a16:creationId xmlns:a16="http://schemas.microsoft.com/office/drawing/2014/main" id="{E9FFF73F-8C7F-D649-BF98-E1BFBE062520}"/>
                </a:ext>
              </a:extLst>
            </p:cNvPr>
            <p:cNvSpPr>
              <a:spLocks/>
            </p:cNvSpPr>
            <p:nvPr/>
          </p:nvSpPr>
          <p:spPr bwMode="auto">
            <a:xfrm>
              <a:off x="6364070" y="2454884"/>
              <a:ext cx="401373" cy="222611"/>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solidFill>
              <a:schemeClr val="accent4"/>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9" name="Freeform 12">
              <a:extLst>
                <a:ext uri="{FF2B5EF4-FFF2-40B4-BE49-F238E27FC236}">
                  <a16:creationId xmlns:a16="http://schemas.microsoft.com/office/drawing/2014/main" id="{8A830C30-D47D-4A45-97CD-02AB688CEE91}"/>
                </a:ext>
              </a:extLst>
            </p:cNvPr>
            <p:cNvSpPr>
              <a:spLocks/>
            </p:cNvSpPr>
            <p:nvPr/>
          </p:nvSpPr>
          <p:spPr bwMode="auto">
            <a:xfrm>
              <a:off x="6279748" y="2242392"/>
              <a:ext cx="446907" cy="225984"/>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chemeClr val="accent4"/>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0" name="Freeform 13">
              <a:extLst>
                <a:ext uri="{FF2B5EF4-FFF2-40B4-BE49-F238E27FC236}">
                  <a16:creationId xmlns:a16="http://schemas.microsoft.com/office/drawing/2014/main" id="{BFBAAB47-DC7C-7F4A-AB2E-46B00741223F}"/>
                </a:ext>
              </a:extLst>
            </p:cNvPr>
            <p:cNvSpPr>
              <a:spLocks/>
            </p:cNvSpPr>
            <p:nvPr/>
          </p:nvSpPr>
          <p:spPr bwMode="auto">
            <a:xfrm>
              <a:off x="6293239" y="2040019"/>
              <a:ext cx="384509" cy="256340"/>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solidFill>
              <a:schemeClr val="accent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1" name="Freeform 14">
              <a:extLst>
                <a:ext uri="{FF2B5EF4-FFF2-40B4-BE49-F238E27FC236}">
                  <a16:creationId xmlns:a16="http://schemas.microsoft.com/office/drawing/2014/main" id="{07D72C4A-3E57-8643-B1FB-F24A303C7A78}"/>
                </a:ext>
              </a:extLst>
            </p:cNvPr>
            <p:cNvSpPr>
              <a:spLocks/>
            </p:cNvSpPr>
            <p:nvPr/>
          </p:nvSpPr>
          <p:spPr bwMode="auto">
            <a:xfrm>
              <a:off x="5922222" y="2058569"/>
              <a:ext cx="386195" cy="318738"/>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2" name="Freeform 15">
              <a:extLst>
                <a:ext uri="{FF2B5EF4-FFF2-40B4-BE49-F238E27FC236}">
                  <a16:creationId xmlns:a16="http://schemas.microsoft.com/office/drawing/2014/main" id="{77584D5C-6F2C-6942-819D-24FDD07E5FD5}"/>
                </a:ext>
              </a:extLst>
            </p:cNvPr>
            <p:cNvSpPr>
              <a:spLocks/>
            </p:cNvSpPr>
            <p:nvPr/>
          </p:nvSpPr>
          <p:spPr bwMode="auto">
            <a:xfrm>
              <a:off x="6313477" y="1829213"/>
              <a:ext cx="359212" cy="231044"/>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solidFill>
              <a:schemeClr val="accent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3" name="Freeform 16">
              <a:extLst>
                <a:ext uri="{FF2B5EF4-FFF2-40B4-BE49-F238E27FC236}">
                  <a16:creationId xmlns:a16="http://schemas.microsoft.com/office/drawing/2014/main" id="{1795B6D0-E2EE-994E-9613-69657A5A1CEC}"/>
                </a:ext>
              </a:extLst>
            </p:cNvPr>
            <p:cNvSpPr>
              <a:spLocks/>
            </p:cNvSpPr>
            <p:nvPr/>
          </p:nvSpPr>
          <p:spPr bwMode="auto">
            <a:xfrm>
              <a:off x="5982934" y="2348638"/>
              <a:ext cx="401373" cy="315365"/>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solidFill>
              <a:schemeClr val="tx2"/>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4" name="Freeform 17">
              <a:extLst>
                <a:ext uri="{FF2B5EF4-FFF2-40B4-BE49-F238E27FC236}">
                  <a16:creationId xmlns:a16="http://schemas.microsoft.com/office/drawing/2014/main" id="{58A9C770-A54F-434E-B163-DEB70659DBAA}"/>
                </a:ext>
              </a:extLst>
            </p:cNvPr>
            <p:cNvSpPr>
              <a:spLocks/>
            </p:cNvSpPr>
            <p:nvPr/>
          </p:nvSpPr>
          <p:spPr bwMode="auto">
            <a:xfrm>
              <a:off x="5716476" y="2235646"/>
              <a:ext cx="308619" cy="386196"/>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solidFill>
              <a:schemeClr val="accent4"/>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5" name="Freeform 18">
              <a:extLst>
                <a:ext uri="{FF2B5EF4-FFF2-40B4-BE49-F238E27FC236}">
                  <a16:creationId xmlns:a16="http://schemas.microsoft.com/office/drawing/2014/main" id="{864F609E-25AD-9D47-B8D5-29B1ADCB1666}"/>
                </a:ext>
              </a:extLst>
            </p:cNvPr>
            <p:cNvSpPr>
              <a:spLocks/>
            </p:cNvSpPr>
            <p:nvPr/>
          </p:nvSpPr>
          <p:spPr bwMode="auto">
            <a:xfrm>
              <a:off x="5428094" y="2164816"/>
              <a:ext cx="354153" cy="536288"/>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solidFill>
              <a:schemeClr val="accent1"/>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6" name="Freeform 19">
              <a:extLst>
                <a:ext uri="{FF2B5EF4-FFF2-40B4-BE49-F238E27FC236}">
                  <a16:creationId xmlns:a16="http://schemas.microsoft.com/office/drawing/2014/main" id="{A170B39B-E374-E54B-80A5-D1EA58C3D60C}"/>
                </a:ext>
              </a:extLst>
            </p:cNvPr>
            <p:cNvSpPr>
              <a:spLocks/>
            </p:cNvSpPr>
            <p:nvPr/>
          </p:nvSpPr>
          <p:spPr bwMode="auto">
            <a:xfrm>
              <a:off x="5278001" y="1830900"/>
              <a:ext cx="440161" cy="372704"/>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chemeClr val="accent4"/>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7" name="Freeform 20">
              <a:extLst>
                <a:ext uri="{FF2B5EF4-FFF2-40B4-BE49-F238E27FC236}">
                  <a16:creationId xmlns:a16="http://schemas.microsoft.com/office/drawing/2014/main" id="{C2432C31-447B-BB4E-90D0-321730E974B1}"/>
                </a:ext>
              </a:extLst>
            </p:cNvPr>
            <p:cNvSpPr>
              <a:spLocks/>
            </p:cNvSpPr>
            <p:nvPr/>
          </p:nvSpPr>
          <p:spPr bwMode="auto">
            <a:xfrm>
              <a:off x="5637212" y="1731400"/>
              <a:ext cx="325483" cy="532915"/>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solidFill>
              <a:schemeClr val="accent4"/>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8" name="Freeform 21">
              <a:extLst>
                <a:ext uri="{FF2B5EF4-FFF2-40B4-BE49-F238E27FC236}">
                  <a16:creationId xmlns:a16="http://schemas.microsoft.com/office/drawing/2014/main" id="{8879D454-E2BE-E84A-BC10-48E186E84D32}"/>
                </a:ext>
              </a:extLst>
            </p:cNvPr>
            <p:cNvSpPr>
              <a:spLocks/>
            </p:cNvSpPr>
            <p:nvPr/>
          </p:nvSpPr>
          <p:spPr bwMode="auto">
            <a:xfrm>
              <a:off x="5775501" y="1743205"/>
              <a:ext cx="558212" cy="360899"/>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solidFill>
              <a:schemeClr val="accent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79" name="Freeform 22">
              <a:extLst>
                <a:ext uri="{FF2B5EF4-FFF2-40B4-BE49-F238E27FC236}">
                  <a16:creationId xmlns:a16="http://schemas.microsoft.com/office/drawing/2014/main" id="{55BE28FA-7040-AA43-8CF7-C75840EF6610}"/>
                </a:ext>
              </a:extLst>
            </p:cNvPr>
            <p:cNvSpPr>
              <a:spLocks/>
            </p:cNvSpPr>
            <p:nvPr/>
          </p:nvSpPr>
          <p:spPr bwMode="auto">
            <a:xfrm>
              <a:off x="7897045" y="1787053"/>
              <a:ext cx="197314" cy="315365"/>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solidFill>
              <a:schemeClr val="accent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0" name="Freeform 23">
              <a:extLst>
                <a:ext uri="{FF2B5EF4-FFF2-40B4-BE49-F238E27FC236}">
                  <a16:creationId xmlns:a16="http://schemas.microsoft.com/office/drawing/2014/main" id="{55CCC44A-FED3-294C-9392-60AA968D64DA}"/>
                </a:ext>
              </a:extLst>
            </p:cNvPr>
            <p:cNvSpPr>
              <a:spLocks/>
            </p:cNvSpPr>
            <p:nvPr/>
          </p:nvSpPr>
          <p:spPr bwMode="auto">
            <a:xfrm>
              <a:off x="7517596" y="2002918"/>
              <a:ext cx="408119" cy="300187"/>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rgbClr val="76767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1" name="Freeform 24">
              <a:extLst>
                <a:ext uri="{FF2B5EF4-FFF2-40B4-BE49-F238E27FC236}">
                  <a16:creationId xmlns:a16="http://schemas.microsoft.com/office/drawing/2014/main" id="{72590670-2DD3-6940-AA9B-320304BD91C2}"/>
                </a:ext>
              </a:extLst>
            </p:cNvPr>
            <p:cNvSpPr>
              <a:spLocks/>
            </p:cNvSpPr>
            <p:nvPr/>
          </p:nvSpPr>
          <p:spPr bwMode="auto">
            <a:xfrm>
              <a:off x="7792486" y="1982680"/>
              <a:ext cx="94441" cy="170331"/>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solidFill>
              <a:schemeClr val="accent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2" name="Freeform 25">
              <a:extLst>
                <a:ext uri="{FF2B5EF4-FFF2-40B4-BE49-F238E27FC236}">
                  <a16:creationId xmlns:a16="http://schemas.microsoft.com/office/drawing/2014/main" id="{5372DF34-DDBB-204F-B01F-BBDD3F8C5C4B}"/>
                </a:ext>
              </a:extLst>
            </p:cNvPr>
            <p:cNvSpPr>
              <a:spLocks/>
            </p:cNvSpPr>
            <p:nvPr/>
          </p:nvSpPr>
          <p:spPr bwMode="auto">
            <a:xfrm>
              <a:off x="7866689" y="1960756"/>
              <a:ext cx="84322" cy="1871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solidFill>
              <a:schemeClr val="accent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3" name="Freeform 26">
              <a:extLst>
                <a:ext uri="{FF2B5EF4-FFF2-40B4-BE49-F238E27FC236}">
                  <a16:creationId xmlns:a16="http://schemas.microsoft.com/office/drawing/2014/main" id="{9D13726B-4DE0-1945-B0A8-143FF1761B67}"/>
                </a:ext>
              </a:extLst>
            </p:cNvPr>
            <p:cNvSpPr>
              <a:spLocks/>
            </p:cNvSpPr>
            <p:nvPr/>
          </p:nvSpPr>
          <p:spPr bwMode="auto">
            <a:xfrm>
              <a:off x="7834648" y="2188426"/>
              <a:ext cx="94441" cy="86009"/>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solidFill>
              <a:srgbClr val="76767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4" name="Freeform 27">
              <a:extLst>
                <a:ext uri="{FF2B5EF4-FFF2-40B4-BE49-F238E27FC236}">
                  <a16:creationId xmlns:a16="http://schemas.microsoft.com/office/drawing/2014/main" id="{83AF4120-4EA1-704A-8CD8-C76193167EFB}"/>
                </a:ext>
              </a:extLst>
            </p:cNvPr>
            <p:cNvSpPr>
              <a:spLocks/>
            </p:cNvSpPr>
            <p:nvPr/>
          </p:nvSpPr>
          <p:spPr bwMode="auto">
            <a:xfrm>
              <a:off x="7918970" y="2179993"/>
              <a:ext cx="40475" cy="52280"/>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solidFill>
              <a:srgbClr val="76767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5" name="Freeform 28">
              <a:extLst>
                <a:ext uri="{FF2B5EF4-FFF2-40B4-BE49-F238E27FC236}">
                  <a16:creationId xmlns:a16="http://schemas.microsoft.com/office/drawing/2014/main" id="{F9000EFE-6BA9-A34C-B7D8-1F38A65E4996}"/>
                </a:ext>
              </a:extLst>
            </p:cNvPr>
            <p:cNvSpPr>
              <a:spLocks/>
            </p:cNvSpPr>
            <p:nvPr/>
          </p:nvSpPr>
          <p:spPr bwMode="auto">
            <a:xfrm>
              <a:off x="7834648" y="2119281"/>
              <a:ext cx="183822" cy="92755"/>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solidFill>
              <a:schemeClr val="accent4"/>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6" name="Freeform 29">
              <a:extLst>
                <a:ext uri="{FF2B5EF4-FFF2-40B4-BE49-F238E27FC236}">
                  <a16:creationId xmlns:a16="http://schemas.microsoft.com/office/drawing/2014/main" id="{58E30026-CD3D-0C42-8D38-16E6D7E2E707}"/>
                </a:ext>
              </a:extLst>
            </p:cNvPr>
            <p:cNvSpPr>
              <a:spLocks/>
            </p:cNvSpPr>
            <p:nvPr/>
          </p:nvSpPr>
          <p:spPr bwMode="auto">
            <a:xfrm>
              <a:off x="7976309" y="2205290"/>
              <a:ext cx="16864" cy="11806"/>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7" name="Freeform 30">
              <a:extLst>
                <a:ext uri="{FF2B5EF4-FFF2-40B4-BE49-F238E27FC236}">
                  <a16:creationId xmlns:a16="http://schemas.microsoft.com/office/drawing/2014/main" id="{F8EFDDE7-B1FA-3E4E-8A82-028A214F9D9B}"/>
                </a:ext>
              </a:extLst>
            </p:cNvPr>
            <p:cNvSpPr>
              <a:spLocks/>
            </p:cNvSpPr>
            <p:nvPr/>
          </p:nvSpPr>
          <p:spPr bwMode="auto">
            <a:xfrm>
              <a:off x="7763817" y="2269376"/>
              <a:ext cx="70830" cy="158525"/>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solidFill>
              <a:srgbClr val="76767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8" name="Freeform 31">
              <a:extLst>
                <a:ext uri="{FF2B5EF4-FFF2-40B4-BE49-F238E27FC236}">
                  <a16:creationId xmlns:a16="http://schemas.microsoft.com/office/drawing/2014/main" id="{CB7E2391-E1B0-DE40-8BAC-24E3E855BF52}"/>
                </a:ext>
              </a:extLst>
            </p:cNvPr>
            <p:cNvSpPr>
              <a:spLocks/>
            </p:cNvSpPr>
            <p:nvPr/>
          </p:nvSpPr>
          <p:spPr bwMode="auto">
            <a:xfrm>
              <a:off x="7750326" y="2378994"/>
              <a:ext cx="55652" cy="91068"/>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89" name="Freeform 32">
              <a:extLst>
                <a:ext uri="{FF2B5EF4-FFF2-40B4-BE49-F238E27FC236}">
                  <a16:creationId xmlns:a16="http://schemas.microsoft.com/office/drawing/2014/main" id="{8C6A80D6-6792-544D-9B4A-208D46E028DB}"/>
                </a:ext>
              </a:extLst>
            </p:cNvPr>
            <p:cNvSpPr>
              <a:spLocks/>
            </p:cNvSpPr>
            <p:nvPr/>
          </p:nvSpPr>
          <p:spPr bwMode="auto">
            <a:xfrm>
              <a:off x="7480495" y="2227213"/>
              <a:ext cx="317051" cy="205746"/>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rgbClr val="DAD8D9"/>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0" name="Freeform 33">
              <a:extLst>
                <a:ext uri="{FF2B5EF4-FFF2-40B4-BE49-F238E27FC236}">
                  <a16:creationId xmlns:a16="http://schemas.microsoft.com/office/drawing/2014/main" id="{1E09CFD8-D650-534D-B920-348B506C3EA6}"/>
                </a:ext>
              </a:extLst>
            </p:cNvPr>
            <p:cNvSpPr>
              <a:spLocks/>
            </p:cNvSpPr>
            <p:nvPr/>
          </p:nvSpPr>
          <p:spPr bwMode="auto">
            <a:xfrm>
              <a:off x="7183681" y="3051885"/>
              <a:ext cx="490754" cy="384509"/>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accent2"/>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1" name="Freeform 34">
              <a:extLst>
                <a:ext uri="{FF2B5EF4-FFF2-40B4-BE49-F238E27FC236}">
                  <a16:creationId xmlns:a16="http://schemas.microsoft.com/office/drawing/2014/main" id="{785D41AF-41B3-B542-A6D9-EE22221AFC6A}"/>
                </a:ext>
              </a:extLst>
            </p:cNvPr>
            <p:cNvSpPr>
              <a:spLocks/>
            </p:cNvSpPr>
            <p:nvPr/>
          </p:nvSpPr>
          <p:spPr bwMode="auto">
            <a:xfrm>
              <a:off x="6802545" y="2950697"/>
              <a:ext cx="306933" cy="271518"/>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rgbClr val="DAD8D9"/>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2" name="Freeform 35">
              <a:extLst>
                <a:ext uri="{FF2B5EF4-FFF2-40B4-BE49-F238E27FC236}">
                  <a16:creationId xmlns:a16="http://schemas.microsoft.com/office/drawing/2014/main" id="{27CC4ADD-AA36-5A47-9A1B-77C6F2D2AA1F}"/>
                </a:ext>
              </a:extLst>
            </p:cNvPr>
            <p:cNvSpPr>
              <a:spLocks/>
            </p:cNvSpPr>
            <p:nvPr/>
          </p:nvSpPr>
          <p:spPr bwMode="auto">
            <a:xfrm>
              <a:off x="6765443" y="2707850"/>
              <a:ext cx="274890" cy="247908"/>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3" name="Freeform 36">
              <a:extLst>
                <a:ext uri="{FF2B5EF4-FFF2-40B4-BE49-F238E27FC236}">
                  <a16:creationId xmlns:a16="http://schemas.microsoft.com/office/drawing/2014/main" id="{01EF97D3-40FA-6C4A-BAA4-6CB03A3A4862}"/>
                </a:ext>
              </a:extLst>
            </p:cNvPr>
            <p:cNvSpPr>
              <a:spLocks/>
            </p:cNvSpPr>
            <p:nvPr/>
          </p:nvSpPr>
          <p:spPr bwMode="auto">
            <a:xfrm>
              <a:off x="7011664" y="2657257"/>
              <a:ext cx="465458" cy="151779"/>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solidFill>
              <a:schemeClr val="accent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4" name="Freeform 37">
              <a:extLst>
                <a:ext uri="{FF2B5EF4-FFF2-40B4-BE49-F238E27FC236}">
                  <a16:creationId xmlns:a16="http://schemas.microsoft.com/office/drawing/2014/main" id="{6931882C-451E-A943-B503-906C28C9EDFB}"/>
                </a:ext>
              </a:extLst>
            </p:cNvPr>
            <p:cNvSpPr>
              <a:spLocks/>
            </p:cNvSpPr>
            <p:nvPr/>
          </p:nvSpPr>
          <p:spPr bwMode="auto">
            <a:xfrm>
              <a:off x="7342207" y="2606663"/>
              <a:ext cx="465458" cy="205746"/>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solidFill>
              <a:schemeClr val="accent4"/>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5" name="Freeform 38">
              <a:extLst>
                <a:ext uri="{FF2B5EF4-FFF2-40B4-BE49-F238E27FC236}">
                  <a16:creationId xmlns:a16="http://schemas.microsoft.com/office/drawing/2014/main" id="{81280770-32BF-2A4E-9EDF-7BE2A2405E41}"/>
                </a:ext>
              </a:extLst>
            </p:cNvPr>
            <p:cNvSpPr>
              <a:spLocks/>
            </p:cNvSpPr>
            <p:nvPr/>
          </p:nvSpPr>
          <p:spPr bwMode="auto">
            <a:xfrm>
              <a:off x="7274749" y="2775308"/>
              <a:ext cx="286695" cy="308620"/>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solidFill>
              <a:srgbClr val="DBD8D9"/>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solidFill>
                  <a:schemeClr val="accent6"/>
                </a:solidFill>
                <a:latin typeface="+mn-lt"/>
              </a:endParaRPr>
            </a:p>
          </p:txBody>
        </p:sp>
        <p:sp>
          <p:nvSpPr>
            <p:cNvPr id="96" name="Freeform 39">
              <a:extLst>
                <a:ext uri="{FF2B5EF4-FFF2-40B4-BE49-F238E27FC236}">
                  <a16:creationId xmlns:a16="http://schemas.microsoft.com/office/drawing/2014/main" id="{15D45909-5B2A-674A-AB4F-F1BFB0888FDF}"/>
                </a:ext>
              </a:extLst>
            </p:cNvPr>
            <p:cNvSpPr>
              <a:spLocks/>
            </p:cNvSpPr>
            <p:nvPr/>
          </p:nvSpPr>
          <p:spPr bwMode="auto">
            <a:xfrm>
              <a:off x="7369190" y="2432960"/>
              <a:ext cx="418238" cy="234416"/>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solidFill>
              <a:schemeClr val="accent4"/>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7" name="Freeform 40">
              <a:extLst>
                <a:ext uri="{FF2B5EF4-FFF2-40B4-BE49-F238E27FC236}">
                  <a16:creationId xmlns:a16="http://schemas.microsoft.com/office/drawing/2014/main" id="{D9A08912-6961-B34F-96A5-8838761BF444}"/>
                </a:ext>
              </a:extLst>
            </p:cNvPr>
            <p:cNvSpPr>
              <a:spLocks/>
            </p:cNvSpPr>
            <p:nvPr/>
          </p:nvSpPr>
          <p:spPr bwMode="auto">
            <a:xfrm>
              <a:off x="7406291" y="2750011"/>
              <a:ext cx="269831" cy="209119"/>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solidFill>
              <a:schemeClr val="accent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8" name="Freeform 41">
              <a:extLst>
                <a:ext uri="{FF2B5EF4-FFF2-40B4-BE49-F238E27FC236}">
                  <a16:creationId xmlns:a16="http://schemas.microsoft.com/office/drawing/2014/main" id="{C1B191A3-F906-6F47-A0CB-A1D107DEC5B9}"/>
                </a:ext>
              </a:extLst>
            </p:cNvPr>
            <p:cNvSpPr>
              <a:spLocks/>
            </p:cNvSpPr>
            <p:nvPr/>
          </p:nvSpPr>
          <p:spPr bwMode="auto">
            <a:xfrm>
              <a:off x="7128028" y="2788799"/>
              <a:ext cx="212492" cy="340661"/>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solidFill>
              <a:schemeClr val="accent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99" name="Freeform 42">
              <a:extLst>
                <a:ext uri="{FF2B5EF4-FFF2-40B4-BE49-F238E27FC236}">
                  <a16:creationId xmlns:a16="http://schemas.microsoft.com/office/drawing/2014/main" id="{B5647054-7CB6-6345-9AE2-90289DE8BBF3}"/>
                </a:ext>
              </a:extLst>
            </p:cNvPr>
            <p:cNvSpPr>
              <a:spLocks/>
            </p:cNvSpPr>
            <p:nvPr/>
          </p:nvSpPr>
          <p:spPr bwMode="auto">
            <a:xfrm>
              <a:off x="6942519" y="2800604"/>
              <a:ext cx="195628" cy="342348"/>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solidFill>
              <a:schemeClr val="accent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0" name="Freeform 43">
              <a:extLst>
                <a:ext uri="{FF2B5EF4-FFF2-40B4-BE49-F238E27FC236}">
                  <a16:creationId xmlns:a16="http://schemas.microsoft.com/office/drawing/2014/main" id="{53A232DC-9671-7A44-9E8E-C982F798EA6E}"/>
                </a:ext>
              </a:extLst>
            </p:cNvPr>
            <p:cNvSpPr>
              <a:spLocks/>
            </p:cNvSpPr>
            <p:nvPr/>
          </p:nvSpPr>
          <p:spPr bwMode="auto">
            <a:xfrm>
              <a:off x="7559758" y="2387426"/>
              <a:ext cx="242848" cy="177077"/>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solidFill>
              <a:srgbClr val="DBD8D9"/>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1" name="Freeform 44">
              <a:extLst>
                <a:ext uri="{FF2B5EF4-FFF2-40B4-BE49-F238E27FC236}">
                  <a16:creationId xmlns:a16="http://schemas.microsoft.com/office/drawing/2014/main" id="{336CBB0B-2E88-8647-86F3-6C82D2C3B2C8}"/>
                </a:ext>
              </a:extLst>
            </p:cNvPr>
            <p:cNvSpPr>
              <a:spLocks/>
            </p:cNvSpPr>
            <p:nvPr/>
          </p:nvSpPr>
          <p:spPr bwMode="auto">
            <a:xfrm>
              <a:off x="7411350" y="2367189"/>
              <a:ext cx="249594" cy="246221"/>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solidFill>
              <a:schemeClr val="accent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2" name="Freeform 45">
              <a:extLst>
                <a:ext uri="{FF2B5EF4-FFF2-40B4-BE49-F238E27FC236}">
                  <a16:creationId xmlns:a16="http://schemas.microsoft.com/office/drawing/2014/main" id="{69F347FB-4BE1-634F-86ED-9825CAE3FF95}"/>
                </a:ext>
              </a:extLst>
            </p:cNvPr>
            <p:cNvSpPr>
              <a:spLocks/>
            </p:cNvSpPr>
            <p:nvPr/>
          </p:nvSpPr>
          <p:spPr bwMode="auto">
            <a:xfrm>
              <a:off x="7045393" y="2498731"/>
              <a:ext cx="398000" cy="205746"/>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solidFill>
              <a:schemeClr val="accent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3" name="Freeform 46">
              <a:extLst>
                <a:ext uri="{FF2B5EF4-FFF2-40B4-BE49-F238E27FC236}">
                  <a16:creationId xmlns:a16="http://schemas.microsoft.com/office/drawing/2014/main" id="{646DB8F1-7F33-2540-A3A1-F7DDAB617416}"/>
                </a:ext>
              </a:extLst>
            </p:cNvPr>
            <p:cNvSpPr>
              <a:spLocks/>
            </p:cNvSpPr>
            <p:nvPr/>
          </p:nvSpPr>
          <p:spPr bwMode="auto">
            <a:xfrm>
              <a:off x="6706417" y="2426214"/>
              <a:ext cx="362585" cy="315365"/>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solidFill>
              <a:schemeClr val="accent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4" name="Freeform 47">
              <a:extLst>
                <a:ext uri="{FF2B5EF4-FFF2-40B4-BE49-F238E27FC236}">
                  <a16:creationId xmlns:a16="http://schemas.microsoft.com/office/drawing/2014/main" id="{8E1D7FD2-6A9B-F741-A2FE-2D8E71DDEA1D}"/>
                </a:ext>
              </a:extLst>
            </p:cNvPr>
            <p:cNvSpPr>
              <a:spLocks/>
            </p:cNvSpPr>
            <p:nvPr/>
          </p:nvSpPr>
          <p:spPr bwMode="auto">
            <a:xfrm>
              <a:off x="6642332" y="1820781"/>
              <a:ext cx="350780" cy="408119"/>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solidFill>
              <a:schemeClr val="accent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5" name="Line 48">
              <a:extLst>
                <a:ext uri="{FF2B5EF4-FFF2-40B4-BE49-F238E27FC236}">
                  <a16:creationId xmlns:a16="http://schemas.microsoft.com/office/drawing/2014/main" id="{4C1D54BC-5924-D645-B0F9-155ADF41E551}"/>
                </a:ext>
              </a:extLst>
            </p:cNvPr>
            <p:cNvSpPr>
              <a:spLocks noChangeShapeType="1"/>
            </p:cNvSpPr>
            <p:nvPr/>
          </p:nvSpPr>
          <p:spPr bwMode="auto">
            <a:xfrm>
              <a:off x="6881808" y="2014722"/>
              <a:ext cx="0" cy="0"/>
            </a:xfrm>
            <a:prstGeom prst="line">
              <a:avLst/>
            </a:prstGeom>
            <a:grpFill/>
            <a:ln w="12700">
              <a:solidFill>
                <a:srgbClr val="000000"/>
              </a:solidFill>
              <a:round/>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6" name="Line 49">
              <a:extLst>
                <a:ext uri="{FF2B5EF4-FFF2-40B4-BE49-F238E27FC236}">
                  <a16:creationId xmlns:a16="http://schemas.microsoft.com/office/drawing/2014/main" id="{407CD035-F1DA-344A-98A2-619BEA048B8F}"/>
                </a:ext>
              </a:extLst>
            </p:cNvPr>
            <p:cNvSpPr>
              <a:spLocks noChangeShapeType="1"/>
            </p:cNvSpPr>
            <p:nvPr/>
          </p:nvSpPr>
          <p:spPr bwMode="auto">
            <a:xfrm>
              <a:off x="6881808" y="2014722"/>
              <a:ext cx="0" cy="0"/>
            </a:xfrm>
            <a:prstGeom prst="line">
              <a:avLst/>
            </a:pr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7" name="Freeform 50">
              <a:extLst>
                <a:ext uri="{FF2B5EF4-FFF2-40B4-BE49-F238E27FC236}">
                  <a16:creationId xmlns:a16="http://schemas.microsoft.com/office/drawing/2014/main" id="{7CDC30F9-76EB-1B4B-83BE-05C9D65DEE9E}"/>
                </a:ext>
              </a:extLst>
            </p:cNvPr>
            <p:cNvSpPr>
              <a:spLocks/>
            </p:cNvSpPr>
            <p:nvPr/>
          </p:nvSpPr>
          <p:spPr bwMode="auto">
            <a:xfrm>
              <a:off x="6964444" y="1940519"/>
              <a:ext cx="409805" cy="386196"/>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solidFill>
              <a:schemeClr val="accent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8" name="Freeform 51">
              <a:extLst>
                <a:ext uri="{FF2B5EF4-FFF2-40B4-BE49-F238E27FC236}">
                  <a16:creationId xmlns:a16="http://schemas.microsoft.com/office/drawing/2014/main" id="{F42A0D09-BE08-2E46-A3F0-EF490253A81C}"/>
                </a:ext>
              </a:extLst>
            </p:cNvPr>
            <p:cNvSpPr>
              <a:spLocks/>
            </p:cNvSpPr>
            <p:nvPr/>
          </p:nvSpPr>
          <p:spPr bwMode="auto">
            <a:xfrm>
              <a:off x="6848079" y="1986053"/>
              <a:ext cx="286695" cy="305247"/>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09" name="Freeform 52">
              <a:extLst>
                <a:ext uri="{FF2B5EF4-FFF2-40B4-BE49-F238E27FC236}">
                  <a16:creationId xmlns:a16="http://schemas.microsoft.com/office/drawing/2014/main" id="{2E2C6234-46F8-4746-8423-3533C4CEAC28}"/>
                </a:ext>
              </a:extLst>
            </p:cNvPr>
            <p:cNvSpPr>
              <a:spLocks/>
            </p:cNvSpPr>
            <p:nvPr/>
          </p:nvSpPr>
          <p:spPr bwMode="auto">
            <a:xfrm>
              <a:off x="7268003" y="2274434"/>
              <a:ext cx="229357" cy="263085"/>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solidFill>
              <a:schemeClr val="accent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10" name="Freeform 53">
              <a:extLst>
                <a:ext uri="{FF2B5EF4-FFF2-40B4-BE49-F238E27FC236}">
                  <a16:creationId xmlns:a16="http://schemas.microsoft.com/office/drawing/2014/main" id="{549BF438-DC1C-1A4E-A02A-2458D4090E0F}"/>
                </a:ext>
              </a:extLst>
            </p:cNvPr>
            <p:cNvSpPr>
              <a:spLocks/>
            </p:cNvSpPr>
            <p:nvPr/>
          </p:nvSpPr>
          <p:spPr bwMode="auto">
            <a:xfrm>
              <a:off x="7119596" y="2319969"/>
              <a:ext cx="168644" cy="290068"/>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11" name="Freeform 54">
              <a:extLst>
                <a:ext uri="{FF2B5EF4-FFF2-40B4-BE49-F238E27FC236}">
                  <a16:creationId xmlns:a16="http://schemas.microsoft.com/office/drawing/2014/main" id="{583C8FA9-013A-FC47-8516-6A83451735D3}"/>
                </a:ext>
              </a:extLst>
            </p:cNvPr>
            <p:cNvSpPr>
              <a:spLocks/>
            </p:cNvSpPr>
            <p:nvPr/>
          </p:nvSpPr>
          <p:spPr bwMode="auto">
            <a:xfrm>
              <a:off x="6929028" y="2282867"/>
              <a:ext cx="217551" cy="381136"/>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solidFill>
              <a:srgbClr val="767676"/>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12" name="Freeform 55">
              <a:extLst>
                <a:ext uri="{FF2B5EF4-FFF2-40B4-BE49-F238E27FC236}">
                  <a16:creationId xmlns:a16="http://schemas.microsoft.com/office/drawing/2014/main" id="{3C349BFF-E766-1043-BEBF-E9AD64F049C0}"/>
                </a:ext>
              </a:extLst>
            </p:cNvPr>
            <p:cNvSpPr>
              <a:spLocks/>
            </p:cNvSpPr>
            <p:nvPr/>
          </p:nvSpPr>
          <p:spPr bwMode="auto">
            <a:xfrm>
              <a:off x="6662570" y="2198544"/>
              <a:ext cx="330543" cy="24284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13" name="Freeform 112">
              <a:extLst>
                <a:ext uri="{FF2B5EF4-FFF2-40B4-BE49-F238E27FC236}">
                  <a16:creationId xmlns:a16="http://schemas.microsoft.com/office/drawing/2014/main" id="{F75658A9-1E90-A942-8BB9-9AE6A3AF3992}"/>
                </a:ext>
              </a:extLst>
            </p:cNvPr>
            <p:cNvSpPr>
              <a:spLocks/>
            </p:cNvSpPr>
            <p:nvPr/>
          </p:nvSpPr>
          <p:spPr bwMode="auto">
            <a:xfrm>
              <a:off x="5018153" y="2909600"/>
              <a:ext cx="735560" cy="571704"/>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solidFill>
              <a:srgbClr val="DBD8D9"/>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14" name="Freeform 113">
              <a:extLst>
                <a:ext uri="{FF2B5EF4-FFF2-40B4-BE49-F238E27FC236}">
                  <a16:creationId xmlns:a16="http://schemas.microsoft.com/office/drawing/2014/main" id="{75570C31-5970-B446-8990-D0F75F188E2A}"/>
                </a:ext>
              </a:extLst>
            </p:cNvPr>
            <p:cNvSpPr>
              <a:spLocks/>
            </p:cNvSpPr>
            <p:nvPr/>
          </p:nvSpPr>
          <p:spPr bwMode="auto">
            <a:xfrm>
              <a:off x="5859824" y="3209513"/>
              <a:ext cx="448593" cy="285010"/>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solidFill>
              <a:srgbClr val="DBD8D9"/>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grpSp>
      <p:sp>
        <p:nvSpPr>
          <p:cNvPr id="4" name="TextBox 3">
            <a:extLst>
              <a:ext uri="{FF2B5EF4-FFF2-40B4-BE49-F238E27FC236}">
                <a16:creationId xmlns:a16="http://schemas.microsoft.com/office/drawing/2014/main" id="{E451A373-17A1-074A-90DD-CB6814E8370B}"/>
              </a:ext>
            </a:extLst>
          </p:cNvPr>
          <p:cNvSpPr txBox="1"/>
          <p:nvPr/>
        </p:nvSpPr>
        <p:spPr>
          <a:xfrm>
            <a:off x="3481595" y="1849316"/>
            <a:ext cx="312458" cy="323165"/>
          </a:xfrm>
          <a:prstGeom prst="rect">
            <a:avLst/>
          </a:prstGeom>
          <a:noFill/>
        </p:spPr>
        <p:txBody>
          <a:bodyPr wrap="square" lIns="0" tIns="0" rIns="0" bIns="0" rtlCol="0">
            <a:spAutoFit/>
          </a:bodyPr>
          <a:lstStyle/>
          <a:p>
            <a:pPr algn="ctr">
              <a:buClr>
                <a:schemeClr val="accent2"/>
              </a:buClr>
            </a:pPr>
            <a:r>
              <a:rPr lang="en-US" sz="1050" dirty="0"/>
              <a:t>WA</a:t>
            </a:r>
          </a:p>
          <a:p>
            <a:pPr algn="ctr">
              <a:buClr>
                <a:schemeClr val="accent2"/>
              </a:buClr>
            </a:pPr>
            <a:r>
              <a:rPr lang="en-US" sz="1050" dirty="0"/>
              <a:t>13%</a:t>
            </a:r>
          </a:p>
        </p:txBody>
      </p:sp>
      <p:sp>
        <p:nvSpPr>
          <p:cNvPr id="115" name="TextBox 114">
            <a:extLst>
              <a:ext uri="{FF2B5EF4-FFF2-40B4-BE49-F238E27FC236}">
                <a16:creationId xmlns:a16="http://schemas.microsoft.com/office/drawing/2014/main" id="{F9CC9AB8-7126-774B-97C6-222FD2C54F90}"/>
              </a:ext>
            </a:extLst>
          </p:cNvPr>
          <p:cNvSpPr txBox="1"/>
          <p:nvPr/>
        </p:nvSpPr>
        <p:spPr>
          <a:xfrm>
            <a:off x="3258710" y="2409386"/>
            <a:ext cx="312458" cy="323165"/>
          </a:xfrm>
          <a:prstGeom prst="rect">
            <a:avLst/>
          </a:prstGeom>
          <a:noFill/>
        </p:spPr>
        <p:txBody>
          <a:bodyPr wrap="square" lIns="0" tIns="0" rIns="0" bIns="0" rtlCol="0">
            <a:spAutoFit/>
          </a:bodyPr>
          <a:lstStyle/>
          <a:p>
            <a:pPr algn="ctr">
              <a:buClr>
                <a:schemeClr val="accent2"/>
              </a:buClr>
            </a:pPr>
            <a:r>
              <a:rPr lang="en-US" sz="1050" dirty="0"/>
              <a:t>OR</a:t>
            </a:r>
          </a:p>
          <a:p>
            <a:pPr algn="ctr">
              <a:buClr>
                <a:schemeClr val="accent2"/>
              </a:buClr>
            </a:pPr>
            <a:r>
              <a:rPr lang="en-US" sz="1050" dirty="0"/>
              <a:t>12%</a:t>
            </a:r>
          </a:p>
        </p:txBody>
      </p:sp>
      <p:sp>
        <p:nvSpPr>
          <p:cNvPr id="116" name="TextBox 115">
            <a:extLst>
              <a:ext uri="{FF2B5EF4-FFF2-40B4-BE49-F238E27FC236}">
                <a16:creationId xmlns:a16="http://schemas.microsoft.com/office/drawing/2014/main" id="{93B0570F-EF24-9241-B1F7-7CB1414614B4}"/>
              </a:ext>
            </a:extLst>
          </p:cNvPr>
          <p:cNvSpPr txBox="1"/>
          <p:nvPr/>
        </p:nvSpPr>
        <p:spPr>
          <a:xfrm>
            <a:off x="4013090" y="2660846"/>
            <a:ext cx="312458" cy="323165"/>
          </a:xfrm>
          <a:prstGeom prst="rect">
            <a:avLst/>
          </a:prstGeom>
          <a:noFill/>
        </p:spPr>
        <p:txBody>
          <a:bodyPr wrap="square" lIns="0" tIns="0" rIns="0" bIns="0" rtlCol="0">
            <a:spAutoFit/>
          </a:bodyPr>
          <a:lstStyle/>
          <a:p>
            <a:pPr algn="ctr">
              <a:buClr>
                <a:schemeClr val="accent2"/>
              </a:buClr>
            </a:pPr>
            <a:r>
              <a:rPr lang="en-US" sz="1050" dirty="0"/>
              <a:t>ID</a:t>
            </a:r>
          </a:p>
          <a:p>
            <a:pPr algn="ctr">
              <a:buClr>
                <a:schemeClr val="accent2"/>
              </a:buClr>
            </a:pPr>
            <a:r>
              <a:rPr lang="en-US" sz="1050" dirty="0"/>
              <a:t>13%</a:t>
            </a:r>
          </a:p>
        </p:txBody>
      </p:sp>
      <p:sp>
        <p:nvSpPr>
          <p:cNvPr id="117" name="TextBox 116">
            <a:extLst>
              <a:ext uri="{FF2B5EF4-FFF2-40B4-BE49-F238E27FC236}">
                <a16:creationId xmlns:a16="http://schemas.microsoft.com/office/drawing/2014/main" id="{0AAE88D0-327E-9A44-B89B-AAAD0A4F33EA}"/>
              </a:ext>
            </a:extLst>
          </p:cNvPr>
          <p:cNvSpPr txBox="1"/>
          <p:nvPr/>
        </p:nvSpPr>
        <p:spPr>
          <a:xfrm>
            <a:off x="4773185" y="2175071"/>
            <a:ext cx="312458" cy="323165"/>
          </a:xfrm>
          <a:prstGeom prst="rect">
            <a:avLst/>
          </a:prstGeom>
          <a:noFill/>
        </p:spPr>
        <p:txBody>
          <a:bodyPr wrap="square" lIns="0" tIns="0" rIns="0" bIns="0" rtlCol="0">
            <a:spAutoFit/>
          </a:bodyPr>
          <a:lstStyle/>
          <a:p>
            <a:pPr algn="ctr">
              <a:buClr>
                <a:schemeClr val="accent2"/>
              </a:buClr>
            </a:pPr>
            <a:r>
              <a:rPr lang="en-US" sz="1050" dirty="0"/>
              <a:t>MT</a:t>
            </a:r>
          </a:p>
          <a:p>
            <a:pPr algn="ctr">
              <a:buClr>
                <a:schemeClr val="accent2"/>
              </a:buClr>
            </a:pPr>
            <a:r>
              <a:rPr lang="en-US" sz="1050" dirty="0"/>
              <a:t>3%</a:t>
            </a:r>
          </a:p>
        </p:txBody>
      </p:sp>
      <p:sp>
        <p:nvSpPr>
          <p:cNvPr id="172" name="TextBox 171">
            <a:extLst>
              <a:ext uri="{FF2B5EF4-FFF2-40B4-BE49-F238E27FC236}">
                <a16:creationId xmlns:a16="http://schemas.microsoft.com/office/drawing/2014/main" id="{B089F41E-8CB2-CF47-82CE-F0E17933DB14}"/>
              </a:ext>
            </a:extLst>
          </p:cNvPr>
          <p:cNvSpPr txBox="1"/>
          <p:nvPr/>
        </p:nvSpPr>
        <p:spPr>
          <a:xfrm>
            <a:off x="4893200" y="2918021"/>
            <a:ext cx="312458" cy="323165"/>
          </a:xfrm>
          <a:prstGeom prst="rect">
            <a:avLst/>
          </a:prstGeom>
          <a:noFill/>
        </p:spPr>
        <p:txBody>
          <a:bodyPr wrap="square" lIns="0" tIns="0" rIns="0" bIns="0" rtlCol="0">
            <a:spAutoFit/>
          </a:bodyPr>
          <a:lstStyle/>
          <a:p>
            <a:pPr algn="ctr">
              <a:buClr>
                <a:schemeClr val="accent2"/>
              </a:buClr>
            </a:pPr>
            <a:r>
              <a:rPr lang="en-US" sz="1050" dirty="0"/>
              <a:t>WY</a:t>
            </a:r>
          </a:p>
          <a:p>
            <a:pPr algn="ctr">
              <a:buClr>
                <a:schemeClr val="accent2"/>
              </a:buClr>
            </a:pPr>
            <a:r>
              <a:rPr lang="en-US" sz="1050" dirty="0"/>
              <a:t>10%</a:t>
            </a:r>
          </a:p>
        </p:txBody>
      </p:sp>
      <p:sp>
        <p:nvSpPr>
          <p:cNvPr id="173" name="TextBox 172">
            <a:extLst>
              <a:ext uri="{FF2B5EF4-FFF2-40B4-BE49-F238E27FC236}">
                <a16:creationId xmlns:a16="http://schemas.microsoft.com/office/drawing/2014/main" id="{110C3989-0FA7-8346-B7F1-3C2E7711F63A}"/>
              </a:ext>
            </a:extLst>
          </p:cNvPr>
          <p:cNvSpPr txBox="1"/>
          <p:nvPr/>
        </p:nvSpPr>
        <p:spPr>
          <a:xfrm>
            <a:off x="4258835" y="3489521"/>
            <a:ext cx="312458" cy="323165"/>
          </a:xfrm>
          <a:prstGeom prst="rect">
            <a:avLst/>
          </a:prstGeom>
          <a:noFill/>
        </p:spPr>
        <p:txBody>
          <a:bodyPr wrap="square" lIns="0" tIns="0" rIns="0" bIns="0" rtlCol="0">
            <a:spAutoFit/>
          </a:bodyPr>
          <a:lstStyle/>
          <a:p>
            <a:pPr algn="ctr">
              <a:buClr>
                <a:schemeClr val="accent2"/>
              </a:buClr>
            </a:pPr>
            <a:r>
              <a:rPr lang="en-US" sz="1050" dirty="0"/>
              <a:t>UT</a:t>
            </a:r>
          </a:p>
          <a:p>
            <a:pPr algn="ctr">
              <a:buClr>
                <a:schemeClr val="accent2"/>
              </a:buClr>
            </a:pPr>
            <a:r>
              <a:rPr lang="en-US" sz="1050" dirty="0"/>
              <a:t>15%</a:t>
            </a:r>
          </a:p>
        </p:txBody>
      </p:sp>
      <p:sp>
        <p:nvSpPr>
          <p:cNvPr id="174" name="TextBox 173">
            <a:extLst>
              <a:ext uri="{FF2B5EF4-FFF2-40B4-BE49-F238E27FC236}">
                <a16:creationId xmlns:a16="http://schemas.microsoft.com/office/drawing/2014/main" id="{247A2578-AE0B-9247-8EA3-0E74E7F37427}"/>
              </a:ext>
            </a:extLst>
          </p:cNvPr>
          <p:cNvSpPr txBox="1"/>
          <p:nvPr/>
        </p:nvSpPr>
        <p:spPr>
          <a:xfrm>
            <a:off x="5104655" y="3672401"/>
            <a:ext cx="312458" cy="323165"/>
          </a:xfrm>
          <a:prstGeom prst="rect">
            <a:avLst/>
          </a:prstGeom>
          <a:noFill/>
        </p:spPr>
        <p:txBody>
          <a:bodyPr wrap="square" lIns="0" tIns="0" rIns="0" bIns="0" rtlCol="0">
            <a:spAutoFit/>
          </a:bodyPr>
          <a:lstStyle/>
          <a:p>
            <a:pPr algn="ctr">
              <a:buClr>
                <a:schemeClr val="accent2"/>
              </a:buClr>
            </a:pPr>
            <a:r>
              <a:rPr lang="en-US" sz="1050" dirty="0">
                <a:solidFill>
                  <a:schemeClr val="bg1"/>
                </a:solidFill>
              </a:rPr>
              <a:t>CO</a:t>
            </a:r>
          </a:p>
          <a:p>
            <a:pPr algn="ctr">
              <a:buClr>
                <a:schemeClr val="accent2"/>
              </a:buClr>
            </a:pPr>
            <a:r>
              <a:rPr lang="en-US" sz="1050" dirty="0">
                <a:solidFill>
                  <a:schemeClr val="bg1"/>
                </a:solidFill>
              </a:rPr>
              <a:t>23%</a:t>
            </a:r>
          </a:p>
        </p:txBody>
      </p:sp>
      <p:sp>
        <p:nvSpPr>
          <p:cNvPr id="175" name="TextBox 174">
            <a:extLst>
              <a:ext uri="{FF2B5EF4-FFF2-40B4-BE49-F238E27FC236}">
                <a16:creationId xmlns:a16="http://schemas.microsoft.com/office/drawing/2014/main" id="{C0298572-A569-B84A-B788-E19D9A9E3FAF}"/>
              </a:ext>
            </a:extLst>
          </p:cNvPr>
          <p:cNvSpPr txBox="1"/>
          <p:nvPr/>
        </p:nvSpPr>
        <p:spPr>
          <a:xfrm>
            <a:off x="4904630" y="4483931"/>
            <a:ext cx="312458" cy="323165"/>
          </a:xfrm>
          <a:prstGeom prst="rect">
            <a:avLst/>
          </a:prstGeom>
          <a:noFill/>
        </p:spPr>
        <p:txBody>
          <a:bodyPr wrap="square" lIns="0" tIns="0" rIns="0" bIns="0" rtlCol="0">
            <a:spAutoFit/>
          </a:bodyPr>
          <a:lstStyle/>
          <a:p>
            <a:pPr algn="ctr">
              <a:buClr>
                <a:schemeClr val="accent2"/>
              </a:buClr>
            </a:pPr>
            <a:r>
              <a:rPr lang="en-US" sz="1050" dirty="0">
                <a:solidFill>
                  <a:schemeClr val="bg1"/>
                </a:solidFill>
              </a:rPr>
              <a:t>NM</a:t>
            </a:r>
          </a:p>
          <a:p>
            <a:pPr algn="ctr">
              <a:buClr>
                <a:schemeClr val="accent2"/>
              </a:buClr>
            </a:pPr>
            <a:r>
              <a:rPr lang="en-US" sz="1050" dirty="0">
                <a:solidFill>
                  <a:schemeClr val="bg1"/>
                </a:solidFill>
              </a:rPr>
              <a:t>45%</a:t>
            </a:r>
          </a:p>
        </p:txBody>
      </p:sp>
      <p:sp>
        <p:nvSpPr>
          <p:cNvPr id="176" name="TextBox 175">
            <a:extLst>
              <a:ext uri="{FF2B5EF4-FFF2-40B4-BE49-F238E27FC236}">
                <a16:creationId xmlns:a16="http://schemas.microsoft.com/office/drawing/2014/main" id="{CD2607B1-7C62-464B-A48F-6765A6730E1B}"/>
              </a:ext>
            </a:extLst>
          </p:cNvPr>
          <p:cNvSpPr txBox="1"/>
          <p:nvPr/>
        </p:nvSpPr>
        <p:spPr>
          <a:xfrm>
            <a:off x="4081670" y="4363916"/>
            <a:ext cx="312458" cy="323165"/>
          </a:xfrm>
          <a:prstGeom prst="rect">
            <a:avLst/>
          </a:prstGeom>
          <a:noFill/>
        </p:spPr>
        <p:txBody>
          <a:bodyPr wrap="square" lIns="0" tIns="0" rIns="0" bIns="0" rtlCol="0">
            <a:spAutoFit/>
          </a:bodyPr>
          <a:lstStyle/>
          <a:p>
            <a:pPr algn="ctr">
              <a:buClr>
                <a:schemeClr val="accent2"/>
              </a:buClr>
            </a:pPr>
            <a:r>
              <a:rPr lang="en-US" sz="1050" dirty="0">
                <a:solidFill>
                  <a:schemeClr val="bg1"/>
                </a:solidFill>
              </a:rPr>
              <a:t>AZ</a:t>
            </a:r>
          </a:p>
          <a:p>
            <a:pPr algn="ctr">
              <a:buClr>
                <a:schemeClr val="accent2"/>
              </a:buClr>
            </a:pPr>
            <a:r>
              <a:rPr lang="en-US" sz="1050" dirty="0">
                <a:solidFill>
                  <a:schemeClr val="bg1"/>
                </a:solidFill>
              </a:rPr>
              <a:t>35%</a:t>
            </a:r>
          </a:p>
        </p:txBody>
      </p:sp>
      <p:sp>
        <p:nvSpPr>
          <p:cNvPr id="231" name="TextBox 230">
            <a:extLst>
              <a:ext uri="{FF2B5EF4-FFF2-40B4-BE49-F238E27FC236}">
                <a16:creationId xmlns:a16="http://schemas.microsoft.com/office/drawing/2014/main" id="{A901E450-ACDA-2E42-A986-E789BE1A62F8}"/>
              </a:ext>
            </a:extLst>
          </p:cNvPr>
          <p:cNvSpPr txBox="1"/>
          <p:nvPr/>
        </p:nvSpPr>
        <p:spPr>
          <a:xfrm>
            <a:off x="3578750" y="3318071"/>
            <a:ext cx="312458" cy="323165"/>
          </a:xfrm>
          <a:prstGeom prst="rect">
            <a:avLst/>
          </a:prstGeom>
          <a:noFill/>
        </p:spPr>
        <p:txBody>
          <a:bodyPr wrap="square" lIns="0" tIns="0" rIns="0" bIns="0" rtlCol="0">
            <a:spAutoFit/>
          </a:bodyPr>
          <a:lstStyle/>
          <a:p>
            <a:pPr algn="ctr">
              <a:buClr>
                <a:schemeClr val="accent2"/>
              </a:buClr>
            </a:pPr>
            <a:r>
              <a:rPr lang="en-US" sz="1050" dirty="0">
                <a:solidFill>
                  <a:schemeClr val="bg1"/>
                </a:solidFill>
              </a:rPr>
              <a:t>NV</a:t>
            </a:r>
          </a:p>
          <a:p>
            <a:pPr algn="ctr">
              <a:buClr>
                <a:schemeClr val="accent2"/>
              </a:buClr>
            </a:pPr>
            <a:r>
              <a:rPr lang="en-US" sz="1050" dirty="0">
                <a:solidFill>
                  <a:schemeClr val="bg1"/>
                </a:solidFill>
              </a:rPr>
              <a:t>30%</a:t>
            </a:r>
          </a:p>
        </p:txBody>
      </p:sp>
      <p:sp>
        <p:nvSpPr>
          <p:cNvPr id="232" name="TextBox 231">
            <a:extLst>
              <a:ext uri="{FF2B5EF4-FFF2-40B4-BE49-F238E27FC236}">
                <a16:creationId xmlns:a16="http://schemas.microsoft.com/office/drawing/2014/main" id="{4D84959C-D518-5040-A8C8-35EA29D48634}"/>
              </a:ext>
            </a:extLst>
          </p:cNvPr>
          <p:cNvSpPr txBox="1"/>
          <p:nvPr/>
        </p:nvSpPr>
        <p:spPr>
          <a:xfrm>
            <a:off x="3110120" y="3849566"/>
            <a:ext cx="312458" cy="323165"/>
          </a:xfrm>
          <a:prstGeom prst="rect">
            <a:avLst/>
          </a:prstGeom>
          <a:noFill/>
        </p:spPr>
        <p:txBody>
          <a:bodyPr wrap="square" lIns="0" tIns="0" rIns="0" bIns="0" rtlCol="0">
            <a:spAutoFit/>
          </a:bodyPr>
          <a:lstStyle/>
          <a:p>
            <a:pPr algn="ctr">
              <a:buClr>
                <a:schemeClr val="accent2"/>
              </a:buClr>
            </a:pPr>
            <a:r>
              <a:rPr lang="en-US" sz="1050" dirty="0">
                <a:solidFill>
                  <a:schemeClr val="bg1"/>
                </a:solidFill>
              </a:rPr>
              <a:t>CA</a:t>
            </a:r>
          </a:p>
          <a:p>
            <a:pPr algn="ctr">
              <a:buClr>
                <a:schemeClr val="accent2"/>
              </a:buClr>
            </a:pPr>
            <a:r>
              <a:rPr lang="en-US" sz="1050" dirty="0">
                <a:solidFill>
                  <a:schemeClr val="bg1"/>
                </a:solidFill>
              </a:rPr>
              <a:t>39%</a:t>
            </a:r>
          </a:p>
        </p:txBody>
      </p:sp>
      <p:sp>
        <p:nvSpPr>
          <p:cNvPr id="233" name="TextBox 232">
            <a:extLst>
              <a:ext uri="{FF2B5EF4-FFF2-40B4-BE49-F238E27FC236}">
                <a16:creationId xmlns:a16="http://schemas.microsoft.com/office/drawing/2014/main" id="{B1F27309-191C-254C-9491-AA51220252CB}"/>
              </a:ext>
            </a:extLst>
          </p:cNvPr>
          <p:cNvSpPr txBox="1"/>
          <p:nvPr/>
        </p:nvSpPr>
        <p:spPr>
          <a:xfrm>
            <a:off x="6201935" y="4398206"/>
            <a:ext cx="312458" cy="323165"/>
          </a:xfrm>
          <a:prstGeom prst="rect">
            <a:avLst/>
          </a:prstGeom>
          <a:noFill/>
        </p:spPr>
        <p:txBody>
          <a:bodyPr wrap="square" lIns="0" tIns="0" rIns="0" bIns="0" rtlCol="0">
            <a:spAutoFit/>
          </a:bodyPr>
          <a:lstStyle/>
          <a:p>
            <a:pPr algn="ctr">
              <a:buClr>
                <a:schemeClr val="accent2"/>
              </a:buClr>
            </a:pPr>
            <a:r>
              <a:rPr lang="en-US" sz="1050" dirty="0"/>
              <a:t>OK</a:t>
            </a:r>
          </a:p>
          <a:p>
            <a:pPr algn="ctr">
              <a:buClr>
                <a:schemeClr val="accent2"/>
              </a:buClr>
            </a:pPr>
            <a:r>
              <a:rPr lang="en-US" sz="1050" dirty="0"/>
              <a:t>12%</a:t>
            </a:r>
          </a:p>
        </p:txBody>
      </p:sp>
      <p:sp>
        <p:nvSpPr>
          <p:cNvPr id="234" name="TextBox 233">
            <a:extLst>
              <a:ext uri="{FF2B5EF4-FFF2-40B4-BE49-F238E27FC236}">
                <a16:creationId xmlns:a16="http://schemas.microsoft.com/office/drawing/2014/main" id="{0A6B84CE-6A4D-744A-8FEA-F9EBC56FEB02}"/>
              </a:ext>
            </a:extLst>
          </p:cNvPr>
          <p:cNvSpPr txBox="1"/>
          <p:nvPr/>
        </p:nvSpPr>
        <p:spPr>
          <a:xfrm>
            <a:off x="6041915" y="3838136"/>
            <a:ext cx="312458" cy="323165"/>
          </a:xfrm>
          <a:prstGeom prst="rect">
            <a:avLst/>
          </a:prstGeom>
          <a:noFill/>
        </p:spPr>
        <p:txBody>
          <a:bodyPr wrap="square" lIns="0" tIns="0" rIns="0" bIns="0" rtlCol="0">
            <a:spAutoFit/>
          </a:bodyPr>
          <a:lstStyle/>
          <a:p>
            <a:pPr algn="ctr">
              <a:buClr>
                <a:schemeClr val="accent2"/>
              </a:buClr>
            </a:pPr>
            <a:r>
              <a:rPr lang="en-US" sz="1050" dirty="0"/>
              <a:t>KS</a:t>
            </a:r>
          </a:p>
          <a:p>
            <a:pPr algn="ctr">
              <a:buClr>
                <a:schemeClr val="accent2"/>
              </a:buClr>
            </a:pPr>
            <a:r>
              <a:rPr lang="en-US" sz="1050" dirty="0"/>
              <a:t>15%</a:t>
            </a:r>
          </a:p>
        </p:txBody>
      </p:sp>
      <p:sp>
        <p:nvSpPr>
          <p:cNvPr id="235" name="TextBox 234">
            <a:extLst>
              <a:ext uri="{FF2B5EF4-FFF2-40B4-BE49-F238E27FC236}">
                <a16:creationId xmlns:a16="http://schemas.microsoft.com/office/drawing/2014/main" id="{BF01B892-542D-904F-9CF9-0AF117C6C4CC}"/>
              </a:ext>
            </a:extLst>
          </p:cNvPr>
          <p:cNvSpPr txBox="1"/>
          <p:nvPr/>
        </p:nvSpPr>
        <p:spPr>
          <a:xfrm>
            <a:off x="5859035" y="3289496"/>
            <a:ext cx="312458" cy="323165"/>
          </a:xfrm>
          <a:prstGeom prst="rect">
            <a:avLst/>
          </a:prstGeom>
          <a:noFill/>
        </p:spPr>
        <p:txBody>
          <a:bodyPr wrap="square" lIns="0" tIns="0" rIns="0" bIns="0" rtlCol="0">
            <a:spAutoFit/>
          </a:bodyPr>
          <a:lstStyle/>
          <a:p>
            <a:pPr algn="ctr">
              <a:buClr>
                <a:schemeClr val="accent2"/>
              </a:buClr>
            </a:pPr>
            <a:r>
              <a:rPr lang="en-US" sz="1050" dirty="0"/>
              <a:t>NE</a:t>
            </a:r>
          </a:p>
          <a:p>
            <a:pPr algn="ctr">
              <a:buClr>
                <a:schemeClr val="accent2"/>
              </a:buClr>
            </a:pPr>
            <a:r>
              <a:rPr lang="en-US" sz="1050" dirty="0"/>
              <a:t>13%</a:t>
            </a:r>
          </a:p>
        </p:txBody>
      </p:sp>
      <p:sp>
        <p:nvSpPr>
          <p:cNvPr id="236" name="TextBox 235">
            <a:extLst>
              <a:ext uri="{FF2B5EF4-FFF2-40B4-BE49-F238E27FC236}">
                <a16:creationId xmlns:a16="http://schemas.microsoft.com/office/drawing/2014/main" id="{1AFEC8D7-B627-3C47-A623-07BCB054C81F}"/>
              </a:ext>
            </a:extLst>
          </p:cNvPr>
          <p:cNvSpPr txBox="1"/>
          <p:nvPr/>
        </p:nvSpPr>
        <p:spPr>
          <a:xfrm>
            <a:off x="5853320" y="2740856"/>
            <a:ext cx="312458" cy="323165"/>
          </a:xfrm>
          <a:prstGeom prst="rect">
            <a:avLst/>
          </a:prstGeom>
          <a:noFill/>
        </p:spPr>
        <p:txBody>
          <a:bodyPr wrap="square" lIns="0" tIns="0" rIns="0" bIns="0" rtlCol="0">
            <a:spAutoFit/>
          </a:bodyPr>
          <a:lstStyle/>
          <a:p>
            <a:pPr algn="ctr">
              <a:buClr>
                <a:schemeClr val="accent2"/>
              </a:buClr>
            </a:pPr>
            <a:r>
              <a:rPr lang="en-US" sz="1050" dirty="0"/>
              <a:t>SD</a:t>
            </a:r>
          </a:p>
          <a:p>
            <a:pPr algn="ctr">
              <a:buClr>
                <a:schemeClr val="accent2"/>
              </a:buClr>
            </a:pPr>
            <a:r>
              <a:rPr lang="en-US" sz="1050" dirty="0"/>
              <a:t>5%</a:t>
            </a:r>
          </a:p>
        </p:txBody>
      </p:sp>
      <p:sp>
        <p:nvSpPr>
          <p:cNvPr id="237" name="TextBox 236">
            <a:extLst>
              <a:ext uri="{FF2B5EF4-FFF2-40B4-BE49-F238E27FC236}">
                <a16:creationId xmlns:a16="http://schemas.microsoft.com/office/drawing/2014/main" id="{0F1B595A-8ABC-3843-A800-D36B310712FD}"/>
              </a:ext>
            </a:extLst>
          </p:cNvPr>
          <p:cNvSpPr txBox="1"/>
          <p:nvPr/>
        </p:nvSpPr>
        <p:spPr>
          <a:xfrm>
            <a:off x="5870465" y="2215076"/>
            <a:ext cx="312458" cy="323165"/>
          </a:xfrm>
          <a:prstGeom prst="rect">
            <a:avLst/>
          </a:prstGeom>
          <a:noFill/>
        </p:spPr>
        <p:txBody>
          <a:bodyPr wrap="square" lIns="0" tIns="0" rIns="0" bIns="0" rtlCol="0">
            <a:spAutoFit/>
          </a:bodyPr>
          <a:lstStyle/>
          <a:p>
            <a:pPr algn="ctr">
              <a:buClr>
                <a:schemeClr val="accent2"/>
              </a:buClr>
            </a:pPr>
            <a:r>
              <a:rPr lang="en-US" sz="1050" dirty="0"/>
              <a:t>ND</a:t>
            </a:r>
          </a:p>
          <a:p>
            <a:pPr algn="ctr">
              <a:buClr>
                <a:schemeClr val="accent2"/>
              </a:buClr>
            </a:pPr>
            <a:r>
              <a:rPr lang="en-US" sz="1050" dirty="0"/>
              <a:t>4%</a:t>
            </a:r>
          </a:p>
        </p:txBody>
      </p:sp>
      <p:sp>
        <p:nvSpPr>
          <p:cNvPr id="238" name="TextBox 237">
            <a:extLst>
              <a:ext uri="{FF2B5EF4-FFF2-40B4-BE49-F238E27FC236}">
                <a16:creationId xmlns:a16="http://schemas.microsoft.com/office/drawing/2014/main" id="{3168320D-1747-8547-AD32-DE279CA82B79}"/>
              </a:ext>
            </a:extLst>
          </p:cNvPr>
          <p:cNvSpPr txBox="1"/>
          <p:nvPr/>
        </p:nvSpPr>
        <p:spPr>
          <a:xfrm>
            <a:off x="5870465" y="5118296"/>
            <a:ext cx="312458" cy="323165"/>
          </a:xfrm>
          <a:prstGeom prst="rect">
            <a:avLst/>
          </a:prstGeom>
          <a:noFill/>
        </p:spPr>
        <p:txBody>
          <a:bodyPr wrap="square" lIns="0" tIns="0" rIns="0" bIns="0" rtlCol="0">
            <a:spAutoFit/>
          </a:bodyPr>
          <a:lstStyle/>
          <a:p>
            <a:pPr algn="ctr">
              <a:buClr>
                <a:schemeClr val="accent2"/>
              </a:buClr>
            </a:pPr>
            <a:r>
              <a:rPr lang="en-US" sz="1050" dirty="0">
                <a:solidFill>
                  <a:schemeClr val="bg1"/>
                </a:solidFill>
              </a:rPr>
              <a:t>TX</a:t>
            </a:r>
          </a:p>
          <a:p>
            <a:pPr algn="ctr">
              <a:buClr>
                <a:schemeClr val="accent2"/>
              </a:buClr>
            </a:pPr>
            <a:r>
              <a:rPr lang="en-US" sz="1050" dirty="0">
                <a:solidFill>
                  <a:schemeClr val="bg1"/>
                </a:solidFill>
              </a:rPr>
              <a:t>39%</a:t>
            </a:r>
          </a:p>
        </p:txBody>
      </p:sp>
      <p:sp>
        <p:nvSpPr>
          <p:cNvPr id="239" name="TextBox 238">
            <a:extLst>
              <a:ext uri="{FF2B5EF4-FFF2-40B4-BE49-F238E27FC236}">
                <a16:creationId xmlns:a16="http://schemas.microsoft.com/office/drawing/2014/main" id="{224679F0-A94A-B44F-9D3A-6179E46E8A07}"/>
              </a:ext>
            </a:extLst>
          </p:cNvPr>
          <p:cNvSpPr txBox="1"/>
          <p:nvPr/>
        </p:nvSpPr>
        <p:spPr>
          <a:xfrm>
            <a:off x="2876022" y="5359782"/>
            <a:ext cx="312458" cy="323165"/>
          </a:xfrm>
          <a:prstGeom prst="rect">
            <a:avLst/>
          </a:prstGeom>
          <a:noFill/>
        </p:spPr>
        <p:txBody>
          <a:bodyPr wrap="square" lIns="0" tIns="0" rIns="0" bIns="0" rtlCol="0">
            <a:spAutoFit/>
          </a:bodyPr>
          <a:lstStyle/>
          <a:p>
            <a:pPr algn="ctr">
              <a:buClr>
                <a:schemeClr val="accent2"/>
              </a:buClr>
            </a:pPr>
            <a:r>
              <a:rPr lang="en-US" sz="1050" dirty="0"/>
              <a:t>AK</a:t>
            </a:r>
          </a:p>
          <a:p>
            <a:pPr algn="ctr">
              <a:buClr>
                <a:schemeClr val="accent2"/>
              </a:buClr>
            </a:pPr>
            <a:r>
              <a:rPr lang="en-US" sz="1050" dirty="0"/>
              <a:t>7%</a:t>
            </a:r>
          </a:p>
        </p:txBody>
      </p:sp>
      <p:sp>
        <p:nvSpPr>
          <p:cNvPr id="240" name="TextBox 239">
            <a:extLst>
              <a:ext uri="{FF2B5EF4-FFF2-40B4-BE49-F238E27FC236}">
                <a16:creationId xmlns:a16="http://schemas.microsoft.com/office/drawing/2014/main" id="{7F11C555-92F8-A84A-AD2D-DC4EDA689E81}"/>
              </a:ext>
            </a:extLst>
          </p:cNvPr>
          <p:cNvSpPr txBox="1"/>
          <p:nvPr/>
        </p:nvSpPr>
        <p:spPr>
          <a:xfrm>
            <a:off x="4968021" y="6129021"/>
            <a:ext cx="312458" cy="323165"/>
          </a:xfrm>
          <a:prstGeom prst="rect">
            <a:avLst/>
          </a:prstGeom>
          <a:noFill/>
        </p:spPr>
        <p:txBody>
          <a:bodyPr wrap="square" lIns="0" tIns="0" rIns="0" bIns="0" rtlCol="0">
            <a:spAutoFit/>
          </a:bodyPr>
          <a:lstStyle/>
          <a:p>
            <a:pPr algn="ctr">
              <a:buClr>
                <a:schemeClr val="accent2"/>
              </a:buClr>
            </a:pPr>
            <a:r>
              <a:rPr lang="en-US" sz="1050" dirty="0"/>
              <a:t>HI</a:t>
            </a:r>
          </a:p>
          <a:p>
            <a:pPr algn="ctr">
              <a:buClr>
                <a:schemeClr val="accent2"/>
              </a:buClr>
            </a:pPr>
            <a:r>
              <a:rPr lang="en-US" sz="1050" dirty="0"/>
              <a:t>9%</a:t>
            </a:r>
          </a:p>
        </p:txBody>
      </p:sp>
      <p:sp>
        <p:nvSpPr>
          <p:cNvPr id="241" name="TextBox 240">
            <a:extLst>
              <a:ext uri="{FF2B5EF4-FFF2-40B4-BE49-F238E27FC236}">
                <a16:creationId xmlns:a16="http://schemas.microsoft.com/office/drawing/2014/main" id="{F4097394-5353-7143-8D2F-7DD641B4F750}"/>
              </a:ext>
            </a:extLst>
          </p:cNvPr>
          <p:cNvSpPr txBox="1"/>
          <p:nvPr/>
        </p:nvSpPr>
        <p:spPr>
          <a:xfrm>
            <a:off x="6904880" y="4529651"/>
            <a:ext cx="312458" cy="323165"/>
          </a:xfrm>
          <a:prstGeom prst="rect">
            <a:avLst/>
          </a:prstGeom>
          <a:noFill/>
        </p:spPr>
        <p:txBody>
          <a:bodyPr wrap="square" lIns="0" tIns="0" rIns="0" bIns="0" rtlCol="0">
            <a:spAutoFit/>
          </a:bodyPr>
          <a:lstStyle/>
          <a:p>
            <a:pPr algn="ctr">
              <a:buClr>
                <a:schemeClr val="accent2"/>
              </a:buClr>
            </a:pPr>
            <a:r>
              <a:rPr lang="en-US" sz="1050" dirty="0"/>
              <a:t>AR</a:t>
            </a:r>
          </a:p>
          <a:p>
            <a:pPr algn="ctr">
              <a:buClr>
                <a:schemeClr val="accent2"/>
              </a:buClr>
            </a:pPr>
            <a:r>
              <a:rPr lang="en-US" sz="1050" dirty="0"/>
              <a:t>9%</a:t>
            </a:r>
          </a:p>
        </p:txBody>
      </p:sp>
      <p:sp>
        <p:nvSpPr>
          <p:cNvPr id="242" name="TextBox 241">
            <a:extLst>
              <a:ext uri="{FF2B5EF4-FFF2-40B4-BE49-F238E27FC236}">
                <a16:creationId xmlns:a16="http://schemas.microsoft.com/office/drawing/2014/main" id="{011E5775-E1D8-1C45-960B-043FABD05226}"/>
              </a:ext>
            </a:extLst>
          </p:cNvPr>
          <p:cNvSpPr txBox="1"/>
          <p:nvPr/>
        </p:nvSpPr>
        <p:spPr>
          <a:xfrm>
            <a:off x="6922025" y="5152586"/>
            <a:ext cx="312458" cy="323165"/>
          </a:xfrm>
          <a:prstGeom prst="rect">
            <a:avLst/>
          </a:prstGeom>
          <a:noFill/>
        </p:spPr>
        <p:txBody>
          <a:bodyPr wrap="square" lIns="0" tIns="0" rIns="0" bIns="0" rtlCol="0">
            <a:spAutoFit/>
          </a:bodyPr>
          <a:lstStyle/>
          <a:p>
            <a:pPr algn="ctr">
              <a:buClr>
                <a:schemeClr val="accent2"/>
              </a:buClr>
            </a:pPr>
            <a:r>
              <a:rPr lang="en-US" sz="1050" dirty="0"/>
              <a:t>LA</a:t>
            </a:r>
          </a:p>
          <a:p>
            <a:pPr algn="ctr">
              <a:buClr>
                <a:schemeClr val="accent2"/>
              </a:buClr>
            </a:pPr>
            <a:r>
              <a:rPr lang="en-US" sz="1050" dirty="0"/>
              <a:t>6%</a:t>
            </a:r>
          </a:p>
        </p:txBody>
      </p:sp>
      <p:sp>
        <p:nvSpPr>
          <p:cNvPr id="297" name="TextBox 296">
            <a:extLst>
              <a:ext uri="{FF2B5EF4-FFF2-40B4-BE49-F238E27FC236}">
                <a16:creationId xmlns:a16="http://schemas.microsoft.com/office/drawing/2014/main" id="{8794F297-E489-ED4F-8697-904F1BCA6EB8}"/>
              </a:ext>
            </a:extLst>
          </p:cNvPr>
          <p:cNvSpPr txBox="1"/>
          <p:nvPr/>
        </p:nvSpPr>
        <p:spPr>
          <a:xfrm>
            <a:off x="6870590" y="3855281"/>
            <a:ext cx="312458" cy="323165"/>
          </a:xfrm>
          <a:prstGeom prst="rect">
            <a:avLst/>
          </a:prstGeom>
          <a:noFill/>
        </p:spPr>
        <p:txBody>
          <a:bodyPr wrap="square" lIns="0" tIns="0" rIns="0" bIns="0" rtlCol="0">
            <a:spAutoFit/>
          </a:bodyPr>
          <a:lstStyle/>
          <a:p>
            <a:pPr algn="ctr">
              <a:buClr>
                <a:schemeClr val="accent2"/>
              </a:buClr>
            </a:pPr>
            <a:r>
              <a:rPr lang="en-US" sz="1050" dirty="0"/>
              <a:t>MO</a:t>
            </a:r>
          </a:p>
          <a:p>
            <a:pPr algn="ctr">
              <a:buClr>
                <a:schemeClr val="accent2"/>
              </a:buClr>
            </a:pPr>
            <a:r>
              <a:rPr lang="en-US" sz="1050" dirty="0"/>
              <a:t>5%</a:t>
            </a:r>
          </a:p>
        </p:txBody>
      </p:sp>
      <p:sp>
        <p:nvSpPr>
          <p:cNvPr id="298" name="TextBox 297">
            <a:extLst>
              <a:ext uri="{FF2B5EF4-FFF2-40B4-BE49-F238E27FC236}">
                <a16:creationId xmlns:a16="http://schemas.microsoft.com/office/drawing/2014/main" id="{51F82181-1710-D741-963C-E468AC24A921}"/>
              </a:ext>
            </a:extLst>
          </p:cNvPr>
          <p:cNvSpPr txBox="1"/>
          <p:nvPr/>
        </p:nvSpPr>
        <p:spPr>
          <a:xfrm>
            <a:off x="6750575" y="3198056"/>
            <a:ext cx="312458" cy="323165"/>
          </a:xfrm>
          <a:prstGeom prst="rect">
            <a:avLst/>
          </a:prstGeom>
          <a:noFill/>
        </p:spPr>
        <p:txBody>
          <a:bodyPr wrap="square" lIns="0" tIns="0" rIns="0" bIns="0" rtlCol="0">
            <a:spAutoFit/>
          </a:bodyPr>
          <a:lstStyle/>
          <a:p>
            <a:pPr algn="ctr">
              <a:buClr>
                <a:schemeClr val="accent2"/>
              </a:buClr>
            </a:pPr>
            <a:r>
              <a:rPr lang="en-US" sz="1050" dirty="0"/>
              <a:t>IA</a:t>
            </a:r>
          </a:p>
          <a:p>
            <a:pPr algn="ctr">
              <a:buClr>
                <a:schemeClr val="accent2"/>
              </a:buClr>
            </a:pPr>
            <a:r>
              <a:rPr lang="en-US" sz="1050" dirty="0"/>
              <a:t>6%</a:t>
            </a:r>
          </a:p>
        </p:txBody>
      </p:sp>
      <p:sp>
        <p:nvSpPr>
          <p:cNvPr id="299" name="TextBox 298">
            <a:extLst>
              <a:ext uri="{FF2B5EF4-FFF2-40B4-BE49-F238E27FC236}">
                <a16:creationId xmlns:a16="http://schemas.microsoft.com/office/drawing/2014/main" id="{92CA57B0-54CC-6044-9820-2519EF8EB733}"/>
              </a:ext>
            </a:extLst>
          </p:cNvPr>
          <p:cNvSpPr txBox="1"/>
          <p:nvPr/>
        </p:nvSpPr>
        <p:spPr>
          <a:xfrm>
            <a:off x="6619130" y="2495111"/>
            <a:ext cx="312458" cy="323165"/>
          </a:xfrm>
          <a:prstGeom prst="rect">
            <a:avLst/>
          </a:prstGeom>
          <a:noFill/>
        </p:spPr>
        <p:txBody>
          <a:bodyPr wrap="square" lIns="0" tIns="0" rIns="0" bIns="0" rtlCol="0">
            <a:spAutoFit/>
          </a:bodyPr>
          <a:lstStyle/>
          <a:p>
            <a:pPr algn="ctr">
              <a:buClr>
                <a:schemeClr val="accent2"/>
              </a:buClr>
            </a:pPr>
            <a:r>
              <a:rPr lang="en-US" sz="1050" dirty="0"/>
              <a:t>MN</a:t>
            </a:r>
          </a:p>
          <a:p>
            <a:pPr algn="ctr">
              <a:buClr>
                <a:schemeClr val="accent2"/>
              </a:buClr>
            </a:pPr>
            <a:r>
              <a:rPr lang="en-US" sz="1050" dirty="0"/>
              <a:t>5%</a:t>
            </a:r>
          </a:p>
        </p:txBody>
      </p:sp>
      <p:sp>
        <p:nvSpPr>
          <p:cNvPr id="300" name="TextBox 299">
            <a:extLst>
              <a:ext uri="{FF2B5EF4-FFF2-40B4-BE49-F238E27FC236}">
                <a16:creationId xmlns:a16="http://schemas.microsoft.com/office/drawing/2014/main" id="{52806521-C5EE-BD40-897D-EFD11ED6C646}"/>
              </a:ext>
            </a:extLst>
          </p:cNvPr>
          <p:cNvSpPr txBox="1"/>
          <p:nvPr/>
        </p:nvSpPr>
        <p:spPr>
          <a:xfrm>
            <a:off x="7905005" y="2918021"/>
            <a:ext cx="312458" cy="323165"/>
          </a:xfrm>
          <a:prstGeom prst="rect">
            <a:avLst/>
          </a:prstGeom>
          <a:noFill/>
        </p:spPr>
        <p:txBody>
          <a:bodyPr wrap="square" lIns="0" tIns="0" rIns="0" bIns="0" rtlCol="0">
            <a:spAutoFit/>
          </a:bodyPr>
          <a:lstStyle/>
          <a:p>
            <a:pPr algn="ctr">
              <a:buClr>
                <a:schemeClr val="accent2"/>
              </a:buClr>
            </a:pPr>
            <a:r>
              <a:rPr lang="en-US" sz="1050" dirty="0"/>
              <a:t>MI</a:t>
            </a:r>
          </a:p>
          <a:p>
            <a:pPr algn="ctr">
              <a:buClr>
                <a:schemeClr val="accent2"/>
              </a:buClr>
            </a:pPr>
            <a:r>
              <a:rPr lang="en-US" sz="1050" dirty="0"/>
              <a:t>5%</a:t>
            </a:r>
          </a:p>
        </p:txBody>
      </p:sp>
      <p:sp>
        <p:nvSpPr>
          <p:cNvPr id="301" name="TextBox 300">
            <a:extLst>
              <a:ext uri="{FF2B5EF4-FFF2-40B4-BE49-F238E27FC236}">
                <a16:creationId xmlns:a16="http://schemas.microsoft.com/office/drawing/2014/main" id="{FF33A12D-43E0-7147-B4A6-205F50E48450}"/>
              </a:ext>
            </a:extLst>
          </p:cNvPr>
          <p:cNvSpPr txBox="1"/>
          <p:nvPr/>
        </p:nvSpPr>
        <p:spPr>
          <a:xfrm>
            <a:off x="7230635" y="2740856"/>
            <a:ext cx="312458" cy="323165"/>
          </a:xfrm>
          <a:prstGeom prst="rect">
            <a:avLst/>
          </a:prstGeom>
          <a:noFill/>
        </p:spPr>
        <p:txBody>
          <a:bodyPr wrap="square" lIns="0" tIns="0" rIns="0" bIns="0" rtlCol="0">
            <a:spAutoFit/>
          </a:bodyPr>
          <a:lstStyle/>
          <a:p>
            <a:pPr algn="ctr">
              <a:buClr>
                <a:schemeClr val="accent2"/>
              </a:buClr>
            </a:pPr>
            <a:r>
              <a:rPr lang="en-US" sz="1050" dirty="0"/>
              <a:t>WI</a:t>
            </a:r>
          </a:p>
          <a:p>
            <a:pPr algn="ctr">
              <a:buClr>
                <a:schemeClr val="accent2"/>
              </a:buClr>
            </a:pPr>
            <a:r>
              <a:rPr lang="en-US" sz="1050" dirty="0"/>
              <a:t>6%</a:t>
            </a:r>
          </a:p>
        </p:txBody>
      </p:sp>
      <p:sp>
        <p:nvSpPr>
          <p:cNvPr id="302" name="TextBox 301">
            <a:extLst>
              <a:ext uri="{FF2B5EF4-FFF2-40B4-BE49-F238E27FC236}">
                <a16:creationId xmlns:a16="http://schemas.microsoft.com/office/drawing/2014/main" id="{5A151943-2F9B-3240-ABAA-2700FEB0A45E}"/>
              </a:ext>
            </a:extLst>
          </p:cNvPr>
          <p:cNvSpPr txBox="1"/>
          <p:nvPr/>
        </p:nvSpPr>
        <p:spPr>
          <a:xfrm>
            <a:off x="7339220" y="3523811"/>
            <a:ext cx="312458" cy="323165"/>
          </a:xfrm>
          <a:prstGeom prst="rect">
            <a:avLst/>
          </a:prstGeom>
          <a:noFill/>
        </p:spPr>
        <p:txBody>
          <a:bodyPr wrap="square" lIns="0" tIns="0" rIns="0" bIns="0" rtlCol="0">
            <a:spAutoFit/>
          </a:bodyPr>
          <a:lstStyle/>
          <a:p>
            <a:pPr algn="ctr">
              <a:buClr>
                <a:schemeClr val="accent2"/>
              </a:buClr>
            </a:pPr>
            <a:r>
              <a:rPr lang="en-US" sz="1050" dirty="0"/>
              <a:t>IL</a:t>
            </a:r>
          </a:p>
          <a:p>
            <a:pPr algn="ctr">
              <a:buClr>
                <a:schemeClr val="accent2"/>
              </a:buClr>
            </a:pPr>
            <a:r>
              <a:rPr lang="en-US" sz="1050" dirty="0"/>
              <a:t>18%</a:t>
            </a:r>
          </a:p>
        </p:txBody>
      </p:sp>
      <p:sp>
        <p:nvSpPr>
          <p:cNvPr id="303" name="TextBox 302">
            <a:extLst>
              <a:ext uri="{FF2B5EF4-FFF2-40B4-BE49-F238E27FC236}">
                <a16:creationId xmlns:a16="http://schemas.microsoft.com/office/drawing/2014/main" id="{CB0F1990-F536-794A-B0DE-AE46795C0DF0}"/>
              </a:ext>
            </a:extLst>
          </p:cNvPr>
          <p:cNvSpPr txBox="1"/>
          <p:nvPr/>
        </p:nvSpPr>
        <p:spPr>
          <a:xfrm>
            <a:off x="7762130" y="3512381"/>
            <a:ext cx="312458" cy="323165"/>
          </a:xfrm>
          <a:prstGeom prst="rect">
            <a:avLst/>
          </a:prstGeom>
          <a:noFill/>
        </p:spPr>
        <p:txBody>
          <a:bodyPr wrap="square" lIns="0" tIns="0" rIns="0" bIns="0" rtlCol="0">
            <a:spAutoFit/>
          </a:bodyPr>
          <a:lstStyle/>
          <a:p>
            <a:pPr algn="ctr">
              <a:buClr>
                <a:schemeClr val="accent2"/>
              </a:buClr>
            </a:pPr>
            <a:r>
              <a:rPr lang="en-US" sz="1050" dirty="0"/>
              <a:t>IN</a:t>
            </a:r>
          </a:p>
          <a:p>
            <a:pPr algn="ctr">
              <a:buClr>
                <a:schemeClr val="accent2"/>
              </a:buClr>
            </a:pPr>
            <a:r>
              <a:rPr lang="en-US" sz="1050" dirty="0"/>
              <a:t>7%</a:t>
            </a:r>
          </a:p>
        </p:txBody>
      </p:sp>
      <p:sp>
        <p:nvSpPr>
          <p:cNvPr id="304" name="TextBox 303">
            <a:extLst>
              <a:ext uri="{FF2B5EF4-FFF2-40B4-BE49-F238E27FC236}">
                <a16:creationId xmlns:a16="http://schemas.microsoft.com/office/drawing/2014/main" id="{184564DC-A857-184C-B58A-F6AA0B2C240E}"/>
              </a:ext>
            </a:extLst>
          </p:cNvPr>
          <p:cNvSpPr txBox="1"/>
          <p:nvPr/>
        </p:nvSpPr>
        <p:spPr>
          <a:xfrm>
            <a:off x="8236475" y="3438086"/>
            <a:ext cx="312458" cy="323165"/>
          </a:xfrm>
          <a:prstGeom prst="rect">
            <a:avLst/>
          </a:prstGeom>
          <a:noFill/>
        </p:spPr>
        <p:txBody>
          <a:bodyPr wrap="square" lIns="0" tIns="0" rIns="0" bIns="0" rtlCol="0">
            <a:spAutoFit/>
          </a:bodyPr>
          <a:lstStyle/>
          <a:p>
            <a:pPr algn="ctr">
              <a:buClr>
                <a:schemeClr val="accent2"/>
              </a:buClr>
            </a:pPr>
            <a:r>
              <a:rPr lang="en-US" sz="1050" dirty="0"/>
              <a:t>OH</a:t>
            </a:r>
          </a:p>
          <a:p>
            <a:pPr algn="ctr">
              <a:buClr>
                <a:schemeClr val="accent2"/>
              </a:buClr>
            </a:pPr>
            <a:r>
              <a:rPr lang="en-US" sz="1050" dirty="0"/>
              <a:t>4%</a:t>
            </a:r>
          </a:p>
        </p:txBody>
      </p:sp>
      <p:sp>
        <p:nvSpPr>
          <p:cNvPr id="305" name="TextBox 304">
            <a:extLst>
              <a:ext uri="{FF2B5EF4-FFF2-40B4-BE49-F238E27FC236}">
                <a16:creationId xmlns:a16="http://schemas.microsoft.com/office/drawing/2014/main" id="{5546095E-F431-E843-97C4-4A539D374C1C}"/>
              </a:ext>
            </a:extLst>
          </p:cNvPr>
          <p:cNvSpPr txBox="1"/>
          <p:nvPr/>
        </p:nvSpPr>
        <p:spPr>
          <a:xfrm>
            <a:off x="8916560" y="3180911"/>
            <a:ext cx="312458" cy="323165"/>
          </a:xfrm>
          <a:prstGeom prst="rect">
            <a:avLst/>
          </a:prstGeom>
          <a:noFill/>
        </p:spPr>
        <p:txBody>
          <a:bodyPr wrap="square" lIns="0" tIns="0" rIns="0" bIns="0" rtlCol="0">
            <a:spAutoFit/>
          </a:bodyPr>
          <a:lstStyle/>
          <a:p>
            <a:pPr algn="ctr">
              <a:buClr>
                <a:schemeClr val="accent2"/>
              </a:buClr>
            </a:pPr>
            <a:r>
              <a:rPr lang="en-US" sz="1050" dirty="0"/>
              <a:t>PA</a:t>
            </a:r>
          </a:p>
          <a:p>
            <a:pPr algn="ctr">
              <a:buClr>
                <a:schemeClr val="accent2"/>
              </a:buClr>
            </a:pPr>
            <a:r>
              <a:rPr lang="en-US" sz="1050" dirty="0"/>
              <a:t>8%</a:t>
            </a:r>
          </a:p>
        </p:txBody>
      </p:sp>
      <p:sp>
        <p:nvSpPr>
          <p:cNvPr id="306" name="TextBox 305">
            <a:extLst>
              <a:ext uri="{FF2B5EF4-FFF2-40B4-BE49-F238E27FC236}">
                <a16:creationId xmlns:a16="http://schemas.microsoft.com/office/drawing/2014/main" id="{1019BBB1-F494-5A4E-873B-2206AB053959}"/>
              </a:ext>
            </a:extLst>
          </p:cNvPr>
          <p:cNvSpPr txBox="1"/>
          <p:nvPr/>
        </p:nvSpPr>
        <p:spPr>
          <a:xfrm>
            <a:off x="9179450" y="2729426"/>
            <a:ext cx="312458" cy="323165"/>
          </a:xfrm>
          <a:prstGeom prst="rect">
            <a:avLst/>
          </a:prstGeom>
          <a:noFill/>
        </p:spPr>
        <p:txBody>
          <a:bodyPr wrap="square" lIns="0" tIns="0" rIns="0" bIns="0" rtlCol="0">
            <a:spAutoFit/>
          </a:bodyPr>
          <a:lstStyle/>
          <a:p>
            <a:pPr algn="ctr">
              <a:buClr>
                <a:schemeClr val="accent2"/>
              </a:buClr>
            </a:pPr>
            <a:r>
              <a:rPr lang="en-US" sz="1050" dirty="0"/>
              <a:t>NY</a:t>
            </a:r>
          </a:p>
          <a:p>
            <a:pPr algn="ctr">
              <a:buClr>
                <a:schemeClr val="accent2"/>
              </a:buClr>
            </a:pPr>
            <a:r>
              <a:rPr lang="en-US" sz="1050" dirty="0"/>
              <a:t>17%</a:t>
            </a:r>
          </a:p>
        </p:txBody>
      </p:sp>
      <p:sp>
        <p:nvSpPr>
          <p:cNvPr id="307" name="TextBox 306">
            <a:extLst>
              <a:ext uri="{FF2B5EF4-FFF2-40B4-BE49-F238E27FC236}">
                <a16:creationId xmlns:a16="http://schemas.microsoft.com/office/drawing/2014/main" id="{5E21219A-EB7E-4949-A334-48C57E88F152}"/>
              </a:ext>
            </a:extLst>
          </p:cNvPr>
          <p:cNvSpPr txBox="1"/>
          <p:nvPr/>
        </p:nvSpPr>
        <p:spPr>
          <a:xfrm>
            <a:off x="8030735" y="3918146"/>
            <a:ext cx="312458" cy="323165"/>
          </a:xfrm>
          <a:prstGeom prst="rect">
            <a:avLst/>
          </a:prstGeom>
          <a:noFill/>
        </p:spPr>
        <p:txBody>
          <a:bodyPr wrap="square" lIns="0" tIns="0" rIns="0" bIns="0" rtlCol="0">
            <a:spAutoFit/>
          </a:bodyPr>
          <a:lstStyle/>
          <a:p>
            <a:pPr algn="ctr">
              <a:buClr>
                <a:schemeClr val="accent2"/>
              </a:buClr>
            </a:pPr>
            <a:r>
              <a:rPr lang="en-US" sz="1050" dirty="0"/>
              <a:t>KY</a:t>
            </a:r>
          </a:p>
          <a:p>
            <a:pPr algn="ctr">
              <a:buClr>
                <a:schemeClr val="accent2"/>
              </a:buClr>
            </a:pPr>
            <a:r>
              <a:rPr lang="en-US" sz="1050" dirty="0"/>
              <a:t>4%</a:t>
            </a:r>
          </a:p>
        </p:txBody>
      </p:sp>
      <p:sp>
        <p:nvSpPr>
          <p:cNvPr id="362" name="TextBox 361">
            <a:extLst>
              <a:ext uri="{FF2B5EF4-FFF2-40B4-BE49-F238E27FC236}">
                <a16:creationId xmlns:a16="http://schemas.microsoft.com/office/drawing/2014/main" id="{26A3C83A-1FF3-9D4B-945F-D9FD1BC75A81}"/>
              </a:ext>
            </a:extLst>
          </p:cNvPr>
          <p:cNvSpPr txBox="1"/>
          <p:nvPr/>
        </p:nvSpPr>
        <p:spPr>
          <a:xfrm>
            <a:off x="7813565" y="4283906"/>
            <a:ext cx="312458" cy="323165"/>
          </a:xfrm>
          <a:prstGeom prst="rect">
            <a:avLst/>
          </a:prstGeom>
          <a:noFill/>
        </p:spPr>
        <p:txBody>
          <a:bodyPr wrap="square" lIns="0" tIns="0" rIns="0" bIns="0" rtlCol="0">
            <a:spAutoFit/>
          </a:bodyPr>
          <a:lstStyle/>
          <a:p>
            <a:pPr algn="ctr">
              <a:buClr>
                <a:schemeClr val="accent2"/>
              </a:buClr>
            </a:pPr>
            <a:r>
              <a:rPr lang="en-US" sz="1050" dirty="0"/>
              <a:t>TN</a:t>
            </a:r>
          </a:p>
          <a:p>
            <a:pPr algn="ctr">
              <a:buClr>
                <a:schemeClr val="accent2"/>
              </a:buClr>
            </a:pPr>
            <a:r>
              <a:rPr lang="en-US" sz="1050" dirty="0"/>
              <a:t>5%</a:t>
            </a:r>
          </a:p>
        </p:txBody>
      </p:sp>
      <p:sp>
        <p:nvSpPr>
          <p:cNvPr id="363" name="TextBox 362">
            <a:extLst>
              <a:ext uri="{FF2B5EF4-FFF2-40B4-BE49-F238E27FC236}">
                <a16:creationId xmlns:a16="http://schemas.microsoft.com/office/drawing/2014/main" id="{576FDBBD-1148-D64D-AFE9-ABC33C4B78D0}"/>
              </a:ext>
            </a:extLst>
          </p:cNvPr>
          <p:cNvSpPr txBox="1"/>
          <p:nvPr/>
        </p:nvSpPr>
        <p:spPr>
          <a:xfrm>
            <a:off x="7356365" y="4843976"/>
            <a:ext cx="312458" cy="323165"/>
          </a:xfrm>
          <a:prstGeom prst="rect">
            <a:avLst/>
          </a:prstGeom>
          <a:noFill/>
        </p:spPr>
        <p:txBody>
          <a:bodyPr wrap="square" lIns="0" tIns="0" rIns="0" bIns="0" rtlCol="0">
            <a:spAutoFit/>
          </a:bodyPr>
          <a:lstStyle/>
          <a:p>
            <a:pPr algn="ctr">
              <a:buClr>
                <a:schemeClr val="accent2"/>
              </a:buClr>
            </a:pPr>
            <a:r>
              <a:rPr lang="en-US" sz="1050" dirty="0"/>
              <a:t>MS</a:t>
            </a:r>
          </a:p>
          <a:p>
            <a:pPr algn="ctr">
              <a:buClr>
                <a:schemeClr val="accent2"/>
              </a:buClr>
            </a:pPr>
            <a:r>
              <a:rPr lang="en-US" sz="1050" dirty="0"/>
              <a:t>3%</a:t>
            </a:r>
          </a:p>
        </p:txBody>
      </p:sp>
      <p:sp>
        <p:nvSpPr>
          <p:cNvPr id="364" name="TextBox 363">
            <a:extLst>
              <a:ext uri="{FF2B5EF4-FFF2-40B4-BE49-F238E27FC236}">
                <a16:creationId xmlns:a16="http://schemas.microsoft.com/office/drawing/2014/main" id="{2AC235FC-FEF6-184F-A6D3-C09FBE4A98B6}"/>
              </a:ext>
            </a:extLst>
          </p:cNvPr>
          <p:cNvSpPr txBox="1"/>
          <p:nvPr/>
        </p:nvSpPr>
        <p:spPr>
          <a:xfrm>
            <a:off x="7784990" y="4792541"/>
            <a:ext cx="312458" cy="323165"/>
          </a:xfrm>
          <a:prstGeom prst="rect">
            <a:avLst/>
          </a:prstGeom>
          <a:noFill/>
        </p:spPr>
        <p:txBody>
          <a:bodyPr wrap="square" lIns="0" tIns="0" rIns="0" bIns="0" rtlCol="0">
            <a:spAutoFit/>
          </a:bodyPr>
          <a:lstStyle/>
          <a:p>
            <a:pPr algn="ctr">
              <a:buClr>
                <a:schemeClr val="accent2"/>
              </a:buClr>
            </a:pPr>
            <a:r>
              <a:rPr lang="en-US" sz="1050" dirty="0"/>
              <a:t>AL</a:t>
            </a:r>
          </a:p>
          <a:p>
            <a:pPr algn="ctr">
              <a:buClr>
                <a:schemeClr val="accent2"/>
              </a:buClr>
            </a:pPr>
            <a:r>
              <a:rPr lang="en-US" sz="1050" dirty="0"/>
              <a:t>5%</a:t>
            </a:r>
          </a:p>
        </p:txBody>
      </p:sp>
      <p:sp>
        <p:nvSpPr>
          <p:cNvPr id="365" name="TextBox 364">
            <a:extLst>
              <a:ext uri="{FF2B5EF4-FFF2-40B4-BE49-F238E27FC236}">
                <a16:creationId xmlns:a16="http://schemas.microsoft.com/office/drawing/2014/main" id="{8C7DB17D-A4AC-7A4B-B0CD-A163078406A2}"/>
              </a:ext>
            </a:extLst>
          </p:cNvPr>
          <p:cNvSpPr txBox="1"/>
          <p:nvPr/>
        </p:nvSpPr>
        <p:spPr>
          <a:xfrm>
            <a:off x="8287910" y="4781111"/>
            <a:ext cx="312458" cy="323165"/>
          </a:xfrm>
          <a:prstGeom prst="rect">
            <a:avLst/>
          </a:prstGeom>
          <a:noFill/>
        </p:spPr>
        <p:txBody>
          <a:bodyPr wrap="square" lIns="0" tIns="0" rIns="0" bIns="0" rtlCol="0">
            <a:spAutoFit/>
          </a:bodyPr>
          <a:lstStyle/>
          <a:p>
            <a:pPr algn="ctr">
              <a:buClr>
                <a:schemeClr val="accent2"/>
              </a:buClr>
            </a:pPr>
            <a:r>
              <a:rPr lang="en-US" sz="1050" dirty="0"/>
              <a:t>GA</a:t>
            </a:r>
          </a:p>
          <a:p>
            <a:pPr algn="ctr">
              <a:buClr>
                <a:schemeClr val="accent2"/>
              </a:buClr>
            </a:pPr>
            <a:r>
              <a:rPr lang="en-US" sz="1050" dirty="0"/>
              <a:t>10%</a:t>
            </a:r>
          </a:p>
        </p:txBody>
      </p:sp>
      <p:sp>
        <p:nvSpPr>
          <p:cNvPr id="420" name="TextBox 419">
            <a:extLst>
              <a:ext uri="{FF2B5EF4-FFF2-40B4-BE49-F238E27FC236}">
                <a16:creationId xmlns:a16="http://schemas.microsoft.com/office/drawing/2014/main" id="{6B685ED1-FCBE-F246-9E99-A89A61F6217F}"/>
              </a:ext>
            </a:extLst>
          </p:cNvPr>
          <p:cNvSpPr txBox="1"/>
          <p:nvPr/>
        </p:nvSpPr>
        <p:spPr>
          <a:xfrm>
            <a:off x="8670815" y="5581211"/>
            <a:ext cx="312458" cy="323165"/>
          </a:xfrm>
          <a:prstGeom prst="rect">
            <a:avLst/>
          </a:prstGeom>
          <a:noFill/>
        </p:spPr>
        <p:txBody>
          <a:bodyPr wrap="square" lIns="0" tIns="0" rIns="0" bIns="0" rtlCol="0">
            <a:spAutoFit/>
          </a:bodyPr>
          <a:lstStyle/>
          <a:p>
            <a:pPr algn="ctr">
              <a:buClr>
                <a:schemeClr val="accent2"/>
              </a:buClr>
            </a:pPr>
            <a:r>
              <a:rPr lang="en-US" sz="1050" dirty="0"/>
              <a:t>FL</a:t>
            </a:r>
          </a:p>
          <a:p>
            <a:pPr algn="ctr">
              <a:buClr>
                <a:schemeClr val="accent2"/>
              </a:buClr>
            </a:pPr>
            <a:r>
              <a:rPr lang="en-US" sz="1050" dirty="0"/>
              <a:t>26%</a:t>
            </a:r>
          </a:p>
        </p:txBody>
      </p:sp>
      <p:sp>
        <p:nvSpPr>
          <p:cNvPr id="421" name="TextBox 420">
            <a:extLst>
              <a:ext uri="{FF2B5EF4-FFF2-40B4-BE49-F238E27FC236}">
                <a16:creationId xmlns:a16="http://schemas.microsoft.com/office/drawing/2014/main" id="{F62679E8-04AC-9C41-90B9-63A65FB08F83}"/>
              </a:ext>
            </a:extLst>
          </p:cNvPr>
          <p:cNvSpPr txBox="1"/>
          <p:nvPr/>
        </p:nvSpPr>
        <p:spPr>
          <a:xfrm>
            <a:off x="8687960" y="4558226"/>
            <a:ext cx="312458" cy="323165"/>
          </a:xfrm>
          <a:prstGeom prst="rect">
            <a:avLst/>
          </a:prstGeom>
          <a:noFill/>
        </p:spPr>
        <p:txBody>
          <a:bodyPr wrap="square" lIns="0" tIns="0" rIns="0" bIns="0" rtlCol="0">
            <a:spAutoFit/>
          </a:bodyPr>
          <a:lstStyle/>
          <a:p>
            <a:pPr algn="ctr">
              <a:buClr>
                <a:schemeClr val="accent2"/>
              </a:buClr>
            </a:pPr>
            <a:r>
              <a:rPr lang="en-US" sz="1050" dirty="0"/>
              <a:t>SC</a:t>
            </a:r>
          </a:p>
          <a:p>
            <a:pPr algn="ctr">
              <a:buClr>
                <a:schemeClr val="accent2"/>
              </a:buClr>
            </a:pPr>
            <a:r>
              <a:rPr lang="en-US" sz="1050" dirty="0"/>
              <a:t>5%</a:t>
            </a:r>
          </a:p>
        </p:txBody>
      </p:sp>
      <p:sp>
        <p:nvSpPr>
          <p:cNvPr id="422" name="TextBox 421">
            <a:extLst>
              <a:ext uri="{FF2B5EF4-FFF2-40B4-BE49-F238E27FC236}">
                <a16:creationId xmlns:a16="http://schemas.microsoft.com/office/drawing/2014/main" id="{621F3B22-3B9E-DD43-8739-75EE1BF6DFFB}"/>
              </a:ext>
            </a:extLst>
          </p:cNvPr>
          <p:cNvSpPr txBox="1"/>
          <p:nvPr/>
        </p:nvSpPr>
        <p:spPr>
          <a:xfrm>
            <a:off x="8927990" y="4181036"/>
            <a:ext cx="312458" cy="323165"/>
          </a:xfrm>
          <a:prstGeom prst="rect">
            <a:avLst/>
          </a:prstGeom>
          <a:noFill/>
        </p:spPr>
        <p:txBody>
          <a:bodyPr wrap="square" lIns="0" tIns="0" rIns="0" bIns="0" rtlCol="0">
            <a:spAutoFit/>
          </a:bodyPr>
          <a:lstStyle/>
          <a:p>
            <a:pPr algn="ctr">
              <a:buClr>
                <a:schemeClr val="accent2"/>
              </a:buClr>
            </a:pPr>
            <a:r>
              <a:rPr lang="en-US" sz="1050" dirty="0"/>
              <a:t>NC</a:t>
            </a:r>
          </a:p>
          <a:p>
            <a:pPr algn="ctr">
              <a:buClr>
                <a:schemeClr val="accent2"/>
              </a:buClr>
            </a:pPr>
            <a:r>
              <a:rPr lang="en-US" sz="1050" dirty="0"/>
              <a:t>11%</a:t>
            </a:r>
          </a:p>
        </p:txBody>
      </p:sp>
      <p:sp>
        <p:nvSpPr>
          <p:cNvPr id="423" name="TextBox 422">
            <a:extLst>
              <a:ext uri="{FF2B5EF4-FFF2-40B4-BE49-F238E27FC236}">
                <a16:creationId xmlns:a16="http://schemas.microsoft.com/office/drawing/2014/main" id="{F888FD51-9D8A-114F-8F49-3065A513A23E}"/>
              </a:ext>
            </a:extLst>
          </p:cNvPr>
          <p:cNvSpPr txBox="1"/>
          <p:nvPr/>
        </p:nvSpPr>
        <p:spPr>
          <a:xfrm>
            <a:off x="8899415" y="3809561"/>
            <a:ext cx="312458" cy="323165"/>
          </a:xfrm>
          <a:prstGeom prst="rect">
            <a:avLst/>
          </a:prstGeom>
          <a:noFill/>
        </p:spPr>
        <p:txBody>
          <a:bodyPr wrap="square" lIns="0" tIns="0" rIns="0" bIns="0" rtlCol="0">
            <a:spAutoFit/>
          </a:bodyPr>
          <a:lstStyle/>
          <a:p>
            <a:pPr algn="ctr">
              <a:buClr>
                <a:schemeClr val="accent2"/>
              </a:buClr>
            </a:pPr>
            <a:r>
              <a:rPr lang="en-US" sz="1050" dirty="0"/>
              <a:t>VA</a:t>
            </a:r>
          </a:p>
          <a:p>
            <a:pPr algn="ctr">
              <a:buClr>
                <a:schemeClr val="accent2"/>
              </a:buClr>
            </a:pPr>
            <a:r>
              <a:rPr lang="en-US" sz="1050" dirty="0"/>
              <a:t>11%</a:t>
            </a:r>
          </a:p>
        </p:txBody>
      </p:sp>
      <p:sp>
        <p:nvSpPr>
          <p:cNvPr id="424" name="TextBox 423">
            <a:extLst>
              <a:ext uri="{FF2B5EF4-FFF2-40B4-BE49-F238E27FC236}">
                <a16:creationId xmlns:a16="http://schemas.microsoft.com/office/drawing/2014/main" id="{C6B86B8E-B87E-9A47-8EA7-A6DABD2A665B}"/>
              </a:ext>
            </a:extLst>
          </p:cNvPr>
          <p:cNvSpPr txBox="1"/>
          <p:nvPr/>
        </p:nvSpPr>
        <p:spPr>
          <a:xfrm>
            <a:off x="8545085" y="3695261"/>
            <a:ext cx="312458" cy="323165"/>
          </a:xfrm>
          <a:prstGeom prst="rect">
            <a:avLst/>
          </a:prstGeom>
          <a:noFill/>
        </p:spPr>
        <p:txBody>
          <a:bodyPr wrap="square" lIns="0" tIns="0" rIns="0" bIns="0" rtlCol="0">
            <a:spAutoFit/>
          </a:bodyPr>
          <a:lstStyle/>
          <a:p>
            <a:pPr algn="ctr">
              <a:buClr>
                <a:schemeClr val="accent2"/>
              </a:buClr>
            </a:pPr>
            <a:r>
              <a:rPr lang="en-US" sz="1050" dirty="0"/>
              <a:t>WV</a:t>
            </a:r>
          </a:p>
          <a:p>
            <a:pPr algn="ctr">
              <a:buClr>
                <a:schemeClr val="accent2"/>
              </a:buClr>
            </a:pPr>
            <a:r>
              <a:rPr lang="en-US" sz="1050" dirty="0"/>
              <a:t>1%</a:t>
            </a:r>
          </a:p>
        </p:txBody>
      </p:sp>
      <p:sp>
        <p:nvSpPr>
          <p:cNvPr id="425" name="TextBox 424">
            <a:extLst>
              <a:ext uri="{FF2B5EF4-FFF2-40B4-BE49-F238E27FC236}">
                <a16:creationId xmlns:a16="http://schemas.microsoft.com/office/drawing/2014/main" id="{8B283436-3497-EE43-9307-14195FC46CA3}"/>
              </a:ext>
            </a:extLst>
          </p:cNvPr>
          <p:cNvSpPr txBox="1"/>
          <p:nvPr/>
        </p:nvSpPr>
        <p:spPr>
          <a:xfrm>
            <a:off x="9808100" y="2129351"/>
            <a:ext cx="312458" cy="323165"/>
          </a:xfrm>
          <a:prstGeom prst="rect">
            <a:avLst/>
          </a:prstGeom>
          <a:noFill/>
        </p:spPr>
        <p:txBody>
          <a:bodyPr wrap="square" lIns="0" tIns="0" rIns="0" bIns="0" rtlCol="0">
            <a:spAutoFit/>
          </a:bodyPr>
          <a:lstStyle/>
          <a:p>
            <a:pPr algn="ctr">
              <a:buClr>
                <a:schemeClr val="accent2"/>
              </a:buClr>
            </a:pPr>
            <a:r>
              <a:rPr lang="en-US" sz="1050" dirty="0"/>
              <a:t>ME</a:t>
            </a:r>
          </a:p>
          <a:p>
            <a:pPr algn="ctr">
              <a:buClr>
                <a:schemeClr val="accent2"/>
              </a:buClr>
            </a:pPr>
            <a:r>
              <a:rPr lang="en-US" sz="1050" dirty="0"/>
              <a:t>1%</a:t>
            </a:r>
          </a:p>
        </p:txBody>
      </p:sp>
      <p:sp>
        <p:nvSpPr>
          <p:cNvPr id="426" name="TextBox 425">
            <a:extLst>
              <a:ext uri="{FF2B5EF4-FFF2-40B4-BE49-F238E27FC236}">
                <a16:creationId xmlns:a16="http://schemas.microsoft.com/office/drawing/2014/main" id="{31BCA93F-1BC0-BB45-AE6C-FE46264EB483}"/>
              </a:ext>
            </a:extLst>
          </p:cNvPr>
          <p:cNvSpPr txBox="1"/>
          <p:nvPr/>
        </p:nvSpPr>
        <p:spPr>
          <a:xfrm>
            <a:off x="9253960" y="2140257"/>
            <a:ext cx="312458" cy="323165"/>
          </a:xfrm>
          <a:prstGeom prst="rect">
            <a:avLst/>
          </a:prstGeom>
          <a:noFill/>
        </p:spPr>
        <p:txBody>
          <a:bodyPr wrap="square" lIns="0" tIns="0" rIns="0" bIns="0" rtlCol="0">
            <a:spAutoFit/>
          </a:bodyPr>
          <a:lstStyle/>
          <a:p>
            <a:pPr algn="ctr">
              <a:buClr>
                <a:schemeClr val="accent2"/>
              </a:buClr>
            </a:pPr>
            <a:r>
              <a:rPr lang="en-US" sz="1050" dirty="0"/>
              <a:t>VT</a:t>
            </a:r>
          </a:p>
          <a:p>
            <a:pPr algn="ctr">
              <a:buClr>
                <a:schemeClr val="accent2"/>
              </a:buClr>
            </a:pPr>
            <a:r>
              <a:rPr lang="en-US" sz="1050" dirty="0"/>
              <a:t>1%</a:t>
            </a:r>
          </a:p>
        </p:txBody>
      </p:sp>
      <p:sp>
        <p:nvSpPr>
          <p:cNvPr id="427" name="TextBox 426">
            <a:extLst>
              <a:ext uri="{FF2B5EF4-FFF2-40B4-BE49-F238E27FC236}">
                <a16:creationId xmlns:a16="http://schemas.microsoft.com/office/drawing/2014/main" id="{F37E4D36-35C2-8A4D-9BC9-6668BCBF5E73}"/>
              </a:ext>
            </a:extLst>
          </p:cNvPr>
          <p:cNvSpPr txBox="1"/>
          <p:nvPr/>
        </p:nvSpPr>
        <p:spPr>
          <a:xfrm>
            <a:off x="10110995" y="2706566"/>
            <a:ext cx="312458" cy="323165"/>
          </a:xfrm>
          <a:prstGeom prst="rect">
            <a:avLst/>
          </a:prstGeom>
          <a:noFill/>
        </p:spPr>
        <p:txBody>
          <a:bodyPr wrap="square" lIns="0" tIns="0" rIns="0" bIns="0" rtlCol="0">
            <a:spAutoFit/>
          </a:bodyPr>
          <a:lstStyle/>
          <a:p>
            <a:pPr algn="ctr">
              <a:buClr>
                <a:schemeClr val="accent2"/>
              </a:buClr>
            </a:pPr>
            <a:r>
              <a:rPr lang="en-US" sz="1050" dirty="0"/>
              <a:t>MA</a:t>
            </a:r>
          </a:p>
          <a:p>
            <a:pPr algn="ctr">
              <a:buClr>
                <a:schemeClr val="accent2"/>
              </a:buClr>
            </a:pPr>
            <a:r>
              <a:rPr lang="en-US" sz="1050" dirty="0"/>
              <a:t>13%</a:t>
            </a:r>
          </a:p>
        </p:txBody>
      </p:sp>
      <p:sp>
        <p:nvSpPr>
          <p:cNvPr id="428" name="TextBox 427">
            <a:extLst>
              <a:ext uri="{FF2B5EF4-FFF2-40B4-BE49-F238E27FC236}">
                <a16:creationId xmlns:a16="http://schemas.microsoft.com/office/drawing/2014/main" id="{CB847026-8F80-7748-8822-CBE258C13CF9}"/>
              </a:ext>
            </a:extLst>
          </p:cNvPr>
          <p:cNvSpPr txBox="1"/>
          <p:nvPr/>
        </p:nvSpPr>
        <p:spPr>
          <a:xfrm>
            <a:off x="10110995" y="3082803"/>
            <a:ext cx="312458" cy="323165"/>
          </a:xfrm>
          <a:prstGeom prst="rect">
            <a:avLst/>
          </a:prstGeom>
          <a:noFill/>
        </p:spPr>
        <p:txBody>
          <a:bodyPr wrap="square" lIns="0" tIns="0" rIns="0" bIns="0" rtlCol="0">
            <a:spAutoFit/>
          </a:bodyPr>
          <a:lstStyle/>
          <a:p>
            <a:pPr algn="ctr">
              <a:buClr>
                <a:schemeClr val="accent2"/>
              </a:buClr>
            </a:pPr>
            <a:r>
              <a:rPr lang="en-US" sz="1050" dirty="0"/>
              <a:t>RI</a:t>
            </a:r>
          </a:p>
          <a:p>
            <a:pPr algn="ctr">
              <a:buClr>
                <a:schemeClr val="accent2"/>
              </a:buClr>
            </a:pPr>
            <a:r>
              <a:rPr lang="en-US" sz="1050" dirty="0"/>
              <a:t>18%</a:t>
            </a:r>
          </a:p>
        </p:txBody>
      </p:sp>
      <p:sp>
        <p:nvSpPr>
          <p:cNvPr id="429" name="TextBox 428">
            <a:extLst>
              <a:ext uri="{FF2B5EF4-FFF2-40B4-BE49-F238E27FC236}">
                <a16:creationId xmlns:a16="http://schemas.microsoft.com/office/drawing/2014/main" id="{C8CF1490-E645-EE43-8DC1-BE8EB85E894D}"/>
              </a:ext>
            </a:extLst>
          </p:cNvPr>
          <p:cNvSpPr txBox="1"/>
          <p:nvPr/>
        </p:nvSpPr>
        <p:spPr>
          <a:xfrm>
            <a:off x="10110995" y="3459041"/>
            <a:ext cx="312458" cy="323165"/>
          </a:xfrm>
          <a:prstGeom prst="rect">
            <a:avLst/>
          </a:prstGeom>
          <a:noFill/>
        </p:spPr>
        <p:txBody>
          <a:bodyPr wrap="square" lIns="0" tIns="0" rIns="0" bIns="0" rtlCol="0">
            <a:spAutoFit/>
          </a:bodyPr>
          <a:lstStyle/>
          <a:p>
            <a:pPr algn="ctr">
              <a:buClr>
                <a:schemeClr val="accent2"/>
              </a:buClr>
            </a:pPr>
            <a:r>
              <a:rPr lang="en-US" sz="1050" dirty="0"/>
              <a:t>CT</a:t>
            </a:r>
          </a:p>
          <a:p>
            <a:pPr algn="ctr">
              <a:buClr>
                <a:schemeClr val="accent2"/>
              </a:buClr>
            </a:pPr>
            <a:r>
              <a:rPr lang="en-US" sz="1050" dirty="0"/>
              <a:t>16%</a:t>
            </a:r>
          </a:p>
        </p:txBody>
      </p:sp>
      <p:sp>
        <p:nvSpPr>
          <p:cNvPr id="430" name="TextBox 429">
            <a:extLst>
              <a:ext uri="{FF2B5EF4-FFF2-40B4-BE49-F238E27FC236}">
                <a16:creationId xmlns:a16="http://schemas.microsoft.com/office/drawing/2014/main" id="{093FA0A1-B86D-7649-9167-D96CEFEA1330}"/>
              </a:ext>
            </a:extLst>
          </p:cNvPr>
          <p:cNvSpPr txBox="1"/>
          <p:nvPr/>
        </p:nvSpPr>
        <p:spPr>
          <a:xfrm>
            <a:off x="10110995" y="3835279"/>
            <a:ext cx="312458" cy="323165"/>
          </a:xfrm>
          <a:prstGeom prst="rect">
            <a:avLst/>
          </a:prstGeom>
          <a:noFill/>
        </p:spPr>
        <p:txBody>
          <a:bodyPr wrap="square" lIns="0" tIns="0" rIns="0" bIns="0" rtlCol="0">
            <a:spAutoFit/>
          </a:bodyPr>
          <a:lstStyle/>
          <a:p>
            <a:pPr algn="ctr">
              <a:buClr>
                <a:schemeClr val="accent2"/>
              </a:buClr>
            </a:pPr>
            <a:r>
              <a:rPr lang="en-US" sz="1050" dirty="0"/>
              <a:t>NJ</a:t>
            </a:r>
          </a:p>
          <a:p>
            <a:pPr algn="ctr">
              <a:buClr>
                <a:schemeClr val="accent2"/>
              </a:buClr>
            </a:pPr>
            <a:r>
              <a:rPr lang="en-US" sz="1050" dirty="0"/>
              <a:t>19%</a:t>
            </a:r>
          </a:p>
        </p:txBody>
      </p:sp>
      <p:sp>
        <p:nvSpPr>
          <p:cNvPr id="431" name="TextBox 430">
            <a:extLst>
              <a:ext uri="{FF2B5EF4-FFF2-40B4-BE49-F238E27FC236}">
                <a16:creationId xmlns:a16="http://schemas.microsoft.com/office/drawing/2014/main" id="{BA733DF3-CE6D-5E4E-8723-2EFCA32381F0}"/>
              </a:ext>
            </a:extLst>
          </p:cNvPr>
          <p:cNvSpPr txBox="1"/>
          <p:nvPr/>
        </p:nvSpPr>
        <p:spPr>
          <a:xfrm>
            <a:off x="10110995" y="4211517"/>
            <a:ext cx="312458" cy="323165"/>
          </a:xfrm>
          <a:prstGeom prst="rect">
            <a:avLst/>
          </a:prstGeom>
          <a:noFill/>
        </p:spPr>
        <p:txBody>
          <a:bodyPr wrap="square" lIns="0" tIns="0" rIns="0" bIns="0" rtlCol="0">
            <a:spAutoFit/>
          </a:bodyPr>
          <a:lstStyle/>
          <a:p>
            <a:pPr algn="ctr">
              <a:buClr>
                <a:schemeClr val="accent2"/>
              </a:buClr>
            </a:pPr>
            <a:r>
              <a:rPr lang="en-US" sz="1050" dirty="0"/>
              <a:t>DE</a:t>
            </a:r>
          </a:p>
          <a:p>
            <a:pPr algn="ctr">
              <a:buClr>
                <a:schemeClr val="accent2"/>
              </a:buClr>
            </a:pPr>
            <a:r>
              <a:rPr lang="en-US" sz="1050" dirty="0"/>
              <a:t>10%</a:t>
            </a:r>
          </a:p>
        </p:txBody>
      </p:sp>
      <p:sp>
        <p:nvSpPr>
          <p:cNvPr id="432" name="TextBox 431">
            <a:extLst>
              <a:ext uri="{FF2B5EF4-FFF2-40B4-BE49-F238E27FC236}">
                <a16:creationId xmlns:a16="http://schemas.microsoft.com/office/drawing/2014/main" id="{1343DFE1-924E-5D4D-B899-2B76B1093EDE}"/>
              </a:ext>
            </a:extLst>
          </p:cNvPr>
          <p:cNvSpPr txBox="1"/>
          <p:nvPr/>
        </p:nvSpPr>
        <p:spPr>
          <a:xfrm>
            <a:off x="10110995" y="4587755"/>
            <a:ext cx="312458" cy="323165"/>
          </a:xfrm>
          <a:prstGeom prst="rect">
            <a:avLst/>
          </a:prstGeom>
          <a:noFill/>
        </p:spPr>
        <p:txBody>
          <a:bodyPr wrap="square" lIns="0" tIns="0" rIns="0" bIns="0" rtlCol="0">
            <a:spAutoFit/>
          </a:bodyPr>
          <a:lstStyle/>
          <a:p>
            <a:pPr algn="ctr">
              <a:buClr>
                <a:schemeClr val="accent2"/>
              </a:buClr>
            </a:pPr>
            <a:r>
              <a:rPr lang="en-US" sz="1050" dirty="0"/>
              <a:t>MD</a:t>
            </a:r>
          </a:p>
          <a:p>
            <a:pPr algn="ctr">
              <a:buClr>
                <a:schemeClr val="accent2"/>
              </a:buClr>
            </a:pPr>
            <a:r>
              <a:rPr lang="en-US" sz="1050" dirty="0"/>
              <a:t>10%</a:t>
            </a:r>
          </a:p>
        </p:txBody>
      </p:sp>
      <p:sp>
        <p:nvSpPr>
          <p:cNvPr id="433" name="TextBox 432">
            <a:extLst>
              <a:ext uri="{FF2B5EF4-FFF2-40B4-BE49-F238E27FC236}">
                <a16:creationId xmlns:a16="http://schemas.microsoft.com/office/drawing/2014/main" id="{A6A287E8-3272-A848-81A4-71F26870C7E3}"/>
              </a:ext>
            </a:extLst>
          </p:cNvPr>
          <p:cNvSpPr txBox="1"/>
          <p:nvPr/>
        </p:nvSpPr>
        <p:spPr>
          <a:xfrm>
            <a:off x="10110995" y="4963991"/>
            <a:ext cx="312458" cy="323165"/>
          </a:xfrm>
          <a:prstGeom prst="rect">
            <a:avLst/>
          </a:prstGeom>
          <a:noFill/>
        </p:spPr>
        <p:txBody>
          <a:bodyPr wrap="square" lIns="0" tIns="0" rIns="0" bIns="0" rtlCol="0">
            <a:spAutoFit/>
          </a:bodyPr>
          <a:lstStyle/>
          <a:p>
            <a:pPr algn="ctr">
              <a:buClr>
                <a:schemeClr val="accent2"/>
              </a:buClr>
            </a:pPr>
            <a:r>
              <a:rPr lang="en-US" sz="1050" dirty="0"/>
              <a:t>DC</a:t>
            </a:r>
          </a:p>
          <a:p>
            <a:pPr algn="ctr">
              <a:buClr>
                <a:schemeClr val="accent2"/>
              </a:buClr>
            </a:pPr>
            <a:r>
              <a:rPr lang="en-US" sz="1050" dirty="0"/>
              <a:t>12%</a:t>
            </a:r>
          </a:p>
        </p:txBody>
      </p:sp>
      <p:sp>
        <p:nvSpPr>
          <p:cNvPr id="434" name="Title 5">
            <a:extLst>
              <a:ext uri="{FF2B5EF4-FFF2-40B4-BE49-F238E27FC236}">
                <a16:creationId xmlns:a16="http://schemas.microsoft.com/office/drawing/2014/main" id="{D78F400B-4D22-4F48-98CB-AC6C3C918668}"/>
              </a:ext>
            </a:extLst>
          </p:cNvPr>
          <p:cNvSpPr txBox="1">
            <a:spLocks/>
          </p:cNvSpPr>
          <p:nvPr/>
        </p:nvSpPr>
        <p:spPr bwMode="auto">
          <a:xfrm>
            <a:off x="800100" y="1273642"/>
            <a:ext cx="10591800" cy="209398"/>
          </a:xfrm>
          <a:prstGeom prst="rect">
            <a:avLst/>
          </a:prstGeom>
        </p:spPr>
        <p:txBody>
          <a:bodyPr vert="horz" lIns="0" tIns="0" rIns="0" bIns="0" rtlCol="0" anchor="ctr">
            <a:noAutofit/>
          </a:bodyPr>
          <a:lstStyle>
            <a:lvl1pPr algn="l" defTabSz="914400" rtl="0" eaLnBrk="1" latinLnBrk="0" hangingPunct="1">
              <a:lnSpc>
                <a:spcPct val="85000"/>
              </a:lnSpc>
              <a:spcBef>
                <a:spcPct val="0"/>
              </a:spcBef>
              <a:buNone/>
              <a:defRPr sz="2600" kern="1200" baseline="0">
                <a:solidFill>
                  <a:schemeClr val="accent1"/>
                </a:solidFill>
                <a:latin typeface="+mj-lt"/>
                <a:ea typeface="+mj-ea"/>
                <a:cs typeface="+mj-cs"/>
              </a:defRPr>
            </a:lvl1pPr>
          </a:lstStyle>
          <a:p>
            <a:r>
              <a:rPr lang="en-US" sz="1600" dirty="0">
                <a:solidFill>
                  <a:schemeClr val="tx2"/>
                </a:solidFill>
              </a:rPr>
              <a:t>Latinx population by state (%)</a:t>
            </a:r>
          </a:p>
        </p:txBody>
      </p:sp>
      <p:sp>
        <p:nvSpPr>
          <p:cNvPr id="435" name="TextBox 434">
            <a:extLst>
              <a:ext uri="{FF2B5EF4-FFF2-40B4-BE49-F238E27FC236}">
                <a16:creationId xmlns:a16="http://schemas.microsoft.com/office/drawing/2014/main" id="{0778D4A0-27D2-FE49-98C5-E14193AF6FD1}"/>
              </a:ext>
            </a:extLst>
          </p:cNvPr>
          <p:cNvSpPr txBox="1"/>
          <p:nvPr/>
        </p:nvSpPr>
        <p:spPr>
          <a:xfrm>
            <a:off x="9495029" y="1874250"/>
            <a:ext cx="312458" cy="323165"/>
          </a:xfrm>
          <a:prstGeom prst="rect">
            <a:avLst/>
          </a:prstGeom>
          <a:noFill/>
        </p:spPr>
        <p:txBody>
          <a:bodyPr wrap="square" lIns="0" tIns="0" rIns="0" bIns="0" rtlCol="0">
            <a:spAutoFit/>
          </a:bodyPr>
          <a:lstStyle/>
          <a:p>
            <a:pPr algn="ctr">
              <a:buClr>
                <a:schemeClr val="accent2"/>
              </a:buClr>
            </a:pPr>
            <a:r>
              <a:rPr lang="en-US" sz="1050" dirty="0"/>
              <a:t>NH</a:t>
            </a:r>
          </a:p>
          <a:p>
            <a:pPr algn="ctr">
              <a:buClr>
                <a:schemeClr val="accent2"/>
              </a:buClr>
            </a:pPr>
            <a:r>
              <a:rPr lang="en-US" sz="1050" dirty="0"/>
              <a:t>4%</a:t>
            </a:r>
          </a:p>
        </p:txBody>
      </p:sp>
      <p:cxnSp>
        <p:nvCxnSpPr>
          <p:cNvPr id="438" name="Straight Connector 437">
            <a:extLst>
              <a:ext uri="{FF2B5EF4-FFF2-40B4-BE49-F238E27FC236}">
                <a16:creationId xmlns:a16="http://schemas.microsoft.com/office/drawing/2014/main" id="{5179A02C-943E-C646-8A39-BA632E355A38}"/>
              </a:ext>
            </a:extLst>
          </p:cNvPr>
          <p:cNvCxnSpPr>
            <a:cxnSpLocks/>
            <a:stCxn id="433" idx="1"/>
            <a:endCxn id="96" idx="23"/>
          </p:cNvCxnSpPr>
          <p:nvPr/>
        </p:nvCxnSpPr>
        <p:spPr>
          <a:xfrm flipH="1" flipV="1">
            <a:off x="9154426" y="3676503"/>
            <a:ext cx="956569" cy="1449071"/>
          </a:xfrm>
          <a:prstGeom prst="line">
            <a:avLst/>
          </a:prstGeom>
          <a:ln w="12700">
            <a:solidFill>
              <a:schemeClr val="accent4">
                <a:lumMod val="75000"/>
              </a:schemeClr>
            </a:solidFill>
            <a:prstDash val="sysDot"/>
          </a:ln>
        </p:spPr>
        <p:style>
          <a:lnRef idx="1">
            <a:schemeClr val="accent5"/>
          </a:lnRef>
          <a:fillRef idx="0">
            <a:schemeClr val="accent5"/>
          </a:fillRef>
          <a:effectRef idx="0">
            <a:schemeClr val="accent5"/>
          </a:effectRef>
          <a:fontRef idx="minor">
            <a:schemeClr val="tx1"/>
          </a:fontRef>
        </p:style>
      </p:cxnSp>
      <p:cxnSp>
        <p:nvCxnSpPr>
          <p:cNvPr id="440" name="Straight Connector 439">
            <a:extLst>
              <a:ext uri="{FF2B5EF4-FFF2-40B4-BE49-F238E27FC236}">
                <a16:creationId xmlns:a16="http://schemas.microsoft.com/office/drawing/2014/main" id="{9829EDE6-D3E0-C74A-B68F-406C5CE6AF75}"/>
              </a:ext>
            </a:extLst>
          </p:cNvPr>
          <p:cNvCxnSpPr>
            <a:cxnSpLocks/>
            <a:endCxn id="100" idx="21"/>
          </p:cNvCxnSpPr>
          <p:nvPr/>
        </p:nvCxnSpPr>
        <p:spPr>
          <a:xfrm flipH="1" flipV="1">
            <a:off x="9268356" y="3629814"/>
            <a:ext cx="842642" cy="1096752"/>
          </a:xfrm>
          <a:prstGeom prst="line">
            <a:avLst/>
          </a:prstGeom>
          <a:ln w="12700">
            <a:solidFill>
              <a:schemeClr val="accent4">
                <a:lumMod val="75000"/>
              </a:schemeClr>
            </a:solidFill>
            <a:prstDash val="sysDot"/>
          </a:ln>
        </p:spPr>
        <p:style>
          <a:lnRef idx="1">
            <a:schemeClr val="accent5"/>
          </a:lnRef>
          <a:fillRef idx="0">
            <a:schemeClr val="accent5"/>
          </a:fillRef>
          <a:effectRef idx="0">
            <a:schemeClr val="accent5"/>
          </a:effectRef>
          <a:fontRef idx="minor">
            <a:schemeClr val="tx1"/>
          </a:fontRef>
        </p:style>
      </p:cxnSp>
      <p:cxnSp>
        <p:nvCxnSpPr>
          <p:cNvPr id="443" name="Straight Connector 442">
            <a:extLst>
              <a:ext uri="{FF2B5EF4-FFF2-40B4-BE49-F238E27FC236}">
                <a16:creationId xmlns:a16="http://schemas.microsoft.com/office/drawing/2014/main" id="{6EE51309-0B96-4341-8F60-4D981F4C197F}"/>
              </a:ext>
            </a:extLst>
          </p:cNvPr>
          <p:cNvCxnSpPr>
            <a:cxnSpLocks/>
            <a:endCxn id="88" idx="15"/>
          </p:cNvCxnSpPr>
          <p:nvPr/>
        </p:nvCxnSpPr>
        <p:spPr>
          <a:xfrm flipH="1" flipV="1">
            <a:off x="9446808" y="3641054"/>
            <a:ext cx="664190" cy="719752"/>
          </a:xfrm>
          <a:prstGeom prst="line">
            <a:avLst/>
          </a:prstGeom>
          <a:ln w="12700">
            <a:solidFill>
              <a:schemeClr val="accent4">
                <a:lumMod val="75000"/>
              </a:schemeClr>
            </a:solidFill>
            <a:prstDash val="sysDot"/>
          </a:ln>
        </p:spPr>
        <p:style>
          <a:lnRef idx="1">
            <a:schemeClr val="accent5"/>
          </a:lnRef>
          <a:fillRef idx="0">
            <a:schemeClr val="accent5"/>
          </a:fillRef>
          <a:effectRef idx="0">
            <a:schemeClr val="accent5"/>
          </a:effectRef>
          <a:fontRef idx="minor">
            <a:schemeClr val="tx1"/>
          </a:fontRef>
        </p:style>
      </p:cxnSp>
      <p:cxnSp>
        <p:nvCxnSpPr>
          <p:cNvPr id="445" name="Straight Connector 444">
            <a:extLst>
              <a:ext uri="{FF2B5EF4-FFF2-40B4-BE49-F238E27FC236}">
                <a16:creationId xmlns:a16="http://schemas.microsoft.com/office/drawing/2014/main" id="{2329C686-0A11-1C4D-AAD9-915AD2130372}"/>
              </a:ext>
            </a:extLst>
          </p:cNvPr>
          <p:cNvCxnSpPr>
            <a:cxnSpLocks/>
            <a:endCxn id="87" idx="42"/>
          </p:cNvCxnSpPr>
          <p:nvPr/>
        </p:nvCxnSpPr>
        <p:spPr>
          <a:xfrm flipH="1" flipV="1">
            <a:off x="9561988" y="3437220"/>
            <a:ext cx="549012" cy="541204"/>
          </a:xfrm>
          <a:prstGeom prst="line">
            <a:avLst/>
          </a:prstGeom>
          <a:ln w="12700">
            <a:solidFill>
              <a:schemeClr val="accent4">
                <a:lumMod val="75000"/>
              </a:schemeClr>
            </a:solidFill>
            <a:prstDash val="sysDot"/>
          </a:ln>
        </p:spPr>
        <p:style>
          <a:lnRef idx="1">
            <a:schemeClr val="accent5"/>
          </a:lnRef>
          <a:fillRef idx="0">
            <a:schemeClr val="accent5"/>
          </a:fillRef>
          <a:effectRef idx="0">
            <a:schemeClr val="accent5"/>
          </a:effectRef>
          <a:fontRef idx="minor">
            <a:schemeClr val="tx1"/>
          </a:fontRef>
        </p:style>
      </p:cxnSp>
      <p:cxnSp>
        <p:nvCxnSpPr>
          <p:cNvPr id="451" name="Straight Connector 450">
            <a:extLst>
              <a:ext uri="{FF2B5EF4-FFF2-40B4-BE49-F238E27FC236}">
                <a16:creationId xmlns:a16="http://schemas.microsoft.com/office/drawing/2014/main" id="{7B2945BE-A92E-BE4F-9EC4-4D8906F6A1A3}"/>
              </a:ext>
            </a:extLst>
          </p:cNvPr>
          <p:cNvCxnSpPr>
            <a:cxnSpLocks/>
            <a:endCxn id="83" idx="18"/>
          </p:cNvCxnSpPr>
          <p:nvPr/>
        </p:nvCxnSpPr>
        <p:spPr>
          <a:xfrm flipH="1" flipV="1">
            <a:off x="9672742" y="3011823"/>
            <a:ext cx="438258" cy="574216"/>
          </a:xfrm>
          <a:prstGeom prst="line">
            <a:avLst/>
          </a:prstGeom>
          <a:ln w="12700">
            <a:solidFill>
              <a:schemeClr val="accent4">
                <a:lumMod val="75000"/>
              </a:schemeClr>
            </a:solidFill>
            <a:prstDash val="sysDot"/>
          </a:ln>
        </p:spPr>
        <p:style>
          <a:lnRef idx="1">
            <a:schemeClr val="accent5"/>
          </a:lnRef>
          <a:fillRef idx="0">
            <a:schemeClr val="accent5"/>
          </a:fillRef>
          <a:effectRef idx="0">
            <a:schemeClr val="accent5"/>
          </a:effectRef>
          <a:fontRef idx="minor">
            <a:schemeClr val="tx1"/>
          </a:fontRef>
        </p:style>
      </p:cxnSp>
      <p:cxnSp>
        <p:nvCxnSpPr>
          <p:cNvPr id="453" name="Straight Connector 452">
            <a:extLst>
              <a:ext uri="{FF2B5EF4-FFF2-40B4-BE49-F238E27FC236}">
                <a16:creationId xmlns:a16="http://schemas.microsoft.com/office/drawing/2014/main" id="{7692F18E-3AFE-1245-B9F2-E93D028E174F}"/>
              </a:ext>
            </a:extLst>
          </p:cNvPr>
          <p:cNvCxnSpPr>
            <a:cxnSpLocks/>
            <a:endCxn id="84" idx="15"/>
          </p:cNvCxnSpPr>
          <p:nvPr/>
        </p:nvCxnSpPr>
        <p:spPr>
          <a:xfrm flipH="1" flipV="1">
            <a:off x="9849944" y="3056134"/>
            <a:ext cx="261056" cy="186568"/>
          </a:xfrm>
          <a:prstGeom prst="line">
            <a:avLst/>
          </a:prstGeom>
          <a:ln w="12700">
            <a:solidFill>
              <a:schemeClr val="accent4">
                <a:lumMod val="75000"/>
              </a:schemeClr>
            </a:solidFill>
            <a:prstDash val="sysDot"/>
          </a:ln>
        </p:spPr>
        <p:style>
          <a:lnRef idx="1">
            <a:schemeClr val="accent5"/>
          </a:lnRef>
          <a:fillRef idx="0">
            <a:schemeClr val="accent5"/>
          </a:fillRef>
          <a:effectRef idx="0">
            <a:schemeClr val="accent5"/>
          </a:effectRef>
          <a:fontRef idx="minor">
            <a:schemeClr val="tx1"/>
          </a:fontRef>
        </p:style>
      </p:cxnSp>
      <p:cxnSp>
        <p:nvCxnSpPr>
          <p:cNvPr id="456" name="Straight Connector 455">
            <a:extLst>
              <a:ext uri="{FF2B5EF4-FFF2-40B4-BE49-F238E27FC236}">
                <a16:creationId xmlns:a16="http://schemas.microsoft.com/office/drawing/2014/main" id="{A18DDAB4-848B-2F4D-86DC-DBBC44D78ED1}"/>
              </a:ext>
            </a:extLst>
          </p:cNvPr>
          <p:cNvCxnSpPr>
            <a:cxnSpLocks/>
            <a:endCxn id="85" idx="11"/>
          </p:cNvCxnSpPr>
          <p:nvPr/>
        </p:nvCxnSpPr>
        <p:spPr>
          <a:xfrm flipH="1">
            <a:off x="9872094" y="2857323"/>
            <a:ext cx="238906" cy="48149"/>
          </a:xfrm>
          <a:prstGeom prst="line">
            <a:avLst/>
          </a:prstGeom>
          <a:ln w="12700">
            <a:solidFill>
              <a:schemeClr val="accent4">
                <a:lumMod val="75000"/>
              </a:schemeClr>
            </a:solidFill>
            <a:prstDash val="sysDot"/>
          </a:ln>
        </p:spPr>
        <p:style>
          <a:lnRef idx="1">
            <a:schemeClr val="accent5"/>
          </a:lnRef>
          <a:fillRef idx="0">
            <a:schemeClr val="accent5"/>
          </a:fillRef>
          <a:effectRef idx="0">
            <a:schemeClr val="accent5"/>
          </a:effectRef>
          <a:fontRef idx="minor">
            <a:schemeClr val="tx1"/>
          </a:fontRef>
        </p:style>
      </p:cxnSp>
      <p:cxnSp>
        <p:nvCxnSpPr>
          <p:cNvPr id="458" name="Straight Connector 457">
            <a:extLst>
              <a:ext uri="{FF2B5EF4-FFF2-40B4-BE49-F238E27FC236}">
                <a16:creationId xmlns:a16="http://schemas.microsoft.com/office/drawing/2014/main" id="{D207F91E-A7AD-E349-9B32-2C581E8E914A}"/>
              </a:ext>
            </a:extLst>
          </p:cNvPr>
          <p:cNvCxnSpPr>
            <a:cxnSpLocks/>
            <a:stCxn id="81" idx="28"/>
          </p:cNvCxnSpPr>
          <p:nvPr/>
        </p:nvCxnSpPr>
        <p:spPr>
          <a:xfrm flipH="1" flipV="1">
            <a:off x="9501073" y="2293617"/>
            <a:ext cx="114076" cy="173168"/>
          </a:xfrm>
          <a:prstGeom prst="line">
            <a:avLst/>
          </a:prstGeom>
          <a:ln w="12700">
            <a:solidFill>
              <a:schemeClr val="accent4">
                <a:lumMod val="75000"/>
              </a:schemeClr>
            </a:solidFill>
            <a:prstDash val="sysDot"/>
          </a:ln>
        </p:spPr>
        <p:style>
          <a:lnRef idx="1">
            <a:schemeClr val="accent5"/>
          </a:lnRef>
          <a:fillRef idx="0">
            <a:schemeClr val="accent5"/>
          </a:fillRef>
          <a:effectRef idx="0">
            <a:schemeClr val="accent5"/>
          </a:effectRef>
          <a:fontRef idx="minor">
            <a:schemeClr val="tx1"/>
          </a:fontRef>
        </p:style>
      </p:cxnSp>
      <p:cxnSp>
        <p:nvCxnSpPr>
          <p:cNvPr id="461" name="Straight Connector 460">
            <a:extLst>
              <a:ext uri="{FF2B5EF4-FFF2-40B4-BE49-F238E27FC236}">
                <a16:creationId xmlns:a16="http://schemas.microsoft.com/office/drawing/2014/main" id="{F887B9F1-D72D-614E-8C7C-560EABE4833F}"/>
              </a:ext>
            </a:extLst>
          </p:cNvPr>
          <p:cNvCxnSpPr>
            <a:cxnSpLocks/>
            <a:stCxn id="82" idx="24"/>
          </p:cNvCxnSpPr>
          <p:nvPr/>
        </p:nvCxnSpPr>
        <p:spPr>
          <a:xfrm flipH="1" flipV="1">
            <a:off x="9637708" y="2181508"/>
            <a:ext cx="194512" cy="542286"/>
          </a:xfrm>
          <a:prstGeom prst="line">
            <a:avLst/>
          </a:prstGeom>
          <a:ln w="12700">
            <a:solidFill>
              <a:schemeClr val="accent4">
                <a:lumMod val="75000"/>
              </a:schemeClr>
            </a:solidFill>
            <a:prstDash val="sysDot"/>
          </a:ln>
        </p:spPr>
        <p:style>
          <a:lnRef idx="1">
            <a:schemeClr val="accent5"/>
          </a:lnRef>
          <a:fillRef idx="0">
            <a:schemeClr val="accent5"/>
          </a:fillRef>
          <a:effectRef idx="0">
            <a:schemeClr val="accent5"/>
          </a:effectRef>
          <a:fontRef idx="minor">
            <a:schemeClr val="tx1"/>
          </a:fontRef>
        </p:style>
      </p:cxnSp>
      <p:grpSp>
        <p:nvGrpSpPr>
          <p:cNvPr id="3" name="Group 2">
            <a:extLst>
              <a:ext uri="{FF2B5EF4-FFF2-40B4-BE49-F238E27FC236}">
                <a16:creationId xmlns:a16="http://schemas.microsoft.com/office/drawing/2014/main" id="{E416E1A8-32B6-514A-BFB4-FCC090FDAA16}"/>
              </a:ext>
            </a:extLst>
          </p:cNvPr>
          <p:cNvGrpSpPr>
            <a:grpSpLocks noChangeAspect="1"/>
          </p:cNvGrpSpPr>
          <p:nvPr/>
        </p:nvGrpSpPr>
        <p:grpSpPr>
          <a:xfrm>
            <a:off x="1452261" y="1712540"/>
            <a:ext cx="1594785" cy="1716460"/>
            <a:chOff x="987551" y="1820441"/>
            <a:chExt cx="1243911" cy="1338815"/>
          </a:xfrm>
        </p:grpSpPr>
        <p:grpSp>
          <p:nvGrpSpPr>
            <p:cNvPr id="477" name="Group 476">
              <a:extLst>
                <a:ext uri="{FF2B5EF4-FFF2-40B4-BE49-F238E27FC236}">
                  <a16:creationId xmlns:a16="http://schemas.microsoft.com/office/drawing/2014/main" id="{58867124-AF92-D549-841F-AB4434A94C80}"/>
                </a:ext>
              </a:extLst>
            </p:cNvPr>
            <p:cNvGrpSpPr/>
            <p:nvPr/>
          </p:nvGrpSpPr>
          <p:grpSpPr>
            <a:xfrm>
              <a:off x="987551" y="1820441"/>
              <a:ext cx="1243911" cy="145281"/>
              <a:chOff x="987551" y="1820441"/>
              <a:chExt cx="1243911" cy="145281"/>
            </a:xfrm>
          </p:grpSpPr>
          <p:sp>
            <p:nvSpPr>
              <p:cNvPr id="463" name="Rectangle 462">
                <a:extLst>
                  <a:ext uri="{FF2B5EF4-FFF2-40B4-BE49-F238E27FC236}">
                    <a16:creationId xmlns:a16="http://schemas.microsoft.com/office/drawing/2014/main" id="{A6895134-9658-3940-83E5-DF1231C46175}"/>
                  </a:ext>
                </a:extLst>
              </p:cNvPr>
              <p:cNvSpPr/>
              <p:nvPr/>
            </p:nvSpPr>
            <p:spPr>
              <a:xfrm>
                <a:off x="987551" y="1836742"/>
                <a:ext cx="128980" cy="1289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000" dirty="0"/>
              </a:p>
            </p:txBody>
          </p:sp>
          <p:sp>
            <p:nvSpPr>
              <p:cNvPr id="470" name="TextBox 469">
                <a:extLst>
                  <a:ext uri="{FF2B5EF4-FFF2-40B4-BE49-F238E27FC236}">
                    <a16:creationId xmlns:a16="http://schemas.microsoft.com/office/drawing/2014/main" id="{FB9E3587-2985-7740-9F4B-3B4D2661411F}"/>
                  </a:ext>
                </a:extLst>
              </p:cNvPr>
              <p:cNvSpPr txBox="1"/>
              <p:nvPr/>
            </p:nvSpPr>
            <p:spPr>
              <a:xfrm>
                <a:off x="1209473" y="1820441"/>
                <a:ext cx="1021989" cy="120031"/>
              </a:xfrm>
              <a:prstGeom prst="rect">
                <a:avLst/>
              </a:prstGeom>
              <a:noFill/>
            </p:spPr>
            <p:txBody>
              <a:bodyPr wrap="square" lIns="0" tIns="0" rIns="0" bIns="0" rtlCol="0">
                <a:spAutoFit/>
              </a:bodyPr>
              <a:lstStyle/>
              <a:p>
                <a:pPr>
                  <a:buClr>
                    <a:schemeClr val="accent2"/>
                  </a:buClr>
                </a:pPr>
                <a:r>
                  <a:rPr lang="en-US" sz="1000" dirty="0"/>
                  <a:t>30–45</a:t>
                </a:r>
              </a:p>
            </p:txBody>
          </p:sp>
        </p:grpSp>
        <p:grpSp>
          <p:nvGrpSpPr>
            <p:cNvPr id="478" name="Group 477">
              <a:extLst>
                <a:ext uri="{FF2B5EF4-FFF2-40B4-BE49-F238E27FC236}">
                  <a16:creationId xmlns:a16="http://schemas.microsoft.com/office/drawing/2014/main" id="{F402454D-C525-194E-90A3-32326A9B587C}"/>
                </a:ext>
              </a:extLst>
            </p:cNvPr>
            <p:cNvGrpSpPr/>
            <p:nvPr/>
          </p:nvGrpSpPr>
          <p:grpSpPr>
            <a:xfrm>
              <a:off x="987551" y="2019363"/>
              <a:ext cx="1243911" cy="145281"/>
              <a:chOff x="987551" y="2022572"/>
              <a:chExt cx="1243911" cy="145281"/>
            </a:xfrm>
          </p:grpSpPr>
          <p:sp>
            <p:nvSpPr>
              <p:cNvPr id="464" name="Rectangle 463">
                <a:extLst>
                  <a:ext uri="{FF2B5EF4-FFF2-40B4-BE49-F238E27FC236}">
                    <a16:creationId xmlns:a16="http://schemas.microsoft.com/office/drawing/2014/main" id="{697FF339-EB4C-094F-B7FC-81104205051D}"/>
                  </a:ext>
                </a:extLst>
              </p:cNvPr>
              <p:cNvSpPr/>
              <p:nvPr/>
            </p:nvSpPr>
            <p:spPr>
              <a:xfrm>
                <a:off x="987551" y="2038873"/>
                <a:ext cx="128980" cy="1289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000" dirty="0"/>
              </a:p>
            </p:txBody>
          </p:sp>
          <p:sp>
            <p:nvSpPr>
              <p:cNvPr id="471" name="TextBox 470">
                <a:extLst>
                  <a:ext uri="{FF2B5EF4-FFF2-40B4-BE49-F238E27FC236}">
                    <a16:creationId xmlns:a16="http://schemas.microsoft.com/office/drawing/2014/main" id="{E7DAF862-2CBD-DE45-AAC9-70A204D71030}"/>
                  </a:ext>
                </a:extLst>
              </p:cNvPr>
              <p:cNvSpPr txBox="1"/>
              <p:nvPr/>
            </p:nvSpPr>
            <p:spPr>
              <a:xfrm>
                <a:off x="1209473" y="2022572"/>
                <a:ext cx="1021989" cy="120031"/>
              </a:xfrm>
              <a:prstGeom prst="rect">
                <a:avLst/>
              </a:prstGeom>
              <a:noFill/>
            </p:spPr>
            <p:txBody>
              <a:bodyPr wrap="square" lIns="0" tIns="0" rIns="0" bIns="0" rtlCol="0">
                <a:spAutoFit/>
              </a:bodyPr>
              <a:lstStyle/>
              <a:p>
                <a:pPr>
                  <a:buClr>
                    <a:schemeClr val="accent2"/>
                  </a:buClr>
                </a:pPr>
                <a:r>
                  <a:rPr lang="en-US" sz="1000" dirty="0"/>
                  <a:t>25–30</a:t>
                </a:r>
              </a:p>
            </p:txBody>
          </p:sp>
        </p:grpSp>
        <p:grpSp>
          <p:nvGrpSpPr>
            <p:cNvPr id="479" name="Group 478">
              <a:extLst>
                <a:ext uri="{FF2B5EF4-FFF2-40B4-BE49-F238E27FC236}">
                  <a16:creationId xmlns:a16="http://schemas.microsoft.com/office/drawing/2014/main" id="{827ABE26-AF6F-F94E-BCB7-A41F24A1B021}"/>
                </a:ext>
              </a:extLst>
            </p:cNvPr>
            <p:cNvGrpSpPr/>
            <p:nvPr/>
          </p:nvGrpSpPr>
          <p:grpSpPr>
            <a:xfrm>
              <a:off x="987551" y="2218285"/>
              <a:ext cx="1243911" cy="145281"/>
              <a:chOff x="987551" y="2220436"/>
              <a:chExt cx="1243911" cy="145281"/>
            </a:xfrm>
          </p:grpSpPr>
          <p:sp>
            <p:nvSpPr>
              <p:cNvPr id="465" name="Rectangle 464">
                <a:extLst>
                  <a:ext uri="{FF2B5EF4-FFF2-40B4-BE49-F238E27FC236}">
                    <a16:creationId xmlns:a16="http://schemas.microsoft.com/office/drawing/2014/main" id="{EAF25BFE-763C-FE4F-93F6-2D7C8D1B6BBB}"/>
                  </a:ext>
                </a:extLst>
              </p:cNvPr>
              <p:cNvSpPr/>
              <p:nvPr/>
            </p:nvSpPr>
            <p:spPr>
              <a:xfrm>
                <a:off x="987551" y="2236737"/>
                <a:ext cx="128980" cy="1289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000" dirty="0"/>
              </a:p>
            </p:txBody>
          </p:sp>
          <p:sp>
            <p:nvSpPr>
              <p:cNvPr id="472" name="TextBox 471">
                <a:extLst>
                  <a:ext uri="{FF2B5EF4-FFF2-40B4-BE49-F238E27FC236}">
                    <a16:creationId xmlns:a16="http://schemas.microsoft.com/office/drawing/2014/main" id="{426F4855-443F-1B41-987C-38933A5875E3}"/>
                  </a:ext>
                </a:extLst>
              </p:cNvPr>
              <p:cNvSpPr txBox="1"/>
              <p:nvPr/>
            </p:nvSpPr>
            <p:spPr>
              <a:xfrm>
                <a:off x="1209473" y="2220436"/>
                <a:ext cx="1021989" cy="120031"/>
              </a:xfrm>
              <a:prstGeom prst="rect">
                <a:avLst/>
              </a:prstGeom>
              <a:noFill/>
            </p:spPr>
            <p:txBody>
              <a:bodyPr wrap="square" lIns="0" tIns="0" rIns="0" bIns="0" rtlCol="0">
                <a:spAutoFit/>
              </a:bodyPr>
              <a:lstStyle/>
              <a:p>
                <a:pPr>
                  <a:buClr>
                    <a:schemeClr val="accent2"/>
                  </a:buClr>
                </a:pPr>
                <a:r>
                  <a:rPr lang="en-US" sz="1000" dirty="0"/>
                  <a:t>20–25</a:t>
                </a:r>
              </a:p>
            </p:txBody>
          </p:sp>
        </p:grpSp>
        <p:grpSp>
          <p:nvGrpSpPr>
            <p:cNvPr id="480" name="Group 479">
              <a:extLst>
                <a:ext uri="{FF2B5EF4-FFF2-40B4-BE49-F238E27FC236}">
                  <a16:creationId xmlns:a16="http://schemas.microsoft.com/office/drawing/2014/main" id="{1EB47BF8-C67A-9841-B9F8-BA2129CB9CFD}"/>
                </a:ext>
              </a:extLst>
            </p:cNvPr>
            <p:cNvGrpSpPr/>
            <p:nvPr/>
          </p:nvGrpSpPr>
          <p:grpSpPr>
            <a:xfrm>
              <a:off x="987551" y="2417207"/>
              <a:ext cx="1243911" cy="145281"/>
              <a:chOff x="987551" y="2417754"/>
              <a:chExt cx="1243911" cy="145281"/>
            </a:xfrm>
          </p:grpSpPr>
          <p:sp>
            <p:nvSpPr>
              <p:cNvPr id="466" name="Rectangle 465">
                <a:extLst>
                  <a:ext uri="{FF2B5EF4-FFF2-40B4-BE49-F238E27FC236}">
                    <a16:creationId xmlns:a16="http://schemas.microsoft.com/office/drawing/2014/main" id="{A5AFE5EC-3074-5849-973B-2E08A0DA6967}"/>
                  </a:ext>
                </a:extLst>
              </p:cNvPr>
              <p:cNvSpPr/>
              <p:nvPr/>
            </p:nvSpPr>
            <p:spPr>
              <a:xfrm>
                <a:off x="987551" y="2434055"/>
                <a:ext cx="128980" cy="128980"/>
              </a:xfrm>
              <a:prstGeom prst="rect">
                <a:avLst/>
              </a:prstGeom>
              <a:solidFill>
                <a:srgbClr val="767676"/>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000" dirty="0"/>
              </a:p>
            </p:txBody>
          </p:sp>
          <p:sp>
            <p:nvSpPr>
              <p:cNvPr id="473" name="TextBox 472">
                <a:extLst>
                  <a:ext uri="{FF2B5EF4-FFF2-40B4-BE49-F238E27FC236}">
                    <a16:creationId xmlns:a16="http://schemas.microsoft.com/office/drawing/2014/main" id="{FDC0840E-175D-8043-8B16-49426E312173}"/>
                  </a:ext>
                </a:extLst>
              </p:cNvPr>
              <p:cNvSpPr txBox="1"/>
              <p:nvPr/>
            </p:nvSpPr>
            <p:spPr>
              <a:xfrm>
                <a:off x="1209473" y="2417754"/>
                <a:ext cx="1021989" cy="120031"/>
              </a:xfrm>
              <a:prstGeom prst="rect">
                <a:avLst/>
              </a:prstGeom>
              <a:noFill/>
            </p:spPr>
            <p:txBody>
              <a:bodyPr wrap="square" lIns="0" tIns="0" rIns="0" bIns="0" rtlCol="0">
                <a:spAutoFit/>
              </a:bodyPr>
              <a:lstStyle/>
              <a:p>
                <a:pPr>
                  <a:buClr>
                    <a:schemeClr val="accent2"/>
                  </a:buClr>
                </a:pPr>
                <a:r>
                  <a:rPr lang="en-US" sz="1000" dirty="0"/>
                  <a:t>15–20</a:t>
                </a:r>
              </a:p>
            </p:txBody>
          </p:sp>
        </p:grpSp>
        <p:grpSp>
          <p:nvGrpSpPr>
            <p:cNvPr id="481" name="Group 480">
              <a:extLst>
                <a:ext uri="{FF2B5EF4-FFF2-40B4-BE49-F238E27FC236}">
                  <a16:creationId xmlns:a16="http://schemas.microsoft.com/office/drawing/2014/main" id="{4E903FCC-3E2A-4B4C-B565-763AEDECE2DC}"/>
                </a:ext>
              </a:extLst>
            </p:cNvPr>
            <p:cNvGrpSpPr/>
            <p:nvPr/>
          </p:nvGrpSpPr>
          <p:grpSpPr>
            <a:xfrm>
              <a:off x="987551" y="2616129"/>
              <a:ext cx="1243911" cy="145281"/>
              <a:chOff x="987551" y="2615072"/>
              <a:chExt cx="1243911" cy="145281"/>
            </a:xfrm>
          </p:grpSpPr>
          <p:sp>
            <p:nvSpPr>
              <p:cNvPr id="467" name="Rectangle 466">
                <a:extLst>
                  <a:ext uri="{FF2B5EF4-FFF2-40B4-BE49-F238E27FC236}">
                    <a16:creationId xmlns:a16="http://schemas.microsoft.com/office/drawing/2014/main" id="{0FA81D6B-398A-0D4C-8EAC-B4201761EEC9}"/>
                  </a:ext>
                </a:extLst>
              </p:cNvPr>
              <p:cNvSpPr/>
              <p:nvPr/>
            </p:nvSpPr>
            <p:spPr>
              <a:xfrm>
                <a:off x="987551" y="2631373"/>
                <a:ext cx="128980" cy="1289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000" dirty="0"/>
              </a:p>
            </p:txBody>
          </p:sp>
          <p:sp>
            <p:nvSpPr>
              <p:cNvPr id="474" name="TextBox 473">
                <a:extLst>
                  <a:ext uri="{FF2B5EF4-FFF2-40B4-BE49-F238E27FC236}">
                    <a16:creationId xmlns:a16="http://schemas.microsoft.com/office/drawing/2014/main" id="{C2E49A54-F221-4746-8F9A-6732D00B7D67}"/>
                  </a:ext>
                </a:extLst>
              </p:cNvPr>
              <p:cNvSpPr txBox="1"/>
              <p:nvPr/>
            </p:nvSpPr>
            <p:spPr>
              <a:xfrm>
                <a:off x="1209473" y="2615072"/>
                <a:ext cx="1021989" cy="120031"/>
              </a:xfrm>
              <a:prstGeom prst="rect">
                <a:avLst/>
              </a:prstGeom>
              <a:noFill/>
            </p:spPr>
            <p:txBody>
              <a:bodyPr wrap="square" lIns="0" tIns="0" rIns="0" bIns="0" rtlCol="0">
                <a:spAutoFit/>
              </a:bodyPr>
              <a:lstStyle/>
              <a:p>
                <a:pPr>
                  <a:buClr>
                    <a:schemeClr val="accent2"/>
                  </a:buClr>
                </a:pPr>
                <a:r>
                  <a:rPr lang="en-US" sz="1000" dirty="0"/>
                  <a:t>10–15</a:t>
                </a:r>
              </a:p>
            </p:txBody>
          </p:sp>
        </p:grpSp>
        <p:grpSp>
          <p:nvGrpSpPr>
            <p:cNvPr id="482" name="Group 481">
              <a:extLst>
                <a:ext uri="{FF2B5EF4-FFF2-40B4-BE49-F238E27FC236}">
                  <a16:creationId xmlns:a16="http://schemas.microsoft.com/office/drawing/2014/main" id="{66207180-A0EB-2648-B237-B634AD4FA6D1}"/>
                </a:ext>
              </a:extLst>
            </p:cNvPr>
            <p:cNvGrpSpPr/>
            <p:nvPr/>
          </p:nvGrpSpPr>
          <p:grpSpPr>
            <a:xfrm>
              <a:off x="987551" y="2815051"/>
              <a:ext cx="1243911" cy="145281"/>
              <a:chOff x="987551" y="2812390"/>
              <a:chExt cx="1243911" cy="145281"/>
            </a:xfrm>
          </p:grpSpPr>
          <p:sp>
            <p:nvSpPr>
              <p:cNvPr id="468" name="Rectangle 467">
                <a:extLst>
                  <a:ext uri="{FF2B5EF4-FFF2-40B4-BE49-F238E27FC236}">
                    <a16:creationId xmlns:a16="http://schemas.microsoft.com/office/drawing/2014/main" id="{A2EDF465-38BB-6940-9859-998C908013D4}"/>
                  </a:ext>
                </a:extLst>
              </p:cNvPr>
              <p:cNvSpPr/>
              <p:nvPr/>
            </p:nvSpPr>
            <p:spPr>
              <a:xfrm>
                <a:off x="987551" y="2828691"/>
                <a:ext cx="128980" cy="1289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000" dirty="0"/>
              </a:p>
            </p:txBody>
          </p:sp>
          <p:sp>
            <p:nvSpPr>
              <p:cNvPr id="475" name="TextBox 474">
                <a:extLst>
                  <a:ext uri="{FF2B5EF4-FFF2-40B4-BE49-F238E27FC236}">
                    <a16:creationId xmlns:a16="http://schemas.microsoft.com/office/drawing/2014/main" id="{9C5DBBE6-FEE6-A14F-8962-2BCB85564257}"/>
                  </a:ext>
                </a:extLst>
              </p:cNvPr>
              <p:cNvSpPr txBox="1"/>
              <p:nvPr/>
            </p:nvSpPr>
            <p:spPr>
              <a:xfrm>
                <a:off x="1209473" y="2812390"/>
                <a:ext cx="1021989" cy="120031"/>
              </a:xfrm>
              <a:prstGeom prst="rect">
                <a:avLst/>
              </a:prstGeom>
              <a:noFill/>
            </p:spPr>
            <p:txBody>
              <a:bodyPr wrap="square" lIns="0" tIns="0" rIns="0" bIns="0" rtlCol="0">
                <a:spAutoFit/>
              </a:bodyPr>
              <a:lstStyle/>
              <a:p>
                <a:pPr>
                  <a:buClr>
                    <a:schemeClr val="accent2"/>
                  </a:buClr>
                </a:pPr>
                <a:r>
                  <a:rPr lang="en-US" sz="1000" dirty="0"/>
                  <a:t>5–10</a:t>
                </a:r>
              </a:p>
            </p:txBody>
          </p:sp>
        </p:grpSp>
        <p:grpSp>
          <p:nvGrpSpPr>
            <p:cNvPr id="483" name="Group 482">
              <a:extLst>
                <a:ext uri="{FF2B5EF4-FFF2-40B4-BE49-F238E27FC236}">
                  <a16:creationId xmlns:a16="http://schemas.microsoft.com/office/drawing/2014/main" id="{447092F7-CC61-1B44-A181-0D8E357D0416}"/>
                </a:ext>
              </a:extLst>
            </p:cNvPr>
            <p:cNvGrpSpPr/>
            <p:nvPr/>
          </p:nvGrpSpPr>
          <p:grpSpPr>
            <a:xfrm>
              <a:off x="987551" y="3013975"/>
              <a:ext cx="1243911" cy="145281"/>
              <a:chOff x="987551" y="3013975"/>
              <a:chExt cx="1243911" cy="145281"/>
            </a:xfrm>
          </p:grpSpPr>
          <p:sp>
            <p:nvSpPr>
              <p:cNvPr id="469" name="Rectangle 468">
                <a:extLst>
                  <a:ext uri="{FF2B5EF4-FFF2-40B4-BE49-F238E27FC236}">
                    <a16:creationId xmlns:a16="http://schemas.microsoft.com/office/drawing/2014/main" id="{35ED6832-E40F-CE48-8B0E-4EEE830960C6}"/>
                  </a:ext>
                </a:extLst>
              </p:cNvPr>
              <p:cNvSpPr/>
              <p:nvPr/>
            </p:nvSpPr>
            <p:spPr>
              <a:xfrm>
                <a:off x="987551" y="3030276"/>
                <a:ext cx="128980" cy="1289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000" dirty="0"/>
              </a:p>
            </p:txBody>
          </p:sp>
          <p:sp>
            <p:nvSpPr>
              <p:cNvPr id="476" name="TextBox 475">
                <a:extLst>
                  <a:ext uri="{FF2B5EF4-FFF2-40B4-BE49-F238E27FC236}">
                    <a16:creationId xmlns:a16="http://schemas.microsoft.com/office/drawing/2014/main" id="{90EAD49C-443B-0742-9AA8-AC1051B3C049}"/>
                  </a:ext>
                </a:extLst>
              </p:cNvPr>
              <p:cNvSpPr txBox="1"/>
              <p:nvPr/>
            </p:nvSpPr>
            <p:spPr>
              <a:xfrm>
                <a:off x="1209473" y="3013975"/>
                <a:ext cx="1021989" cy="120031"/>
              </a:xfrm>
              <a:prstGeom prst="rect">
                <a:avLst/>
              </a:prstGeom>
              <a:noFill/>
            </p:spPr>
            <p:txBody>
              <a:bodyPr wrap="square" lIns="0" tIns="0" rIns="0" bIns="0" rtlCol="0">
                <a:spAutoFit/>
              </a:bodyPr>
              <a:lstStyle/>
              <a:p>
                <a:pPr>
                  <a:buClr>
                    <a:schemeClr val="accent2"/>
                  </a:buClr>
                </a:pPr>
                <a:r>
                  <a:rPr lang="en-US" sz="1000" dirty="0"/>
                  <a:t>0–5</a:t>
                </a:r>
              </a:p>
            </p:txBody>
          </p:sp>
        </p:grpSp>
      </p:grpSp>
      <p:sp>
        <p:nvSpPr>
          <p:cNvPr id="8" name="Text Placeholder 7">
            <a:extLst>
              <a:ext uri="{FF2B5EF4-FFF2-40B4-BE49-F238E27FC236}">
                <a16:creationId xmlns:a16="http://schemas.microsoft.com/office/drawing/2014/main" id="{1C59054E-09FA-494A-8EA4-47F50C588A81}"/>
              </a:ext>
            </a:extLst>
          </p:cNvPr>
          <p:cNvSpPr>
            <a:spLocks noGrp="1"/>
          </p:cNvSpPr>
          <p:nvPr>
            <p:ph type="body" sz="quarter" idx="21"/>
          </p:nvPr>
        </p:nvSpPr>
        <p:spPr/>
        <p:txBody>
          <a:bodyPr/>
          <a:lstStyle/>
          <a:p>
            <a:r>
              <a:rPr lang="fr-FR" dirty="0"/>
              <a:t>Source: 2018 </a:t>
            </a:r>
            <a:r>
              <a:rPr lang="fr-FR" dirty="0" err="1"/>
              <a:t>Current</a:t>
            </a:r>
            <a:r>
              <a:rPr lang="fr-FR" dirty="0"/>
              <a:t> Population Survey.</a:t>
            </a:r>
          </a:p>
        </p:txBody>
      </p:sp>
    </p:spTree>
    <p:extLst>
      <p:ext uri="{BB962C8B-B14F-4D97-AF65-F5344CB8AC3E}">
        <p14:creationId xmlns:p14="http://schemas.microsoft.com/office/powerpoint/2010/main" val="1498668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430FA497-3D58-5C4B-9F7A-1AF15C2E6D84}"/>
              </a:ext>
            </a:extLst>
          </p:cNvPr>
          <p:cNvSpPr>
            <a:spLocks noGrp="1"/>
          </p:cNvSpPr>
          <p:nvPr>
            <p:ph type="body" sz="quarter" idx="15"/>
          </p:nvPr>
        </p:nvSpPr>
        <p:spPr/>
        <p:txBody>
          <a:bodyPr/>
          <a:lstStyle/>
          <a:p>
            <a:r>
              <a:rPr lang="en-GB" dirty="0"/>
              <a:t>Expected 401(k) Contribution—Median %—by Ethnicity</a:t>
            </a:r>
            <a:br>
              <a:rPr lang="en-GB" dirty="0"/>
            </a:br>
            <a:r>
              <a:rPr lang="en-GB" dirty="0"/>
              <a:t>% of Participants who expect to contribute (95%)</a:t>
            </a:r>
          </a:p>
        </p:txBody>
      </p:sp>
      <p:sp>
        <p:nvSpPr>
          <p:cNvPr id="2" name="Title 1">
            <a:extLst>
              <a:ext uri="{FF2B5EF4-FFF2-40B4-BE49-F238E27FC236}">
                <a16:creationId xmlns:a16="http://schemas.microsoft.com/office/drawing/2014/main" id="{79FC6C82-A3CF-433B-A078-249E146FFC65}"/>
              </a:ext>
            </a:extLst>
          </p:cNvPr>
          <p:cNvSpPr>
            <a:spLocks noGrp="1"/>
          </p:cNvSpPr>
          <p:nvPr>
            <p:ph type="title"/>
          </p:nvPr>
        </p:nvSpPr>
        <p:spPr/>
        <p:txBody>
          <a:bodyPr anchor="t"/>
          <a:lstStyle/>
          <a:p>
            <a:r>
              <a:rPr lang="en-US" dirty="0"/>
              <a:t>Latinx Investors Expected Contributions to Retirement Plans Remained the Same in 2020 </a:t>
            </a:r>
          </a:p>
        </p:txBody>
      </p:sp>
      <p:sp>
        <p:nvSpPr>
          <p:cNvPr id="5" name="Text Placeholder 4">
            <a:extLst>
              <a:ext uri="{FF2B5EF4-FFF2-40B4-BE49-F238E27FC236}">
                <a16:creationId xmlns:a16="http://schemas.microsoft.com/office/drawing/2014/main" id="{23C65819-976D-44C3-B253-3E966FD7BA44}"/>
              </a:ext>
            </a:extLst>
          </p:cNvPr>
          <p:cNvSpPr>
            <a:spLocks noGrp="1"/>
          </p:cNvSpPr>
          <p:nvPr>
            <p:ph type="body" sz="quarter" idx="20"/>
          </p:nvPr>
        </p:nvSpPr>
        <p:spPr/>
        <p:txBody>
          <a:bodyPr/>
          <a:lstStyle/>
          <a:p>
            <a:r>
              <a:rPr lang="en-US" dirty="0"/>
              <a:t>Q40 About what percentage of your personal income, if any, do you expect to contribute to your 401(k) plan in the next 12 months? Please exclude any potential employer contributions.</a:t>
            </a:r>
          </a:p>
          <a:p>
            <a:r>
              <a:rPr lang="en-US" dirty="0"/>
              <a:t>Base: Expect to contribute (95%). Note: maximums differ by year.</a:t>
            </a:r>
          </a:p>
          <a:p>
            <a:r>
              <a:rPr lang="en-US" dirty="0"/>
              <a:t>Q43 Do you think you are contributing enough, including any employer contributions, to your 401(k) to make sure you have a comfortable retirement?</a:t>
            </a:r>
          </a:p>
        </p:txBody>
      </p:sp>
      <p:graphicFrame>
        <p:nvGraphicFramePr>
          <p:cNvPr id="7" name="Content Placeholder 16" title="Sample Column Chart">
            <a:extLst>
              <a:ext uri="{FF2B5EF4-FFF2-40B4-BE49-F238E27FC236}">
                <a16:creationId xmlns:a16="http://schemas.microsoft.com/office/drawing/2014/main" id="{588936EC-E71B-2641-A72F-712706AB9BA2}"/>
              </a:ext>
            </a:extLst>
          </p:cNvPr>
          <p:cNvGraphicFramePr>
            <a:graphicFrameLocks/>
          </p:cNvGraphicFramePr>
          <p:nvPr>
            <p:extLst>
              <p:ext uri="{D42A27DB-BD31-4B8C-83A1-F6EECF244321}">
                <p14:modId xmlns:p14="http://schemas.microsoft.com/office/powerpoint/2010/main" val="3763490701"/>
              </p:ext>
            </p:extLst>
          </p:nvPr>
        </p:nvGraphicFramePr>
        <p:xfrm>
          <a:off x="800100" y="1929547"/>
          <a:ext cx="10591800" cy="23774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Table 7">
            <a:extLst>
              <a:ext uri="{FF2B5EF4-FFF2-40B4-BE49-F238E27FC236}">
                <a16:creationId xmlns:a16="http://schemas.microsoft.com/office/drawing/2014/main" id="{DE64AB9D-5B9F-5946-9C90-A5DBB2F10E9D}"/>
              </a:ext>
            </a:extLst>
          </p:cNvPr>
          <p:cNvGraphicFramePr>
            <a:graphicFrameLocks noGrp="1"/>
          </p:cNvGraphicFramePr>
          <p:nvPr>
            <p:extLst>
              <p:ext uri="{D42A27DB-BD31-4B8C-83A1-F6EECF244321}">
                <p14:modId xmlns:p14="http://schemas.microsoft.com/office/powerpoint/2010/main" val="2413062398"/>
              </p:ext>
            </p:extLst>
          </p:nvPr>
        </p:nvGraphicFramePr>
        <p:xfrm>
          <a:off x="800100" y="4862043"/>
          <a:ext cx="10591801" cy="1005840"/>
        </p:xfrm>
        <a:graphic>
          <a:graphicData uri="http://schemas.openxmlformats.org/drawingml/2006/table">
            <a:tbl>
              <a:tblPr firstRow="1" bandRow="1">
                <a:tableStyleId>{5C22544A-7EE6-4342-B048-85BDC9FD1C3A}</a:tableStyleId>
              </a:tblPr>
              <a:tblGrid>
                <a:gridCol w="2251015">
                  <a:extLst>
                    <a:ext uri="{9D8B030D-6E8A-4147-A177-3AD203B41FA5}">
                      <a16:colId xmlns:a16="http://schemas.microsoft.com/office/drawing/2014/main" val="393364386"/>
                    </a:ext>
                  </a:extLst>
                </a:gridCol>
                <a:gridCol w="4170393">
                  <a:extLst>
                    <a:ext uri="{9D8B030D-6E8A-4147-A177-3AD203B41FA5}">
                      <a16:colId xmlns:a16="http://schemas.microsoft.com/office/drawing/2014/main" val="2650371493"/>
                    </a:ext>
                  </a:extLst>
                </a:gridCol>
                <a:gridCol w="4170393">
                  <a:extLst>
                    <a:ext uri="{9D8B030D-6E8A-4147-A177-3AD203B41FA5}">
                      <a16:colId xmlns:a16="http://schemas.microsoft.com/office/drawing/2014/main" val="2180114731"/>
                    </a:ext>
                  </a:extLst>
                </a:gridCol>
              </a:tblGrid>
              <a:tr h="0">
                <a:tc>
                  <a:txBody>
                    <a:bodyPr/>
                    <a:lstStyle/>
                    <a:p>
                      <a:pPr algn="ctr"/>
                      <a:r>
                        <a:rPr lang="en-US" sz="1600" b="1" dirty="0">
                          <a:solidFill>
                            <a:schemeClr val="bg1"/>
                          </a:solidFill>
                        </a:rPr>
                        <a:t>Yes</a:t>
                      </a:r>
                    </a:p>
                  </a:txBody>
                  <a:tcPr>
                    <a:lnR w="12700" cap="flat" cmpd="sng" algn="ctr">
                      <a:solidFill>
                        <a:schemeClr val="accent5"/>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US" sz="1600" b="0" dirty="0">
                          <a:solidFill>
                            <a:schemeClr val="tx1"/>
                          </a:solidFill>
                        </a:rPr>
                        <a:t>56%</a:t>
                      </a:r>
                    </a:p>
                  </a:txBody>
                  <a:tcP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5"/>
                    </a:solidFill>
                  </a:tcPr>
                </a:tc>
                <a:tc>
                  <a:txBody>
                    <a:bodyPr/>
                    <a:lstStyle/>
                    <a:p>
                      <a:pPr algn="ctr"/>
                      <a:r>
                        <a:rPr lang="en-US" sz="1600" b="0" dirty="0">
                          <a:solidFill>
                            <a:schemeClr val="tx1"/>
                          </a:solidFill>
                        </a:rPr>
                        <a:t>65%</a:t>
                      </a:r>
                    </a:p>
                  </a:txBody>
                  <a:tcPr>
                    <a:lnL w="12700" cap="flat" cmpd="sng" algn="ctr">
                      <a:noFill/>
                      <a:prstDash val="solid"/>
                      <a:round/>
                      <a:headEnd type="none" w="med" len="med"/>
                      <a:tailEnd type="none" w="med" len="med"/>
                    </a:lnL>
                    <a:lnB w="12700" cap="flat" cmpd="sng" algn="ctr">
                      <a:solidFill>
                        <a:schemeClr val="bg1"/>
                      </a:solidFill>
                      <a:prstDash val="solid"/>
                      <a:round/>
                      <a:headEnd type="none" w="med" len="med"/>
                      <a:tailEnd type="none" w="med" len="med"/>
                    </a:lnB>
                    <a:solidFill>
                      <a:schemeClr val="accent5"/>
                    </a:solidFill>
                  </a:tcPr>
                </a:tc>
                <a:extLst>
                  <a:ext uri="{0D108BD9-81ED-4DB2-BD59-A6C34878D82A}">
                    <a16:rowId xmlns:a16="http://schemas.microsoft.com/office/drawing/2014/main" val="530851483"/>
                  </a:ext>
                </a:extLst>
              </a:tr>
              <a:tr h="169696">
                <a:tc>
                  <a:txBody>
                    <a:bodyPr/>
                    <a:lstStyle/>
                    <a:p>
                      <a:pPr algn="ctr"/>
                      <a:r>
                        <a:rPr lang="en-US" sz="1600" b="1" dirty="0">
                          <a:solidFill>
                            <a:schemeClr val="bg1"/>
                          </a:solidFill>
                        </a:rPr>
                        <a:t>Not sure</a:t>
                      </a:r>
                    </a:p>
                  </a:txBody>
                  <a:tcPr>
                    <a:lnR w="12700" cap="flat" cmpd="sng" algn="ctr">
                      <a:solidFill>
                        <a:schemeClr val="accent5"/>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608A"/>
                    </a:solidFill>
                  </a:tcPr>
                </a:tc>
                <a:tc>
                  <a:txBody>
                    <a:bodyPr/>
                    <a:lstStyle/>
                    <a:p>
                      <a:pPr algn="ctr"/>
                      <a:r>
                        <a:rPr lang="en-US" sz="1600" b="0" dirty="0">
                          <a:solidFill>
                            <a:schemeClr val="tx1"/>
                          </a:solidFill>
                        </a:rPr>
                        <a:t>15%</a:t>
                      </a:r>
                    </a:p>
                  </a:txBody>
                  <a:tcP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tc>
                  <a:txBody>
                    <a:bodyPr/>
                    <a:lstStyle/>
                    <a:p>
                      <a:pPr algn="ctr"/>
                      <a:r>
                        <a:rPr lang="en-US" sz="1600" b="0" dirty="0">
                          <a:solidFill>
                            <a:schemeClr val="tx1"/>
                          </a:solidFill>
                        </a:rPr>
                        <a:t>10%</a:t>
                      </a:r>
                    </a:p>
                  </a:txBody>
                  <a:tcPr>
                    <a:lnL w="12700" cap="flat" cmpd="sng" algn="ctr">
                      <a:no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extLst>
                  <a:ext uri="{0D108BD9-81ED-4DB2-BD59-A6C34878D82A}">
                    <a16:rowId xmlns:a16="http://schemas.microsoft.com/office/drawing/2014/main" val="3933692156"/>
                  </a:ext>
                </a:extLst>
              </a:tr>
              <a:tr h="169696">
                <a:tc>
                  <a:txBody>
                    <a:bodyPr/>
                    <a:lstStyle/>
                    <a:p>
                      <a:pPr algn="ctr"/>
                      <a:r>
                        <a:rPr lang="en-US" sz="1600" b="1" dirty="0">
                          <a:solidFill>
                            <a:schemeClr val="bg1"/>
                          </a:solidFill>
                        </a:rPr>
                        <a:t>No</a:t>
                      </a:r>
                    </a:p>
                  </a:txBody>
                  <a:tcPr>
                    <a:lnR w="12700" cap="flat" cmpd="sng" algn="ctr">
                      <a:solidFill>
                        <a:schemeClr val="accent5"/>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1600" b="0" dirty="0">
                          <a:solidFill>
                            <a:schemeClr val="tx1"/>
                          </a:solidFill>
                        </a:rPr>
                        <a:t>29%</a:t>
                      </a:r>
                    </a:p>
                  </a:txBody>
                  <a:tcP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5"/>
                    </a:solidFill>
                  </a:tcPr>
                </a:tc>
                <a:tc>
                  <a:txBody>
                    <a:bodyPr/>
                    <a:lstStyle/>
                    <a:p>
                      <a:pPr algn="ctr"/>
                      <a:r>
                        <a:rPr lang="en-US" sz="1600" b="0" dirty="0">
                          <a:solidFill>
                            <a:schemeClr val="tx1"/>
                          </a:solidFill>
                        </a:rPr>
                        <a:t>25%</a:t>
                      </a:r>
                    </a:p>
                  </a:txBody>
                  <a:tcPr>
                    <a:lnL w="12700" cap="flat" cmpd="sng" algn="ctr">
                      <a:noFill/>
                      <a:prstDash val="solid"/>
                      <a:round/>
                      <a:headEnd type="none" w="med" len="med"/>
                      <a:tailEnd type="none" w="med" len="med"/>
                    </a:lnL>
                    <a:lnT w="12700" cap="flat" cmpd="sng" algn="ctr">
                      <a:solidFill>
                        <a:schemeClr val="bg1"/>
                      </a:solidFill>
                      <a:prstDash val="solid"/>
                      <a:round/>
                      <a:headEnd type="none" w="med" len="med"/>
                      <a:tailEnd type="none" w="med" len="med"/>
                    </a:lnT>
                    <a:solidFill>
                      <a:schemeClr val="accent5"/>
                    </a:solidFill>
                  </a:tcPr>
                </a:tc>
                <a:extLst>
                  <a:ext uri="{0D108BD9-81ED-4DB2-BD59-A6C34878D82A}">
                    <a16:rowId xmlns:a16="http://schemas.microsoft.com/office/drawing/2014/main" val="1350890844"/>
                  </a:ext>
                </a:extLst>
              </a:tr>
            </a:tbl>
          </a:graphicData>
        </a:graphic>
      </p:graphicFrame>
      <p:sp>
        <p:nvSpPr>
          <p:cNvPr id="14" name="TextBox 13">
            <a:extLst>
              <a:ext uri="{FF2B5EF4-FFF2-40B4-BE49-F238E27FC236}">
                <a16:creationId xmlns:a16="http://schemas.microsoft.com/office/drawing/2014/main" id="{7A91B9B0-E0D4-7949-986B-E51EF720E965}"/>
              </a:ext>
            </a:extLst>
          </p:cNvPr>
          <p:cNvSpPr txBox="1"/>
          <p:nvPr/>
        </p:nvSpPr>
        <p:spPr>
          <a:xfrm>
            <a:off x="800100" y="4496556"/>
            <a:ext cx="3851502" cy="246221"/>
          </a:xfrm>
          <a:prstGeom prst="rect">
            <a:avLst/>
          </a:prstGeom>
          <a:noFill/>
        </p:spPr>
        <p:txBody>
          <a:bodyPr wrap="square" lIns="0" tIns="0" rIns="0" bIns="0" rtlCol="0">
            <a:spAutoFit/>
          </a:bodyPr>
          <a:lstStyle/>
          <a:p>
            <a:pPr>
              <a:spcAft>
                <a:spcPts val="300"/>
              </a:spcAft>
              <a:buClr>
                <a:schemeClr val="accent2"/>
              </a:buClr>
            </a:pPr>
            <a:r>
              <a:rPr lang="en-US" sz="1600" dirty="0">
                <a:solidFill>
                  <a:schemeClr val="accent1"/>
                </a:solidFill>
              </a:rPr>
              <a:t>Contributing Enough?—by Ethnicity</a:t>
            </a:r>
            <a:endParaRPr lang="en-US" sz="1600" dirty="0">
              <a:solidFill>
                <a:schemeClr val="tx2"/>
              </a:solidFill>
            </a:endParaRPr>
          </a:p>
        </p:txBody>
      </p:sp>
      <p:grpSp>
        <p:nvGrpSpPr>
          <p:cNvPr id="3" name="Group 2">
            <a:extLst>
              <a:ext uri="{FF2B5EF4-FFF2-40B4-BE49-F238E27FC236}">
                <a16:creationId xmlns:a16="http://schemas.microsoft.com/office/drawing/2014/main" id="{42D80B63-89C4-A133-45A5-5AC44728E12E}"/>
              </a:ext>
            </a:extLst>
          </p:cNvPr>
          <p:cNvGrpSpPr/>
          <p:nvPr/>
        </p:nvGrpSpPr>
        <p:grpSpPr>
          <a:xfrm>
            <a:off x="1278126" y="3685360"/>
            <a:ext cx="4343400" cy="246221"/>
            <a:chOff x="2320724" y="4032205"/>
            <a:chExt cx="3889093" cy="246221"/>
          </a:xfrm>
        </p:grpSpPr>
        <p:sp>
          <p:nvSpPr>
            <p:cNvPr id="4" name="TextBox 3">
              <a:extLst>
                <a:ext uri="{FF2B5EF4-FFF2-40B4-BE49-F238E27FC236}">
                  <a16:creationId xmlns:a16="http://schemas.microsoft.com/office/drawing/2014/main" id="{8C7864C9-6ECC-3198-B3FD-249C0ACEF09A}"/>
                </a:ext>
              </a:extLst>
            </p:cNvPr>
            <p:cNvSpPr txBox="1"/>
            <p:nvPr/>
          </p:nvSpPr>
          <p:spPr>
            <a:xfrm>
              <a:off x="2320724"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2015</a:t>
              </a:r>
            </a:p>
          </p:txBody>
        </p:sp>
        <p:sp>
          <p:nvSpPr>
            <p:cNvPr id="6" name="TextBox 5">
              <a:extLst>
                <a:ext uri="{FF2B5EF4-FFF2-40B4-BE49-F238E27FC236}">
                  <a16:creationId xmlns:a16="http://schemas.microsoft.com/office/drawing/2014/main" id="{795E8E09-7077-21A5-E7C6-1A993CF20073}"/>
                </a:ext>
              </a:extLst>
            </p:cNvPr>
            <p:cNvSpPr txBox="1"/>
            <p:nvPr/>
          </p:nvSpPr>
          <p:spPr>
            <a:xfrm>
              <a:off x="3102015"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2017</a:t>
              </a:r>
            </a:p>
          </p:txBody>
        </p:sp>
        <p:sp>
          <p:nvSpPr>
            <p:cNvPr id="8" name="TextBox 7">
              <a:extLst>
                <a:ext uri="{FF2B5EF4-FFF2-40B4-BE49-F238E27FC236}">
                  <a16:creationId xmlns:a16="http://schemas.microsoft.com/office/drawing/2014/main" id="{5394D86D-6918-07C8-593F-1D349E3BE594}"/>
                </a:ext>
              </a:extLst>
            </p:cNvPr>
            <p:cNvSpPr txBox="1"/>
            <p:nvPr/>
          </p:nvSpPr>
          <p:spPr>
            <a:xfrm>
              <a:off x="3871731"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2018</a:t>
              </a:r>
            </a:p>
          </p:txBody>
        </p:sp>
        <p:sp>
          <p:nvSpPr>
            <p:cNvPr id="9" name="TextBox 8">
              <a:extLst>
                <a:ext uri="{FF2B5EF4-FFF2-40B4-BE49-F238E27FC236}">
                  <a16:creationId xmlns:a16="http://schemas.microsoft.com/office/drawing/2014/main" id="{AB0F2075-EF85-C3AB-9E17-3D0615C9F160}"/>
                </a:ext>
              </a:extLst>
            </p:cNvPr>
            <p:cNvSpPr txBox="1"/>
            <p:nvPr/>
          </p:nvSpPr>
          <p:spPr>
            <a:xfrm>
              <a:off x="4653022"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2019</a:t>
              </a:r>
            </a:p>
          </p:txBody>
        </p:sp>
        <p:sp>
          <p:nvSpPr>
            <p:cNvPr id="11" name="TextBox 10">
              <a:extLst>
                <a:ext uri="{FF2B5EF4-FFF2-40B4-BE49-F238E27FC236}">
                  <a16:creationId xmlns:a16="http://schemas.microsoft.com/office/drawing/2014/main" id="{435F5BB5-8805-6CCF-5649-FBA5BE6E236E}"/>
                </a:ext>
              </a:extLst>
            </p:cNvPr>
            <p:cNvSpPr txBox="1"/>
            <p:nvPr/>
          </p:nvSpPr>
          <p:spPr>
            <a:xfrm>
              <a:off x="5428526"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2020</a:t>
              </a:r>
            </a:p>
          </p:txBody>
        </p:sp>
      </p:grpSp>
      <p:grpSp>
        <p:nvGrpSpPr>
          <p:cNvPr id="12" name="Group 11">
            <a:extLst>
              <a:ext uri="{FF2B5EF4-FFF2-40B4-BE49-F238E27FC236}">
                <a16:creationId xmlns:a16="http://schemas.microsoft.com/office/drawing/2014/main" id="{49BA8A42-2E5C-4F5C-D79D-32AAFAED4FE5}"/>
              </a:ext>
            </a:extLst>
          </p:cNvPr>
          <p:cNvGrpSpPr/>
          <p:nvPr/>
        </p:nvGrpSpPr>
        <p:grpSpPr>
          <a:xfrm>
            <a:off x="6573333" y="3685360"/>
            <a:ext cx="4343400" cy="246221"/>
            <a:chOff x="2320724" y="4032205"/>
            <a:chExt cx="3889093" cy="246221"/>
          </a:xfrm>
        </p:grpSpPr>
        <p:sp>
          <p:nvSpPr>
            <p:cNvPr id="15" name="TextBox 14">
              <a:extLst>
                <a:ext uri="{FF2B5EF4-FFF2-40B4-BE49-F238E27FC236}">
                  <a16:creationId xmlns:a16="http://schemas.microsoft.com/office/drawing/2014/main" id="{F9FB8B17-90E2-2B4E-3125-F4CB24AE7618}"/>
                </a:ext>
              </a:extLst>
            </p:cNvPr>
            <p:cNvSpPr txBox="1"/>
            <p:nvPr/>
          </p:nvSpPr>
          <p:spPr>
            <a:xfrm>
              <a:off x="2320724"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2015</a:t>
              </a:r>
            </a:p>
          </p:txBody>
        </p:sp>
        <p:sp>
          <p:nvSpPr>
            <p:cNvPr id="16" name="TextBox 15">
              <a:extLst>
                <a:ext uri="{FF2B5EF4-FFF2-40B4-BE49-F238E27FC236}">
                  <a16:creationId xmlns:a16="http://schemas.microsoft.com/office/drawing/2014/main" id="{F01D7E20-1360-4C7E-BB99-BB0A57F18B42}"/>
                </a:ext>
              </a:extLst>
            </p:cNvPr>
            <p:cNvSpPr txBox="1"/>
            <p:nvPr/>
          </p:nvSpPr>
          <p:spPr>
            <a:xfrm>
              <a:off x="3102015"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2017</a:t>
              </a:r>
            </a:p>
          </p:txBody>
        </p:sp>
        <p:sp>
          <p:nvSpPr>
            <p:cNvPr id="17" name="TextBox 16">
              <a:extLst>
                <a:ext uri="{FF2B5EF4-FFF2-40B4-BE49-F238E27FC236}">
                  <a16:creationId xmlns:a16="http://schemas.microsoft.com/office/drawing/2014/main" id="{EFCB5D85-23EB-1B24-9195-5D10D485B15F}"/>
                </a:ext>
              </a:extLst>
            </p:cNvPr>
            <p:cNvSpPr txBox="1"/>
            <p:nvPr/>
          </p:nvSpPr>
          <p:spPr>
            <a:xfrm>
              <a:off x="3871731"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2018</a:t>
              </a:r>
            </a:p>
          </p:txBody>
        </p:sp>
        <p:sp>
          <p:nvSpPr>
            <p:cNvPr id="18" name="TextBox 17">
              <a:extLst>
                <a:ext uri="{FF2B5EF4-FFF2-40B4-BE49-F238E27FC236}">
                  <a16:creationId xmlns:a16="http://schemas.microsoft.com/office/drawing/2014/main" id="{1EBA7B6F-A265-15AC-AD85-6B841140080C}"/>
                </a:ext>
              </a:extLst>
            </p:cNvPr>
            <p:cNvSpPr txBox="1"/>
            <p:nvPr/>
          </p:nvSpPr>
          <p:spPr>
            <a:xfrm>
              <a:off x="4653022"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2019</a:t>
              </a:r>
            </a:p>
          </p:txBody>
        </p:sp>
        <p:sp>
          <p:nvSpPr>
            <p:cNvPr id="19" name="TextBox 18">
              <a:extLst>
                <a:ext uri="{FF2B5EF4-FFF2-40B4-BE49-F238E27FC236}">
                  <a16:creationId xmlns:a16="http://schemas.microsoft.com/office/drawing/2014/main" id="{E65852D9-4D06-2261-1BA0-B988F1F986DD}"/>
                </a:ext>
              </a:extLst>
            </p:cNvPr>
            <p:cNvSpPr txBox="1"/>
            <p:nvPr/>
          </p:nvSpPr>
          <p:spPr>
            <a:xfrm>
              <a:off x="5428526"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2020</a:t>
              </a:r>
            </a:p>
          </p:txBody>
        </p:sp>
      </p:grpSp>
    </p:spTree>
    <p:extLst>
      <p:ext uri="{BB962C8B-B14F-4D97-AF65-F5344CB8AC3E}">
        <p14:creationId xmlns:p14="http://schemas.microsoft.com/office/powerpoint/2010/main" val="1867021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p:txBody>
          <a:bodyPr/>
          <a:lstStyle/>
          <a:p>
            <a:r>
              <a:rPr lang="en-US" dirty="0"/>
              <a:t>Asian American Wealth: </a:t>
            </a:r>
            <a:br>
              <a:rPr lang="en-US" dirty="0"/>
            </a:br>
            <a:r>
              <a:rPr lang="en-US" dirty="0">
                <a:solidFill>
                  <a:schemeClr val="accent2"/>
                </a:solidFill>
              </a:rPr>
              <a:t>By The Numbers</a:t>
            </a:r>
          </a:p>
        </p:txBody>
      </p:sp>
    </p:spTree>
    <p:extLst>
      <p:ext uri="{BB962C8B-B14F-4D97-AF65-F5344CB8AC3E}">
        <p14:creationId xmlns:p14="http://schemas.microsoft.com/office/powerpoint/2010/main" val="313005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3A49E0B-6C4D-E945-BA7A-EE37D9B03E32}"/>
              </a:ext>
            </a:extLst>
          </p:cNvPr>
          <p:cNvSpPr>
            <a:spLocks noGrp="1"/>
          </p:cNvSpPr>
          <p:nvPr>
            <p:ph idx="1"/>
          </p:nvPr>
        </p:nvSpPr>
        <p:spPr>
          <a:xfrm>
            <a:off x="800099" y="1928516"/>
            <a:ext cx="3321008" cy="3321008"/>
          </a:xfrm>
        </p:spPr>
        <p:txBody>
          <a:bodyPr lIns="457200" tIns="914400" rIns="91440" anchor="t"/>
          <a:lstStyle/>
          <a:p>
            <a:pPr lvl="0" defTabSz="1088473">
              <a:lnSpc>
                <a:spcPct val="95000"/>
              </a:lnSpc>
              <a:spcBef>
                <a:spcPts val="0"/>
              </a:spcBef>
              <a:spcAft>
                <a:spcPts val="1191"/>
              </a:spcAft>
              <a:buClr>
                <a:srgbClr val="05C3DE"/>
              </a:buClr>
            </a:pPr>
            <a:r>
              <a:rPr lang="en-US" sz="3000" b="1" dirty="0"/>
              <a:t>What matters to Asian American investors? </a:t>
            </a:r>
          </a:p>
        </p:txBody>
      </p:sp>
      <p:sp>
        <p:nvSpPr>
          <p:cNvPr id="5" name="Content Placeholder 4">
            <a:extLst>
              <a:ext uri="{FF2B5EF4-FFF2-40B4-BE49-F238E27FC236}">
                <a16:creationId xmlns:a16="http://schemas.microsoft.com/office/drawing/2014/main" id="{8A8CC791-7273-AA40-A6E1-F21E4DF29BEE}"/>
              </a:ext>
            </a:extLst>
          </p:cNvPr>
          <p:cNvSpPr>
            <a:spLocks noGrp="1"/>
          </p:cNvSpPr>
          <p:nvPr>
            <p:ph idx="20"/>
          </p:nvPr>
        </p:nvSpPr>
        <p:spPr>
          <a:xfrm>
            <a:off x="4435496" y="1928516"/>
            <a:ext cx="3321008" cy="3321008"/>
          </a:xfrm>
        </p:spPr>
        <p:txBody>
          <a:bodyPr lIns="457200" tIns="914400" rIns="91440" anchor="t"/>
          <a:lstStyle/>
          <a:p>
            <a:pPr lvl="0" defTabSz="1088473">
              <a:lnSpc>
                <a:spcPct val="95000"/>
              </a:lnSpc>
              <a:spcBef>
                <a:spcPts val="0"/>
              </a:spcBef>
              <a:spcAft>
                <a:spcPts val="1191"/>
              </a:spcAft>
              <a:buClr>
                <a:srgbClr val="05C3DE"/>
              </a:buClr>
            </a:pPr>
            <a:r>
              <a:rPr lang="en-US" sz="3000" b="1" dirty="0"/>
              <a:t>How do successful families talk about money? </a:t>
            </a:r>
          </a:p>
        </p:txBody>
      </p:sp>
      <p:sp>
        <p:nvSpPr>
          <p:cNvPr id="10" name="Content Placeholder 9">
            <a:extLst>
              <a:ext uri="{FF2B5EF4-FFF2-40B4-BE49-F238E27FC236}">
                <a16:creationId xmlns:a16="http://schemas.microsoft.com/office/drawing/2014/main" id="{BFF19E5B-2677-1C40-A487-E5404B92FCA0}"/>
              </a:ext>
            </a:extLst>
          </p:cNvPr>
          <p:cNvSpPr>
            <a:spLocks noGrp="1"/>
          </p:cNvSpPr>
          <p:nvPr>
            <p:ph idx="21"/>
          </p:nvPr>
        </p:nvSpPr>
        <p:spPr>
          <a:xfrm>
            <a:off x="8070892" y="1928516"/>
            <a:ext cx="3321008" cy="3321008"/>
          </a:xfrm>
        </p:spPr>
        <p:txBody>
          <a:bodyPr lIns="457200" tIns="914400" rIns="91440" anchor="t"/>
          <a:lstStyle/>
          <a:p>
            <a:pPr lvl="0" defTabSz="1088473">
              <a:lnSpc>
                <a:spcPct val="95000"/>
              </a:lnSpc>
              <a:spcBef>
                <a:spcPts val="0"/>
              </a:spcBef>
              <a:spcAft>
                <a:spcPts val="1191"/>
              </a:spcAft>
              <a:buClr>
                <a:srgbClr val="05C3DE"/>
              </a:buClr>
            </a:pPr>
            <a:r>
              <a:rPr lang="en-US" sz="3000" b="1" dirty="0"/>
              <a:t>How your financial professional </a:t>
            </a:r>
            <a:br>
              <a:rPr lang="en-US" sz="3000" b="1" dirty="0"/>
            </a:br>
            <a:r>
              <a:rPr lang="en-US" sz="3000" b="1" dirty="0"/>
              <a:t>can help. </a:t>
            </a:r>
          </a:p>
        </p:txBody>
      </p:sp>
      <p:sp>
        <p:nvSpPr>
          <p:cNvPr id="9" name="Title 8"/>
          <p:cNvSpPr>
            <a:spLocks noGrp="1"/>
          </p:cNvSpPr>
          <p:nvPr>
            <p:ph type="title"/>
          </p:nvPr>
        </p:nvSpPr>
        <p:spPr/>
        <p:txBody>
          <a:bodyPr/>
          <a:lstStyle/>
          <a:p>
            <a:r>
              <a:rPr lang="en-US" dirty="0"/>
              <a:t>Agenda</a:t>
            </a:r>
          </a:p>
        </p:txBody>
      </p:sp>
      <p:sp>
        <p:nvSpPr>
          <p:cNvPr id="13" name="Rectangle 12">
            <a:extLst>
              <a:ext uri="{FF2B5EF4-FFF2-40B4-BE49-F238E27FC236}">
                <a16:creationId xmlns:a16="http://schemas.microsoft.com/office/drawing/2014/main" id="{4E327DFB-12CB-456E-A310-6C36E264F09D}"/>
              </a:ext>
            </a:extLst>
          </p:cNvPr>
          <p:cNvSpPr>
            <a:spLocks noChangeAspect="1"/>
          </p:cNvSpPr>
          <p:nvPr/>
        </p:nvSpPr>
        <p:spPr>
          <a:xfrm>
            <a:off x="800099" y="1928516"/>
            <a:ext cx="549897"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2" tIns="108852" rIns="108852" bIns="108852" rtlCol="0" anchor="ctr">
            <a:noAutofit/>
          </a:bodyPr>
          <a:lstStyle/>
          <a:p>
            <a:pPr algn="ctr"/>
            <a:r>
              <a:rPr lang="en-US" sz="2800" dirty="0">
                <a:solidFill>
                  <a:srgbClr val="002F48"/>
                </a:solidFill>
                <a:latin typeface="+mj-lt"/>
              </a:rPr>
              <a:t>1</a:t>
            </a:r>
          </a:p>
        </p:txBody>
      </p:sp>
      <p:sp>
        <p:nvSpPr>
          <p:cNvPr id="14" name="Rectangle 13">
            <a:extLst>
              <a:ext uri="{FF2B5EF4-FFF2-40B4-BE49-F238E27FC236}">
                <a16:creationId xmlns:a16="http://schemas.microsoft.com/office/drawing/2014/main" id="{D143E982-9644-4369-8164-44F3675FAEA4}"/>
              </a:ext>
            </a:extLst>
          </p:cNvPr>
          <p:cNvSpPr>
            <a:spLocks noChangeAspect="1"/>
          </p:cNvSpPr>
          <p:nvPr/>
        </p:nvSpPr>
        <p:spPr>
          <a:xfrm>
            <a:off x="4435496" y="1928516"/>
            <a:ext cx="549897"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2" tIns="108852" rIns="108852" bIns="108852" rtlCol="0" anchor="ctr">
            <a:noAutofit/>
          </a:bodyPr>
          <a:lstStyle/>
          <a:p>
            <a:pPr algn="ctr"/>
            <a:r>
              <a:rPr lang="en-US" sz="2800" dirty="0">
                <a:solidFill>
                  <a:srgbClr val="002F48"/>
                </a:solidFill>
                <a:latin typeface="+mj-lt"/>
              </a:rPr>
              <a:t>2</a:t>
            </a:r>
          </a:p>
        </p:txBody>
      </p:sp>
      <p:sp>
        <p:nvSpPr>
          <p:cNvPr id="15" name="Rectangle 14">
            <a:extLst>
              <a:ext uri="{FF2B5EF4-FFF2-40B4-BE49-F238E27FC236}">
                <a16:creationId xmlns:a16="http://schemas.microsoft.com/office/drawing/2014/main" id="{D5E7D554-8F40-4167-8959-F9B73483D9D2}"/>
              </a:ext>
            </a:extLst>
          </p:cNvPr>
          <p:cNvSpPr>
            <a:spLocks noChangeAspect="1"/>
          </p:cNvSpPr>
          <p:nvPr/>
        </p:nvSpPr>
        <p:spPr>
          <a:xfrm>
            <a:off x="8070892" y="1928516"/>
            <a:ext cx="549897"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2" tIns="108852" rIns="108852" bIns="108852" rtlCol="0" anchor="ctr">
            <a:noAutofit/>
          </a:bodyPr>
          <a:lstStyle/>
          <a:p>
            <a:pPr algn="ctr"/>
            <a:r>
              <a:rPr lang="en-US" sz="2800" dirty="0">
                <a:solidFill>
                  <a:srgbClr val="002F48"/>
                </a:solidFill>
                <a:latin typeface="+mj-lt"/>
              </a:rPr>
              <a:t>3</a:t>
            </a:r>
          </a:p>
        </p:txBody>
      </p:sp>
    </p:spTree>
    <p:extLst>
      <p:ext uri="{BB962C8B-B14F-4D97-AF65-F5344CB8AC3E}">
        <p14:creationId xmlns:p14="http://schemas.microsoft.com/office/powerpoint/2010/main" val="3891296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Asian American Investors: Financial Goals &amp; Priorities </a:t>
            </a:r>
            <a:endParaRPr lang="en-US" dirty="0"/>
          </a:p>
        </p:txBody>
      </p:sp>
      <p:sp>
        <p:nvSpPr>
          <p:cNvPr id="3" name="Content Placeholder 2"/>
          <p:cNvSpPr>
            <a:spLocks noGrp="1"/>
          </p:cNvSpPr>
          <p:nvPr>
            <p:ph sz="quarter" idx="20"/>
          </p:nvPr>
        </p:nvSpPr>
        <p:spPr>
          <a:xfrm>
            <a:off x="799905" y="1372124"/>
            <a:ext cx="5915855" cy="4525756"/>
          </a:xfrm>
        </p:spPr>
        <p:txBody>
          <a:bodyPr/>
          <a:lstStyle/>
          <a:p>
            <a:r>
              <a:rPr lang="en-US" dirty="0"/>
              <a:t>Top influences to start investing</a:t>
            </a:r>
          </a:p>
          <a:p>
            <a:pPr lvl="1"/>
            <a:r>
              <a:rPr lang="en-US" sz="2000" dirty="0"/>
              <a:t>Friends, family, and coworkers</a:t>
            </a:r>
          </a:p>
          <a:p>
            <a:pPr lvl="1"/>
            <a:r>
              <a:rPr lang="en-US" sz="2000" dirty="0"/>
              <a:t>Pay increase</a:t>
            </a:r>
          </a:p>
          <a:p>
            <a:pPr lvl="0"/>
            <a:r>
              <a:rPr lang="en-US" dirty="0"/>
              <a:t>Top financial goals: paying for a house or condo and creating a retirement income stream</a:t>
            </a:r>
          </a:p>
          <a:p>
            <a:r>
              <a:rPr lang="en-US" dirty="0"/>
              <a:t>74% said that their risk tolerance was moderate</a:t>
            </a:r>
          </a:p>
        </p:txBody>
      </p:sp>
      <p:sp>
        <p:nvSpPr>
          <p:cNvPr id="5" name="Text Placeholder 4">
            <a:extLst>
              <a:ext uri="{FF2B5EF4-FFF2-40B4-BE49-F238E27FC236}">
                <a16:creationId xmlns:a16="http://schemas.microsoft.com/office/drawing/2014/main" id="{87295195-39E2-4AB6-ACE0-722A8F207DE9}"/>
              </a:ext>
            </a:extLst>
          </p:cNvPr>
          <p:cNvSpPr>
            <a:spLocks noGrp="1"/>
          </p:cNvSpPr>
          <p:nvPr>
            <p:ph type="body" sz="quarter" idx="21"/>
          </p:nvPr>
        </p:nvSpPr>
        <p:spPr/>
        <p:txBody>
          <a:bodyPr/>
          <a:lstStyle/>
          <a:p>
            <a:br>
              <a:rPr lang="en-US" dirty="0"/>
            </a:br>
            <a:endParaRPr lang="en-US" dirty="0"/>
          </a:p>
          <a:p>
            <a:r>
              <a:rPr lang="en-US" dirty="0"/>
              <a:t>Sources: T. Rowe Price Retirement Savings &amp; Spending Study, September 2020. Study includes those age 18+ in various ethnic groups.</a:t>
            </a:r>
            <a:br>
              <a:rPr lang="en-US" dirty="0"/>
            </a:br>
            <a:r>
              <a:rPr lang="en-US" dirty="0"/>
              <a:t>U.S. Census data, 2012. T. Rowe Price Next Wave of Wealth Research Study, January 2020. </a:t>
            </a:r>
          </a:p>
        </p:txBody>
      </p:sp>
      <p:grpSp>
        <p:nvGrpSpPr>
          <p:cNvPr id="4" name="Group 3">
            <a:extLst>
              <a:ext uri="{FF2B5EF4-FFF2-40B4-BE49-F238E27FC236}">
                <a16:creationId xmlns:a16="http://schemas.microsoft.com/office/drawing/2014/main" id="{A269E59A-A13A-694D-B4AF-9DD213B7856B}"/>
              </a:ext>
            </a:extLst>
          </p:cNvPr>
          <p:cNvGrpSpPr/>
          <p:nvPr/>
        </p:nvGrpSpPr>
        <p:grpSpPr>
          <a:xfrm>
            <a:off x="7596582" y="1286349"/>
            <a:ext cx="3604818" cy="5093284"/>
            <a:chOff x="7732088" y="1029677"/>
            <a:chExt cx="3604818" cy="5093284"/>
          </a:xfrm>
        </p:grpSpPr>
        <p:grpSp>
          <p:nvGrpSpPr>
            <p:cNvPr id="9" name="Group 8">
              <a:extLst>
                <a:ext uri="{FF2B5EF4-FFF2-40B4-BE49-F238E27FC236}">
                  <a16:creationId xmlns:a16="http://schemas.microsoft.com/office/drawing/2014/main" id="{F5ECFF77-FA69-2841-998D-96C970F2337F}"/>
                </a:ext>
              </a:extLst>
            </p:cNvPr>
            <p:cNvGrpSpPr/>
            <p:nvPr/>
          </p:nvGrpSpPr>
          <p:grpSpPr>
            <a:xfrm>
              <a:off x="7732088" y="1029677"/>
              <a:ext cx="3604818" cy="5093284"/>
              <a:chOff x="7732088" y="1029677"/>
              <a:chExt cx="3604818" cy="5093284"/>
            </a:xfrm>
          </p:grpSpPr>
          <p:sp>
            <p:nvSpPr>
              <p:cNvPr id="10" name="Rectangle 9">
                <a:extLst>
                  <a:ext uri="{FF2B5EF4-FFF2-40B4-BE49-F238E27FC236}">
                    <a16:creationId xmlns:a16="http://schemas.microsoft.com/office/drawing/2014/main" id="{2A7AAA5E-EF92-6B4E-976E-DAF4D2E865E3}"/>
                  </a:ext>
                </a:extLst>
              </p:cNvPr>
              <p:cNvSpPr/>
              <p:nvPr/>
            </p:nvSpPr>
            <p:spPr>
              <a:xfrm>
                <a:off x="7862186" y="1148625"/>
                <a:ext cx="3474720" cy="4974336"/>
              </a:xfrm>
              <a:prstGeom prst="rect">
                <a:avLst/>
              </a:prstGeom>
              <a:no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1" name="Rectangle 10">
                <a:extLst>
                  <a:ext uri="{FF2B5EF4-FFF2-40B4-BE49-F238E27FC236}">
                    <a16:creationId xmlns:a16="http://schemas.microsoft.com/office/drawing/2014/main" id="{C2D6175B-DEBF-134D-80AB-3C680C992AFA}"/>
                  </a:ext>
                </a:extLst>
              </p:cNvPr>
              <p:cNvSpPr/>
              <p:nvPr/>
            </p:nvSpPr>
            <p:spPr>
              <a:xfrm>
                <a:off x="7732088" y="1029677"/>
                <a:ext cx="250483" cy="250483"/>
              </a:xfrm>
              <a:prstGeom prst="rect">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grpSp>
        <p:sp>
          <p:nvSpPr>
            <p:cNvPr id="12" name="Content Placeholder 2">
              <a:extLst>
                <a:ext uri="{FF2B5EF4-FFF2-40B4-BE49-F238E27FC236}">
                  <a16:creationId xmlns:a16="http://schemas.microsoft.com/office/drawing/2014/main" id="{12B8BB70-5C9C-784D-A759-60E608EB7E1C}"/>
                </a:ext>
              </a:extLst>
            </p:cNvPr>
            <p:cNvSpPr txBox="1">
              <a:spLocks/>
            </p:cNvSpPr>
            <p:nvPr/>
          </p:nvSpPr>
          <p:spPr>
            <a:xfrm>
              <a:off x="7982571" y="1629297"/>
              <a:ext cx="3213251"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The Asian American household median income is 39% higher than the total U.S. median income</a:t>
              </a:r>
            </a:p>
          </p:txBody>
        </p:sp>
        <p:sp>
          <p:nvSpPr>
            <p:cNvPr id="14" name="Content Placeholder 2">
              <a:extLst>
                <a:ext uri="{FF2B5EF4-FFF2-40B4-BE49-F238E27FC236}">
                  <a16:creationId xmlns:a16="http://schemas.microsoft.com/office/drawing/2014/main" id="{6BCAEC4E-5C57-0A40-B669-EC5883FE1597}"/>
                </a:ext>
              </a:extLst>
            </p:cNvPr>
            <p:cNvSpPr txBox="1">
              <a:spLocks/>
            </p:cNvSpPr>
            <p:nvPr/>
          </p:nvSpPr>
          <p:spPr>
            <a:xfrm>
              <a:off x="9383327" y="2324667"/>
              <a:ext cx="1812495"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regularly save or invest</a:t>
              </a:r>
            </a:p>
          </p:txBody>
        </p:sp>
        <p:sp>
          <p:nvSpPr>
            <p:cNvPr id="15" name="Content Placeholder 2">
              <a:extLst>
                <a:ext uri="{FF2B5EF4-FFF2-40B4-BE49-F238E27FC236}">
                  <a16:creationId xmlns:a16="http://schemas.microsoft.com/office/drawing/2014/main" id="{B528E1D8-3219-1248-A00A-06DDCCEC7131}"/>
                </a:ext>
              </a:extLst>
            </p:cNvPr>
            <p:cNvSpPr txBox="1">
              <a:spLocks/>
            </p:cNvSpPr>
            <p:nvPr/>
          </p:nvSpPr>
          <p:spPr>
            <a:xfrm>
              <a:off x="7933674" y="2276541"/>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97</a:t>
              </a:r>
              <a:r>
                <a:rPr lang="en-US" sz="2400" b="1" spc="-120" dirty="0">
                  <a:solidFill>
                    <a:schemeClr val="accent1"/>
                  </a:solidFill>
                  <a:latin typeface="+mj-lt"/>
                </a:rPr>
                <a:t>%</a:t>
              </a:r>
            </a:p>
          </p:txBody>
        </p:sp>
        <p:sp>
          <p:nvSpPr>
            <p:cNvPr id="16" name="Content Placeholder 2">
              <a:extLst>
                <a:ext uri="{FF2B5EF4-FFF2-40B4-BE49-F238E27FC236}">
                  <a16:creationId xmlns:a16="http://schemas.microsoft.com/office/drawing/2014/main" id="{6592C4B1-9CC9-4B49-A111-613BB16CE809}"/>
                </a:ext>
              </a:extLst>
            </p:cNvPr>
            <p:cNvSpPr txBox="1">
              <a:spLocks/>
            </p:cNvSpPr>
            <p:nvPr/>
          </p:nvSpPr>
          <p:spPr>
            <a:xfrm>
              <a:off x="9383327" y="2979657"/>
              <a:ext cx="1611775" cy="968938"/>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surveyed are contributing to a 401(k)</a:t>
              </a:r>
            </a:p>
          </p:txBody>
        </p:sp>
        <p:sp>
          <p:nvSpPr>
            <p:cNvPr id="17" name="Content Placeholder 2">
              <a:extLst>
                <a:ext uri="{FF2B5EF4-FFF2-40B4-BE49-F238E27FC236}">
                  <a16:creationId xmlns:a16="http://schemas.microsoft.com/office/drawing/2014/main" id="{69495B2C-22B7-A54B-AFD4-1AC21187B2A5}"/>
                </a:ext>
              </a:extLst>
            </p:cNvPr>
            <p:cNvSpPr txBox="1">
              <a:spLocks/>
            </p:cNvSpPr>
            <p:nvPr/>
          </p:nvSpPr>
          <p:spPr>
            <a:xfrm>
              <a:off x="7933674" y="2931531"/>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94</a:t>
              </a:r>
              <a:r>
                <a:rPr lang="en-US" sz="2400" b="1" spc="-120" dirty="0">
                  <a:solidFill>
                    <a:schemeClr val="accent1"/>
                  </a:solidFill>
                  <a:latin typeface="+mj-lt"/>
                </a:rPr>
                <a:t>%</a:t>
              </a:r>
            </a:p>
          </p:txBody>
        </p:sp>
        <p:sp>
          <p:nvSpPr>
            <p:cNvPr id="19" name="Content Placeholder 2">
              <a:extLst>
                <a:ext uri="{FF2B5EF4-FFF2-40B4-BE49-F238E27FC236}">
                  <a16:creationId xmlns:a16="http://schemas.microsoft.com/office/drawing/2014/main" id="{CDDDAA23-3282-8745-A5C0-FDBE39B140B7}"/>
                </a:ext>
              </a:extLst>
            </p:cNvPr>
            <p:cNvSpPr txBox="1">
              <a:spLocks/>
            </p:cNvSpPr>
            <p:nvPr/>
          </p:nvSpPr>
          <p:spPr>
            <a:xfrm>
              <a:off x="9383328" y="4252268"/>
              <a:ext cx="171213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Have a general idea of what retirement will look like</a:t>
              </a:r>
            </a:p>
          </p:txBody>
        </p:sp>
        <p:sp>
          <p:nvSpPr>
            <p:cNvPr id="20" name="Content Placeholder 2">
              <a:extLst>
                <a:ext uri="{FF2B5EF4-FFF2-40B4-BE49-F238E27FC236}">
                  <a16:creationId xmlns:a16="http://schemas.microsoft.com/office/drawing/2014/main" id="{59453541-1625-884A-A2E1-C8151CD283F3}"/>
                </a:ext>
              </a:extLst>
            </p:cNvPr>
            <p:cNvSpPr txBox="1">
              <a:spLocks/>
            </p:cNvSpPr>
            <p:nvPr/>
          </p:nvSpPr>
          <p:spPr>
            <a:xfrm>
              <a:off x="7933674" y="4204142"/>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53</a:t>
              </a:r>
              <a:r>
                <a:rPr lang="en-US" sz="2400" b="1" spc="-120" dirty="0">
                  <a:solidFill>
                    <a:schemeClr val="accent1"/>
                  </a:solidFill>
                  <a:latin typeface="+mj-lt"/>
                </a:rPr>
                <a:t>%</a:t>
              </a:r>
            </a:p>
          </p:txBody>
        </p:sp>
        <p:sp>
          <p:nvSpPr>
            <p:cNvPr id="21" name="Content Placeholder 2">
              <a:extLst>
                <a:ext uri="{FF2B5EF4-FFF2-40B4-BE49-F238E27FC236}">
                  <a16:creationId xmlns:a16="http://schemas.microsoft.com/office/drawing/2014/main" id="{A90FD2B8-5B93-3341-8597-F32ED6F00025}"/>
                </a:ext>
              </a:extLst>
            </p:cNvPr>
            <p:cNvSpPr txBox="1">
              <a:spLocks/>
            </p:cNvSpPr>
            <p:nvPr/>
          </p:nvSpPr>
          <p:spPr>
            <a:xfrm>
              <a:off x="7982571" y="3951187"/>
              <a:ext cx="3213251" cy="22525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Are preparing for the long term</a:t>
              </a:r>
            </a:p>
          </p:txBody>
        </p:sp>
        <p:sp>
          <p:nvSpPr>
            <p:cNvPr id="22" name="Content Placeholder 2">
              <a:extLst>
                <a:ext uri="{FF2B5EF4-FFF2-40B4-BE49-F238E27FC236}">
                  <a16:creationId xmlns:a16="http://schemas.microsoft.com/office/drawing/2014/main" id="{FE094B98-969D-8645-A555-7956388D9D37}"/>
                </a:ext>
              </a:extLst>
            </p:cNvPr>
            <p:cNvSpPr txBox="1">
              <a:spLocks/>
            </p:cNvSpPr>
            <p:nvPr/>
          </p:nvSpPr>
          <p:spPr>
            <a:xfrm>
              <a:off x="7982571" y="1305912"/>
              <a:ext cx="3213251" cy="25048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Are doing great with the basics</a:t>
              </a:r>
            </a:p>
          </p:txBody>
        </p:sp>
        <p:sp>
          <p:nvSpPr>
            <p:cNvPr id="23" name="Content Placeholder 2">
              <a:extLst>
                <a:ext uri="{FF2B5EF4-FFF2-40B4-BE49-F238E27FC236}">
                  <a16:creationId xmlns:a16="http://schemas.microsoft.com/office/drawing/2014/main" id="{78C37945-A84D-7A4B-8663-2D0CD583B464}"/>
                </a:ext>
              </a:extLst>
            </p:cNvPr>
            <p:cNvSpPr txBox="1">
              <a:spLocks/>
            </p:cNvSpPr>
            <p:nvPr/>
          </p:nvSpPr>
          <p:spPr>
            <a:xfrm>
              <a:off x="9383328" y="5077458"/>
              <a:ext cx="1812494" cy="92700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Say they’re on track with current retirement savings levels for their planned retirement</a:t>
              </a:r>
            </a:p>
          </p:txBody>
        </p:sp>
        <p:sp>
          <p:nvSpPr>
            <p:cNvPr id="24" name="Content Placeholder 2">
              <a:extLst>
                <a:ext uri="{FF2B5EF4-FFF2-40B4-BE49-F238E27FC236}">
                  <a16:creationId xmlns:a16="http://schemas.microsoft.com/office/drawing/2014/main" id="{9E10F708-92BC-4B45-B808-B4398B0445BA}"/>
                </a:ext>
              </a:extLst>
            </p:cNvPr>
            <p:cNvSpPr txBox="1">
              <a:spLocks/>
            </p:cNvSpPr>
            <p:nvPr/>
          </p:nvSpPr>
          <p:spPr>
            <a:xfrm>
              <a:off x="7933674" y="5029332"/>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52</a:t>
              </a:r>
              <a:r>
                <a:rPr lang="en-US" sz="2400" b="1" spc="-120" dirty="0">
                  <a:solidFill>
                    <a:schemeClr val="accent1"/>
                  </a:solidFill>
                  <a:latin typeface="+mj-lt"/>
                </a:rPr>
                <a:t>%</a:t>
              </a:r>
            </a:p>
          </p:txBody>
        </p:sp>
      </p:grpSp>
    </p:spTree>
    <p:extLst>
      <p:ext uri="{BB962C8B-B14F-4D97-AF65-F5344CB8AC3E}">
        <p14:creationId xmlns:p14="http://schemas.microsoft.com/office/powerpoint/2010/main" val="2248343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51DE3-9724-4F7B-BF80-49DF1C432C0C}"/>
              </a:ext>
            </a:extLst>
          </p:cNvPr>
          <p:cNvSpPr>
            <a:spLocks noGrp="1"/>
          </p:cNvSpPr>
          <p:nvPr>
            <p:ph type="title"/>
          </p:nvPr>
        </p:nvSpPr>
        <p:spPr/>
        <p:txBody>
          <a:bodyPr/>
          <a:lstStyle/>
          <a:p>
            <a:r>
              <a:rPr lang="en-US" b="1" dirty="0"/>
              <a:t>A Snapshot of the Asian American Community </a:t>
            </a:r>
            <a:endParaRPr lang="en-US" dirty="0"/>
          </a:p>
        </p:txBody>
      </p:sp>
      <p:sp>
        <p:nvSpPr>
          <p:cNvPr id="11" name="Text Placeholder 10">
            <a:extLst>
              <a:ext uri="{FF2B5EF4-FFF2-40B4-BE49-F238E27FC236}">
                <a16:creationId xmlns:a16="http://schemas.microsoft.com/office/drawing/2014/main" id="{84CCB06F-40AB-4E33-AF83-7EAFCAB2B8CE}"/>
              </a:ext>
            </a:extLst>
          </p:cNvPr>
          <p:cNvSpPr>
            <a:spLocks noGrp="1"/>
          </p:cNvSpPr>
          <p:nvPr>
            <p:ph type="body" sz="quarter" idx="21"/>
          </p:nvPr>
        </p:nvSpPr>
        <p:spPr>
          <a:xfrm>
            <a:off x="800099" y="6053328"/>
            <a:ext cx="5040000" cy="457200"/>
          </a:xfrm>
        </p:spPr>
        <p:txBody>
          <a:bodyPr/>
          <a:lstStyle/>
          <a:p>
            <a:r>
              <a:rPr lang="en-GB" dirty="0"/>
              <a:t>Source: </a:t>
            </a:r>
            <a:br>
              <a:rPr lang="en-GB" dirty="0"/>
            </a:br>
            <a:r>
              <a:rPr lang="en-GB" spc="-10" dirty="0"/>
              <a:t>For 2019, Pew Research </a:t>
            </a:r>
            <a:r>
              <a:rPr lang="en-GB" spc="-10" dirty="0" err="1"/>
              <a:t>Center</a:t>
            </a:r>
            <a:r>
              <a:rPr lang="en-GB" spc="-10" dirty="0"/>
              <a:t> analysis of 2019 American Community Survey 1-year estimates (Census data).</a:t>
            </a:r>
            <a:endParaRPr lang="en-US" spc="-10" dirty="0"/>
          </a:p>
        </p:txBody>
      </p:sp>
      <p:graphicFrame>
        <p:nvGraphicFramePr>
          <p:cNvPr id="9" name="Chart 8">
            <a:extLst>
              <a:ext uri="{FF2B5EF4-FFF2-40B4-BE49-F238E27FC236}">
                <a16:creationId xmlns:a16="http://schemas.microsoft.com/office/drawing/2014/main" id="{611B22B0-6382-3040-B2D4-C3EBCBCC80EA}"/>
              </a:ext>
            </a:extLst>
          </p:cNvPr>
          <p:cNvGraphicFramePr/>
          <p:nvPr>
            <p:extLst>
              <p:ext uri="{D42A27DB-BD31-4B8C-83A1-F6EECF244321}">
                <p14:modId xmlns:p14="http://schemas.microsoft.com/office/powerpoint/2010/main" val="223036951"/>
              </p:ext>
            </p:extLst>
          </p:nvPr>
        </p:nvGraphicFramePr>
        <p:xfrm>
          <a:off x="800100" y="1629992"/>
          <a:ext cx="4415972" cy="3823003"/>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Placeholder 4">
            <a:extLst>
              <a:ext uri="{FF2B5EF4-FFF2-40B4-BE49-F238E27FC236}">
                <a16:creationId xmlns:a16="http://schemas.microsoft.com/office/drawing/2014/main" id="{CBA4EFE6-3F5C-104F-8C64-CB75A670844F}"/>
              </a:ext>
            </a:extLst>
          </p:cNvPr>
          <p:cNvSpPr txBox="1">
            <a:spLocks/>
          </p:cNvSpPr>
          <p:nvPr/>
        </p:nvSpPr>
        <p:spPr>
          <a:xfrm>
            <a:off x="990600" y="6053328"/>
            <a:ext cx="10210800" cy="457200"/>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buClr>
                <a:schemeClr val="accent2"/>
              </a:buClr>
              <a:buFont typeface="Wingdings" panose="05000000000000000000" pitchFamily="2" charset="2"/>
              <a:buNone/>
              <a:defRPr sz="800" kern="1200">
                <a:solidFill>
                  <a:schemeClr val="tx1"/>
                </a:solidFill>
                <a:latin typeface="+mn-lt"/>
                <a:ea typeface="+mn-ea"/>
                <a:cs typeface="+mn-cs"/>
              </a:defRPr>
            </a:lvl1pPr>
            <a:lvl2pPr marL="457200" indent="0" algn="l" defTabSz="914400" rtl="0" eaLnBrk="1" latinLnBrk="0" hangingPunct="1">
              <a:lnSpc>
                <a:spcPct val="105000"/>
              </a:lnSpc>
              <a:spcBef>
                <a:spcPts val="1200"/>
              </a:spcBef>
              <a:buClr>
                <a:schemeClr val="accent4"/>
              </a:buClr>
              <a:buFont typeface="Arial" panose="020B0604020202020204" pitchFamily="34" charset="0"/>
              <a:buNone/>
              <a:defRPr sz="800" kern="1200">
                <a:solidFill>
                  <a:schemeClr val="tx1"/>
                </a:solidFill>
                <a:latin typeface="+mn-lt"/>
                <a:ea typeface="+mn-ea"/>
                <a:cs typeface="+mn-cs"/>
              </a:defRPr>
            </a:lvl2pPr>
            <a:lvl3pPr marL="914400" indent="0" algn="l" defTabSz="914400" rtl="0" eaLnBrk="1" latinLnBrk="0" hangingPunct="1">
              <a:lnSpc>
                <a:spcPct val="105000"/>
              </a:lnSpc>
              <a:spcBef>
                <a:spcPts val="1200"/>
              </a:spcBef>
              <a:buClr>
                <a:schemeClr val="accent4"/>
              </a:buClr>
              <a:buFont typeface="Wingdings" panose="05000000000000000000" pitchFamily="2" charset="2"/>
              <a:buNone/>
              <a:defRPr sz="800" kern="1200">
                <a:solidFill>
                  <a:schemeClr val="tx1"/>
                </a:solidFill>
                <a:latin typeface="+mn-lt"/>
                <a:ea typeface="+mn-ea"/>
                <a:cs typeface="+mn-cs"/>
              </a:defRPr>
            </a:lvl3pPr>
            <a:lvl4pPr marL="1371600" indent="0" algn="l" defTabSz="914400" rtl="0" eaLnBrk="1" latinLnBrk="0" hangingPunct="1">
              <a:lnSpc>
                <a:spcPct val="105000"/>
              </a:lnSpc>
              <a:spcBef>
                <a:spcPts val="1200"/>
              </a:spcBef>
              <a:buClr>
                <a:schemeClr val="accent4"/>
              </a:buClr>
              <a:buFont typeface="Arial" panose="020B0604020202020204" pitchFamily="34" charset="0"/>
              <a:buNone/>
              <a:defRPr sz="800" kern="1200">
                <a:solidFill>
                  <a:schemeClr val="tx1"/>
                </a:solidFill>
                <a:latin typeface="+mn-lt"/>
                <a:ea typeface="+mn-ea"/>
                <a:cs typeface="+mn-cs"/>
              </a:defRPr>
            </a:lvl4pPr>
            <a:lvl5pPr marL="1828800" indent="0" algn="l" defTabSz="914400" rtl="0" eaLnBrk="1" latinLnBrk="0" hangingPunct="1">
              <a:lnSpc>
                <a:spcPct val="105000"/>
              </a:lnSpc>
              <a:spcBef>
                <a:spcPts val="1200"/>
              </a:spcBef>
              <a:buClr>
                <a:schemeClr val="accent4"/>
              </a:buClr>
              <a:buFont typeface="Arial" panose="020B0604020202020204" pitchFamily="34" charset="0"/>
              <a:buNone/>
              <a:defRPr sz="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dirty="0"/>
          </a:p>
        </p:txBody>
      </p:sp>
      <p:grpSp>
        <p:nvGrpSpPr>
          <p:cNvPr id="133" name="Group 132">
            <a:extLst>
              <a:ext uri="{FF2B5EF4-FFF2-40B4-BE49-F238E27FC236}">
                <a16:creationId xmlns:a16="http://schemas.microsoft.com/office/drawing/2014/main" id="{15A419FE-4ACE-59A5-CD6A-8E99371430D0}"/>
              </a:ext>
            </a:extLst>
          </p:cNvPr>
          <p:cNvGrpSpPr/>
          <p:nvPr/>
        </p:nvGrpSpPr>
        <p:grpSpPr>
          <a:xfrm>
            <a:off x="4390117" y="2481312"/>
            <a:ext cx="128980" cy="2323340"/>
            <a:chOff x="4390117" y="2481312"/>
            <a:chExt cx="128980" cy="2323340"/>
          </a:xfrm>
        </p:grpSpPr>
        <p:sp>
          <p:nvSpPr>
            <p:cNvPr id="12" name="Rectangle 11">
              <a:extLst>
                <a:ext uri="{FF2B5EF4-FFF2-40B4-BE49-F238E27FC236}">
                  <a16:creationId xmlns:a16="http://schemas.microsoft.com/office/drawing/2014/main" id="{05BCD3F5-63E0-2541-8126-B742909C7A7C}"/>
                </a:ext>
              </a:extLst>
            </p:cNvPr>
            <p:cNvSpPr/>
            <p:nvPr/>
          </p:nvSpPr>
          <p:spPr>
            <a:xfrm>
              <a:off x="4390117" y="2481312"/>
              <a:ext cx="128980" cy="1289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400" dirty="0"/>
            </a:p>
          </p:txBody>
        </p:sp>
        <p:sp>
          <p:nvSpPr>
            <p:cNvPr id="15" name="Rectangle 14">
              <a:extLst>
                <a:ext uri="{FF2B5EF4-FFF2-40B4-BE49-F238E27FC236}">
                  <a16:creationId xmlns:a16="http://schemas.microsoft.com/office/drawing/2014/main" id="{2D9E5545-D4EB-B945-9A8E-D4886B6A3A02}"/>
                </a:ext>
              </a:extLst>
            </p:cNvPr>
            <p:cNvSpPr/>
            <p:nvPr/>
          </p:nvSpPr>
          <p:spPr>
            <a:xfrm>
              <a:off x="4390117" y="2847039"/>
              <a:ext cx="128980" cy="1289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400" dirty="0"/>
            </a:p>
          </p:txBody>
        </p:sp>
        <p:sp>
          <p:nvSpPr>
            <p:cNvPr id="18" name="Rectangle 17">
              <a:extLst>
                <a:ext uri="{FF2B5EF4-FFF2-40B4-BE49-F238E27FC236}">
                  <a16:creationId xmlns:a16="http://schemas.microsoft.com/office/drawing/2014/main" id="{4481C42B-0EF1-1B43-90D5-7F280F613EC7}"/>
                </a:ext>
              </a:extLst>
            </p:cNvPr>
            <p:cNvSpPr/>
            <p:nvPr/>
          </p:nvSpPr>
          <p:spPr>
            <a:xfrm>
              <a:off x="4390117" y="3212766"/>
              <a:ext cx="128980" cy="1289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400" dirty="0"/>
            </a:p>
          </p:txBody>
        </p:sp>
        <p:sp>
          <p:nvSpPr>
            <p:cNvPr id="21" name="Rectangle 20">
              <a:extLst>
                <a:ext uri="{FF2B5EF4-FFF2-40B4-BE49-F238E27FC236}">
                  <a16:creationId xmlns:a16="http://schemas.microsoft.com/office/drawing/2014/main" id="{39113ECD-1BF7-2444-AFD9-C1D8C838A870}"/>
                </a:ext>
              </a:extLst>
            </p:cNvPr>
            <p:cNvSpPr/>
            <p:nvPr/>
          </p:nvSpPr>
          <p:spPr>
            <a:xfrm>
              <a:off x="4390117" y="3578493"/>
              <a:ext cx="128980" cy="128980"/>
            </a:xfrm>
            <a:prstGeom prst="rect">
              <a:avLst/>
            </a:prstGeom>
            <a:solidFill>
              <a:srgbClr val="767676"/>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400" dirty="0"/>
            </a:p>
          </p:txBody>
        </p:sp>
        <p:sp>
          <p:nvSpPr>
            <p:cNvPr id="24" name="Rectangle 23">
              <a:extLst>
                <a:ext uri="{FF2B5EF4-FFF2-40B4-BE49-F238E27FC236}">
                  <a16:creationId xmlns:a16="http://schemas.microsoft.com/office/drawing/2014/main" id="{D7D66DDF-F169-3146-8787-4B5647E1B4B5}"/>
                </a:ext>
              </a:extLst>
            </p:cNvPr>
            <p:cNvSpPr/>
            <p:nvPr/>
          </p:nvSpPr>
          <p:spPr>
            <a:xfrm>
              <a:off x="4390117" y="3944220"/>
              <a:ext cx="128980" cy="1289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400" dirty="0"/>
            </a:p>
          </p:txBody>
        </p:sp>
        <p:sp>
          <p:nvSpPr>
            <p:cNvPr id="27" name="Rectangle 26">
              <a:extLst>
                <a:ext uri="{FF2B5EF4-FFF2-40B4-BE49-F238E27FC236}">
                  <a16:creationId xmlns:a16="http://schemas.microsoft.com/office/drawing/2014/main" id="{AE7FEA92-100C-3E46-B483-70AF1A965FE9}"/>
                </a:ext>
              </a:extLst>
            </p:cNvPr>
            <p:cNvSpPr/>
            <p:nvPr/>
          </p:nvSpPr>
          <p:spPr>
            <a:xfrm>
              <a:off x="4390117" y="4309947"/>
              <a:ext cx="128980" cy="1289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400" dirty="0"/>
            </a:p>
          </p:txBody>
        </p:sp>
        <p:sp>
          <p:nvSpPr>
            <p:cNvPr id="30" name="Rectangle 29">
              <a:extLst>
                <a:ext uri="{FF2B5EF4-FFF2-40B4-BE49-F238E27FC236}">
                  <a16:creationId xmlns:a16="http://schemas.microsoft.com/office/drawing/2014/main" id="{D746F9C0-7317-1044-8746-1A84E46445B9}"/>
                </a:ext>
              </a:extLst>
            </p:cNvPr>
            <p:cNvSpPr/>
            <p:nvPr/>
          </p:nvSpPr>
          <p:spPr>
            <a:xfrm>
              <a:off x="4390117" y="4675672"/>
              <a:ext cx="128980" cy="1289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400" dirty="0"/>
            </a:p>
          </p:txBody>
        </p:sp>
      </p:grpSp>
      <p:grpSp>
        <p:nvGrpSpPr>
          <p:cNvPr id="134" name="Group 133">
            <a:extLst>
              <a:ext uri="{FF2B5EF4-FFF2-40B4-BE49-F238E27FC236}">
                <a16:creationId xmlns:a16="http://schemas.microsoft.com/office/drawing/2014/main" id="{5F39BD6B-1E5A-DFE8-D2D9-4A7184D20D6D}"/>
              </a:ext>
            </a:extLst>
          </p:cNvPr>
          <p:cNvGrpSpPr/>
          <p:nvPr/>
        </p:nvGrpSpPr>
        <p:grpSpPr>
          <a:xfrm>
            <a:off x="4605776" y="2436405"/>
            <a:ext cx="1034515" cy="2409804"/>
            <a:chOff x="4605776" y="2428785"/>
            <a:chExt cx="1034515" cy="2409804"/>
          </a:xfrm>
        </p:grpSpPr>
        <p:sp>
          <p:nvSpPr>
            <p:cNvPr id="13" name="TextBox 12">
              <a:extLst>
                <a:ext uri="{FF2B5EF4-FFF2-40B4-BE49-F238E27FC236}">
                  <a16:creationId xmlns:a16="http://schemas.microsoft.com/office/drawing/2014/main" id="{ED3CB561-6ED3-BB42-97AB-A0BEEA6F94FB}"/>
                </a:ext>
              </a:extLst>
            </p:cNvPr>
            <p:cNvSpPr txBox="1"/>
            <p:nvPr/>
          </p:nvSpPr>
          <p:spPr>
            <a:xfrm>
              <a:off x="4618302" y="2428785"/>
              <a:ext cx="1021989" cy="215444"/>
            </a:xfrm>
            <a:prstGeom prst="rect">
              <a:avLst/>
            </a:prstGeom>
            <a:noFill/>
          </p:spPr>
          <p:txBody>
            <a:bodyPr wrap="square" lIns="0" tIns="0" rIns="0" bIns="0" rtlCol="0">
              <a:spAutoFit/>
            </a:bodyPr>
            <a:lstStyle/>
            <a:p>
              <a:pPr>
                <a:buClr>
                  <a:schemeClr val="accent2"/>
                </a:buClr>
              </a:pPr>
              <a:r>
                <a:rPr lang="en-US" sz="1400" dirty="0"/>
                <a:t>Chinese</a:t>
              </a:r>
            </a:p>
          </p:txBody>
        </p:sp>
        <p:sp>
          <p:nvSpPr>
            <p:cNvPr id="16" name="TextBox 15">
              <a:extLst>
                <a:ext uri="{FF2B5EF4-FFF2-40B4-BE49-F238E27FC236}">
                  <a16:creationId xmlns:a16="http://schemas.microsoft.com/office/drawing/2014/main" id="{AEEB3B65-8E72-D543-A9D5-E123CD82E360}"/>
                </a:ext>
              </a:extLst>
            </p:cNvPr>
            <p:cNvSpPr txBox="1"/>
            <p:nvPr/>
          </p:nvSpPr>
          <p:spPr>
            <a:xfrm>
              <a:off x="4618302" y="2794512"/>
              <a:ext cx="1021989" cy="215444"/>
            </a:xfrm>
            <a:prstGeom prst="rect">
              <a:avLst/>
            </a:prstGeom>
            <a:noFill/>
          </p:spPr>
          <p:txBody>
            <a:bodyPr wrap="square" lIns="0" tIns="0" rIns="0" bIns="0" rtlCol="0">
              <a:spAutoFit/>
            </a:bodyPr>
            <a:lstStyle/>
            <a:p>
              <a:pPr>
                <a:buClr>
                  <a:schemeClr val="accent2"/>
                </a:buClr>
              </a:pPr>
              <a:r>
                <a:rPr lang="en-US" sz="1400" dirty="0"/>
                <a:t>Indian</a:t>
              </a:r>
            </a:p>
          </p:txBody>
        </p:sp>
        <p:sp>
          <p:nvSpPr>
            <p:cNvPr id="19" name="TextBox 18">
              <a:extLst>
                <a:ext uri="{FF2B5EF4-FFF2-40B4-BE49-F238E27FC236}">
                  <a16:creationId xmlns:a16="http://schemas.microsoft.com/office/drawing/2014/main" id="{2A3FE8CE-B1E9-9D4F-8EE6-BFCB405DB684}"/>
                </a:ext>
              </a:extLst>
            </p:cNvPr>
            <p:cNvSpPr txBox="1"/>
            <p:nvPr/>
          </p:nvSpPr>
          <p:spPr>
            <a:xfrm>
              <a:off x="4618302" y="3160239"/>
              <a:ext cx="1021989" cy="215444"/>
            </a:xfrm>
            <a:prstGeom prst="rect">
              <a:avLst/>
            </a:prstGeom>
            <a:noFill/>
          </p:spPr>
          <p:txBody>
            <a:bodyPr wrap="square" lIns="0" tIns="0" rIns="0" bIns="0" rtlCol="0">
              <a:spAutoFit/>
            </a:bodyPr>
            <a:lstStyle/>
            <a:p>
              <a:pPr>
                <a:buClr>
                  <a:schemeClr val="accent2"/>
                </a:buClr>
              </a:pPr>
              <a:r>
                <a:rPr lang="en-US" sz="1400" dirty="0"/>
                <a:t>Filipino</a:t>
              </a:r>
            </a:p>
          </p:txBody>
        </p:sp>
        <p:sp>
          <p:nvSpPr>
            <p:cNvPr id="22" name="TextBox 21">
              <a:extLst>
                <a:ext uri="{FF2B5EF4-FFF2-40B4-BE49-F238E27FC236}">
                  <a16:creationId xmlns:a16="http://schemas.microsoft.com/office/drawing/2014/main" id="{79468F92-906F-F448-84A4-92DE119F6BA2}"/>
                </a:ext>
              </a:extLst>
            </p:cNvPr>
            <p:cNvSpPr txBox="1"/>
            <p:nvPr/>
          </p:nvSpPr>
          <p:spPr>
            <a:xfrm>
              <a:off x="4618302" y="3525966"/>
              <a:ext cx="1021989" cy="215444"/>
            </a:xfrm>
            <a:prstGeom prst="rect">
              <a:avLst/>
            </a:prstGeom>
            <a:noFill/>
          </p:spPr>
          <p:txBody>
            <a:bodyPr wrap="square" lIns="0" tIns="0" rIns="0" bIns="0" rtlCol="0">
              <a:spAutoFit/>
            </a:bodyPr>
            <a:lstStyle/>
            <a:p>
              <a:pPr>
                <a:buClr>
                  <a:schemeClr val="accent2"/>
                </a:buClr>
              </a:pPr>
              <a:r>
                <a:rPr lang="en-US" sz="1400" dirty="0"/>
                <a:t>Vietnamese</a:t>
              </a:r>
            </a:p>
          </p:txBody>
        </p:sp>
        <p:sp>
          <p:nvSpPr>
            <p:cNvPr id="25" name="TextBox 24">
              <a:extLst>
                <a:ext uri="{FF2B5EF4-FFF2-40B4-BE49-F238E27FC236}">
                  <a16:creationId xmlns:a16="http://schemas.microsoft.com/office/drawing/2014/main" id="{69F5297E-B162-124B-B9BD-5939E05EB2F3}"/>
                </a:ext>
              </a:extLst>
            </p:cNvPr>
            <p:cNvSpPr txBox="1"/>
            <p:nvPr/>
          </p:nvSpPr>
          <p:spPr>
            <a:xfrm>
              <a:off x="4618302" y="3891693"/>
              <a:ext cx="1021989" cy="215444"/>
            </a:xfrm>
            <a:prstGeom prst="rect">
              <a:avLst/>
            </a:prstGeom>
            <a:noFill/>
          </p:spPr>
          <p:txBody>
            <a:bodyPr wrap="square" lIns="0" tIns="0" rIns="0" bIns="0" rtlCol="0">
              <a:spAutoFit/>
            </a:bodyPr>
            <a:lstStyle/>
            <a:p>
              <a:pPr>
                <a:buClr>
                  <a:schemeClr val="accent2"/>
                </a:buClr>
              </a:pPr>
              <a:r>
                <a:rPr lang="en-US" sz="1400" dirty="0"/>
                <a:t>Korean</a:t>
              </a:r>
            </a:p>
          </p:txBody>
        </p:sp>
        <p:sp>
          <p:nvSpPr>
            <p:cNvPr id="28" name="TextBox 27">
              <a:extLst>
                <a:ext uri="{FF2B5EF4-FFF2-40B4-BE49-F238E27FC236}">
                  <a16:creationId xmlns:a16="http://schemas.microsoft.com/office/drawing/2014/main" id="{4D0C1FA9-81C3-324B-AF29-FDAFD3D2A325}"/>
                </a:ext>
              </a:extLst>
            </p:cNvPr>
            <p:cNvSpPr txBox="1"/>
            <p:nvPr/>
          </p:nvSpPr>
          <p:spPr>
            <a:xfrm>
              <a:off x="4618302" y="4257420"/>
              <a:ext cx="1021989" cy="215444"/>
            </a:xfrm>
            <a:prstGeom prst="rect">
              <a:avLst/>
            </a:prstGeom>
            <a:noFill/>
          </p:spPr>
          <p:txBody>
            <a:bodyPr wrap="square" lIns="0" tIns="0" rIns="0" bIns="0" rtlCol="0">
              <a:spAutoFit/>
            </a:bodyPr>
            <a:lstStyle/>
            <a:p>
              <a:pPr>
                <a:buClr>
                  <a:schemeClr val="accent2"/>
                </a:buClr>
              </a:pPr>
              <a:r>
                <a:rPr lang="en-US" sz="1400" dirty="0"/>
                <a:t>Japanese</a:t>
              </a:r>
            </a:p>
          </p:txBody>
        </p:sp>
        <p:sp>
          <p:nvSpPr>
            <p:cNvPr id="31" name="TextBox 30">
              <a:extLst>
                <a:ext uri="{FF2B5EF4-FFF2-40B4-BE49-F238E27FC236}">
                  <a16:creationId xmlns:a16="http://schemas.microsoft.com/office/drawing/2014/main" id="{733A417E-7523-1B4B-8175-DF10F3B6346D}"/>
                </a:ext>
              </a:extLst>
            </p:cNvPr>
            <p:cNvSpPr txBox="1"/>
            <p:nvPr/>
          </p:nvSpPr>
          <p:spPr>
            <a:xfrm>
              <a:off x="4605776" y="4623145"/>
              <a:ext cx="1021989" cy="215444"/>
            </a:xfrm>
            <a:prstGeom prst="rect">
              <a:avLst/>
            </a:prstGeom>
            <a:noFill/>
          </p:spPr>
          <p:txBody>
            <a:bodyPr wrap="square" lIns="0" tIns="0" rIns="0" bIns="0" rtlCol="0">
              <a:spAutoFit/>
            </a:bodyPr>
            <a:lstStyle/>
            <a:p>
              <a:pPr>
                <a:buClr>
                  <a:schemeClr val="accent2"/>
                </a:buClr>
              </a:pPr>
              <a:r>
                <a:rPr lang="en-US" sz="1400" dirty="0"/>
                <a:t>Other Asian</a:t>
              </a:r>
            </a:p>
          </p:txBody>
        </p:sp>
      </p:grpSp>
      <p:sp>
        <p:nvSpPr>
          <p:cNvPr id="4" name="TextBox 3">
            <a:extLst>
              <a:ext uri="{FF2B5EF4-FFF2-40B4-BE49-F238E27FC236}">
                <a16:creationId xmlns:a16="http://schemas.microsoft.com/office/drawing/2014/main" id="{3043A037-B67C-0048-8B64-AFA5D6FAC823}"/>
              </a:ext>
            </a:extLst>
          </p:cNvPr>
          <p:cNvSpPr txBox="1"/>
          <p:nvPr/>
        </p:nvSpPr>
        <p:spPr>
          <a:xfrm>
            <a:off x="2885941" y="2593336"/>
            <a:ext cx="558126"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24%</a:t>
            </a:r>
          </a:p>
        </p:txBody>
      </p:sp>
      <p:sp>
        <p:nvSpPr>
          <p:cNvPr id="32" name="TextBox 31">
            <a:extLst>
              <a:ext uri="{FF2B5EF4-FFF2-40B4-BE49-F238E27FC236}">
                <a16:creationId xmlns:a16="http://schemas.microsoft.com/office/drawing/2014/main" id="{41B95C75-7DB0-9546-8073-E2D8B950CAB2}"/>
              </a:ext>
            </a:extLst>
          </p:cNvPr>
          <p:cNvSpPr txBox="1"/>
          <p:nvPr/>
        </p:nvSpPr>
        <p:spPr>
          <a:xfrm>
            <a:off x="3238926" y="4182484"/>
            <a:ext cx="558126" cy="246221"/>
          </a:xfrm>
          <a:prstGeom prst="rect">
            <a:avLst/>
          </a:prstGeom>
          <a:noFill/>
        </p:spPr>
        <p:txBody>
          <a:bodyPr wrap="square" lIns="0" tIns="0" rIns="0" bIns="0" rtlCol="0">
            <a:spAutoFit/>
          </a:bodyPr>
          <a:lstStyle/>
          <a:p>
            <a:pPr algn="ctr">
              <a:spcAft>
                <a:spcPts val="1000"/>
              </a:spcAft>
              <a:buClr>
                <a:schemeClr val="accent2"/>
              </a:buClr>
            </a:pPr>
            <a:r>
              <a:rPr lang="en-US" sz="1600" dirty="0"/>
              <a:t>21%</a:t>
            </a:r>
          </a:p>
        </p:txBody>
      </p:sp>
      <p:sp>
        <p:nvSpPr>
          <p:cNvPr id="33" name="TextBox 32">
            <a:extLst>
              <a:ext uri="{FF2B5EF4-FFF2-40B4-BE49-F238E27FC236}">
                <a16:creationId xmlns:a16="http://schemas.microsoft.com/office/drawing/2014/main" id="{3A63AAF4-BF90-5347-AE00-ADF0E118D0BD}"/>
              </a:ext>
            </a:extLst>
          </p:cNvPr>
          <p:cNvSpPr txBox="1"/>
          <p:nvPr/>
        </p:nvSpPr>
        <p:spPr>
          <a:xfrm>
            <a:off x="2059029" y="4760605"/>
            <a:ext cx="558126"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19%</a:t>
            </a:r>
          </a:p>
        </p:txBody>
      </p:sp>
      <p:sp>
        <p:nvSpPr>
          <p:cNvPr id="34" name="TextBox 33">
            <a:extLst>
              <a:ext uri="{FF2B5EF4-FFF2-40B4-BE49-F238E27FC236}">
                <a16:creationId xmlns:a16="http://schemas.microsoft.com/office/drawing/2014/main" id="{FA344D3D-A2DD-8E41-9210-D2B5AEC3AF6A}"/>
              </a:ext>
            </a:extLst>
          </p:cNvPr>
          <p:cNvSpPr txBox="1"/>
          <p:nvPr/>
        </p:nvSpPr>
        <p:spPr>
          <a:xfrm>
            <a:off x="1171842" y="4257675"/>
            <a:ext cx="558126"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10%</a:t>
            </a:r>
          </a:p>
        </p:txBody>
      </p:sp>
      <p:sp>
        <p:nvSpPr>
          <p:cNvPr id="35" name="TextBox 34">
            <a:extLst>
              <a:ext uri="{FF2B5EF4-FFF2-40B4-BE49-F238E27FC236}">
                <a16:creationId xmlns:a16="http://schemas.microsoft.com/office/drawing/2014/main" id="{CA7506D3-C5A4-AF44-827B-AA5E71434BF6}"/>
              </a:ext>
            </a:extLst>
          </p:cNvPr>
          <p:cNvSpPr txBox="1"/>
          <p:nvPr/>
        </p:nvSpPr>
        <p:spPr>
          <a:xfrm>
            <a:off x="958516" y="3611510"/>
            <a:ext cx="558126" cy="246221"/>
          </a:xfrm>
          <a:prstGeom prst="rect">
            <a:avLst/>
          </a:prstGeom>
          <a:noFill/>
        </p:spPr>
        <p:txBody>
          <a:bodyPr wrap="square" lIns="0" tIns="0" rIns="0" bIns="0" rtlCol="0">
            <a:spAutoFit/>
          </a:bodyPr>
          <a:lstStyle/>
          <a:p>
            <a:pPr algn="ctr">
              <a:spcAft>
                <a:spcPts val="1000"/>
              </a:spcAft>
              <a:buClr>
                <a:schemeClr val="accent2"/>
              </a:buClr>
            </a:pPr>
            <a:r>
              <a:rPr lang="en-US" sz="1600" dirty="0"/>
              <a:t>9%</a:t>
            </a:r>
          </a:p>
        </p:txBody>
      </p:sp>
      <p:sp>
        <p:nvSpPr>
          <p:cNvPr id="37" name="TextBox 36">
            <a:extLst>
              <a:ext uri="{FF2B5EF4-FFF2-40B4-BE49-F238E27FC236}">
                <a16:creationId xmlns:a16="http://schemas.microsoft.com/office/drawing/2014/main" id="{B1E4AC68-CB77-E247-BCAE-A66184B6822D}"/>
              </a:ext>
            </a:extLst>
          </p:cNvPr>
          <p:cNvSpPr txBox="1"/>
          <p:nvPr/>
        </p:nvSpPr>
        <p:spPr>
          <a:xfrm>
            <a:off x="1675797" y="2505786"/>
            <a:ext cx="558126" cy="246221"/>
          </a:xfrm>
          <a:prstGeom prst="rect">
            <a:avLst/>
          </a:prstGeom>
          <a:noFill/>
        </p:spPr>
        <p:txBody>
          <a:bodyPr wrap="square" lIns="0" tIns="0" rIns="0" bIns="0" rtlCol="0">
            <a:spAutoFit/>
          </a:bodyPr>
          <a:lstStyle/>
          <a:p>
            <a:pPr algn="ctr">
              <a:spcAft>
                <a:spcPts val="1000"/>
              </a:spcAft>
              <a:buClr>
                <a:schemeClr val="accent2"/>
              </a:buClr>
            </a:pPr>
            <a:r>
              <a:rPr lang="en-US" sz="1600" dirty="0"/>
              <a:t>15%</a:t>
            </a:r>
          </a:p>
        </p:txBody>
      </p:sp>
      <p:sp>
        <p:nvSpPr>
          <p:cNvPr id="38" name="TextBox 37">
            <a:extLst>
              <a:ext uri="{FF2B5EF4-FFF2-40B4-BE49-F238E27FC236}">
                <a16:creationId xmlns:a16="http://schemas.microsoft.com/office/drawing/2014/main" id="{7DE99D82-37EF-6D4C-B2C5-5A0D091D2E70}"/>
              </a:ext>
            </a:extLst>
          </p:cNvPr>
          <p:cNvSpPr txBox="1"/>
          <p:nvPr/>
        </p:nvSpPr>
        <p:spPr>
          <a:xfrm>
            <a:off x="1096808" y="3029195"/>
            <a:ext cx="558126" cy="246221"/>
          </a:xfrm>
          <a:prstGeom prst="rect">
            <a:avLst/>
          </a:prstGeom>
          <a:noFill/>
        </p:spPr>
        <p:txBody>
          <a:bodyPr wrap="square" lIns="0" tIns="0" rIns="0" bIns="0" rtlCol="0">
            <a:spAutoFit/>
          </a:bodyPr>
          <a:lstStyle/>
          <a:p>
            <a:pPr algn="ctr">
              <a:spcAft>
                <a:spcPts val="1000"/>
              </a:spcAft>
              <a:buClr>
                <a:schemeClr val="accent2"/>
              </a:buClr>
            </a:pPr>
            <a:r>
              <a:rPr lang="en-US" sz="1600" dirty="0"/>
              <a:t>7%</a:t>
            </a:r>
          </a:p>
        </p:txBody>
      </p:sp>
      <p:sp>
        <p:nvSpPr>
          <p:cNvPr id="8" name="TextBox 7">
            <a:extLst>
              <a:ext uri="{FF2B5EF4-FFF2-40B4-BE49-F238E27FC236}">
                <a16:creationId xmlns:a16="http://schemas.microsoft.com/office/drawing/2014/main" id="{4C8FDB12-61A2-D544-9262-749B76558DB8}"/>
              </a:ext>
            </a:extLst>
          </p:cNvPr>
          <p:cNvSpPr txBox="1"/>
          <p:nvPr/>
        </p:nvSpPr>
        <p:spPr>
          <a:xfrm>
            <a:off x="800099" y="1379295"/>
            <a:ext cx="5682120" cy="369332"/>
          </a:xfrm>
          <a:prstGeom prst="rect">
            <a:avLst/>
          </a:prstGeom>
          <a:noFill/>
        </p:spPr>
        <p:txBody>
          <a:bodyPr wrap="square" lIns="0" tIns="0" rIns="0" bIns="0" rtlCol="0">
            <a:spAutoFit/>
          </a:bodyPr>
          <a:lstStyle/>
          <a:p>
            <a:pPr algn="l">
              <a:spcAft>
                <a:spcPts val="1000"/>
              </a:spcAft>
              <a:buClr>
                <a:schemeClr val="accent2"/>
              </a:buClr>
            </a:pPr>
            <a:r>
              <a:rPr lang="en-US" sz="2400" b="1" dirty="0">
                <a:solidFill>
                  <a:schemeClr val="tx2"/>
                </a:solidFill>
              </a:rPr>
              <a:t>Asian American Segments</a:t>
            </a:r>
          </a:p>
        </p:txBody>
      </p:sp>
      <p:sp>
        <p:nvSpPr>
          <p:cNvPr id="3" name="TextBox 2">
            <a:extLst>
              <a:ext uri="{FF2B5EF4-FFF2-40B4-BE49-F238E27FC236}">
                <a16:creationId xmlns:a16="http://schemas.microsoft.com/office/drawing/2014/main" id="{876F453C-DCDF-27F0-706F-7832D5497213}"/>
              </a:ext>
            </a:extLst>
          </p:cNvPr>
          <p:cNvSpPr txBox="1"/>
          <p:nvPr/>
        </p:nvSpPr>
        <p:spPr>
          <a:xfrm>
            <a:off x="6334124" y="1379295"/>
            <a:ext cx="5057776" cy="369332"/>
          </a:xfrm>
          <a:prstGeom prst="rect">
            <a:avLst/>
          </a:prstGeom>
          <a:noFill/>
        </p:spPr>
        <p:txBody>
          <a:bodyPr wrap="square" lIns="0" tIns="0" rIns="0" bIns="0" rtlCol="0">
            <a:spAutoFit/>
          </a:bodyPr>
          <a:lstStyle/>
          <a:p>
            <a:pPr algn="l">
              <a:spcAft>
                <a:spcPts val="1000"/>
              </a:spcAft>
              <a:buClr>
                <a:schemeClr val="accent2"/>
              </a:buClr>
            </a:pPr>
            <a:r>
              <a:rPr lang="en-US" sz="2400" b="1" dirty="0">
                <a:solidFill>
                  <a:schemeClr val="tx2"/>
                </a:solidFill>
              </a:rPr>
              <a:t>Asian American Population</a:t>
            </a:r>
          </a:p>
        </p:txBody>
      </p:sp>
      <p:grpSp>
        <p:nvGrpSpPr>
          <p:cNvPr id="6" name="Group 5">
            <a:extLst>
              <a:ext uri="{FF2B5EF4-FFF2-40B4-BE49-F238E27FC236}">
                <a16:creationId xmlns:a16="http://schemas.microsoft.com/office/drawing/2014/main" id="{86E8526C-13D8-263F-725C-010A5DF7501F}"/>
              </a:ext>
            </a:extLst>
          </p:cNvPr>
          <p:cNvGrpSpPr/>
          <p:nvPr/>
        </p:nvGrpSpPr>
        <p:grpSpPr>
          <a:xfrm>
            <a:off x="8558209" y="2845562"/>
            <a:ext cx="1949679" cy="1417751"/>
            <a:chOff x="5647777" y="2255838"/>
            <a:chExt cx="2833687" cy="2060576"/>
          </a:xfrm>
        </p:grpSpPr>
        <p:sp>
          <p:nvSpPr>
            <p:cNvPr id="14" name="Freeform 62">
              <a:extLst>
                <a:ext uri="{FF2B5EF4-FFF2-40B4-BE49-F238E27FC236}">
                  <a16:creationId xmlns:a16="http://schemas.microsoft.com/office/drawing/2014/main" id="{D270D6F1-28BF-2A65-77EE-4BB872B62124}"/>
                </a:ext>
              </a:extLst>
            </p:cNvPr>
            <p:cNvSpPr>
              <a:spLocks/>
            </p:cNvSpPr>
            <p:nvPr/>
          </p:nvSpPr>
          <p:spPr bwMode="auto">
            <a:xfrm>
              <a:off x="6974926" y="2614613"/>
              <a:ext cx="655638" cy="679450"/>
            </a:xfrm>
            <a:custGeom>
              <a:avLst/>
              <a:gdLst>
                <a:gd name="T0" fmla="*/ 409 w 413"/>
                <a:gd name="T1" fmla="*/ 156 h 428"/>
                <a:gd name="T2" fmla="*/ 403 w 413"/>
                <a:gd name="T3" fmla="*/ 174 h 428"/>
                <a:gd name="T4" fmla="*/ 397 w 413"/>
                <a:gd name="T5" fmla="*/ 185 h 428"/>
                <a:gd name="T6" fmla="*/ 377 w 413"/>
                <a:gd name="T7" fmla="*/ 197 h 428"/>
                <a:gd name="T8" fmla="*/ 351 w 413"/>
                <a:gd name="T9" fmla="*/ 226 h 428"/>
                <a:gd name="T10" fmla="*/ 344 w 413"/>
                <a:gd name="T11" fmla="*/ 218 h 428"/>
                <a:gd name="T12" fmla="*/ 350 w 413"/>
                <a:gd name="T13" fmla="*/ 197 h 428"/>
                <a:gd name="T14" fmla="*/ 363 w 413"/>
                <a:gd name="T15" fmla="*/ 163 h 428"/>
                <a:gd name="T16" fmla="*/ 361 w 413"/>
                <a:gd name="T17" fmla="*/ 157 h 428"/>
                <a:gd name="T18" fmla="*/ 361 w 413"/>
                <a:gd name="T19" fmla="*/ 142 h 428"/>
                <a:gd name="T20" fmla="*/ 351 w 413"/>
                <a:gd name="T21" fmla="*/ 142 h 428"/>
                <a:gd name="T22" fmla="*/ 350 w 413"/>
                <a:gd name="T23" fmla="*/ 136 h 428"/>
                <a:gd name="T24" fmla="*/ 342 w 413"/>
                <a:gd name="T25" fmla="*/ 102 h 428"/>
                <a:gd name="T26" fmla="*/ 329 w 413"/>
                <a:gd name="T27" fmla="*/ 98 h 428"/>
                <a:gd name="T28" fmla="*/ 328 w 413"/>
                <a:gd name="T29" fmla="*/ 91 h 428"/>
                <a:gd name="T30" fmla="*/ 301 w 413"/>
                <a:gd name="T31" fmla="*/ 83 h 428"/>
                <a:gd name="T32" fmla="*/ 295 w 413"/>
                <a:gd name="T33" fmla="*/ 88 h 428"/>
                <a:gd name="T34" fmla="*/ 289 w 413"/>
                <a:gd name="T35" fmla="*/ 83 h 428"/>
                <a:gd name="T36" fmla="*/ 268 w 413"/>
                <a:gd name="T37" fmla="*/ 70 h 428"/>
                <a:gd name="T38" fmla="*/ 196 w 413"/>
                <a:gd name="T39" fmla="*/ 58 h 428"/>
                <a:gd name="T40" fmla="*/ 185 w 413"/>
                <a:gd name="T41" fmla="*/ 56 h 428"/>
                <a:gd name="T42" fmla="*/ 181 w 413"/>
                <a:gd name="T43" fmla="*/ 43 h 428"/>
                <a:gd name="T44" fmla="*/ 166 w 413"/>
                <a:gd name="T45" fmla="*/ 40 h 428"/>
                <a:gd name="T46" fmla="*/ 156 w 413"/>
                <a:gd name="T47" fmla="*/ 35 h 428"/>
                <a:gd name="T48" fmla="*/ 135 w 413"/>
                <a:gd name="T49" fmla="*/ 33 h 428"/>
                <a:gd name="T50" fmla="*/ 126 w 413"/>
                <a:gd name="T51" fmla="*/ 29 h 428"/>
                <a:gd name="T52" fmla="*/ 130 w 413"/>
                <a:gd name="T53" fmla="*/ 6 h 428"/>
                <a:gd name="T54" fmla="*/ 130 w 413"/>
                <a:gd name="T55" fmla="*/ 0 h 428"/>
                <a:gd name="T56" fmla="*/ 73 w 413"/>
                <a:gd name="T57" fmla="*/ 30 h 428"/>
                <a:gd name="T58" fmla="*/ 47 w 413"/>
                <a:gd name="T59" fmla="*/ 27 h 428"/>
                <a:gd name="T60" fmla="*/ 41 w 413"/>
                <a:gd name="T61" fmla="*/ 83 h 428"/>
                <a:gd name="T62" fmla="*/ 27 w 413"/>
                <a:gd name="T63" fmla="*/ 96 h 428"/>
                <a:gd name="T64" fmla="*/ 4 w 413"/>
                <a:gd name="T65" fmla="*/ 122 h 428"/>
                <a:gd name="T66" fmla="*/ 1 w 413"/>
                <a:gd name="T67" fmla="*/ 132 h 428"/>
                <a:gd name="T68" fmla="*/ 18 w 413"/>
                <a:gd name="T69" fmla="*/ 152 h 428"/>
                <a:gd name="T70" fmla="*/ 11 w 413"/>
                <a:gd name="T71" fmla="*/ 166 h 428"/>
                <a:gd name="T72" fmla="*/ 10 w 413"/>
                <a:gd name="T73" fmla="*/ 216 h 428"/>
                <a:gd name="T74" fmla="*/ 21 w 413"/>
                <a:gd name="T75" fmla="*/ 224 h 428"/>
                <a:gd name="T76" fmla="*/ 44 w 413"/>
                <a:gd name="T77" fmla="*/ 231 h 428"/>
                <a:gd name="T78" fmla="*/ 47 w 413"/>
                <a:gd name="T79" fmla="*/ 241 h 428"/>
                <a:gd name="T80" fmla="*/ 77 w 413"/>
                <a:gd name="T81" fmla="*/ 262 h 428"/>
                <a:gd name="T82" fmla="*/ 103 w 413"/>
                <a:gd name="T83" fmla="*/ 281 h 428"/>
                <a:gd name="T84" fmla="*/ 127 w 413"/>
                <a:gd name="T85" fmla="*/ 304 h 428"/>
                <a:gd name="T86" fmla="*/ 127 w 413"/>
                <a:gd name="T87" fmla="*/ 334 h 428"/>
                <a:gd name="T88" fmla="*/ 141 w 413"/>
                <a:gd name="T89" fmla="*/ 354 h 428"/>
                <a:gd name="T90" fmla="*/ 141 w 413"/>
                <a:gd name="T91" fmla="*/ 368 h 428"/>
                <a:gd name="T92" fmla="*/ 143 w 413"/>
                <a:gd name="T93" fmla="*/ 401 h 428"/>
                <a:gd name="T94" fmla="*/ 168 w 413"/>
                <a:gd name="T95" fmla="*/ 415 h 428"/>
                <a:gd name="T96" fmla="*/ 171 w 413"/>
                <a:gd name="T97" fmla="*/ 417 h 428"/>
                <a:gd name="T98" fmla="*/ 237 w 413"/>
                <a:gd name="T99" fmla="*/ 425 h 428"/>
                <a:gd name="T100" fmla="*/ 379 w 413"/>
                <a:gd name="T101" fmla="*/ 405 h 428"/>
                <a:gd name="T102" fmla="*/ 377 w 413"/>
                <a:gd name="T103" fmla="*/ 397 h 428"/>
                <a:gd name="T104" fmla="*/ 366 w 413"/>
                <a:gd name="T105" fmla="*/ 334 h 428"/>
                <a:gd name="T106" fmla="*/ 373 w 413"/>
                <a:gd name="T107" fmla="*/ 307 h 428"/>
                <a:gd name="T108" fmla="*/ 372 w 413"/>
                <a:gd name="T109" fmla="*/ 265 h 428"/>
                <a:gd name="T110" fmla="*/ 389 w 413"/>
                <a:gd name="T111" fmla="*/ 249 h 428"/>
                <a:gd name="T112" fmla="*/ 395 w 413"/>
                <a:gd name="T113" fmla="*/ 201 h 428"/>
                <a:gd name="T114" fmla="*/ 401 w 413"/>
                <a:gd name="T115" fmla="*/ 185 h 428"/>
                <a:gd name="T116" fmla="*/ 413 w 413"/>
                <a:gd name="T117" fmla="*/ 15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3" h="428">
                  <a:moveTo>
                    <a:pt x="412" y="153"/>
                  </a:moveTo>
                  <a:lnTo>
                    <a:pt x="409" y="155"/>
                  </a:lnTo>
                  <a:lnTo>
                    <a:pt x="409" y="156"/>
                  </a:lnTo>
                  <a:lnTo>
                    <a:pt x="409" y="165"/>
                  </a:lnTo>
                  <a:lnTo>
                    <a:pt x="408" y="168"/>
                  </a:lnTo>
                  <a:lnTo>
                    <a:pt x="403" y="174"/>
                  </a:lnTo>
                  <a:lnTo>
                    <a:pt x="400" y="179"/>
                  </a:lnTo>
                  <a:lnTo>
                    <a:pt x="399" y="181"/>
                  </a:lnTo>
                  <a:lnTo>
                    <a:pt x="397" y="185"/>
                  </a:lnTo>
                  <a:lnTo>
                    <a:pt x="392" y="186"/>
                  </a:lnTo>
                  <a:lnTo>
                    <a:pt x="390" y="186"/>
                  </a:lnTo>
                  <a:lnTo>
                    <a:pt x="377" y="197"/>
                  </a:lnTo>
                  <a:lnTo>
                    <a:pt x="366" y="219"/>
                  </a:lnTo>
                  <a:lnTo>
                    <a:pt x="354" y="225"/>
                  </a:lnTo>
                  <a:lnTo>
                    <a:pt x="351" y="226"/>
                  </a:lnTo>
                  <a:lnTo>
                    <a:pt x="347" y="225"/>
                  </a:lnTo>
                  <a:lnTo>
                    <a:pt x="346" y="221"/>
                  </a:lnTo>
                  <a:lnTo>
                    <a:pt x="344" y="218"/>
                  </a:lnTo>
                  <a:lnTo>
                    <a:pt x="346" y="212"/>
                  </a:lnTo>
                  <a:lnTo>
                    <a:pt x="347" y="200"/>
                  </a:lnTo>
                  <a:lnTo>
                    <a:pt x="350" y="197"/>
                  </a:lnTo>
                  <a:lnTo>
                    <a:pt x="359" y="179"/>
                  </a:lnTo>
                  <a:lnTo>
                    <a:pt x="369" y="166"/>
                  </a:lnTo>
                  <a:lnTo>
                    <a:pt x="363" y="163"/>
                  </a:lnTo>
                  <a:lnTo>
                    <a:pt x="363" y="163"/>
                  </a:lnTo>
                  <a:lnTo>
                    <a:pt x="362" y="162"/>
                  </a:lnTo>
                  <a:lnTo>
                    <a:pt x="361" y="157"/>
                  </a:lnTo>
                  <a:lnTo>
                    <a:pt x="357" y="147"/>
                  </a:lnTo>
                  <a:lnTo>
                    <a:pt x="359" y="144"/>
                  </a:lnTo>
                  <a:lnTo>
                    <a:pt x="361" y="142"/>
                  </a:lnTo>
                  <a:lnTo>
                    <a:pt x="363" y="141"/>
                  </a:lnTo>
                  <a:lnTo>
                    <a:pt x="353" y="144"/>
                  </a:lnTo>
                  <a:lnTo>
                    <a:pt x="351" y="142"/>
                  </a:lnTo>
                  <a:lnTo>
                    <a:pt x="350" y="138"/>
                  </a:lnTo>
                  <a:lnTo>
                    <a:pt x="350" y="137"/>
                  </a:lnTo>
                  <a:lnTo>
                    <a:pt x="350" y="136"/>
                  </a:lnTo>
                  <a:lnTo>
                    <a:pt x="350" y="111"/>
                  </a:lnTo>
                  <a:lnTo>
                    <a:pt x="350" y="107"/>
                  </a:lnTo>
                  <a:lnTo>
                    <a:pt x="342" y="102"/>
                  </a:lnTo>
                  <a:lnTo>
                    <a:pt x="332" y="101"/>
                  </a:lnTo>
                  <a:lnTo>
                    <a:pt x="330" y="98"/>
                  </a:lnTo>
                  <a:lnTo>
                    <a:pt x="329" y="98"/>
                  </a:lnTo>
                  <a:lnTo>
                    <a:pt x="328" y="97"/>
                  </a:lnTo>
                  <a:lnTo>
                    <a:pt x="327" y="93"/>
                  </a:lnTo>
                  <a:lnTo>
                    <a:pt x="328" y="91"/>
                  </a:lnTo>
                  <a:lnTo>
                    <a:pt x="319" y="88"/>
                  </a:lnTo>
                  <a:lnTo>
                    <a:pt x="302" y="83"/>
                  </a:lnTo>
                  <a:lnTo>
                    <a:pt x="301" y="83"/>
                  </a:lnTo>
                  <a:lnTo>
                    <a:pt x="299" y="87"/>
                  </a:lnTo>
                  <a:lnTo>
                    <a:pt x="295" y="88"/>
                  </a:lnTo>
                  <a:lnTo>
                    <a:pt x="295" y="88"/>
                  </a:lnTo>
                  <a:lnTo>
                    <a:pt x="294" y="88"/>
                  </a:lnTo>
                  <a:lnTo>
                    <a:pt x="292" y="87"/>
                  </a:lnTo>
                  <a:lnTo>
                    <a:pt x="289" y="83"/>
                  </a:lnTo>
                  <a:lnTo>
                    <a:pt x="283" y="83"/>
                  </a:lnTo>
                  <a:lnTo>
                    <a:pt x="281" y="82"/>
                  </a:lnTo>
                  <a:lnTo>
                    <a:pt x="268" y="70"/>
                  </a:lnTo>
                  <a:lnTo>
                    <a:pt x="260" y="70"/>
                  </a:lnTo>
                  <a:lnTo>
                    <a:pt x="259" y="70"/>
                  </a:lnTo>
                  <a:lnTo>
                    <a:pt x="196" y="58"/>
                  </a:lnTo>
                  <a:lnTo>
                    <a:pt x="187" y="58"/>
                  </a:lnTo>
                  <a:lnTo>
                    <a:pt x="185" y="57"/>
                  </a:lnTo>
                  <a:lnTo>
                    <a:pt x="185" y="56"/>
                  </a:lnTo>
                  <a:lnTo>
                    <a:pt x="184" y="55"/>
                  </a:lnTo>
                  <a:lnTo>
                    <a:pt x="182" y="50"/>
                  </a:lnTo>
                  <a:lnTo>
                    <a:pt x="181" y="43"/>
                  </a:lnTo>
                  <a:lnTo>
                    <a:pt x="180" y="43"/>
                  </a:lnTo>
                  <a:lnTo>
                    <a:pt x="168" y="41"/>
                  </a:lnTo>
                  <a:lnTo>
                    <a:pt x="166" y="40"/>
                  </a:lnTo>
                  <a:lnTo>
                    <a:pt x="165" y="35"/>
                  </a:lnTo>
                  <a:lnTo>
                    <a:pt x="158" y="37"/>
                  </a:lnTo>
                  <a:lnTo>
                    <a:pt x="156" y="35"/>
                  </a:lnTo>
                  <a:lnTo>
                    <a:pt x="148" y="28"/>
                  </a:lnTo>
                  <a:lnTo>
                    <a:pt x="142" y="28"/>
                  </a:lnTo>
                  <a:lnTo>
                    <a:pt x="135" y="33"/>
                  </a:lnTo>
                  <a:lnTo>
                    <a:pt x="130" y="34"/>
                  </a:lnTo>
                  <a:lnTo>
                    <a:pt x="127" y="33"/>
                  </a:lnTo>
                  <a:lnTo>
                    <a:pt x="126" y="29"/>
                  </a:lnTo>
                  <a:lnTo>
                    <a:pt x="128" y="14"/>
                  </a:lnTo>
                  <a:lnTo>
                    <a:pt x="128" y="10"/>
                  </a:lnTo>
                  <a:lnTo>
                    <a:pt x="130" y="6"/>
                  </a:lnTo>
                  <a:lnTo>
                    <a:pt x="131" y="4"/>
                  </a:lnTo>
                  <a:lnTo>
                    <a:pt x="131" y="0"/>
                  </a:lnTo>
                  <a:lnTo>
                    <a:pt x="130" y="0"/>
                  </a:lnTo>
                  <a:lnTo>
                    <a:pt x="96" y="16"/>
                  </a:lnTo>
                  <a:lnTo>
                    <a:pt x="77" y="29"/>
                  </a:lnTo>
                  <a:lnTo>
                    <a:pt x="73" y="30"/>
                  </a:lnTo>
                  <a:lnTo>
                    <a:pt x="59" y="30"/>
                  </a:lnTo>
                  <a:lnTo>
                    <a:pt x="50" y="28"/>
                  </a:lnTo>
                  <a:lnTo>
                    <a:pt x="47" y="27"/>
                  </a:lnTo>
                  <a:lnTo>
                    <a:pt x="45" y="30"/>
                  </a:lnTo>
                  <a:lnTo>
                    <a:pt x="38" y="34"/>
                  </a:lnTo>
                  <a:lnTo>
                    <a:pt x="41" y="83"/>
                  </a:lnTo>
                  <a:lnTo>
                    <a:pt x="40" y="88"/>
                  </a:lnTo>
                  <a:lnTo>
                    <a:pt x="30" y="93"/>
                  </a:lnTo>
                  <a:lnTo>
                    <a:pt x="27" y="96"/>
                  </a:lnTo>
                  <a:lnTo>
                    <a:pt x="7" y="110"/>
                  </a:lnTo>
                  <a:lnTo>
                    <a:pt x="5" y="118"/>
                  </a:lnTo>
                  <a:lnTo>
                    <a:pt x="4" y="122"/>
                  </a:lnTo>
                  <a:lnTo>
                    <a:pt x="3" y="123"/>
                  </a:lnTo>
                  <a:lnTo>
                    <a:pt x="0" y="132"/>
                  </a:lnTo>
                  <a:lnTo>
                    <a:pt x="1" y="132"/>
                  </a:lnTo>
                  <a:lnTo>
                    <a:pt x="9" y="137"/>
                  </a:lnTo>
                  <a:lnTo>
                    <a:pt x="17" y="150"/>
                  </a:lnTo>
                  <a:lnTo>
                    <a:pt x="18" y="152"/>
                  </a:lnTo>
                  <a:lnTo>
                    <a:pt x="18" y="153"/>
                  </a:lnTo>
                  <a:lnTo>
                    <a:pt x="17" y="156"/>
                  </a:lnTo>
                  <a:lnTo>
                    <a:pt x="11" y="166"/>
                  </a:lnTo>
                  <a:lnTo>
                    <a:pt x="12" y="172"/>
                  </a:lnTo>
                  <a:lnTo>
                    <a:pt x="10" y="191"/>
                  </a:lnTo>
                  <a:lnTo>
                    <a:pt x="10" y="216"/>
                  </a:lnTo>
                  <a:lnTo>
                    <a:pt x="11" y="219"/>
                  </a:lnTo>
                  <a:lnTo>
                    <a:pt x="20" y="224"/>
                  </a:lnTo>
                  <a:lnTo>
                    <a:pt x="21" y="224"/>
                  </a:lnTo>
                  <a:lnTo>
                    <a:pt x="21" y="228"/>
                  </a:lnTo>
                  <a:lnTo>
                    <a:pt x="40" y="230"/>
                  </a:lnTo>
                  <a:lnTo>
                    <a:pt x="44" y="231"/>
                  </a:lnTo>
                  <a:lnTo>
                    <a:pt x="45" y="234"/>
                  </a:lnTo>
                  <a:lnTo>
                    <a:pt x="47" y="236"/>
                  </a:lnTo>
                  <a:lnTo>
                    <a:pt x="47" y="241"/>
                  </a:lnTo>
                  <a:lnTo>
                    <a:pt x="48" y="243"/>
                  </a:lnTo>
                  <a:lnTo>
                    <a:pt x="71" y="253"/>
                  </a:lnTo>
                  <a:lnTo>
                    <a:pt x="77" y="262"/>
                  </a:lnTo>
                  <a:lnTo>
                    <a:pt x="79" y="265"/>
                  </a:lnTo>
                  <a:lnTo>
                    <a:pt x="99" y="279"/>
                  </a:lnTo>
                  <a:lnTo>
                    <a:pt x="103" y="281"/>
                  </a:lnTo>
                  <a:lnTo>
                    <a:pt x="123" y="297"/>
                  </a:lnTo>
                  <a:lnTo>
                    <a:pt x="126" y="302"/>
                  </a:lnTo>
                  <a:lnTo>
                    <a:pt x="127" y="304"/>
                  </a:lnTo>
                  <a:lnTo>
                    <a:pt x="126" y="318"/>
                  </a:lnTo>
                  <a:lnTo>
                    <a:pt x="126" y="321"/>
                  </a:lnTo>
                  <a:lnTo>
                    <a:pt x="127" y="334"/>
                  </a:lnTo>
                  <a:lnTo>
                    <a:pt x="133" y="343"/>
                  </a:lnTo>
                  <a:lnTo>
                    <a:pt x="138" y="351"/>
                  </a:lnTo>
                  <a:lnTo>
                    <a:pt x="141" y="354"/>
                  </a:lnTo>
                  <a:lnTo>
                    <a:pt x="142" y="357"/>
                  </a:lnTo>
                  <a:lnTo>
                    <a:pt x="142" y="364"/>
                  </a:lnTo>
                  <a:lnTo>
                    <a:pt x="141" y="368"/>
                  </a:lnTo>
                  <a:lnTo>
                    <a:pt x="137" y="373"/>
                  </a:lnTo>
                  <a:lnTo>
                    <a:pt x="139" y="386"/>
                  </a:lnTo>
                  <a:lnTo>
                    <a:pt x="143" y="401"/>
                  </a:lnTo>
                  <a:lnTo>
                    <a:pt x="145" y="407"/>
                  </a:lnTo>
                  <a:lnTo>
                    <a:pt x="165" y="414"/>
                  </a:lnTo>
                  <a:lnTo>
                    <a:pt x="168" y="415"/>
                  </a:lnTo>
                  <a:lnTo>
                    <a:pt x="170" y="416"/>
                  </a:lnTo>
                  <a:lnTo>
                    <a:pt x="170" y="416"/>
                  </a:lnTo>
                  <a:lnTo>
                    <a:pt x="171" y="417"/>
                  </a:lnTo>
                  <a:lnTo>
                    <a:pt x="175" y="421"/>
                  </a:lnTo>
                  <a:lnTo>
                    <a:pt x="177" y="428"/>
                  </a:lnTo>
                  <a:lnTo>
                    <a:pt x="237" y="425"/>
                  </a:lnTo>
                  <a:lnTo>
                    <a:pt x="377" y="415"/>
                  </a:lnTo>
                  <a:lnTo>
                    <a:pt x="377" y="407"/>
                  </a:lnTo>
                  <a:lnTo>
                    <a:pt x="379" y="405"/>
                  </a:lnTo>
                  <a:lnTo>
                    <a:pt x="377" y="403"/>
                  </a:lnTo>
                  <a:lnTo>
                    <a:pt x="376" y="400"/>
                  </a:lnTo>
                  <a:lnTo>
                    <a:pt x="377" y="397"/>
                  </a:lnTo>
                  <a:lnTo>
                    <a:pt x="379" y="394"/>
                  </a:lnTo>
                  <a:lnTo>
                    <a:pt x="371" y="371"/>
                  </a:lnTo>
                  <a:lnTo>
                    <a:pt x="366" y="334"/>
                  </a:lnTo>
                  <a:lnTo>
                    <a:pt x="369" y="321"/>
                  </a:lnTo>
                  <a:lnTo>
                    <a:pt x="372" y="309"/>
                  </a:lnTo>
                  <a:lnTo>
                    <a:pt x="373" y="307"/>
                  </a:lnTo>
                  <a:lnTo>
                    <a:pt x="376" y="302"/>
                  </a:lnTo>
                  <a:lnTo>
                    <a:pt x="376" y="279"/>
                  </a:lnTo>
                  <a:lnTo>
                    <a:pt x="372" y="265"/>
                  </a:lnTo>
                  <a:lnTo>
                    <a:pt x="373" y="263"/>
                  </a:lnTo>
                  <a:lnTo>
                    <a:pt x="377" y="258"/>
                  </a:lnTo>
                  <a:lnTo>
                    <a:pt x="389" y="249"/>
                  </a:lnTo>
                  <a:lnTo>
                    <a:pt x="389" y="239"/>
                  </a:lnTo>
                  <a:lnTo>
                    <a:pt x="389" y="220"/>
                  </a:lnTo>
                  <a:lnTo>
                    <a:pt x="395" y="201"/>
                  </a:lnTo>
                  <a:lnTo>
                    <a:pt x="395" y="196"/>
                  </a:lnTo>
                  <a:lnTo>
                    <a:pt x="397" y="193"/>
                  </a:lnTo>
                  <a:lnTo>
                    <a:pt x="401" y="185"/>
                  </a:lnTo>
                  <a:lnTo>
                    <a:pt x="405" y="179"/>
                  </a:lnTo>
                  <a:lnTo>
                    <a:pt x="413" y="155"/>
                  </a:lnTo>
                  <a:lnTo>
                    <a:pt x="413" y="150"/>
                  </a:lnTo>
                  <a:lnTo>
                    <a:pt x="412" y="153"/>
                  </a:lnTo>
                  <a:close/>
                </a:path>
              </a:pathLst>
            </a:custGeom>
            <a:solidFill>
              <a:srgbClr val="0096D6"/>
            </a:solidFill>
            <a:ln w="3175">
              <a:solidFill>
                <a:schemeClr val="bg1"/>
              </a:solidFill>
            </a:ln>
          </p:spPr>
          <p:txBody>
            <a:bodyPr vert="horz" wrap="square" lIns="91440" tIns="45720" rIns="91440" bIns="45720" numCol="1" anchor="t" anchorCtr="0" compatLnSpc="1">
              <a:prstTxWarp prst="textNoShape">
                <a:avLst/>
              </a:prstTxWarp>
            </a:bodyPr>
            <a:lstStyle/>
            <a:p>
              <a:endParaRPr lang="en-US" dirty="0"/>
            </a:p>
          </p:txBody>
        </p:sp>
        <p:sp>
          <p:nvSpPr>
            <p:cNvPr id="17" name="Freeform 170">
              <a:extLst>
                <a:ext uri="{FF2B5EF4-FFF2-40B4-BE49-F238E27FC236}">
                  <a16:creationId xmlns:a16="http://schemas.microsoft.com/office/drawing/2014/main" id="{A62E24A8-CC1D-CA14-D1A7-B57D61E98C87}"/>
                </a:ext>
              </a:extLst>
            </p:cNvPr>
            <p:cNvSpPr>
              <a:spLocks/>
            </p:cNvSpPr>
            <p:nvPr/>
          </p:nvSpPr>
          <p:spPr bwMode="auto">
            <a:xfrm>
              <a:off x="5714451" y="2282827"/>
              <a:ext cx="825500" cy="492125"/>
            </a:xfrm>
            <a:custGeom>
              <a:avLst/>
              <a:gdLst>
                <a:gd name="T0" fmla="*/ 512 w 520"/>
                <a:gd name="T1" fmla="*/ 250 h 310"/>
                <a:gd name="T2" fmla="*/ 510 w 520"/>
                <a:gd name="T3" fmla="*/ 242 h 310"/>
                <a:gd name="T4" fmla="*/ 510 w 520"/>
                <a:gd name="T5" fmla="*/ 225 h 310"/>
                <a:gd name="T6" fmla="*/ 510 w 520"/>
                <a:gd name="T7" fmla="*/ 215 h 310"/>
                <a:gd name="T8" fmla="*/ 508 w 520"/>
                <a:gd name="T9" fmla="*/ 166 h 310"/>
                <a:gd name="T10" fmla="*/ 499 w 520"/>
                <a:gd name="T11" fmla="*/ 141 h 310"/>
                <a:gd name="T12" fmla="*/ 493 w 520"/>
                <a:gd name="T13" fmla="*/ 132 h 310"/>
                <a:gd name="T14" fmla="*/ 490 w 520"/>
                <a:gd name="T15" fmla="*/ 129 h 310"/>
                <a:gd name="T16" fmla="*/ 484 w 520"/>
                <a:gd name="T17" fmla="*/ 97 h 310"/>
                <a:gd name="T18" fmla="*/ 483 w 520"/>
                <a:gd name="T19" fmla="*/ 70 h 310"/>
                <a:gd name="T20" fmla="*/ 483 w 520"/>
                <a:gd name="T21" fmla="*/ 69 h 310"/>
                <a:gd name="T22" fmla="*/ 483 w 520"/>
                <a:gd name="T23" fmla="*/ 68 h 310"/>
                <a:gd name="T24" fmla="*/ 486 w 520"/>
                <a:gd name="T25" fmla="*/ 52 h 310"/>
                <a:gd name="T26" fmla="*/ 488 w 520"/>
                <a:gd name="T27" fmla="*/ 44 h 310"/>
                <a:gd name="T28" fmla="*/ 480 w 520"/>
                <a:gd name="T29" fmla="*/ 23 h 310"/>
                <a:gd name="T30" fmla="*/ 480 w 520"/>
                <a:gd name="T31" fmla="*/ 22 h 310"/>
                <a:gd name="T32" fmla="*/ 480 w 520"/>
                <a:gd name="T33" fmla="*/ 19 h 310"/>
                <a:gd name="T34" fmla="*/ 258 w 520"/>
                <a:gd name="T35" fmla="*/ 17 h 310"/>
                <a:gd name="T36" fmla="*/ 159 w 520"/>
                <a:gd name="T37" fmla="*/ 9 h 310"/>
                <a:gd name="T38" fmla="*/ 27 w 520"/>
                <a:gd name="T39" fmla="*/ 0 h 310"/>
                <a:gd name="T40" fmla="*/ 25 w 520"/>
                <a:gd name="T41" fmla="*/ 0 h 310"/>
                <a:gd name="T42" fmla="*/ 0 w 520"/>
                <a:gd name="T43" fmla="*/ 287 h 310"/>
                <a:gd name="T44" fmla="*/ 0 w 520"/>
                <a:gd name="T45" fmla="*/ 287 h 310"/>
                <a:gd name="T46" fmla="*/ 519 w 520"/>
                <a:gd name="T47" fmla="*/ 310 h 310"/>
                <a:gd name="T48" fmla="*/ 519 w 520"/>
                <a:gd name="T49" fmla="*/ 298 h 310"/>
                <a:gd name="T50" fmla="*/ 520 w 520"/>
                <a:gd name="T51" fmla="*/ 286 h 310"/>
                <a:gd name="T52" fmla="*/ 512 w 520"/>
                <a:gd name="T53" fmla="*/ 25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20" h="310">
                  <a:moveTo>
                    <a:pt x="512" y="250"/>
                  </a:moveTo>
                  <a:lnTo>
                    <a:pt x="510" y="242"/>
                  </a:lnTo>
                  <a:lnTo>
                    <a:pt x="510" y="225"/>
                  </a:lnTo>
                  <a:lnTo>
                    <a:pt x="510" y="215"/>
                  </a:lnTo>
                  <a:lnTo>
                    <a:pt x="508" y="166"/>
                  </a:lnTo>
                  <a:lnTo>
                    <a:pt x="499" y="141"/>
                  </a:lnTo>
                  <a:lnTo>
                    <a:pt x="493" y="132"/>
                  </a:lnTo>
                  <a:lnTo>
                    <a:pt x="490" y="129"/>
                  </a:lnTo>
                  <a:lnTo>
                    <a:pt x="484" y="97"/>
                  </a:lnTo>
                  <a:lnTo>
                    <a:pt x="483" y="70"/>
                  </a:lnTo>
                  <a:lnTo>
                    <a:pt x="483" y="69"/>
                  </a:lnTo>
                  <a:lnTo>
                    <a:pt x="483" y="68"/>
                  </a:lnTo>
                  <a:lnTo>
                    <a:pt x="486" y="52"/>
                  </a:lnTo>
                  <a:lnTo>
                    <a:pt x="488" y="44"/>
                  </a:lnTo>
                  <a:lnTo>
                    <a:pt x="480" y="23"/>
                  </a:lnTo>
                  <a:lnTo>
                    <a:pt x="480" y="22"/>
                  </a:lnTo>
                  <a:lnTo>
                    <a:pt x="480" y="19"/>
                  </a:lnTo>
                  <a:lnTo>
                    <a:pt x="258" y="17"/>
                  </a:lnTo>
                  <a:lnTo>
                    <a:pt x="159" y="9"/>
                  </a:lnTo>
                  <a:lnTo>
                    <a:pt x="27" y="0"/>
                  </a:lnTo>
                  <a:lnTo>
                    <a:pt x="25" y="0"/>
                  </a:lnTo>
                  <a:lnTo>
                    <a:pt x="0" y="287"/>
                  </a:lnTo>
                  <a:lnTo>
                    <a:pt x="0" y="287"/>
                  </a:lnTo>
                  <a:lnTo>
                    <a:pt x="519" y="310"/>
                  </a:lnTo>
                  <a:lnTo>
                    <a:pt x="519" y="298"/>
                  </a:lnTo>
                  <a:lnTo>
                    <a:pt x="520" y="286"/>
                  </a:lnTo>
                  <a:lnTo>
                    <a:pt x="512" y="250"/>
                  </a:lnTo>
                  <a:close/>
                </a:path>
              </a:pathLst>
            </a:custGeom>
            <a:solidFill>
              <a:srgbClr val="0096D6"/>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Freeform 37">
              <a:extLst>
                <a:ext uri="{FF2B5EF4-FFF2-40B4-BE49-F238E27FC236}">
                  <a16:creationId xmlns:a16="http://schemas.microsoft.com/office/drawing/2014/main" id="{FF827DCA-D299-7541-4A41-2A49AB4238E5}"/>
                </a:ext>
              </a:extLst>
            </p:cNvPr>
            <p:cNvSpPr>
              <a:spLocks/>
            </p:cNvSpPr>
            <p:nvPr/>
          </p:nvSpPr>
          <p:spPr bwMode="auto">
            <a:xfrm>
              <a:off x="5677939" y="2755902"/>
              <a:ext cx="881063" cy="557213"/>
            </a:xfrm>
            <a:custGeom>
              <a:avLst/>
              <a:gdLst>
                <a:gd name="T0" fmla="*/ 547 w 555"/>
                <a:gd name="T1" fmla="*/ 256 h 351"/>
                <a:gd name="T2" fmla="*/ 549 w 555"/>
                <a:gd name="T3" fmla="*/ 254 h 351"/>
                <a:gd name="T4" fmla="*/ 553 w 555"/>
                <a:gd name="T5" fmla="*/ 254 h 351"/>
                <a:gd name="T6" fmla="*/ 555 w 555"/>
                <a:gd name="T7" fmla="*/ 254 h 351"/>
                <a:gd name="T8" fmla="*/ 553 w 555"/>
                <a:gd name="T9" fmla="*/ 82 h 351"/>
                <a:gd name="T10" fmla="*/ 533 w 555"/>
                <a:gd name="T11" fmla="*/ 62 h 351"/>
                <a:gd name="T12" fmla="*/ 533 w 555"/>
                <a:gd name="T13" fmla="*/ 61 h 351"/>
                <a:gd name="T14" fmla="*/ 532 w 555"/>
                <a:gd name="T15" fmla="*/ 61 h 351"/>
                <a:gd name="T16" fmla="*/ 531 w 555"/>
                <a:gd name="T17" fmla="*/ 56 h 351"/>
                <a:gd name="T18" fmla="*/ 531 w 555"/>
                <a:gd name="T19" fmla="*/ 46 h 351"/>
                <a:gd name="T20" fmla="*/ 532 w 555"/>
                <a:gd name="T21" fmla="*/ 43 h 351"/>
                <a:gd name="T22" fmla="*/ 541 w 555"/>
                <a:gd name="T23" fmla="*/ 30 h 351"/>
                <a:gd name="T24" fmla="*/ 543 w 555"/>
                <a:gd name="T25" fmla="*/ 22 h 351"/>
                <a:gd name="T26" fmla="*/ 543 w 555"/>
                <a:gd name="T27" fmla="*/ 22 h 351"/>
                <a:gd name="T28" fmla="*/ 23 w 555"/>
                <a:gd name="T29" fmla="*/ 0 h 351"/>
                <a:gd name="T30" fmla="*/ 17 w 555"/>
                <a:gd name="T31" fmla="*/ 91 h 351"/>
                <a:gd name="T32" fmla="*/ 12 w 555"/>
                <a:gd name="T33" fmla="*/ 148 h 351"/>
                <a:gd name="T34" fmla="*/ 0 w 555"/>
                <a:gd name="T35" fmla="*/ 280 h 351"/>
                <a:gd name="T36" fmla="*/ 0 w 555"/>
                <a:gd name="T37" fmla="*/ 281 h 351"/>
                <a:gd name="T38" fmla="*/ 404 w 555"/>
                <a:gd name="T39" fmla="*/ 302 h 351"/>
                <a:gd name="T40" fmla="*/ 408 w 555"/>
                <a:gd name="T41" fmla="*/ 303 h 351"/>
                <a:gd name="T42" fmla="*/ 409 w 555"/>
                <a:gd name="T43" fmla="*/ 303 h 351"/>
                <a:gd name="T44" fmla="*/ 413 w 555"/>
                <a:gd name="T45" fmla="*/ 308 h 351"/>
                <a:gd name="T46" fmla="*/ 420 w 555"/>
                <a:gd name="T47" fmla="*/ 317 h 351"/>
                <a:gd name="T48" fmla="*/ 429 w 555"/>
                <a:gd name="T49" fmla="*/ 317 h 351"/>
                <a:gd name="T50" fmla="*/ 441 w 555"/>
                <a:gd name="T51" fmla="*/ 316 h 351"/>
                <a:gd name="T52" fmla="*/ 445 w 555"/>
                <a:gd name="T53" fmla="*/ 317 h 351"/>
                <a:gd name="T54" fmla="*/ 453 w 555"/>
                <a:gd name="T55" fmla="*/ 323 h 351"/>
                <a:gd name="T56" fmla="*/ 454 w 555"/>
                <a:gd name="T57" fmla="*/ 323 h 351"/>
                <a:gd name="T58" fmla="*/ 459 w 555"/>
                <a:gd name="T59" fmla="*/ 333 h 351"/>
                <a:gd name="T60" fmla="*/ 459 w 555"/>
                <a:gd name="T61" fmla="*/ 334 h 351"/>
                <a:gd name="T62" fmla="*/ 464 w 555"/>
                <a:gd name="T63" fmla="*/ 337 h 351"/>
                <a:gd name="T64" fmla="*/ 475 w 555"/>
                <a:gd name="T65" fmla="*/ 334 h 351"/>
                <a:gd name="T66" fmla="*/ 485 w 555"/>
                <a:gd name="T67" fmla="*/ 327 h 351"/>
                <a:gd name="T68" fmla="*/ 488 w 555"/>
                <a:gd name="T69" fmla="*/ 326 h 351"/>
                <a:gd name="T70" fmla="*/ 500 w 555"/>
                <a:gd name="T71" fmla="*/ 326 h 351"/>
                <a:gd name="T72" fmla="*/ 508 w 555"/>
                <a:gd name="T73" fmla="*/ 327 h 351"/>
                <a:gd name="T74" fmla="*/ 512 w 555"/>
                <a:gd name="T75" fmla="*/ 328 h 351"/>
                <a:gd name="T76" fmla="*/ 547 w 555"/>
                <a:gd name="T77" fmla="*/ 348 h 351"/>
                <a:gd name="T78" fmla="*/ 547 w 555"/>
                <a:gd name="T79" fmla="*/ 348 h 351"/>
                <a:gd name="T80" fmla="*/ 549 w 555"/>
                <a:gd name="T81" fmla="*/ 351 h 351"/>
                <a:gd name="T82" fmla="*/ 543 w 555"/>
                <a:gd name="T83" fmla="*/ 334 h 351"/>
                <a:gd name="T84" fmla="*/ 549 w 555"/>
                <a:gd name="T85" fmla="*/ 315 h 351"/>
                <a:gd name="T86" fmla="*/ 547 w 555"/>
                <a:gd name="T87" fmla="*/ 308 h 351"/>
                <a:gd name="T88" fmla="*/ 547 w 555"/>
                <a:gd name="T89" fmla="*/ 308 h 351"/>
                <a:gd name="T90" fmla="*/ 547 w 555"/>
                <a:gd name="T91" fmla="*/ 307 h 351"/>
                <a:gd name="T92" fmla="*/ 548 w 555"/>
                <a:gd name="T93" fmla="*/ 303 h 351"/>
                <a:gd name="T94" fmla="*/ 553 w 555"/>
                <a:gd name="T95" fmla="*/ 300 h 351"/>
                <a:gd name="T96" fmla="*/ 551 w 555"/>
                <a:gd name="T97" fmla="*/ 291 h 351"/>
                <a:gd name="T98" fmla="*/ 547 w 555"/>
                <a:gd name="T99" fmla="*/ 287 h 351"/>
                <a:gd name="T100" fmla="*/ 545 w 555"/>
                <a:gd name="T101" fmla="*/ 283 h 351"/>
                <a:gd name="T102" fmla="*/ 547 w 555"/>
                <a:gd name="T103" fmla="*/ 271 h 351"/>
                <a:gd name="T104" fmla="*/ 545 w 555"/>
                <a:gd name="T105" fmla="*/ 267 h 351"/>
                <a:gd name="T106" fmla="*/ 545 w 555"/>
                <a:gd name="T107" fmla="*/ 259 h 351"/>
                <a:gd name="T108" fmla="*/ 547 w 555"/>
                <a:gd name="T109" fmla="*/ 25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55" h="351">
                  <a:moveTo>
                    <a:pt x="547" y="256"/>
                  </a:moveTo>
                  <a:lnTo>
                    <a:pt x="549" y="254"/>
                  </a:lnTo>
                  <a:lnTo>
                    <a:pt x="553" y="254"/>
                  </a:lnTo>
                  <a:lnTo>
                    <a:pt x="555" y="254"/>
                  </a:lnTo>
                  <a:lnTo>
                    <a:pt x="553" y="82"/>
                  </a:lnTo>
                  <a:lnTo>
                    <a:pt x="533" y="62"/>
                  </a:lnTo>
                  <a:lnTo>
                    <a:pt x="533" y="61"/>
                  </a:lnTo>
                  <a:lnTo>
                    <a:pt x="532" y="61"/>
                  </a:lnTo>
                  <a:lnTo>
                    <a:pt x="531" y="56"/>
                  </a:lnTo>
                  <a:lnTo>
                    <a:pt x="531" y="46"/>
                  </a:lnTo>
                  <a:lnTo>
                    <a:pt x="532" y="43"/>
                  </a:lnTo>
                  <a:lnTo>
                    <a:pt x="541" y="30"/>
                  </a:lnTo>
                  <a:lnTo>
                    <a:pt x="543" y="22"/>
                  </a:lnTo>
                  <a:lnTo>
                    <a:pt x="543" y="22"/>
                  </a:lnTo>
                  <a:lnTo>
                    <a:pt x="23" y="0"/>
                  </a:lnTo>
                  <a:lnTo>
                    <a:pt x="17" y="91"/>
                  </a:lnTo>
                  <a:lnTo>
                    <a:pt x="12" y="148"/>
                  </a:lnTo>
                  <a:lnTo>
                    <a:pt x="0" y="280"/>
                  </a:lnTo>
                  <a:lnTo>
                    <a:pt x="0" y="281"/>
                  </a:lnTo>
                  <a:lnTo>
                    <a:pt x="404" y="302"/>
                  </a:lnTo>
                  <a:lnTo>
                    <a:pt x="408" y="303"/>
                  </a:lnTo>
                  <a:lnTo>
                    <a:pt x="409" y="303"/>
                  </a:lnTo>
                  <a:lnTo>
                    <a:pt x="413" y="308"/>
                  </a:lnTo>
                  <a:lnTo>
                    <a:pt x="420" y="317"/>
                  </a:lnTo>
                  <a:lnTo>
                    <a:pt x="429" y="317"/>
                  </a:lnTo>
                  <a:lnTo>
                    <a:pt x="441" y="316"/>
                  </a:lnTo>
                  <a:lnTo>
                    <a:pt x="445" y="317"/>
                  </a:lnTo>
                  <a:lnTo>
                    <a:pt x="453" y="323"/>
                  </a:lnTo>
                  <a:lnTo>
                    <a:pt x="454" y="323"/>
                  </a:lnTo>
                  <a:lnTo>
                    <a:pt x="459" y="333"/>
                  </a:lnTo>
                  <a:lnTo>
                    <a:pt x="459" y="334"/>
                  </a:lnTo>
                  <a:lnTo>
                    <a:pt x="464" y="337"/>
                  </a:lnTo>
                  <a:lnTo>
                    <a:pt x="475" y="334"/>
                  </a:lnTo>
                  <a:lnTo>
                    <a:pt x="485" y="327"/>
                  </a:lnTo>
                  <a:lnTo>
                    <a:pt x="488" y="326"/>
                  </a:lnTo>
                  <a:lnTo>
                    <a:pt x="500" y="326"/>
                  </a:lnTo>
                  <a:lnTo>
                    <a:pt x="508" y="327"/>
                  </a:lnTo>
                  <a:lnTo>
                    <a:pt x="512" y="328"/>
                  </a:lnTo>
                  <a:lnTo>
                    <a:pt x="547" y="348"/>
                  </a:lnTo>
                  <a:lnTo>
                    <a:pt x="547" y="348"/>
                  </a:lnTo>
                  <a:lnTo>
                    <a:pt x="549" y="351"/>
                  </a:lnTo>
                  <a:lnTo>
                    <a:pt x="543" y="334"/>
                  </a:lnTo>
                  <a:lnTo>
                    <a:pt x="549" y="315"/>
                  </a:lnTo>
                  <a:lnTo>
                    <a:pt x="547" y="308"/>
                  </a:lnTo>
                  <a:lnTo>
                    <a:pt x="547" y="308"/>
                  </a:lnTo>
                  <a:lnTo>
                    <a:pt x="547" y="307"/>
                  </a:lnTo>
                  <a:lnTo>
                    <a:pt x="548" y="303"/>
                  </a:lnTo>
                  <a:lnTo>
                    <a:pt x="553" y="300"/>
                  </a:lnTo>
                  <a:lnTo>
                    <a:pt x="551" y="291"/>
                  </a:lnTo>
                  <a:lnTo>
                    <a:pt x="547" y="287"/>
                  </a:lnTo>
                  <a:lnTo>
                    <a:pt x="545" y="283"/>
                  </a:lnTo>
                  <a:lnTo>
                    <a:pt x="547" y="271"/>
                  </a:lnTo>
                  <a:lnTo>
                    <a:pt x="545" y="267"/>
                  </a:lnTo>
                  <a:lnTo>
                    <a:pt x="545" y="259"/>
                  </a:lnTo>
                  <a:lnTo>
                    <a:pt x="547" y="256"/>
                  </a:lnTo>
                  <a:close/>
                </a:path>
              </a:pathLst>
            </a:custGeom>
            <a:solidFill>
              <a:srgbClr val="0096D6"/>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 name="Freeform 31">
              <a:extLst>
                <a:ext uri="{FF2B5EF4-FFF2-40B4-BE49-F238E27FC236}">
                  <a16:creationId xmlns:a16="http://schemas.microsoft.com/office/drawing/2014/main" id="{D8573873-C33F-53F3-E359-F8B2DDE422A7}"/>
                </a:ext>
              </a:extLst>
            </p:cNvPr>
            <p:cNvSpPr>
              <a:spLocks/>
            </p:cNvSpPr>
            <p:nvPr/>
          </p:nvSpPr>
          <p:spPr bwMode="auto">
            <a:xfrm>
              <a:off x="5855739" y="3702051"/>
              <a:ext cx="930275" cy="477838"/>
            </a:xfrm>
            <a:custGeom>
              <a:avLst/>
              <a:gdLst>
                <a:gd name="T0" fmla="*/ 586 w 586"/>
                <a:gd name="T1" fmla="*/ 96 h 301"/>
                <a:gd name="T2" fmla="*/ 585 w 586"/>
                <a:gd name="T3" fmla="*/ 96 h 301"/>
                <a:gd name="T4" fmla="*/ 576 w 586"/>
                <a:gd name="T5" fmla="*/ 96 h 301"/>
                <a:gd name="T6" fmla="*/ 572 w 586"/>
                <a:gd name="T7" fmla="*/ 95 h 301"/>
                <a:gd name="T8" fmla="*/ 566 w 586"/>
                <a:gd name="T9" fmla="*/ 88 h 301"/>
                <a:gd name="T10" fmla="*/ 564 w 586"/>
                <a:gd name="T11" fmla="*/ 84 h 301"/>
                <a:gd name="T12" fmla="*/ 561 w 586"/>
                <a:gd name="T13" fmla="*/ 72 h 301"/>
                <a:gd name="T14" fmla="*/ 553 w 586"/>
                <a:gd name="T15" fmla="*/ 66 h 301"/>
                <a:gd name="T16" fmla="*/ 546 w 586"/>
                <a:gd name="T17" fmla="*/ 60 h 301"/>
                <a:gd name="T18" fmla="*/ 544 w 586"/>
                <a:gd name="T19" fmla="*/ 56 h 301"/>
                <a:gd name="T20" fmla="*/ 547 w 586"/>
                <a:gd name="T21" fmla="*/ 44 h 301"/>
                <a:gd name="T22" fmla="*/ 548 w 586"/>
                <a:gd name="T23" fmla="*/ 41 h 301"/>
                <a:gd name="T24" fmla="*/ 556 w 586"/>
                <a:gd name="T25" fmla="*/ 34 h 301"/>
                <a:gd name="T26" fmla="*/ 528 w 586"/>
                <a:gd name="T27" fmla="*/ 11 h 301"/>
                <a:gd name="T28" fmla="*/ 18 w 586"/>
                <a:gd name="T29" fmla="*/ 0 h 301"/>
                <a:gd name="T30" fmla="*/ 2 w 586"/>
                <a:gd name="T31" fmla="*/ 260 h 301"/>
                <a:gd name="T32" fmla="*/ 0 w 586"/>
                <a:gd name="T33" fmla="*/ 290 h 301"/>
                <a:gd name="T34" fmla="*/ 329 w 586"/>
                <a:gd name="T35" fmla="*/ 297 h 301"/>
                <a:gd name="T36" fmla="*/ 586 w 586"/>
                <a:gd name="T37" fmla="*/ 301 h 301"/>
                <a:gd name="T38" fmla="*/ 586 w 586"/>
                <a:gd name="T39" fmla="*/ 96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6" h="301">
                  <a:moveTo>
                    <a:pt x="586" y="96"/>
                  </a:moveTo>
                  <a:lnTo>
                    <a:pt x="585" y="96"/>
                  </a:lnTo>
                  <a:lnTo>
                    <a:pt x="576" y="96"/>
                  </a:lnTo>
                  <a:lnTo>
                    <a:pt x="572" y="95"/>
                  </a:lnTo>
                  <a:lnTo>
                    <a:pt x="566" y="88"/>
                  </a:lnTo>
                  <a:lnTo>
                    <a:pt x="564" y="84"/>
                  </a:lnTo>
                  <a:lnTo>
                    <a:pt x="561" y="72"/>
                  </a:lnTo>
                  <a:lnTo>
                    <a:pt x="553" y="66"/>
                  </a:lnTo>
                  <a:lnTo>
                    <a:pt x="546" y="60"/>
                  </a:lnTo>
                  <a:lnTo>
                    <a:pt x="544" y="56"/>
                  </a:lnTo>
                  <a:lnTo>
                    <a:pt x="547" y="44"/>
                  </a:lnTo>
                  <a:lnTo>
                    <a:pt x="548" y="41"/>
                  </a:lnTo>
                  <a:lnTo>
                    <a:pt x="556" y="34"/>
                  </a:lnTo>
                  <a:lnTo>
                    <a:pt x="528" y="11"/>
                  </a:lnTo>
                  <a:lnTo>
                    <a:pt x="18" y="0"/>
                  </a:lnTo>
                  <a:lnTo>
                    <a:pt x="2" y="260"/>
                  </a:lnTo>
                  <a:lnTo>
                    <a:pt x="0" y="290"/>
                  </a:lnTo>
                  <a:lnTo>
                    <a:pt x="329" y="297"/>
                  </a:lnTo>
                  <a:lnTo>
                    <a:pt x="586" y="301"/>
                  </a:lnTo>
                  <a:lnTo>
                    <a:pt x="586" y="96"/>
                  </a:lnTo>
                  <a:close/>
                </a:path>
              </a:pathLst>
            </a:custGeom>
            <a:solidFill>
              <a:srgbClr val="0096D6"/>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 name="Freeform 33">
              <a:extLst>
                <a:ext uri="{FF2B5EF4-FFF2-40B4-BE49-F238E27FC236}">
                  <a16:creationId xmlns:a16="http://schemas.microsoft.com/office/drawing/2014/main" id="{55585707-877A-43DF-BAEE-6E6EAA17F186}"/>
                </a:ext>
              </a:extLst>
            </p:cNvPr>
            <p:cNvSpPr>
              <a:spLocks/>
            </p:cNvSpPr>
            <p:nvPr/>
          </p:nvSpPr>
          <p:spPr bwMode="auto">
            <a:xfrm>
              <a:off x="5647777" y="3217864"/>
              <a:ext cx="1039813" cy="487363"/>
            </a:xfrm>
            <a:custGeom>
              <a:avLst/>
              <a:gdLst>
                <a:gd name="T0" fmla="*/ 643 w 655"/>
                <a:gd name="T1" fmla="*/ 287 h 307"/>
                <a:gd name="T2" fmla="*/ 639 w 655"/>
                <a:gd name="T3" fmla="*/ 272 h 307"/>
                <a:gd name="T4" fmla="*/ 626 w 655"/>
                <a:gd name="T5" fmla="*/ 257 h 307"/>
                <a:gd name="T6" fmla="*/ 624 w 655"/>
                <a:gd name="T7" fmla="*/ 251 h 307"/>
                <a:gd name="T8" fmla="*/ 619 w 655"/>
                <a:gd name="T9" fmla="*/ 237 h 307"/>
                <a:gd name="T10" fmla="*/ 621 w 655"/>
                <a:gd name="T11" fmla="*/ 231 h 307"/>
                <a:gd name="T12" fmla="*/ 614 w 655"/>
                <a:gd name="T13" fmla="*/ 218 h 307"/>
                <a:gd name="T14" fmla="*/ 614 w 655"/>
                <a:gd name="T15" fmla="*/ 211 h 307"/>
                <a:gd name="T16" fmla="*/ 618 w 655"/>
                <a:gd name="T17" fmla="*/ 204 h 307"/>
                <a:gd name="T18" fmla="*/ 609 w 655"/>
                <a:gd name="T19" fmla="*/ 197 h 307"/>
                <a:gd name="T20" fmla="*/ 606 w 655"/>
                <a:gd name="T21" fmla="*/ 193 h 307"/>
                <a:gd name="T22" fmla="*/ 610 w 655"/>
                <a:gd name="T23" fmla="*/ 170 h 307"/>
                <a:gd name="T24" fmla="*/ 601 w 655"/>
                <a:gd name="T25" fmla="*/ 159 h 307"/>
                <a:gd name="T26" fmla="*/ 600 w 655"/>
                <a:gd name="T27" fmla="*/ 158 h 307"/>
                <a:gd name="T28" fmla="*/ 595 w 655"/>
                <a:gd name="T29" fmla="*/ 147 h 307"/>
                <a:gd name="T30" fmla="*/ 590 w 655"/>
                <a:gd name="T31" fmla="*/ 138 h 307"/>
                <a:gd name="T32" fmla="*/ 589 w 655"/>
                <a:gd name="T33" fmla="*/ 135 h 307"/>
                <a:gd name="T34" fmla="*/ 585 w 655"/>
                <a:gd name="T35" fmla="*/ 116 h 307"/>
                <a:gd name="T36" fmla="*/ 576 w 655"/>
                <a:gd name="T37" fmla="*/ 111 h 307"/>
                <a:gd name="T38" fmla="*/ 581 w 655"/>
                <a:gd name="T39" fmla="*/ 94 h 307"/>
                <a:gd name="T40" fmla="*/ 579 w 655"/>
                <a:gd name="T41" fmla="*/ 88 h 307"/>
                <a:gd name="T42" fmla="*/ 570 w 655"/>
                <a:gd name="T43" fmla="*/ 79 h 307"/>
                <a:gd name="T44" fmla="*/ 559 w 655"/>
                <a:gd name="T45" fmla="*/ 65 h 307"/>
                <a:gd name="T46" fmla="*/ 519 w 655"/>
                <a:gd name="T47" fmla="*/ 45 h 307"/>
                <a:gd name="T48" fmla="*/ 499 w 655"/>
                <a:gd name="T49" fmla="*/ 51 h 307"/>
                <a:gd name="T50" fmla="*/ 483 w 655"/>
                <a:gd name="T51" fmla="*/ 55 h 307"/>
                <a:gd name="T52" fmla="*/ 472 w 655"/>
                <a:gd name="T53" fmla="*/ 51 h 307"/>
                <a:gd name="T54" fmla="*/ 469 w 655"/>
                <a:gd name="T55" fmla="*/ 50 h 307"/>
                <a:gd name="T56" fmla="*/ 459 w 655"/>
                <a:gd name="T57" fmla="*/ 35 h 307"/>
                <a:gd name="T58" fmla="*/ 437 w 655"/>
                <a:gd name="T59" fmla="*/ 36 h 307"/>
                <a:gd name="T60" fmla="*/ 433 w 655"/>
                <a:gd name="T61" fmla="*/ 34 h 307"/>
                <a:gd name="T62" fmla="*/ 421 w 655"/>
                <a:gd name="T63" fmla="*/ 21 h 307"/>
                <a:gd name="T64" fmla="*/ 16 w 655"/>
                <a:gd name="T65" fmla="*/ 0 h 307"/>
                <a:gd name="T66" fmla="*/ 2 w 655"/>
                <a:gd name="T67" fmla="*/ 182 h 307"/>
                <a:gd name="T68" fmla="*/ 153 w 655"/>
                <a:gd name="T69" fmla="*/ 199 h 307"/>
                <a:gd name="T70" fmla="*/ 148 w 655"/>
                <a:gd name="T71" fmla="*/ 296 h 307"/>
                <a:gd name="T72" fmla="*/ 655 w 655"/>
                <a:gd name="T73" fmla="*/ 307 h 307"/>
                <a:gd name="T74" fmla="*/ 654 w 655"/>
                <a:gd name="T75" fmla="*/ 30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5" h="307">
                  <a:moveTo>
                    <a:pt x="654" y="301"/>
                  </a:moveTo>
                  <a:lnTo>
                    <a:pt x="643" y="287"/>
                  </a:lnTo>
                  <a:lnTo>
                    <a:pt x="640" y="283"/>
                  </a:lnTo>
                  <a:lnTo>
                    <a:pt x="639" y="272"/>
                  </a:lnTo>
                  <a:lnTo>
                    <a:pt x="631" y="267"/>
                  </a:lnTo>
                  <a:lnTo>
                    <a:pt x="626" y="257"/>
                  </a:lnTo>
                  <a:lnTo>
                    <a:pt x="625" y="253"/>
                  </a:lnTo>
                  <a:lnTo>
                    <a:pt x="624" y="251"/>
                  </a:lnTo>
                  <a:lnTo>
                    <a:pt x="620" y="241"/>
                  </a:lnTo>
                  <a:lnTo>
                    <a:pt x="619" y="237"/>
                  </a:lnTo>
                  <a:lnTo>
                    <a:pt x="620" y="235"/>
                  </a:lnTo>
                  <a:lnTo>
                    <a:pt x="621" y="231"/>
                  </a:lnTo>
                  <a:lnTo>
                    <a:pt x="618" y="226"/>
                  </a:lnTo>
                  <a:lnTo>
                    <a:pt x="614" y="218"/>
                  </a:lnTo>
                  <a:lnTo>
                    <a:pt x="612" y="213"/>
                  </a:lnTo>
                  <a:lnTo>
                    <a:pt x="614" y="211"/>
                  </a:lnTo>
                  <a:lnTo>
                    <a:pt x="618" y="206"/>
                  </a:lnTo>
                  <a:lnTo>
                    <a:pt x="618" y="204"/>
                  </a:lnTo>
                  <a:lnTo>
                    <a:pt x="609" y="199"/>
                  </a:lnTo>
                  <a:lnTo>
                    <a:pt x="609" y="197"/>
                  </a:lnTo>
                  <a:lnTo>
                    <a:pt x="608" y="197"/>
                  </a:lnTo>
                  <a:lnTo>
                    <a:pt x="606" y="193"/>
                  </a:lnTo>
                  <a:lnTo>
                    <a:pt x="609" y="175"/>
                  </a:lnTo>
                  <a:lnTo>
                    <a:pt x="610" y="170"/>
                  </a:lnTo>
                  <a:lnTo>
                    <a:pt x="609" y="166"/>
                  </a:lnTo>
                  <a:lnTo>
                    <a:pt x="601" y="159"/>
                  </a:lnTo>
                  <a:lnTo>
                    <a:pt x="601" y="159"/>
                  </a:lnTo>
                  <a:lnTo>
                    <a:pt x="600" y="158"/>
                  </a:lnTo>
                  <a:lnTo>
                    <a:pt x="599" y="154"/>
                  </a:lnTo>
                  <a:lnTo>
                    <a:pt x="595" y="147"/>
                  </a:lnTo>
                  <a:lnTo>
                    <a:pt x="597" y="141"/>
                  </a:lnTo>
                  <a:lnTo>
                    <a:pt x="590" y="138"/>
                  </a:lnTo>
                  <a:lnTo>
                    <a:pt x="590" y="136"/>
                  </a:lnTo>
                  <a:lnTo>
                    <a:pt x="589" y="135"/>
                  </a:lnTo>
                  <a:lnTo>
                    <a:pt x="587" y="131"/>
                  </a:lnTo>
                  <a:lnTo>
                    <a:pt x="585" y="116"/>
                  </a:lnTo>
                  <a:lnTo>
                    <a:pt x="581" y="113"/>
                  </a:lnTo>
                  <a:lnTo>
                    <a:pt x="576" y="111"/>
                  </a:lnTo>
                  <a:lnTo>
                    <a:pt x="575" y="108"/>
                  </a:lnTo>
                  <a:lnTo>
                    <a:pt x="581" y="94"/>
                  </a:lnTo>
                  <a:lnTo>
                    <a:pt x="581" y="89"/>
                  </a:lnTo>
                  <a:lnTo>
                    <a:pt x="579" y="88"/>
                  </a:lnTo>
                  <a:lnTo>
                    <a:pt x="571" y="83"/>
                  </a:lnTo>
                  <a:lnTo>
                    <a:pt x="570" y="79"/>
                  </a:lnTo>
                  <a:lnTo>
                    <a:pt x="570" y="73"/>
                  </a:lnTo>
                  <a:lnTo>
                    <a:pt x="559" y="65"/>
                  </a:lnTo>
                  <a:lnTo>
                    <a:pt x="526" y="46"/>
                  </a:lnTo>
                  <a:lnTo>
                    <a:pt x="519" y="45"/>
                  </a:lnTo>
                  <a:lnTo>
                    <a:pt x="508" y="45"/>
                  </a:lnTo>
                  <a:lnTo>
                    <a:pt x="499" y="51"/>
                  </a:lnTo>
                  <a:lnTo>
                    <a:pt x="496" y="52"/>
                  </a:lnTo>
                  <a:lnTo>
                    <a:pt x="483" y="55"/>
                  </a:lnTo>
                  <a:lnTo>
                    <a:pt x="474" y="52"/>
                  </a:lnTo>
                  <a:lnTo>
                    <a:pt x="472" y="51"/>
                  </a:lnTo>
                  <a:lnTo>
                    <a:pt x="472" y="50"/>
                  </a:lnTo>
                  <a:lnTo>
                    <a:pt x="469" y="50"/>
                  </a:lnTo>
                  <a:lnTo>
                    <a:pt x="465" y="38"/>
                  </a:lnTo>
                  <a:lnTo>
                    <a:pt x="459" y="35"/>
                  </a:lnTo>
                  <a:lnTo>
                    <a:pt x="448" y="36"/>
                  </a:lnTo>
                  <a:lnTo>
                    <a:pt x="437" y="36"/>
                  </a:lnTo>
                  <a:lnTo>
                    <a:pt x="434" y="35"/>
                  </a:lnTo>
                  <a:lnTo>
                    <a:pt x="433" y="34"/>
                  </a:lnTo>
                  <a:lnTo>
                    <a:pt x="433" y="34"/>
                  </a:lnTo>
                  <a:lnTo>
                    <a:pt x="421" y="21"/>
                  </a:lnTo>
                  <a:lnTo>
                    <a:pt x="18" y="0"/>
                  </a:lnTo>
                  <a:lnTo>
                    <a:pt x="16" y="0"/>
                  </a:lnTo>
                  <a:lnTo>
                    <a:pt x="0" y="182"/>
                  </a:lnTo>
                  <a:lnTo>
                    <a:pt x="2" y="182"/>
                  </a:lnTo>
                  <a:lnTo>
                    <a:pt x="149" y="197"/>
                  </a:lnTo>
                  <a:lnTo>
                    <a:pt x="153" y="199"/>
                  </a:lnTo>
                  <a:lnTo>
                    <a:pt x="154" y="202"/>
                  </a:lnTo>
                  <a:lnTo>
                    <a:pt x="148" y="296"/>
                  </a:lnTo>
                  <a:lnTo>
                    <a:pt x="356" y="300"/>
                  </a:lnTo>
                  <a:lnTo>
                    <a:pt x="655" y="307"/>
                  </a:lnTo>
                  <a:lnTo>
                    <a:pt x="655" y="302"/>
                  </a:lnTo>
                  <a:lnTo>
                    <a:pt x="654" y="301"/>
                  </a:lnTo>
                  <a:close/>
                </a:path>
              </a:pathLst>
            </a:custGeom>
            <a:solidFill>
              <a:srgbClr val="0096D6"/>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9" name="Freeform 61">
              <a:extLst>
                <a:ext uri="{FF2B5EF4-FFF2-40B4-BE49-F238E27FC236}">
                  <a16:creationId xmlns:a16="http://schemas.microsoft.com/office/drawing/2014/main" id="{1F7D7012-1392-294F-6BCF-D2C142A7068E}"/>
                </a:ext>
              </a:extLst>
            </p:cNvPr>
            <p:cNvSpPr>
              <a:spLocks/>
            </p:cNvSpPr>
            <p:nvPr/>
          </p:nvSpPr>
          <p:spPr bwMode="auto">
            <a:xfrm>
              <a:off x="6490739" y="2255838"/>
              <a:ext cx="817563" cy="901700"/>
            </a:xfrm>
            <a:custGeom>
              <a:avLst/>
              <a:gdLst>
                <a:gd name="T0" fmla="*/ 502 w 515"/>
                <a:gd name="T1" fmla="*/ 122 h 568"/>
                <a:gd name="T2" fmla="*/ 485 w 515"/>
                <a:gd name="T3" fmla="*/ 113 h 568"/>
                <a:gd name="T4" fmla="*/ 435 w 515"/>
                <a:gd name="T5" fmla="*/ 112 h 568"/>
                <a:gd name="T6" fmla="*/ 402 w 515"/>
                <a:gd name="T7" fmla="*/ 118 h 568"/>
                <a:gd name="T8" fmla="*/ 378 w 515"/>
                <a:gd name="T9" fmla="*/ 119 h 568"/>
                <a:gd name="T10" fmla="*/ 350 w 515"/>
                <a:gd name="T11" fmla="*/ 104 h 568"/>
                <a:gd name="T12" fmla="*/ 339 w 515"/>
                <a:gd name="T13" fmla="*/ 95 h 568"/>
                <a:gd name="T14" fmla="*/ 326 w 515"/>
                <a:gd name="T15" fmla="*/ 104 h 568"/>
                <a:gd name="T16" fmla="*/ 316 w 515"/>
                <a:gd name="T17" fmla="*/ 97 h 568"/>
                <a:gd name="T18" fmla="*/ 310 w 515"/>
                <a:gd name="T19" fmla="*/ 88 h 568"/>
                <a:gd name="T20" fmla="*/ 300 w 515"/>
                <a:gd name="T21" fmla="*/ 77 h 568"/>
                <a:gd name="T22" fmla="*/ 285 w 515"/>
                <a:gd name="T23" fmla="*/ 70 h 568"/>
                <a:gd name="T24" fmla="*/ 247 w 515"/>
                <a:gd name="T25" fmla="*/ 82 h 568"/>
                <a:gd name="T26" fmla="*/ 226 w 515"/>
                <a:gd name="T27" fmla="*/ 77 h 568"/>
                <a:gd name="T28" fmla="*/ 212 w 515"/>
                <a:gd name="T29" fmla="*/ 69 h 568"/>
                <a:gd name="T30" fmla="*/ 193 w 515"/>
                <a:gd name="T31" fmla="*/ 65 h 568"/>
                <a:gd name="T32" fmla="*/ 177 w 515"/>
                <a:gd name="T33" fmla="*/ 64 h 568"/>
                <a:gd name="T34" fmla="*/ 161 w 515"/>
                <a:gd name="T35" fmla="*/ 34 h 568"/>
                <a:gd name="T36" fmla="*/ 147 w 515"/>
                <a:gd name="T37" fmla="*/ 0 h 568"/>
                <a:gd name="T38" fmla="*/ 137 w 515"/>
                <a:gd name="T39" fmla="*/ 29 h 568"/>
                <a:gd name="T40" fmla="*/ 0 w 515"/>
                <a:gd name="T41" fmla="*/ 36 h 568"/>
                <a:gd name="T42" fmla="*/ 9 w 515"/>
                <a:gd name="T43" fmla="*/ 61 h 568"/>
                <a:gd name="T44" fmla="*/ 4 w 515"/>
                <a:gd name="T45" fmla="*/ 86 h 568"/>
                <a:gd name="T46" fmla="*/ 19 w 515"/>
                <a:gd name="T47" fmla="*/ 152 h 568"/>
                <a:gd name="T48" fmla="*/ 30 w 515"/>
                <a:gd name="T49" fmla="*/ 231 h 568"/>
                <a:gd name="T50" fmla="*/ 30 w 515"/>
                <a:gd name="T51" fmla="*/ 259 h 568"/>
                <a:gd name="T52" fmla="*/ 41 w 515"/>
                <a:gd name="T53" fmla="*/ 303 h 568"/>
                <a:gd name="T54" fmla="*/ 41 w 515"/>
                <a:gd name="T55" fmla="*/ 330 h 568"/>
                <a:gd name="T56" fmla="*/ 37 w 515"/>
                <a:gd name="T57" fmla="*/ 352 h 568"/>
                <a:gd name="T58" fmla="*/ 29 w 515"/>
                <a:gd name="T59" fmla="*/ 371 h 568"/>
                <a:gd name="T60" fmla="*/ 51 w 515"/>
                <a:gd name="T61" fmla="*/ 394 h 568"/>
                <a:gd name="T62" fmla="*/ 296 w 515"/>
                <a:gd name="T63" fmla="*/ 561 h 568"/>
                <a:gd name="T64" fmla="*/ 422 w 515"/>
                <a:gd name="T65" fmla="*/ 544 h 568"/>
                <a:gd name="T66" fmla="*/ 401 w 515"/>
                <a:gd name="T67" fmla="*/ 515 h 568"/>
                <a:gd name="T68" fmla="*/ 376 w 515"/>
                <a:gd name="T69" fmla="*/ 494 h 568"/>
                <a:gd name="T70" fmla="*/ 343 w 515"/>
                <a:gd name="T71" fmla="*/ 472 h 568"/>
                <a:gd name="T72" fmla="*/ 324 w 515"/>
                <a:gd name="T73" fmla="*/ 462 h 568"/>
                <a:gd name="T74" fmla="*/ 309 w 515"/>
                <a:gd name="T75" fmla="*/ 452 h 568"/>
                <a:gd name="T76" fmla="*/ 305 w 515"/>
                <a:gd name="T77" fmla="*/ 417 h 568"/>
                <a:gd name="T78" fmla="*/ 306 w 515"/>
                <a:gd name="T79" fmla="*/ 391 h 568"/>
                <a:gd name="T80" fmla="*/ 306 w 515"/>
                <a:gd name="T81" fmla="*/ 370 h 568"/>
                <a:gd name="T82" fmla="*/ 296 w 515"/>
                <a:gd name="T83" fmla="*/ 360 h 568"/>
                <a:gd name="T84" fmla="*/ 301 w 515"/>
                <a:gd name="T85" fmla="*/ 344 h 568"/>
                <a:gd name="T86" fmla="*/ 324 w 515"/>
                <a:gd name="T87" fmla="*/ 315 h 568"/>
                <a:gd name="T88" fmla="*/ 334 w 515"/>
                <a:gd name="T89" fmla="*/ 258 h 568"/>
                <a:gd name="T90" fmla="*/ 343 w 515"/>
                <a:gd name="T91" fmla="*/ 245 h 568"/>
                <a:gd name="T92" fmla="*/ 394 w 515"/>
                <a:gd name="T93" fmla="*/ 199 h 568"/>
                <a:gd name="T94" fmla="*/ 440 w 515"/>
                <a:gd name="T95" fmla="*/ 156 h 568"/>
                <a:gd name="T96" fmla="*/ 471 w 515"/>
                <a:gd name="T97" fmla="*/ 137 h 568"/>
                <a:gd name="T98" fmla="*/ 515 w 515"/>
                <a:gd name="T99" fmla="*/ 11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15" h="568">
                  <a:moveTo>
                    <a:pt x="510" y="118"/>
                  </a:moveTo>
                  <a:lnTo>
                    <a:pt x="506" y="121"/>
                  </a:lnTo>
                  <a:lnTo>
                    <a:pt x="502" y="122"/>
                  </a:lnTo>
                  <a:lnTo>
                    <a:pt x="500" y="121"/>
                  </a:lnTo>
                  <a:lnTo>
                    <a:pt x="489" y="113"/>
                  </a:lnTo>
                  <a:lnTo>
                    <a:pt x="485" y="113"/>
                  </a:lnTo>
                  <a:lnTo>
                    <a:pt x="479" y="112"/>
                  </a:lnTo>
                  <a:lnTo>
                    <a:pt x="438" y="113"/>
                  </a:lnTo>
                  <a:lnTo>
                    <a:pt x="435" y="112"/>
                  </a:lnTo>
                  <a:lnTo>
                    <a:pt x="427" y="102"/>
                  </a:lnTo>
                  <a:lnTo>
                    <a:pt x="407" y="117"/>
                  </a:lnTo>
                  <a:lnTo>
                    <a:pt x="402" y="118"/>
                  </a:lnTo>
                  <a:lnTo>
                    <a:pt x="392" y="121"/>
                  </a:lnTo>
                  <a:lnTo>
                    <a:pt x="381" y="121"/>
                  </a:lnTo>
                  <a:lnTo>
                    <a:pt x="378" y="119"/>
                  </a:lnTo>
                  <a:lnTo>
                    <a:pt x="369" y="113"/>
                  </a:lnTo>
                  <a:lnTo>
                    <a:pt x="365" y="107"/>
                  </a:lnTo>
                  <a:lnTo>
                    <a:pt x="350" y="104"/>
                  </a:lnTo>
                  <a:lnTo>
                    <a:pt x="348" y="103"/>
                  </a:lnTo>
                  <a:lnTo>
                    <a:pt x="343" y="95"/>
                  </a:lnTo>
                  <a:lnTo>
                    <a:pt x="339" y="95"/>
                  </a:lnTo>
                  <a:lnTo>
                    <a:pt x="336" y="95"/>
                  </a:lnTo>
                  <a:lnTo>
                    <a:pt x="332" y="103"/>
                  </a:lnTo>
                  <a:lnTo>
                    <a:pt x="326" y="104"/>
                  </a:lnTo>
                  <a:lnTo>
                    <a:pt x="320" y="102"/>
                  </a:lnTo>
                  <a:lnTo>
                    <a:pt x="317" y="101"/>
                  </a:lnTo>
                  <a:lnTo>
                    <a:pt x="316" y="97"/>
                  </a:lnTo>
                  <a:lnTo>
                    <a:pt x="314" y="88"/>
                  </a:lnTo>
                  <a:lnTo>
                    <a:pt x="312" y="87"/>
                  </a:lnTo>
                  <a:lnTo>
                    <a:pt x="310" y="88"/>
                  </a:lnTo>
                  <a:lnTo>
                    <a:pt x="308" y="87"/>
                  </a:lnTo>
                  <a:lnTo>
                    <a:pt x="301" y="82"/>
                  </a:lnTo>
                  <a:lnTo>
                    <a:pt x="300" y="77"/>
                  </a:lnTo>
                  <a:lnTo>
                    <a:pt x="300" y="75"/>
                  </a:lnTo>
                  <a:lnTo>
                    <a:pt x="299" y="75"/>
                  </a:lnTo>
                  <a:lnTo>
                    <a:pt x="285" y="70"/>
                  </a:lnTo>
                  <a:lnTo>
                    <a:pt x="259" y="71"/>
                  </a:lnTo>
                  <a:lnTo>
                    <a:pt x="252" y="80"/>
                  </a:lnTo>
                  <a:lnTo>
                    <a:pt x="247" y="82"/>
                  </a:lnTo>
                  <a:lnTo>
                    <a:pt x="230" y="83"/>
                  </a:lnTo>
                  <a:lnTo>
                    <a:pt x="227" y="82"/>
                  </a:lnTo>
                  <a:lnTo>
                    <a:pt x="226" y="77"/>
                  </a:lnTo>
                  <a:lnTo>
                    <a:pt x="226" y="73"/>
                  </a:lnTo>
                  <a:lnTo>
                    <a:pt x="223" y="70"/>
                  </a:lnTo>
                  <a:lnTo>
                    <a:pt x="212" y="69"/>
                  </a:lnTo>
                  <a:lnTo>
                    <a:pt x="201" y="71"/>
                  </a:lnTo>
                  <a:lnTo>
                    <a:pt x="198" y="70"/>
                  </a:lnTo>
                  <a:lnTo>
                    <a:pt x="193" y="65"/>
                  </a:lnTo>
                  <a:lnTo>
                    <a:pt x="185" y="64"/>
                  </a:lnTo>
                  <a:lnTo>
                    <a:pt x="179" y="65"/>
                  </a:lnTo>
                  <a:lnTo>
                    <a:pt x="177" y="64"/>
                  </a:lnTo>
                  <a:lnTo>
                    <a:pt x="161" y="53"/>
                  </a:lnTo>
                  <a:lnTo>
                    <a:pt x="159" y="49"/>
                  </a:lnTo>
                  <a:lnTo>
                    <a:pt x="161" y="34"/>
                  </a:lnTo>
                  <a:lnTo>
                    <a:pt x="157" y="23"/>
                  </a:lnTo>
                  <a:lnTo>
                    <a:pt x="156" y="4"/>
                  </a:lnTo>
                  <a:lnTo>
                    <a:pt x="147" y="0"/>
                  </a:lnTo>
                  <a:lnTo>
                    <a:pt x="139" y="0"/>
                  </a:lnTo>
                  <a:lnTo>
                    <a:pt x="138" y="10"/>
                  </a:lnTo>
                  <a:lnTo>
                    <a:pt x="137" y="29"/>
                  </a:lnTo>
                  <a:lnTo>
                    <a:pt x="136" y="34"/>
                  </a:lnTo>
                  <a:lnTo>
                    <a:pt x="132" y="35"/>
                  </a:lnTo>
                  <a:lnTo>
                    <a:pt x="0" y="36"/>
                  </a:lnTo>
                  <a:lnTo>
                    <a:pt x="0" y="39"/>
                  </a:lnTo>
                  <a:lnTo>
                    <a:pt x="9" y="60"/>
                  </a:lnTo>
                  <a:lnTo>
                    <a:pt x="9" y="61"/>
                  </a:lnTo>
                  <a:lnTo>
                    <a:pt x="9" y="62"/>
                  </a:lnTo>
                  <a:lnTo>
                    <a:pt x="7" y="70"/>
                  </a:lnTo>
                  <a:lnTo>
                    <a:pt x="4" y="86"/>
                  </a:lnTo>
                  <a:lnTo>
                    <a:pt x="5" y="113"/>
                  </a:lnTo>
                  <a:lnTo>
                    <a:pt x="10" y="143"/>
                  </a:lnTo>
                  <a:lnTo>
                    <a:pt x="19" y="152"/>
                  </a:lnTo>
                  <a:lnTo>
                    <a:pt x="20" y="156"/>
                  </a:lnTo>
                  <a:lnTo>
                    <a:pt x="28" y="182"/>
                  </a:lnTo>
                  <a:lnTo>
                    <a:pt x="30" y="231"/>
                  </a:lnTo>
                  <a:lnTo>
                    <a:pt x="30" y="232"/>
                  </a:lnTo>
                  <a:lnTo>
                    <a:pt x="30" y="242"/>
                  </a:lnTo>
                  <a:lnTo>
                    <a:pt x="30" y="259"/>
                  </a:lnTo>
                  <a:lnTo>
                    <a:pt x="31" y="267"/>
                  </a:lnTo>
                  <a:lnTo>
                    <a:pt x="41" y="301"/>
                  </a:lnTo>
                  <a:lnTo>
                    <a:pt x="41" y="303"/>
                  </a:lnTo>
                  <a:lnTo>
                    <a:pt x="41" y="315"/>
                  </a:lnTo>
                  <a:lnTo>
                    <a:pt x="41" y="329"/>
                  </a:lnTo>
                  <a:lnTo>
                    <a:pt x="41" y="330"/>
                  </a:lnTo>
                  <a:lnTo>
                    <a:pt x="41" y="337"/>
                  </a:lnTo>
                  <a:lnTo>
                    <a:pt x="39" y="348"/>
                  </a:lnTo>
                  <a:lnTo>
                    <a:pt x="37" y="352"/>
                  </a:lnTo>
                  <a:lnTo>
                    <a:pt x="28" y="363"/>
                  </a:lnTo>
                  <a:lnTo>
                    <a:pt x="28" y="370"/>
                  </a:lnTo>
                  <a:lnTo>
                    <a:pt x="29" y="371"/>
                  </a:lnTo>
                  <a:lnTo>
                    <a:pt x="38" y="380"/>
                  </a:lnTo>
                  <a:lnTo>
                    <a:pt x="50" y="392"/>
                  </a:lnTo>
                  <a:lnTo>
                    <a:pt x="51" y="394"/>
                  </a:lnTo>
                  <a:lnTo>
                    <a:pt x="53" y="568"/>
                  </a:lnTo>
                  <a:lnTo>
                    <a:pt x="54" y="568"/>
                  </a:lnTo>
                  <a:lnTo>
                    <a:pt x="296" y="561"/>
                  </a:lnTo>
                  <a:lnTo>
                    <a:pt x="423" y="558"/>
                  </a:lnTo>
                  <a:lnTo>
                    <a:pt x="422" y="547"/>
                  </a:lnTo>
                  <a:lnTo>
                    <a:pt x="422" y="544"/>
                  </a:lnTo>
                  <a:lnTo>
                    <a:pt x="423" y="533"/>
                  </a:lnTo>
                  <a:lnTo>
                    <a:pt x="420" y="530"/>
                  </a:lnTo>
                  <a:lnTo>
                    <a:pt x="401" y="515"/>
                  </a:lnTo>
                  <a:lnTo>
                    <a:pt x="400" y="514"/>
                  </a:lnTo>
                  <a:lnTo>
                    <a:pt x="378" y="500"/>
                  </a:lnTo>
                  <a:lnTo>
                    <a:pt x="376" y="494"/>
                  </a:lnTo>
                  <a:lnTo>
                    <a:pt x="369" y="486"/>
                  </a:lnTo>
                  <a:lnTo>
                    <a:pt x="346" y="475"/>
                  </a:lnTo>
                  <a:lnTo>
                    <a:pt x="343" y="472"/>
                  </a:lnTo>
                  <a:lnTo>
                    <a:pt x="342" y="469"/>
                  </a:lnTo>
                  <a:lnTo>
                    <a:pt x="342" y="465"/>
                  </a:lnTo>
                  <a:lnTo>
                    <a:pt x="324" y="462"/>
                  </a:lnTo>
                  <a:lnTo>
                    <a:pt x="322" y="461"/>
                  </a:lnTo>
                  <a:lnTo>
                    <a:pt x="320" y="457"/>
                  </a:lnTo>
                  <a:lnTo>
                    <a:pt x="309" y="452"/>
                  </a:lnTo>
                  <a:lnTo>
                    <a:pt x="306" y="446"/>
                  </a:lnTo>
                  <a:lnTo>
                    <a:pt x="305" y="442"/>
                  </a:lnTo>
                  <a:lnTo>
                    <a:pt x="305" y="417"/>
                  </a:lnTo>
                  <a:lnTo>
                    <a:pt x="305" y="416"/>
                  </a:lnTo>
                  <a:lnTo>
                    <a:pt x="308" y="398"/>
                  </a:lnTo>
                  <a:lnTo>
                    <a:pt x="306" y="391"/>
                  </a:lnTo>
                  <a:lnTo>
                    <a:pt x="308" y="388"/>
                  </a:lnTo>
                  <a:lnTo>
                    <a:pt x="311" y="379"/>
                  </a:lnTo>
                  <a:lnTo>
                    <a:pt x="306" y="370"/>
                  </a:lnTo>
                  <a:lnTo>
                    <a:pt x="296" y="364"/>
                  </a:lnTo>
                  <a:lnTo>
                    <a:pt x="295" y="361"/>
                  </a:lnTo>
                  <a:lnTo>
                    <a:pt x="296" y="360"/>
                  </a:lnTo>
                  <a:lnTo>
                    <a:pt x="295" y="359"/>
                  </a:lnTo>
                  <a:lnTo>
                    <a:pt x="300" y="347"/>
                  </a:lnTo>
                  <a:lnTo>
                    <a:pt x="301" y="344"/>
                  </a:lnTo>
                  <a:lnTo>
                    <a:pt x="303" y="333"/>
                  </a:lnTo>
                  <a:lnTo>
                    <a:pt x="304" y="330"/>
                  </a:lnTo>
                  <a:lnTo>
                    <a:pt x="324" y="315"/>
                  </a:lnTo>
                  <a:lnTo>
                    <a:pt x="329" y="313"/>
                  </a:lnTo>
                  <a:lnTo>
                    <a:pt x="336" y="306"/>
                  </a:lnTo>
                  <a:lnTo>
                    <a:pt x="334" y="258"/>
                  </a:lnTo>
                  <a:lnTo>
                    <a:pt x="335" y="255"/>
                  </a:lnTo>
                  <a:lnTo>
                    <a:pt x="342" y="250"/>
                  </a:lnTo>
                  <a:lnTo>
                    <a:pt x="343" y="245"/>
                  </a:lnTo>
                  <a:lnTo>
                    <a:pt x="345" y="242"/>
                  </a:lnTo>
                  <a:lnTo>
                    <a:pt x="348" y="241"/>
                  </a:lnTo>
                  <a:lnTo>
                    <a:pt x="394" y="199"/>
                  </a:lnTo>
                  <a:lnTo>
                    <a:pt x="426" y="165"/>
                  </a:lnTo>
                  <a:lnTo>
                    <a:pt x="436" y="157"/>
                  </a:lnTo>
                  <a:lnTo>
                    <a:pt x="440" y="156"/>
                  </a:lnTo>
                  <a:lnTo>
                    <a:pt x="457" y="148"/>
                  </a:lnTo>
                  <a:lnTo>
                    <a:pt x="469" y="138"/>
                  </a:lnTo>
                  <a:lnTo>
                    <a:pt x="471" y="137"/>
                  </a:lnTo>
                  <a:lnTo>
                    <a:pt x="481" y="135"/>
                  </a:lnTo>
                  <a:lnTo>
                    <a:pt x="491" y="132"/>
                  </a:lnTo>
                  <a:lnTo>
                    <a:pt x="515" y="118"/>
                  </a:lnTo>
                  <a:lnTo>
                    <a:pt x="515" y="117"/>
                  </a:lnTo>
                  <a:lnTo>
                    <a:pt x="510" y="118"/>
                  </a:lnTo>
                  <a:close/>
                </a:path>
              </a:pathLst>
            </a:custGeom>
            <a:solidFill>
              <a:srgbClr val="0096D6"/>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6" name="Freeform 44">
              <a:extLst>
                <a:ext uri="{FF2B5EF4-FFF2-40B4-BE49-F238E27FC236}">
                  <a16:creationId xmlns:a16="http://schemas.microsoft.com/office/drawing/2014/main" id="{64433153-F74C-5633-70F2-E7F85060B62B}"/>
                </a:ext>
              </a:extLst>
            </p:cNvPr>
            <p:cNvSpPr>
              <a:spLocks/>
            </p:cNvSpPr>
            <p:nvPr/>
          </p:nvSpPr>
          <p:spPr bwMode="auto">
            <a:xfrm>
              <a:off x="7252739" y="2511426"/>
              <a:ext cx="715963" cy="354013"/>
            </a:xfrm>
            <a:custGeom>
              <a:avLst/>
              <a:gdLst>
                <a:gd name="T0" fmla="*/ 424 w 451"/>
                <a:gd name="T1" fmla="*/ 79 h 223"/>
                <a:gd name="T2" fmla="*/ 400 w 451"/>
                <a:gd name="T3" fmla="*/ 79 h 223"/>
                <a:gd name="T4" fmla="*/ 379 w 451"/>
                <a:gd name="T5" fmla="*/ 81 h 223"/>
                <a:gd name="T6" fmla="*/ 364 w 451"/>
                <a:gd name="T7" fmla="*/ 65 h 223"/>
                <a:gd name="T8" fmla="*/ 364 w 451"/>
                <a:gd name="T9" fmla="*/ 51 h 223"/>
                <a:gd name="T10" fmla="*/ 348 w 451"/>
                <a:gd name="T11" fmla="*/ 59 h 223"/>
                <a:gd name="T12" fmla="*/ 264 w 451"/>
                <a:gd name="T13" fmla="*/ 88 h 223"/>
                <a:gd name="T14" fmla="*/ 256 w 451"/>
                <a:gd name="T15" fmla="*/ 98 h 223"/>
                <a:gd name="T16" fmla="*/ 247 w 451"/>
                <a:gd name="T17" fmla="*/ 94 h 223"/>
                <a:gd name="T18" fmla="*/ 244 w 451"/>
                <a:gd name="T19" fmla="*/ 93 h 223"/>
                <a:gd name="T20" fmla="*/ 222 w 451"/>
                <a:gd name="T21" fmla="*/ 89 h 223"/>
                <a:gd name="T22" fmla="*/ 179 w 451"/>
                <a:gd name="T23" fmla="*/ 68 h 223"/>
                <a:gd name="T24" fmla="*/ 142 w 451"/>
                <a:gd name="T25" fmla="*/ 59 h 223"/>
                <a:gd name="T26" fmla="*/ 126 w 451"/>
                <a:gd name="T27" fmla="*/ 70 h 223"/>
                <a:gd name="T28" fmla="*/ 119 w 451"/>
                <a:gd name="T29" fmla="*/ 59 h 223"/>
                <a:gd name="T30" fmla="*/ 129 w 451"/>
                <a:gd name="T31" fmla="*/ 35 h 223"/>
                <a:gd name="T32" fmla="*/ 156 w 451"/>
                <a:gd name="T33" fmla="*/ 4 h 223"/>
                <a:gd name="T34" fmla="*/ 165 w 451"/>
                <a:gd name="T35" fmla="*/ 0 h 223"/>
                <a:gd name="T36" fmla="*/ 118 w 451"/>
                <a:gd name="T37" fmla="*/ 30 h 223"/>
                <a:gd name="T38" fmla="*/ 89 w 451"/>
                <a:gd name="T39" fmla="*/ 53 h 223"/>
                <a:gd name="T40" fmla="*/ 39 w 451"/>
                <a:gd name="T41" fmla="*/ 74 h 223"/>
                <a:gd name="T42" fmla="*/ 32 w 451"/>
                <a:gd name="T43" fmla="*/ 80 h 223"/>
                <a:gd name="T44" fmla="*/ 6 w 451"/>
                <a:gd name="T45" fmla="*/ 95 h 223"/>
                <a:gd name="T46" fmla="*/ 6 w 451"/>
                <a:gd name="T47" fmla="*/ 98 h 223"/>
                <a:gd name="T48" fmla="*/ 15 w 451"/>
                <a:gd name="T49" fmla="*/ 105 h 223"/>
                <a:gd name="T50" fmla="*/ 21 w 451"/>
                <a:gd name="T51" fmla="*/ 113 h 223"/>
                <a:gd name="T52" fmla="*/ 99 w 451"/>
                <a:gd name="T53" fmla="*/ 127 h 223"/>
                <a:gd name="T54" fmla="*/ 118 w 451"/>
                <a:gd name="T55" fmla="*/ 139 h 223"/>
                <a:gd name="T56" fmla="*/ 127 w 451"/>
                <a:gd name="T57" fmla="*/ 139 h 223"/>
                <a:gd name="T58" fmla="*/ 158 w 451"/>
                <a:gd name="T59" fmla="*/ 147 h 223"/>
                <a:gd name="T60" fmla="*/ 165 w 451"/>
                <a:gd name="T61" fmla="*/ 156 h 223"/>
                <a:gd name="T62" fmla="*/ 182 w 451"/>
                <a:gd name="T63" fmla="*/ 167 h 223"/>
                <a:gd name="T64" fmla="*/ 184 w 451"/>
                <a:gd name="T65" fmla="*/ 198 h 223"/>
                <a:gd name="T66" fmla="*/ 198 w 451"/>
                <a:gd name="T67" fmla="*/ 200 h 223"/>
                <a:gd name="T68" fmla="*/ 198 w 451"/>
                <a:gd name="T69" fmla="*/ 210 h 223"/>
                <a:gd name="T70" fmla="*/ 195 w 451"/>
                <a:gd name="T71" fmla="*/ 220 h 223"/>
                <a:gd name="T72" fmla="*/ 201 w 451"/>
                <a:gd name="T73" fmla="*/ 216 h 223"/>
                <a:gd name="T74" fmla="*/ 216 w 451"/>
                <a:gd name="T75" fmla="*/ 191 h 223"/>
                <a:gd name="T76" fmla="*/ 230 w 451"/>
                <a:gd name="T77" fmla="*/ 161 h 223"/>
                <a:gd name="T78" fmla="*/ 234 w 451"/>
                <a:gd name="T79" fmla="*/ 144 h 223"/>
                <a:gd name="T80" fmla="*/ 243 w 451"/>
                <a:gd name="T81" fmla="*/ 147 h 223"/>
                <a:gd name="T82" fmla="*/ 250 w 451"/>
                <a:gd name="T83" fmla="*/ 144 h 223"/>
                <a:gd name="T84" fmla="*/ 271 w 451"/>
                <a:gd name="T85" fmla="*/ 144 h 223"/>
                <a:gd name="T86" fmla="*/ 271 w 451"/>
                <a:gd name="T87" fmla="*/ 157 h 223"/>
                <a:gd name="T88" fmla="*/ 285 w 451"/>
                <a:gd name="T89" fmla="*/ 145 h 223"/>
                <a:gd name="T90" fmla="*/ 289 w 451"/>
                <a:gd name="T91" fmla="*/ 134 h 223"/>
                <a:gd name="T92" fmla="*/ 312 w 451"/>
                <a:gd name="T93" fmla="*/ 134 h 223"/>
                <a:gd name="T94" fmla="*/ 324 w 451"/>
                <a:gd name="T95" fmla="*/ 124 h 223"/>
                <a:gd name="T96" fmla="*/ 348 w 451"/>
                <a:gd name="T97" fmla="*/ 112 h 223"/>
                <a:gd name="T98" fmla="*/ 383 w 451"/>
                <a:gd name="T99" fmla="*/ 115 h 223"/>
                <a:gd name="T100" fmla="*/ 398 w 451"/>
                <a:gd name="T101" fmla="*/ 117 h 223"/>
                <a:gd name="T102" fmla="*/ 403 w 451"/>
                <a:gd name="T103" fmla="*/ 112 h 223"/>
                <a:gd name="T104" fmla="*/ 439 w 451"/>
                <a:gd name="T105" fmla="*/ 112 h 223"/>
                <a:gd name="T106" fmla="*/ 439 w 451"/>
                <a:gd name="T107" fmla="*/ 10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1" h="223">
                  <a:moveTo>
                    <a:pt x="439" y="100"/>
                  </a:moveTo>
                  <a:lnTo>
                    <a:pt x="433" y="95"/>
                  </a:lnTo>
                  <a:lnTo>
                    <a:pt x="424" y="79"/>
                  </a:lnTo>
                  <a:lnTo>
                    <a:pt x="419" y="76"/>
                  </a:lnTo>
                  <a:lnTo>
                    <a:pt x="401" y="78"/>
                  </a:lnTo>
                  <a:lnTo>
                    <a:pt x="400" y="79"/>
                  </a:lnTo>
                  <a:lnTo>
                    <a:pt x="396" y="80"/>
                  </a:lnTo>
                  <a:lnTo>
                    <a:pt x="383" y="80"/>
                  </a:lnTo>
                  <a:lnTo>
                    <a:pt x="379" y="81"/>
                  </a:lnTo>
                  <a:lnTo>
                    <a:pt x="374" y="80"/>
                  </a:lnTo>
                  <a:lnTo>
                    <a:pt x="372" y="79"/>
                  </a:lnTo>
                  <a:lnTo>
                    <a:pt x="364" y="65"/>
                  </a:lnTo>
                  <a:lnTo>
                    <a:pt x="363" y="61"/>
                  </a:lnTo>
                  <a:lnTo>
                    <a:pt x="363" y="54"/>
                  </a:lnTo>
                  <a:lnTo>
                    <a:pt x="364" y="51"/>
                  </a:lnTo>
                  <a:lnTo>
                    <a:pt x="365" y="49"/>
                  </a:lnTo>
                  <a:lnTo>
                    <a:pt x="364" y="50"/>
                  </a:lnTo>
                  <a:lnTo>
                    <a:pt x="348" y="59"/>
                  </a:lnTo>
                  <a:lnTo>
                    <a:pt x="343" y="60"/>
                  </a:lnTo>
                  <a:lnTo>
                    <a:pt x="285" y="71"/>
                  </a:lnTo>
                  <a:lnTo>
                    <a:pt x="264" y="88"/>
                  </a:lnTo>
                  <a:lnTo>
                    <a:pt x="263" y="90"/>
                  </a:lnTo>
                  <a:lnTo>
                    <a:pt x="261" y="94"/>
                  </a:lnTo>
                  <a:lnTo>
                    <a:pt x="256" y="98"/>
                  </a:lnTo>
                  <a:lnTo>
                    <a:pt x="251" y="99"/>
                  </a:lnTo>
                  <a:lnTo>
                    <a:pt x="249" y="98"/>
                  </a:lnTo>
                  <a:lnTo>
                    <a:pt x="247" y="94"/>
                  </a:lnTo>
                  <a:lnTo>
                    <a:pt x="247" y="93"/>
                  </a:lnTo>
                  <a:lnTo>
                    <a:pt x="245" y="93"/>
                  </a:lnTo>
                  <a:lnTo>
                    <a:pt x="244" y="93"/>
                  </a:lnTo>
                  <a:lnTo>
                    <a:pt x="240" y="93"/>
                  </a:lnTo>
                  <a:lnTo>
                    <a:pt x="234" y="92"/>
                  </a:lnTo>
                  <a:lnTo>
                    <a:pt x="222" y="89"/>
                  </a:lnTo>
                  <a:lnTo>
                    <a:pt x="207" y="92"/>
                  </a:lnTo>
                  <a:lnTo>
                    <a:pt x="204" y="90"/>
                  </a:lnTo>
                  <a:lnTo>
                    <a:pt x="179" y="68"/>
                  </a:lnTo>
                  <a:lnTo>
                    <a:pt x="156" y="59"/>
                  </a:lnTo>
                  <a:lnTo>
                    <a:pt x="150" y="59"/>
                  </a:lnTo>
                  <a:lnTo>
                    <a:pt x="142" y="59"/>
                  </a:lnTo>
                  <a:lnTo>
                    <a:pt x="133" y="65"/>
                  </a:lnTo>
                  <a:lnTo>
                    <a:pt x="130" y="69"/>
                  </a:lnTo>
                  <a:lnTo>
                    <a:pt x="126" y="70"/>
                  </a:lnTo>
                  <a:lnTo>
                    <a:pt x="123" y="69"/>
                  </a:lnTo>
                  <a:lnTo>
                    <a:pt x="122" y="65"/>
                  </a:lnTo>
                  <a:lnTo>
                    <a:pt x="119" y="59"/>
                  </a:lnTo>
                  <a:lnTo>
                    <a:pt x="122" y="45"/>
                  </a:lnTo>
                  <a:lnTo>
                    <a:pt x="123" y="42"/>
                  </a:lnTo>
                  <a:lnTo>
                    <a:pt x="129" y="35"/>
                  </a:lnTo>
                  <a:lnTo>
                    <a:pt x="134" y="31"/>
                  </a:lnTo>
                  <a:lnTo>
                    <a:pt x="152" y="14"/>
                  </a:lnTo>
                  <a:lnTo>
                    <a:pt x="156" y="4"/>
                  </a:lnTo>
                  <a:lnTo>
                    <a:pt x="158" y="2"/>
                  </a:lnTo>
                  <a:lnTo>
                    <a:pt x="160" y="2"/>
                  </a:lnTo>
                  <a:lnTo>
                    <a:pt x="165" y="0"/>
                  </a:lnTo>
                  <a:lnTo>
                    <a:pt x="146" y="4"/>
                  </a:lnTo>
                  <a:lnTo>
                    <a:pt x="136" y="9"/>
                  </a:lnTo>
                  <a:lnTo>
                    <a:pt x="118" y="30"/>
                  </a:lnTo>
                  <a:lnTo>
                    <a:pt x="114" y="31"/>
                  </a:lnTo>
                  <a:lnTo>
                    <a:pt x="109" y="31"/>
                  </a:lnTo>
                  <a:lnTo>
                    <a:pt x="89" y="53"/>
                  </a:lnTo>
                  <a:lnTo>
                    <a:pt x="69" y="64"/>
                  </a:lnTo>
                  <a:lnTo>
                    <a:pt x="64" y="65"/>
                  </a:lnTo>
                  <a:lnTo>
                    <a:pt x="39" y="74"/>
                  </a:lnTo>
                  <a:lnTo>
                    <a:pt x="36" y="74"/>
                  </a:lnTo>
                  <a:lnTo>
                    <a:pt x="35" y="76"/>
                  </a:lnTo>
                  <a:lnTo>
                    <a:pt x="32" y="80"/>
                  </a:lnTo>
                  <a:lnTo>
                    <a:pt x="16" y="90"/>
                  </a:lnTo>
                  <a:lnTo>
                    <a:pt x="10" y="94"/>
                  </a:lnTo>
                  <a:lnTo>
                    <a:pt x="6" y="95"/>
                  </a:lnTo>
                  <a:lnTo>
                    <a:pt x="1" y="96"/>
                  </a:lnTo>
                  <a:lnTo>
                    <a:pt x="0" y="97"/>
                  </a:lnTo>
                  <a:lnTo>
                    <a:pt x="6" y="98"/>
                  </a:lnTo>
                  <a:lnTo>
                    <a:pt x="10" y="99"/>
                  </a:lnTo>
                  <a:lnTo>
                    <a:pt x="14" y="102"/>
                  </a:lnTo>
                  <a:lnTo>
                    <a:pt x="15" y="105"/>
                  </a:lnTo>
                  <a:lnTo>
                    <a:pt x="16" y="112"/>
                  </a:lnTo>
                  <a:lnTo>
                    <a:pt x="16" y="113"/>
                  </a:lnTo>
                  <a:lnTo>
                    <a:pt x="21" y="113"/>
                  </a:lnTo>
                  <a:lnTo>
                    <a:pt x="85" y="125"/>
                  </a:lnTo>
                  <a:lnTo>
                    <a:pt x="94" y="125"/>
                  </a:lnTo>
                  <a:lnTo>
                    <a:pt x="99" y="127"/>
                  </a:lnTo>
                  <a:lnTo>
                    <a:pt x="110" y="139"/>
                  </a:lnTo>
                  <a:lnTo>
                    <a:pt x="117" y="139"/>
                  </a:lnTo>
                  <a:lnTo>
                    <a:pt x="118" y="139"/>
                  </a:lnTo>
                  <a:lnTo>
                    <a:pt x="120" y="140"/>
                  </a:lnTo>
                  <a:lnTo>
                    <a:pt x="123" y="139"/>
                  </a:lnTo>
                  <a:lnTo>
                    <a:pt x="127" y="139"/>
                  </a:lnTo>
                  <a:lnTo>
                    <a:pt x="144" y="143"/>
                  </a:lnTo>
                  <a:lnTo>
                    <a:pt x="155" y="145"/>
                  </a:lnTo>
                  <a:lnTo>
                    <a:pt x="158" y="147"/>
                  </a:lnTo>
                  <a:lnTo>
                    <a:pt x="163" y="152"/>
                  </a:lnTo>
                  <a:lnTo>
                    <a:pt x="165" y="154"/>
                  </a:lnTo>
                  <a:lnTo>
                    <a:pt x="165" y="156"/>
                  </a:lnTo>
                  <a:lnTo>
                    <a:pt x="168" y="157"/>
                  </a:lnTo>
                  <a:lnTo>
                    <a:pt x="172" y="158"/>
                  </a:lnTo>
                  <a:lnTo>
                    <a:pt x="182" y="167"/>
                  </a:lnTo>
                  <a:lnTo>
                    <a:pt x="184" y="169"/>
                  </a:lnTo>
                  <a:lnTo>
                    <a:pt x="185" y="177"/>
                  </a:lnTo>
                  <a:lnTo>
                    <a:pt x="184" y="198"/>
                  </a:lnTo>
                  <a:lnTo>
                    <a:pt x="193" y="197"/>
                  </a:lnTo>
                  <a:lnTo>
                    <a:pt x="197" y="198"/>
                  </a:lnTo>
                  <a:lnTo>
                    <a:pt x="198" y="200"/>
                  </a:lnTo>
                  <a:lnTo>
                    <a:pt x="200" y="202"/>
                  </a:lnTo>
                  <a:lnTo>
                    <a:pt x="200" y="202"/>
                  </a:lnTo>
                  <a:lnTo>
                    <a:pt x="198" y="210"/>
                  </a:lnTo>
                  <a:lnTo>
                    <a:pt x="197" y="215"/>
                  </a:lnTo>
                  <a:lnTo>
                    <a:pt x="193" y="216"/>
                  </a:lnTo>
                  <a:lnTo>
                    <a:pt x="195" y="220"/>
                  </a:lnTo>
                  <a:lnTo>
                    <a:pt x="199" y="222"/>
                  </a:lnTo>
                  <a:lnTo>
                    <a:pt x="201" y="223"/>
                  </a:lnTo>
                  <a:lnTo>
                    <a:pt x="201" y="216"/>
                  </a:lnTo>
                  <a:lnTo>
                    <a:pt x="202" y="213"/>
                  </a:lnTo>
                  <a:lnTo>
                    <a:pt x="214" y="197"/>
                  </a:lnTo>
                  <a:lnTo>
                    <a:pt x="216" y="191"/>
                  </a:lnTo>
                  <a:lnTo>
                    <a:pt x="220" y="176"/>
                  </a:lnTo>
                  <a:lnTo>
                    <a:pt x="222" y="173"/>
                  </a:lnTo>
                  <a:lnTo>
                    <a:pt x="230" y="161"/>
                  </a:lnTo>
                  <a:lnTo>
                    <a:pt x="233" y="150"/>
                  </a:lnTo>
                  <a:lnTo>
                    <a:pt x="233" y="147"/>
                  </a:lnTo>
                  <a:lnTo>
                    <a:pt x="234" y="144"/>
                  </a:lnTo>
                  <a:lnTo>
                    <a:pt x="237" y="143"/>
                  </a:lnTo>
                  <a:lnTo>
                    <a:pt x="241" y="144"/>
                  </a:lnTo>
                  <a:lnTo>
                    <a:pt x="243" y="147"/>
                  </a:lnTo>
                  <a:lnTo>
                    <a:pt x="244" y="157"/>
                  </a:lnTo>
                  <a:lnTo>
                    <a:pt x="245" y="157"/>
                  </a:lnTo>
                  <a:lnTo>
                    <a:pt x="250" y="144"/>
                  </a:lnTo>
                  <a:lnTo>
                    <a:pt x="254" y="143"/>
                  </a:lnTo>
                  <a:lnTo>
                    <a:pt x="266" y="143"/>
                  </a:lnTo>
                  <a:lnTo>
                    <a:pt x="271" y="144"/>
                  </a:lnTo>
                  <a:lnTo>
                    <a:pt x="273" y="147"/>
                  </a:lnTo>
                  <a:lnTo>
                    <a:pt x="273" y="153"/>
                  </a:lnTo>
                  <a:lnTo>
                    <a:pt x="271" y="157"/>
                  </a:lnTo>
                  <a:lnTo>
                    <a:pt x="265" y="163"/>
                  </a:lnTo>
                  <a:lnTo>
                    <a:pt x="284" y="148"/>
                  </a:lnTo>
                  <a:lnTo>
                    <a:pt x="285" y="145"/>
                  </a:lnTo>
                  <a:lnTo>
                    <a:pt x="285" y="138"/>
                  </a:lnTo>
                  <a:lnTo>
                    <a:pt x="286" y="135"/>
                  </a:lnTo>
                  <a:lnTo>
                    <a:pt x="289" y="134"/>
                  </a:lnTo>
                  <a:lnTo>
                    <a:pt x="302" y="132"/>
                  </a:lnTo>
                  <a:lnTo>
                    <a:pt x="311" y="134"/>
                  </a:lnTo>
                  <a:lnTo>
                    <a:pt x="312" y="134"/>
                  </a:lnTo>
                  <a:lnTo>
                    <a:pt x="313" y="131"/>
                  </a:lnTo>
                  <a:lnTo>
                    <a:pt x="322" y="125"/>
                  </a:lnTo>
                  <a:lnTo>
                    <a:pt x="324" y="124"/>
                  </a:lnTo>
                  <a:lnTo>
                    <a:pt x="328" y="124"/>
                  </a:lnTo>
                  <a:lnTo>
                    <a:pt x="344" y="113"/>
                  </a:lnTo>
                  <a:lnTo>
                    <a:pt x="348" y="112"/>
                  </a:lnTo>
                  <a:lnTo>
                    <a:pt x="353" y="113"/>
                  </a:lnTo>
                  <a:lnTo>
                    <a:pt x="358" y="113"/>
                  </a:lnTo>
                  <a:lnTo>
                    <a:pt x="383" y="115"/>
                  </a:lnTo>
                  <a:lnTo>
                    <a:pt x="387" y="117"/>
                  </a:lnTo>
                  <a:lnTo>
                    <a:pt x="398" y="124"/>
                  </a:lnTo>
                  <a:lnTo>
                    <a:pt x="398" y="117"/>
                  </a:lnTo>
                  <a:lnTo>
                    <a:pt x="400" y="114"/>
                  </a:lnTo>
                  <a:lnTo>
                    <a:pt x="401" y="113"/>
                  </a:lnTo>
                  <a:lnTo>
                    <a:pt x="403" y="112"/>
                  </a:lnTo>
                  <a:lnTo>
                    <a:pt x="417" y="113"/>
                  </a:lnTo>
                  <a:lnTo>
                    <a:pt x="432" y="112"/>
                  </a:lnTo>
                  <a:lnTo>
                    <a:pt x="439" y="112"/>
                  </a:lnTo>
                  <a:lnTo>
                    <a:pt x="445" y="113"/>
                  </a:lnTo>
                  <a:lnTo>
                    <a:pt x="451" y="108"/>
                  </a:lnTo>
                  <a:lnTo>
                    <a:pt x="439" y="100"/>
                  </a:lnTo>
                  <a:close/>
                </a:path>
              </a:pathLst>
            </a:custGeom>
            <a:solidFill>
              <a:srgbClr val="0096D6"/>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9" name="Freeform 64">
              <a:extLst>
                <a:ext uri="{FF2B5EF4-FFF2-40B4-BE49-F238E27FC236}">
                  <a16:creationId xmlns:a16="http://schemas.microsoft.com/office/drawing/2014/main" id="{8C8256B8-B3F8-48A9-8F54-797B8C097CAC}"/>
                </a:ext>
              </a:extLst>
            </p:cNvPr>
            <p:cNvSpPr>
              <a:spLocks/>
            </p:cNvSpPr>
            <p:nvPr/>
          </p:nvSpPr>
          <p:spPr bwMode="auto">
            <a:xfrm>
              <a:off x="7713114" y="2728913"/>
              <a:ext cx="495300" cy="650875"/>
            </a:xfrm>
            <a:custGeom>
              <a:avLst/>
              <a:gdLst>
                <a:gd name="T0" fmla="*/ 309 w 312"/>
                <a:gd name="T1" fmla="*/ 249 h 410"/>
                <a:gd name="T2" fmla="*/ 302 w 312"/>
                <a:gd name="T3" fmla="*/ 218 h 410"/>
                <a:gd name="T4" fmla="*/ 258 w 312"/>
                <a:gd name="T5" fmla="*/ 156 h 410"/>
                <a:gd name="T6" fmla="*/ 239 w 312"/>
                <a:gd name="T7" fmla="*/ 172 h 410"/>
                <a:gd name="T8" fmla="*/ 208 w 312"/>
                <a:gd name="T9" fmla="*/ 207 h 410"/>
                <a:gd name="T10" fmla="*/ 198 w 312"/>
                <a:gd name="T11" fmla="*/ 203 h 410"/>
                <a:gd name="T12" fmla="*/ 189 w 312"/>
                <a:gd name="T13" fmla="*/ 192 h 410"/>
                <a:gd name="T14" fmla="*/ 198 w 312"/>
                <a:gd name="T15" fmla="*/ 171 h 410"/>
                <a:gd name="T16" fmla="*/ 215 w 312"/>
                <a:gd name="T17" fmla="*/ 156 h 410"/>
                <a:gd name="T18" fmla="*/ 217 w 312"/>
                <a:gd name="T19" fmla="*/ 143 h 410"/>
                <a:gd name="T20" fmla="*/ 229 w 312"/>
                <a:gd name="T21" fmla="*/ 128 h 410"/>
                <a:gd name="T22" fmla="*/ 224 w 312"/>
                <a:gd name="T23" fmla="*/ 93 h 410"/>
                <a:gd name="T24" fmla="*/ 209 w 312"/>
                <a:gd name="T25" fmla="*/ 76 h 410"/>
                <a:gd name="T26" fmla="*/ 209 w 312"/>
                <a:gd name="T27" fmla="*/ 63 h 410"/>
                <a:gd name="T28" fmla="*/ 220 w 312"/>
                <a:gd name="T29" fmla="*/ 56 h 410"/>
                <a:gd name="T30" fmla="*/ 201 w 312"/>
                <a:gd name="T31" fmla="*/ 35 h 410"/>
                <a:gd name="T32" fmla="*/ 156 w 312"/>
                <a:gd name="T33" fmla="*/ 21 h 410"/>
                <a:gd name="T34" fmla="*/ 137 w 312"/>
                <a:gd name="T35" fmla="*/ 11 h 410"/>
                <a:gd name="T36" fmla="*/ 112 w 312"/>
                <a:gd name="T37" fmla="*/ 0 h 410"/>
                <a:gd name="T38" fmla="*/ 96 w 312"/>
                <a:gd name="T39" fmla="*/ 8 h 410"/>
                <a:gd name="T40" fmla="*/ 87 w 312"/>
                <a:gd name="T41" fmla="*/ 34 h 410"/>
                <a:gd name="T42" fmla="*/ 92 w 312"/>
                <a:gd name="T43" fmla="*/ 36 h 410"/>
                <a:gd name="T44" fmla="*/ 91 w 312"/>
                <a:gd name="T45" fmla="*/ 42 h 410"/>
                <a:gd name="T46" fmla="*/ 80 w 312"/>
                <a:gd name="T47" fmla="*/ 50 h 410"/>
                <a:gd name="T48" fmla="*/ 68 w 312"/>
                <a:gd name="T49" fmla="*/ 66 h 410"/>
                <a:gd name="T50" fmla="*/ 73 w 312"/>
                <a:gd name="T51" fmla="*/ 88 h 410"/>
                <a:gd name="T52" fmla="*/ 58 w 312"/>
                <a:gd name="T53" fmla="*/ 103 h 410"/>
                <a:gd name="T54" fmla="*/ 61 w 312"/>
                <a:gd name="T55" fmla="*/ 84 h 410"/>
                <a:gd name="T56" fmla="*/ 58 w 312"/>
                <a:gd name="T57" fmla="*/ 72 h 410"/>
                <a:gd name="T58" fmla="*/ 53 w 312"/>
                <a:gd name="T59" fmla="*/ 70 h 410"/>
                <a:gd name="T60" fmla="*/ 46 w 312"/>
                <a:gd name="T61" fmla="*/ 86 h 410"/>
                <a:gd name="T62" fmla="*/ 40 w 312"/>
                <a:gd name="T63" fmla="*/ 93 h 410"/>
                <a:gd name="T64" fmla="*/ 25 w 312"/>
                <a:gd name="T65" fmla="*/ 108 h 410"/>
                <a:gd name="T66" fmla="*/ 13 w 312"/>
                <a:gd name="T67" fmla="*/ 121 h 410"/>
                <a:gd name="T68" fmla="*/ 13 w 312"/>
                <a:gd name="T69" fmla="*/ 156 h 410"/>
                <a:gd name="T70" fmla="*/ 6 w 312"/>
                <a:gd name="T71" fmla="*/ 178 h 410"/>
                <a:gd name="T72" fmla="*/ 2 w 312"/>
                <a:gd name="T73" fmla="*/ 192 h 410"/>
                <a:gd name="T74" fmla="*/ 4 w 312"/>
                <a:gd name="T75" fmla="*/ 227 h 410"/>
                <a:gd name="T76" fmla="*/ 15 w 312"/>
                <a:gd name="T77" fmla="*/ 249 h 410"/>
                <a:gd name="T78" fmla="*/ 34 w 312"/>
                <a:gd name="T79" fmla="*/ 292 h 410"/>
                <a:gd name="T80" fmla="*/ 42 w 312"/>
                <a:gd name="T81" fmla="*/ 318 h 410"/>
                <a:gd name="T82" fmla="*/ 37 w 312"/>
                <a:gd name="T83" fmla="*/ 324 h 410"/>
                <a:gd name="T84" fmla="*/ 30 w 312"/>
                <a:gd name="T85" fmla="*/ 360 h 410"/>
                <a:gd name="T86" fmla="*/ 13 w 312"/>
                <a:gd name="T87" fmla="*/ 403 h 410"/>
                <a:gd name="T88" fmla="*/ 151 w 312"/>
                <a:gd name="T89" fmla="*/ 393 h 410"/>
                <a:gd name="T90" fmla="*/ 156 w 312"/>
                <a:gd name="T91" fmla="*/ 397 h 410"/>
                <a:gd name="T92" fmla="*/ 251 w 312"/>
                <a:gd name="T93" fmla="*/ 384 h 410"/>
                <a:gd name="T94" fmla="*/ 253 w 312"/>
                <a:gd name="T95" fmla="*/ 382 h 410"/>
                <a:gd name="T96" fmla="*/ 269 w 312"/>
                <a:gd name="T97" fmla="*/ 355 h 410"/>
                <a:gd name="T98" fmla="*/ 274 w 312"/>
                <a:gd name="T99" fmla="*/ 328 h 410"/>
                <a:gd name="T100" fmla="*/ 289 w 312"/>
                <a:gd name="T101" fmla="*/ 303 h 410"/>
                <a:gd name="T102" fmla="*/ 289 w 312"/>
                <a:gd name="T103" fmla="*/ 296 h 410"/>
                <a:gd name="T104" fmla="*/ 300 w 312"/>
                <a:gd name="T105" fmla="*/ 296 h 410"/>
                <a:gd name="T106" fmla="*/ 308 w 312"/>
                <a:gd name="T107" fmla="*/ 292 h 410"/>
                <a:gd name="T108" fmla="*/ 312 w 312"/>
                <a:gd name="T109" fmla="*/ 284 h 410"/>
                <a:gd name="T110" fmla="*/ 312 w 312"/>
                <a:gd name="T111" fmla="*/ 254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2" h="410">
                  <a:moveTo>
                    <a:pt x="312" y="254"/>
                  </a:moveTo>
                  <a:lnTo>
                    <a:pt x="309" y="249"/>
                  </a:lnTo>
                  <a:lnTo>
                    <a:pt x="306" y="241"/>
                  </a:lnTo>
                  <a:lnTo>
                    <a:pt x="302" y="218"/>
                  </a:lnTo>
                  <a:lnTo>
                    <a:pt x="280" y="162"/>
                  </a:lnTo>
                  <a:lnTo>
                    <a:pt x="258" y="156"/>
                  </a:lnTo>
                  <a:lnTo>
                    <a:pt x="249" y="162"/>
                  </a:lnTo>
                  <a:lnTo>
                    <a:pt x="239" y="172"/>
                  </a:lnTo>
                  <a:lnTo>
                    <a:pt x="209" y="207"/>
                  </a:lnTo>
                  <a:lnTo>
                    <a:pt x="208" y="207"/>
                  </a:lnTo>
                  <a:lnTo>
                    <a:pt x="205" y="206"/>
                  </a:lnTo>
                  <a:lnTo>
                    <a:pt x="198" y="203"/>
                  </a:lnTo>
                  <a:lnTo>
                    <a:pt x="195" y="203"/>
                  </a:lnTo>
                  <a:lnTo>
                    <a:pt x="189" y="192"/>
                  </a:lnTo>
                  <a:lnTo>
                    <a:pt x="192" y="176"/>
                  </a:lnTo>
                  <a:lnTo>
                    <a:pt x="198" y="171"/>
                  </a:lnTo>
                  <a:lnTo>
                    <a:pt x="209" y="162"/>
                  </a:lnTo>
                  <a:lnTo>
                    <a:pt x="215" y="156"/>
                  </a:lnTo>
                  <a:lnTo>
                    <a:pt x="217" y="148"/>
                  </a:lnTo>
                  <a:lnTo>
                    <a:pt x="217" y="143"/>
                  </a:lnTo>
                  <a:lnTo>
                    <a:pt x="223" y="140"/>
                  </a:lnTo>
                  <a:lnTo>
                    <a:pt x="229" y="128"/>
                  </a:lnTo>
                  <a:lnTo>
                    <a:pt x="229" y="100"/>
                  </a:lnTo>
                  <a:lnTo>
                    <a:pt x="224" y="93"/>
                  </a:lnTo>
                  <a:lnTo>
                    <a:pt x="220" y="83"/>
                  </a:lnTo>
                  <a:lnTo>
                    <a:pt x="209" y="76"/>
                  </a:lnTo>
                  <a:lnTo>
                    <a:pt x="208" y="70"/>
                  </a:lnTo>
                  <a:lnTo>
                    <a:pt x="209" y="63"/>
                  </a:lnTo>
                  <a:lnTo>
                    <a:pt x="220" y="61"/>
                  </a:lnTo>
                  <a:lnTo>
                    <a:pt x="220" y="56"/>
                  </a:lnTo>
                  <a:lnTo>
                    <a:pt x="209" y="39"/>
                  </a:lnTo>
                  <a:lnTo>
                    <a:pt x="201" y="35"/>
                  </a:lnTo>
                  <a:lnTo>
                    <a:pt x="176" y="24"/>
                  </a:lnTo>
                  <a:lnTo>
                    <a:pt x="156" y="21"/>
                  </a:lnTo>
                  <a:lnTo>
                    <a:pt x="150" y="15"/>
                  </a:lnTo>
                  <a:lnTo>
                    <a:pt x="137" y="11"/>
                  </a:lnTo>
                  <a:lnTo>
                    <a:pt x="121" y="6"/>
                  </a:lnTo>
                  <a:lnTo>
                    <a:pt x="112" y="0"/>
                  </a:lnTo>
                  <a:lnTo>
                    <a:pt x="106" y="5"/>
                  </a:lnTo>
                  <a:lnTo>
                    <a:pt x="96" y="8"/>
                  </a:lnTo>
                  <a:lnTo>
                    <a:pt x="87" y="21"/>
                  </a:lnTo>
                  <a:lnTo>
                    <a:pt x="87" y="34"/>
                  </a:lnTo>
                  <a:lnTo>
                    <a:pt x="89" y="36"/>
                  </a:lnTo>
                  <a:lnTo>
                    <a:pt x="92" y="36"/>
                  </a:lnTo>
                  <a:lnTo>
                    <a:pt x="93" y="41"/>
                  </a:lnTo>
                  <a:lnTo>
                    <a:pt x="91" y="42"/>
                  </a:lnTo>
                  <a:lnTo>
                    <a:pt x="84" y="47"/>
                  </a:lnTo>
                  <a:lnTo>
                    <a:pt x="80" y="50"/>
                  </a:lnTo>
                  <a:lnTo>
                    <a:pt x="74" y="55"/>
                  </a:lnTo>
                  <a:lnTo>
                    <a:pt x="68" y="66"/>
                  </a:lnTo>
                  <a:lnTo>
                    <a:pt x="72" y="79"/>
                  </a:lnTo>
                  <a:lnTo>
                    <a:pt x="73" y="88"/>
                  </a:lnTo>
                  <a:lnTo>
                    <a:pt x="65" y="99"/>
                  </a:lnTo>
                  <a:lnTo>
                    <a:pt x="58" y="103"/>
                  </a:lnTo>
                  <a:lnTo>
                    <a:pt x="56" y="95"/>
                  </a:lnTo>
                  <a:lnTo>
                    <a:pt x="61" y="84"/>
                  </a:lnTo>
                  <a:lnTo>
                    <a:pt x="56" y="76"/>
                  </a:lnTo>
                  <a:lnTo>
                    <a:pt x="58" y="72"/>
                  </a:lnTo>
                  <a:lnTo>
                    <a:pt x="56" y="68"/>
                  </a:lnTo>
                  <a:lnTo>
                    <a:pt x="53" y="70"/>
                  </a:lnTo>
                  <a:lnTo>
                    <a:pt x="48" y="79"/>
                  </a:lnTo>
                  <a:lnTo>
                    <a:pt x="46" y="86"/>
                  </a:lnTo>
                  <a:lnTo>
                    <a:pt x="44" y="93"/>
                  </a:lnTo>
                  <a:lnTo>
                    <a:pt x="40" y="93"/>
                  </a:lnTo>
                  <a:lnTo>
                    <a:pt x="28" y="99"/>
                  </a:lnTo>
                  <a:lnTo>
                    <a:pt x="25" y="108"/>
                  </a:lnTo>
                  <a:lnTo>
                    <a:pt x="21" y="113"/>
                  </a:lnTo>
                  <a:lnTo>
                    <a:pt x="13" y="121"/>
                  </a:lnTo>
                  <a:lnTo>
                    <a:pt x="13" y="138"/>
                  </a:lnTo>
                  <a:lnTo>
                    <a:pt x="13" y="156"/>
                  </a:lnTo>
                  <a:lnTo>
                    <a:pt x="13" y="162"/>
                  </a:lnTo>
                  <a:lnTo>
                    <a:pt x="6" y="178"/>
                  </a:lnTo>
                  <a:lnTo>
                    <a:pt x="0" y="186"/>
                  </a:lnTo>
                  <a:lnTo>
                    <a:pt x="2" y="192"/>
                  </a:lnTo>
                  <a:lnTo>
                    <a:pt x="9" y="214"/>
                  </a:lnTo>
                  <a:lnTo>
                    <a:pt x="4" y="227"/>
                  </a:lnTo>
                  <a:lnTo>
                    <a:pt x="12" y="241"/>
                  </a:lnTo>
                  <a:lnTo>
                    <a:pt x="15" y="249"/>
                  </a:lnTo>
                  <a:lnTo>
                    <a:pt x="25" y="269"/>
                  </a:lnTo>
                  <a:lnTo>
                    <a:pt x="34" y="292"/>
                  </a:lnTo>
                  <a:lnTo>
                    <a:pt x="34" y="314"/>
                  </a:lnTo>
                  <a:lnTo>
                    <a:pt x="42" y="318"/>
                  </a:lnTo>
                  <a:lnTo>
                    <a:pt x="42" y="320"/>
                  </a:lnTo>
                  <a:lnTo>
                    <a:pt x="37" y="324"/>
                  </a:lnTo>
                  <a:lnTo>
                    <a:pt x="33" y="345"/>
                  </a:lnTo>
                  <a:lnTo>
                    <a:pt x="30" y="360"/>
                  </a:lnTo>
                  <a:lnTo>
                    <a:pt x="25" y="373"/>
                  </a:lnTo>
                  <a:lnTo>
                    <a:pt x="13" y="403"/>
                  </a:lnTo>
                  <a:lnTo>
                    <a:pt x="1" y="410"/>
                  </a:lnTo>
                  <a:lnTo>
                    <a:pt x="151" y="393"/>
                  </a:lnTo>
                  <a:lnTo>
                    <a:pt x="155" y="394"/>
                  </a:lnTo>
                  <a:lnTo>
                    <a:pt x="156" y="397"/>
                  </a:lnTo>
                  <a:lnTo>
                    <a:pt x="156" y="399"/>
                  </a:lnTo>
                  <a:lnTo>
                    <a:pt x="251" y="384"/>
                  </a:lnTo>
                  <a:lnTo>
                    <a:pt x="253" y="385"/>
                  </a:lnTo>
                  <a:lnTo>
                    <a:pt x="253" y="382"/>
                  </a:lnTo>
                  <a:lnTo>
                    <a:pt x="266" y="360"/>
                  </a:lnTo>
                  <a:lnTo>
                    <a:pt x="269" y="355"/>
                  </a:lnTo>
                  <a:lnTo>
                    <a:pt x="269" y="340"/>
                  </a:lnTo>
                  <a:lnTo>
                    <a:pt x="274" y="328"/>
                  </a:lnTo>
                  <a:lnTo>
                    <a:pt x="289" y="318"/>
                  </a:lnTo>
                  <a:lnTo>
                    <a:pt x="289" y="303"/>
                  </a:lnTo>
                  <a:lnTo>
                    <a:pt x="289" y="300"/>
                  </a:lnTo>
                  <a:lnTo>
                    <a:pt x="289" y="296"/>
                  </a:lnTo>
                  <a:lnTo>
                    <a:pt x="298" y="287"/>
                  </a:lnTo>
                  <a:lnTo>
                    <a:pt x="300" y="296"/>
                  </a:lnTo>
                  <a:lnTo>
                    <a:pt x="302" y="298"/>
                  </a:lnTo>
                  <a:lnTo>
                    <a:pt x="308" y="292"/>
                  </a:lnTo>
                  <a:lnTo>
                    <a:pt x="310" y="291"/>
                  </a:lnTo>
                  <a:lnTo>
                    <a:pt x="312" y="284"/>
                  </a:lnTo>
                  <a:lnTo>
                    <a:pt x="309" y="270"/>
                  </a:lnTo>
                  <a:lnTo>
                    <a:pt x="312" y="254"/>
                  </a:lnTo>
                  <a:close/>
                </a:path>
              </a:pathLst>
            </a:custGeom>
            <a:solidFill>
              <a:srgbClr val="0096D6"/>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65">
              <a:extLst>
                <a:ext uri="{FF2B5EF4-FFF2-40B4-BE49-F238E27FC236}">
                  <a16:creationId xmlns:a16="http://schemas.microsoft.com/office/drawing/2014/main" id="{55C4E125-233B-8D13-854F-DAFAD37BAE13}"/>
                </a:ext>
              </a:extLst>
            </p:cNvPr>
            <p:cNvSpPr>
              <a:spLocks/>
            </p:cNvSpPr>
            <p:nvPr/>
          </p:nvSpPr>
          <p:spPr bwMode="auto">
            <a:xfrm>
              <a:off x="6555827" y="3157539"/>
              <a:ext cx="754063" cy="474663"/>
            </a:xfrm>
            <a:custGeom>
              <a:avLst/>
              <a:gdLst>
                <a:gd name="T0" fmla="*/ 457 w 475"/>
                <a:gd name="T1" fmla="*/ 121 h 299"/>
                <a:gd name="T2" fmla="*/ 454 w 475"/>
                <a:gd name="T3" fmla="*/ 109 h 299"/>
                <a:gd name="T4" fmla="*/ 436 w 475"/>
                <a:gd name="T5" fmla="*/ 95 h 299"/>
                <a:gd name="T6" fmla="*/ 428 w 475"/>
                <a:gd name="T7" fmla="*/ 81 h 299"/>
                <a:gd name="T8" fmla="*/ 405 w 475"/>
                <a:gd name="T9" fmla="*/ 75 h 299"/>
                <a:gd name="T10" fmla="*/ 401 w 475"/>
                <a:gd name="T11" fmla="*/ 70 h 299"/>
                <a:gd name="T12" fmla="*/ 394 w 475"/>
                <a:gd name="T13" fmla="*/ 44 h 299"/>
                <a:gd name="T14" fmla="*/ 392 w 475"/>
                <a:gd name="T15" fmla="*/ 28 h 299"/>
                <a:gd name="T16" fmla="*/ 397 w 475"/>
                <a:gd name="T17" fmla="*/ 17 h 299"/>
                <a:gd name="T18" fmla="*/ 390 w 475"/>
                <a:gd name="T19" fmla="*/ 10 h 299"/>
                <a:gd name="T20" fmla="*/ 255 w 475"/>
                <a:gd name="T21" fmla="*/ 3 h 299"/>
                <a:gd name="T22" fmla="*/ 2 w 475"/>
                <a:gd name="T23" fmla="*/ 11 h 299"/>
                <a:gd name="T24" fmla="*/ 3 w 475"/>
                <a:gd name="T25" fmla="*/ 17 h 299"/>
                <a:gd name="T26" fmla="*/ 3 w 475"/>
                <a:gd name="T27" fmla="*/ 19 h 299"/>
                <a:gd name="T28" fmla="*/ 5 w 475"/>
                <a:gd name="T29" fmla="*/ 30 h 299"/>
                <a:gd name="T30" fmla="*/ 12 w 475"/>
                <a:gd name="T31" fmla="*/ 49 h 299"/>
                <a:gd name="T32" fmla="*/ 10 w 475"/>
                <a:gd name="T33" fmla="*/ 54 h 299"/>
                <a:gd name="T34" fmla="*/ 4 w 475"/>
                <a:gd name="T35" fmla="*/ 58 h 299"/>
                <a:gd name="T36" fmla="*/ 5 w 475"/>
                <a:gd name="T37" fmla="*/ 62 h 299"/>
                <a:gd name="T38" fmla="*/ 0 w 475"/>
                <a:gd name="T39" fmla="*/ 81 h 299"/>
                <a:gd name="T40" fmla="*/ 9 w 475"/>
                <a:gd name="T41" fmla="*/ 104 h 299"/>
                <a:gd name="T42" fmla="*/ 10 w 475"/>
                <a:gd name="T43" fmla="*/ 109 h 299"/>
                <a:gd name="T44" fmla="*/ 15 w 475"/>
                <a:gd name="T45" fmla="*/ 120 h 299"/>
                <a:gd name="T46" fmla="*/ 17 w 475"/>
                <a:gd name="T47" fmla="*/ 122 h 299"/>
                <a:gd name="T48" fmla="*/ 19 w 475"/>
                <a:gd name="T49" fmla="*/ 126 h 299"/>
                <a:gd name="T50" fmla="*/ 15 w 475"/>
                <a:gd name="T51" fmla="*/ 146 h 299"/>
                <a:gd name="T52" fmla="*/ 21 w 475"/>
                <a:gd name="T53" fmla="*/ 149 h 299"/>
                <a:gd name="T54" fmla="*/ 23 w 475"/>
                <a:gd name="T55" fmla="*/ 152 h 299"/>
                <a:gd name="T56" fmla="*/ 34 w 475"/>
                <a:gd name="T57" fmla="*/ 172 h 299"/>
                <a:gd name="T58" fmla="*/ 36 w 475"/>
                <a:gd name="T59" fmla="*/ 173 h 299"/>
                <a:gd name="T60" fmla="*/ 34 w 475"/>
                <a:gd name="T61" fmla="*/ 186 h 299"/>
                <a:gd name="T62" fmla="*/ 36 w 475"/>
                <a:gd name="T63" fmla="*/ 191 h 299"/>
                <a:gd name="T64" fmla="*/ 46 w 475"/>
                <a:gd name="T65" fmla="*/ 199 h 299"/>
                <a:gd name="T66" fmla="*/ 49 w 475"/>
                <a:gd name="T67" fmla="*/ 207 h 299"/>
                <a:gd name="T68" fmla="*/ 49 w 475"/>
                <a:gd name="T69" fmla="*/ 213 h 299"/>
                <a:gd name="T70" fmla="*/ 46 w 475"/>
                <a:gd name="T71" fmla="*/ 230 h 299"/>
                <a:gd name="T72" fmla="*/ 52 w 475"/>
                <a:gd name="T73" fmla="*/ 234 h 299"/>
                <a:gd name="T74" fmla="*/ 58 w 475"/>
                <a:gd name="T75" fmla="*/ 244 h 299"/>
                <a:gd name="T76" fmla="*/ 58 w 475"/>
                <a:gd name="T77" fmla="*/ 250 h 299"/>
                <a:gd name="T78" fmla="*/ 53 w 475"/>
                <a:gd name="T79" fmla="*/ 257 h 299"/>
                <a:gd name="T80" fmla="*/ 59 w 475"/>
                <a:gd name="T81" fmla="*/ 264 h 299"/>
                <a:gd name="T82" fmla="*/ 61 w 475"/>
                <a:gd name="T83" fmla="*/ 265 h 299"/>
                <a:gd name="T84" fmla="*/ 59 w 475"/>
                <a:gd name="T85" fmla="*/ 276 h 299"/>
                <a:gd name="T86" fmla="*/ 62 w 475"/>
                <a:gd name="T87" fmla="*/ 287 h 299"/>
                <a:gd name="T88" fmla="*/ 366 w 475"/>
                <a:gd name="T89" fmla="*/ 278 h 299"/>
                <a:gd name="T90" fmla="*/ 367 w 475"/>
                <a:gd name="T91" fmla="*/ 278 h 299"/>
                <a:gd name="T92" fmla="*/ 383 w 475"/>
                <a:gd name="T93" fmla="*/ 294 h 299"/>
                <a:gd name="T94" fmla="*/ 390 w 475"/>
                <a:gd name="T95" fmla="*/ 295 h 299"/>
                <a:gd name="T96" fmla="*/ 390 w 475"/>
                <a:gd name="T97" fmla="*/ 287 h 299"/>
                <a:gd name="T98" fmla="*/ 394 w 475"/>
                <a:gd name="T99" fmla="*/ 278 h 299"/>
                <a:gd name="T100" fmla="*/ 416 w 475"/>
                <a:gd name="T101" fmla="*/ 247 h 299"/>
                <a:gd name="T102" fmla="*/ 418 w 475"/>
                <a:gd name="T103" fmla="*/ 231 h 299"/>
                <a:gd name="T104" fmla="*/ 405 w 475"/>
                <a:gd name="T105" fmla="*/ 219 h 299"/>
                <a:gd name="T106" fmla="*/ 405 w 475"/>
                <a:gd name="T107" fmla="*/ 210 h 299"/>
                <a:gd name="T108" fmla="*/ 406 w 475"/>
                <a:gd name="T109" fmla="*/ 206 h 299"/>
                <a:gd name="T110" fmla="*/ 420 w 475"/>
                <a:gd name="T111" fmla="*/ 192 h 299"/>
                <a:gd name="T112" fmla="*/ 438 w 475"/>
                <a:gd name="T113" fmla="*/ 191 h 299"/>
                <a:gd name="T114" fmla="*/ 441 w 475"/>
                <a:gd name="T115" fmla="*/ 187 h 299"/>
                <a:gd name="T116" fmla="*/ 464 w 475"/>
                <a:gd name="T117" fmla="*/ 171 h 299"/>
                <a:gd name="T118" fmla="*/ 464 w 475"/>
                <a:gd name="T119" fmla="*/ 166 h 299"/>
                <a:gd name="T120" fmla="*/ 470 w 475"/>
                <a:gd name="T121" fmla="*/ 156 h 299"/>
                <a:gd name="T122" fmla="*/ 475 w 475"/>
                <a:gd name="T123" fmla="*/ 142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5" h="299">
                  <a:moveTo>
                    <a:pt x="470" y="129"/>
                  </a:moveTo>
                  <a:lnTo>
                    <a:pt x="457" y="121"/>
                  </a:lnTo>
                  <a:lnTo>
                    <a:pt x="455" y="117"/>
                  </a:lnTo>
                  <a:lnTo>
                    <a:pt x="454" y="109"/>
                  </a:lnTo>
                  <a:lnTo>
                    <a:pt x="439" y="102"/>
                  </a:lnTo>
                  <a:lnTo>
                    <a:pt x="436" y="95"/>
                  </a:lnTo>
                  <a:lnTo>
                    <a:pt x="432" y="89"/>
                  </a:lnTo>
                  <a:lnTo>
                    <a:pt x="428" y="81"/>
                  </a:lnTo>
                  <a:lnTo>
                    <a:pt x="426" y="80"/>
                  </a:lnTo>
                  <a:lnTo>
                    <a:pt x="405" y="75"/>
                  </a:lnTo>
                  <a:lnTo>
                    <a:pt x="402" y="74"/>
                  </a:lnTo>
                  <a:lnTo>
                    <a:pt x="401" y="70"/>
                  </a:lnTo>
                  <a:lnTo>
                    <a:pt x="400" y="63"/>
                  </a:lnTo>
                  <a:lnTo>
                    <a:pt x="394" y="44"/>
                  </a:lnTo>
                  <a:lnTo>
                    <a:pt x="391" y="30"/>
                  </a:lnTo>
                  <a:lnTo>
                    <a:pt x="392" y="28"/>
                  </a:lnTo>
                  <a:lnTo>
                    <a:pt x="397" y="21"/>
                  </a:lnTo>
                  <a:lnTo>
                    <a:pt x="397" y="17"/>
                  </a:lnTo>
                  <a:lnTo>
                    <a:pt x="395" y="16"/>
                  </a:lnTo>
                  <a:lnTo>
                    <a:pt x="390" y="10"/>
                  </a:lnTo>
                  <a:lnTo>
                    <a:pt x="383" y="0"/>
                  </a:lnTo>
                  <a:lnTo>
                    <a:pt x="255" y="3"/>
                  </a:lnTo>
                  <a:lnTo>
                    <a:pt x="7" y="11"/>
                  </a:lnTo>
                  <a:lnTo>
                    <a:pt x="2" y="11"/>
                  </a:lnTo>
                  <a:lnTo>
                    <a:pt x="2" y="14"/>
                  </a:lnTo>
                  <a:lnTo>
                    <a:pt x="3" y="17"/>
                  </a:lnTo>
                  <a:lnTo>
                    <a:pt x="3" y="18"/>
                  </a:lnTo>
                  <a:lnTo>
                    <a:pt x="3" y="19"/>
                  </a:lnTo>
                  <a:lnTo>
                    <a:pt x="2" y="28"/>
                  </a:lnTo>
                  <a:lnTo>
                    <a:pt x="5" y="30"/>
                  </a:lnTo>
                  <a:lnTo>
                    <a:pt x="7" y="33"/>
                  </a:lnTo>
                  <a:lnTo>
                    <a:pt x="12" y="49"/>
                  </a:lnTo>
                  <a:lnTo>
                    <a:pt x="11" y="50"/>
                  </a:lnTo>
                  <a:lnTo>
                    <a:pt x="10" y="54"/>
                  </a:lnTo>
                  <a:lnTo>
                    <a:pt x="3" y="56"/>
                  </a:lnTo>
                  <a:lnTo>
                    <a:pt x="4" y="58"/>
                  </a:lnTo>
                  <a:lnTo>
                    <a:pt x="5" y="61"/>
                  </a:lnTo>
                  <a:lnTo>
                    <a:pt x="5" y="62"/>
                  </a:lnTo>
                  <a:lnTo>
                    <a:pt x="5" y="63"/>
                  </a:lnTo>
                  <a:lnTo>
                    <a:pt x="0" y="81"/>
                  </a:lnTo>
                  <a:lnTo>
                    <a:pt x="5" y="98"/>
                  </a:lnTo>
                  <a:lnTo>
                    <a:pt x="9" y="104"/>
                  </a:lnTo>
                  <a:lnTo>
                    <a:pt x="10" y="107"/>
                  </a:lnTo>
                  <a:lnTo>
                    <a:pt x="10" y="109"/>
                  </a:lnTo>
                  <a:lnTo>
                    <a:pt x="10" y="117"/>
                  </a:lnTo>
                  <a:lnTo>
                    <a:pt x="15" y="120"/>
                  </a:lnTo>
                  <a:lnTo>
                    <a:pt x="17" y="122"/>
                  </a:lnTo>
                  <a:lnTo>
                    <a:pt x="17" y="122"/>
                  </a:lnTo>
                  <a:lnTo>
                    <a:pt x="18" y="123"/>
                  </a:lnTo>
                  <a:lnTo>
                    <a:pt x="19" y="126"/>
                  </a:lnTo>
                  <a:lnTo>
                    <a:pt x="19" y="133"/>
                  </a:lnTo>
                  <a:lnTo>
                    <a:pt x="15" y="146"/>
                  </a:lnTo>
                  <a:lnTo>
                    <a:pt x="20" y="148"/>
                  </a:lnTo>
                  <a:lnTo>
                    <a:pt x="21" y="149"/>
                  </a:lnTo>
                  <a:lnTo>
                    <a:pt x="22" y="149"/>
                  </a:lnTo>
                  <a:lnTo>
                    <a:pt x="23" y="152"/>
                  </a:lnTo>
                  <a:lnTo>
                    <a:pt x="25" y="168"/>
                  </a:lnTo>
                  <a:lnTo>
                    <a:pt x="34" y="172"/>
                  </a:lnTo>
                  <a:lnTo>
                    <a:pt x="35" y="173"/>
                  </a:lnTo>
                  <a:lnTo>
                    <a:pt x="36" y="173"/>
                  </a:lnTo>
                  <a:lnTo>
                    <a:pt x="37" y="177"/>
                  </a:lnTo>
                  <a:lnTo>
                    <a:pt x="34" y="186"/>
                  </a:lnTo>
                  <a:lnTo>
                    <a:pt x="36" y="191"/>
                  </a:lnTo>
                  <a:lnTo>
                    <a:pt x="36" y="191"/>
                  </a:lnTo>
                  <a:lnTo>
                    <a:pt x="46" y="198"/>
                  </a:lnTo>
                  <a:lnTo>
                    <a:pt x="46" y="199"/>
                  </a:lnTo>
                  <a:lnTo>
                    <a:pt x="47" y="200"/>
                  </a:lnTo>
                  <a:lnTo>
                    <a:pt x="49" y="207"/>
                  </a:lnTo>
                  <a:lnTo>
                    <a:pt x="51" y="210"/>
                  </a:lnTo>
                  <a:lnTo>
                    <a:pt x="49" y="213"/>
                  </a:lnTo>
                  <a:lnTo>
                    <a:pt x="48" y="216"/>
                  </a:lnTo>
                  <a:lnTo>
                    <a:pt x="46" y="230"/>
                  </a:lnTo>
                  <a:lnTo>
                    <a:pt x="52" y="234"/>
                  </a:lnTo>
                  <a:lnTo>
                    <a:pt x="52" y="234"/>
                  </a:lnTo>
                  <a:lnTo>
                    <a:pt x="53" y="235"/>
                  </a:lnTo>
                  <a:lnTo>
                    <a:pt x="58" y="244"/>
                  </a:lnTo>
                  <a:lnTo>
                    <a:pt x="59" y="246"/>
                  </a:lnTo>
                  <a:lnTo>
                    <a:pt x="58" y="250"/>
                  </a:lnTo>
                  <a:lnTo>
                    <a:pt x="52" y="255"/>
                  </a:lnTo>
                  <a:lnTo>
                    <a:pt x="53" y="257"/>
                  </a:lnTo>
                  <a:lnTo>
                    <a:pt x="59" y="264"/>
                  </a:lnTo>
                  <a:lnTo>
                    <a:pt x="59" y="264"/>
                  </a:lnTo>
                  <a:lnTo>
                    <a:pt x="59" y="264"/>
                  </a:lnTo>
                  <a:lnTo>
                    <a:pt x="61" y="265"/>
                  </a:lnTo>
                  <a:lnTo>
                    <a:pt x="62" y="269"/>
                  </a:lnTo>
                  <a:lnTo>
                    <a:pt x="59" y="276"/>
                  </a:lnTo>
                  <a:lnTo>
                    <a:pt x="62" y="286"/>
                  </a:lnTo>
                  <a:lnTo>
                    <a:pt x="62" y="287"/>
                  </a:lnTo>
                  <a:lnTo>
                    <a:pt x="255" y="281"/>
                  </a:lnTo>
                  <a:lnTo>
                    <a:pt x="366" y="278"/>
                  </a:lnTo>
                  <a:lnTo>
                    <a:pt x="366" y="278"/>
                  </a:lnTo>
                  <a:lnTo>
                    <a:pt x="367" y="278"/>
                  </a:lnTo>
                  <a:lnTo>
                    <a:pt x="371" y="279"/>
                  </a:lnTo>
                  <a:lnTo>
                    <a:pt x="383" y="294"/>
                  </a:lnTo>
                  <a:lnTo>
                    <a:pt x="387" y="299"/>
                  </a:lnTo>
                  <a:lnTo>
                    <a:pt x="390" y="295"/>
                  </a:lnTo>
                  <a:lnTo>
                    <a:pt x="390" y="289"/>
                  </a:lnTo>
                  <a:lnTo>
                    <a:pt x="390" y="287"/>
                  </a:lnTo>
                  <a:lnTo>
                    <a:pt x="392" y="280"/>
                  </a:lnTo>
                  <a:lnTo>
                    <a:pt x="394" y="278"/>
                  </a:lnTo>
                  <a:lnTo>
                    <a:pt x="405" y="271"/>
                  </a:lnTo>
                  <a:lnTo>
                    <a:pt x="416" y="247"/>
                  </a:lnTo>
                  <a:lnTo>
                    <a:pt x="419" y="234"/>
                  </a:lnTo>
                  <a:lnTo>
                    <a:pt x="418" y="231"/>
                  </a:lnTo>
                  <a:lnTo>
                    <a:pt x="406" y="223"/>
                  </a:lnTo>
                  <a:lnTo>
                    <a:pt x="405" y="219"/>
                  </a:lnTo>
                  <a:lnTo>
                    <a:pt x="405" y="217"/>
                  </a:lnTo>
                  <a:lnTo>
                    <a:pt x="405" y="210"/>
                  </a:lnTo>
                  <a:lnTo>
                    <a:pt x="405" y="208"/>
                  </a:lnTo>
                  <a:lnTo>
                    <a:pt x="406" y="206"/>
                  </a:lnTo>
                  <a:lnTo>
                    <a:pt x="413" y="198"/>
                  </a:lnTo>
                  <a:lnTo>
                    <a:pt x="420" y="192"/>
                  </a:lnTo>
                  <a:lnTo>
                    <a:pt x="422" y="191"/>
                  </a:lnTo>
                  <a:lnTo>
                    <a:pt x="438" y="191"/>
                  </a:lnTo>
                  <a:lnTo>
                    <a:pt x="439" y="189"/>
                  </a:lnTo>
                  <a:lnTo>
                    <a:pt x="441" y="187"/>
                  </a:lnTo>
                  <a:lnTo>
                    <a:pt x="451" y="185"/>
                  </a:lnTo>
                  <a:lnTo>
                    <a:pt x="464" y="171"/>
                  </a:lnTo>
                  <a:lnTo>
                    <a:pt x="464" y="167"/>
                  </a:lnTo>
                  <a:lnTo>
                    <a:pt x="464" y="166"/>
                  </a:lnTo>
                  <a:lnTo>
                    <a:pt x="465" y="163"/>
                  </a:lnTo>
                  <a:lnTo>
                    <a:pt x="470" y="156"/>
                  </a:lnTo>
                  <a:lnTo>
                    <a:pt x="474" y="148"/>
                  </a:lnTo>
                  <a:lnTo>
                    <a:pt x="475" y="142"/>
                  </a:lnTo>
                  <a:lnTo>
                    <a:pt x="470" y="129"/>
                  </a:lnTo>
                  <a:close/>
                </a:path>
              </a:pathLst>
            </a:custGeom>
            <a:solidFill>
              <a:srgbClr val="0096D6"/>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68">
              <a:extLst>
                <a:ext uri="{FF2B5EF4-FFF2-40B4-BE49-F238E27FC236}">
                  <a16:creationId xmlns:a16="http://schemas.microsoft.com/office/drawing/2014/main" id="{12C1B234-F874-3D88-6213-8A0D8CC9FD9B}"/>
                </a:ext>
              </a:extLst>
            </p:cNvPr>
            <p:cNvSpPr>
              <a:spLocks/>
            </p:cNvSpPr>
            <p:nvPr/>
          </p:nvSpPr>
          <p:spPr bwMode="auto">
            <a:xfrm>
              <a:off x="6660602" y="3614739"/>
              <a:ext cx="836613" cy="701675"/>
            </a:xfrm>
            <a:custGeom>
              <a:avLst/>
              <a:gdLst>
                <a:gd name="T0" fmla="*/ 523 w 527"/>
                <a:gd name="T1" fmla="*/ 348 h 442"/>
                <a:gd name="T2" fmla="*/ 519 w 527"/>
                <a:gd name="T3" fmla="*/ 346 h 442"/>
                <a:gd name="T4" fmla="*/ 517 w 527"/>
                <a:gd name="T5" fmla="*/ 346 h 442"/>
                <a:gd name="T6" fmla="*/ 509 w 527"/>
                <a:gd name="T7" fmla="*/ 348 h 442"/>
                <a:gd name="T8" fmla="*/ 491 w 527"/>
                <a:gd name="T9" fmla="*/ 322 h 442"/>
                <a:gd name="T10" fmla="*/ 490 w 527"/>
                <a:gd name="T11" fmla="*/ 312 h 442"/>
                <a:gd name="T12" fmla="*/ 495 w 527"/>
                <a:gd name="T13" fmla="*/ 305 h 442"/>
                <a:gd name="T14" fmla="*/ 490 w 527"/>
                <a:gd name="T15" fmla="*/ 295 h 442"/>
                <a:gd name="T16" fmla="*/ 464 w 527"/>
                <a:gd name="T17" fmla="*/ 261 h 442"/>
                <a:gd name="T18" fmla="*/ 451 w 527"/>
                <a:gd name="T19" fmla="*/ 258 h 442"/>
                <a:gd name="T20" fmla="*/ 417 w 527"/>
                <a:gd name="T21" fmla="*/ 233 h 442"/>
                <a:gd name="T22" fmla="*/ 411 w 527"/>
                <a:gd name="T23" fmla="*/ 217 h 442"/>
                <a:gd name="T24" fmla="*/ 414 w 527"/>
                <a:gd name="T25" fmla="*/ 207 h 442"/>
                <a:gd name="T26" fmla="*/ 425 w 527"/>
                <a:gd name="T27" fmla="*/ 181 h 442"/>
                <a:gd name="T28" fmla="*/ 427 w 527"/>
                <a:gd name="T29" fmla="*/ 164 h 442"/>
                <a:gd name="T30" fmla="*/ 409 w 527"/>
                <a:gd name="T31" fmla="*/ 159 h 442"/>
                <a:gd name="T32" fmla="*/ 398 w 527"/>
                <a:gd name="T33" fmla="*/ 168 h 442"/>
                <a:gd name="T34" fmla="*/ 391 w 527"/>
                <a:gd name="T35" fmla="*/ 162 h 442"/>
                <a:gd name="T36" fmla="*/ 387 w 527"/>
                <a:gd name="T37" fmla="*/ 153 h 442"/>
                <a:gd name="T38" fmla="*/ 370 w 527"/>
                <a:gd name="T39" fmla="*/ 121 h 442"/>
                <a:gd name="T40" fmla="*/ 325 w 527"/>
                <a:gd name="T41" fmla="*/ 79 h 442"/>
                <a:gd name="T42" fmla="*/ 323 w 527"/>
                <a:gd name="T43" fmla="*/ 66 h 442"/>
                <a:gd name="T44" fmla="*/ 316 w 527"/>
                <a:gd name="T45" fmla="*/ 50 h 442"/>
                <a:gd name="T46" fmla="*/ 315 w 527"/>
                <a:gd name="T47" fmla="*/ 32 h 442"/>
                <a:gd name="T48" fmla="*/ 316 w 527"/>
                <a:gd name="T49" fmla="*/ 20 h 442"/>
                <a:gd name="T50" fmla="*/ 189 w 527"/>
                <a:gd name="T51" fmla="*/ 3 h 442"/>
                <a:gd name="T52" fmla="*/ 0 w 527"/>
                <a:gd name="T53" fmla="*/ 11 h 442"/>
                <a:gd name="T54" fmla="*/ 11 w 527"/>
                <a:gd name="T55" fmla="*/ 20 h 442"/>
                <a:gd name="T56" fmla="*/ 23 w 527"/>
                <a:gd name="T57" fmla="*/ 43 h 442"/>
                <a:gd name="T58" fmla="*/ 29 w 527"/>
                <a:gd name="T59" fmla="*/ 49 h 442"/>
                <a:gd name="T60" fmla="*/ 29 w 527"/>
                <a:gd name="T61" fmla="*/ 50 h 442"/>
                <a:gd name="T62" fmla="*/ 60 w 527"/>
                <a:gd name="T63" fmla="*/ 84 h 442"/>
                <a:gd name="T64" fmla="*/ 61 w 527"/>
                <a:gd name="T65" fmla="*/ 88 h 442"/>
                <a:gd name="T66" fmla="*/ 60 w 527"/>
                <a:gd name="T67" fmla="*/ 93 h 442"/>
                <a:gd name="T68" fmla="*/ 48 w 527"/>
                <a:gd name="T69" fmla="*/ 109 h 442"/>
                <a:gd name="T70" fmla="*/ 61 w 527"/>
                <a:gd name="T71" fmla="*/ 119 h 442"/>
                <a:gd name="T72" fmla="*/ 67 w 527"/>
                <a:gd name="T73" fmla="*/ 137 h 442"/>
                <a:gd name="T74" fmla="*/ 78 w 527"/>
                <a:gd name="T75" fmla="*/ 140 h 442"/>
                <a:gd name="T76" fmla="*/ 88 w 527"/>
                <a:gd name="T77" fmla="*/ 143 h 442"/>
                <a:gd name="T78" fmla="*/ 90 w 527"/>
                <a:gd name="T79" fmla="*/ 360 h 442"/>
                <a:gd name="T80" fmla="*/ 189 w 527"/>
                <a:gd name="T81" fmla="*/ 401 h 442"/>
                <a:gd name="T82" fmla="*/ 450 w 527"/>
                <a:gd name="T83" fmla="*/ 392 h 442"/>
                <a:gd name="T84" fmla="*/ 450 w 527"/>
                <a:gd name="T85" fmla="*/ 397 h 442"/>
                <a:gd name="T86" fmla="*/ 458 w 527"/>
                <a:gd name="T87" fmla="*/ 406 h 442"/>
                <a:gd name="T88" fmla="*/ 461 w 527"/>
                <a:gd name="T89" fmla="*/ 421 h 442"/>
                <a:gd name="T90" fmla="*/ 458 w 527"/>
                <a:gd name="T91" fmla="*/ 425 h 442"/>
                <a:gd name="T92" fmla="*/ 447 w 527"/>
                <a:gd name="T93" fmla="*/ 433 h 442"/>
                <a:gd name="T94" fmla="*/ 443 w 527"/>
                <a:gd name="T95" fmla="*/ 442 h 442"/>
                <a:gd name="T96" fmla="*/ 487 w 527"/>
                <a:gd name="T97" fmla="*/ 429 h 442"/>
                <a:gd name="T98" fmla="*/ 487 w 527"/>
                <a:gd name="T99" fmla="*/ 424 h 442"/>
                <a:gd name="T100" fmla="*/ 490 w 527"/>
                <a:gd name="T101" fmla="*/ 406 h 442"/>
                <a:gd name="T102" fmla="*/ 496 w 527"/>
                <a:gd name="T103" fmla="*/ 389 h 442"/>
                <a:gd name="T104" fmla="*/ 502 w 527"/>
                <a:gd name="T105" fmla="*/ 384 h 442"/>
                <a:gd name="T106" fmla="*/ 514 w 527"/>
                <a:gd name="T107" fmla="*/ 377 h 442"/>
                <a:gd name="T108" fmla="*/ 521 w 527"/>
                <a:gd name="T109" fmla="*/ 377 h 442"/>
                <a:gd name="T110" fmla="*/ 525 w 527"/>
                <a:gd name="T111" fmla="*/ 351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27" h="442">
                  <a:moveTo>
                    <a:pt x="525" y="351"/>
                  </a:moveTo>
                  <a:lnTo>
                    <a:pt x="523" y="348"/>
                  </a:lnTo>
                  <a:lnTo>
                    <a:pt x="521" y="348"/>
                  </a:lnTo>
                  <a:lnTo>
                    <a:pt x="519" y="346"/>
                  </a:lnTo>
                  <a:lnTo>
                    <a:pt x="518" y="346"/>
                  </a:lnTo>
                  <a:lnTo>
                    <a:pt x="517" y="346"/>
                  </a:lnTo>
                  <a:lnTo>
                    <a:pt x="512" y="348"/>
                  </a:lnTo>
                  <a:lnTo>
                    <a:pt x="509" y="348"/>
                  </a:lnTo>
                  <a:lnTo>
                    <a:pt x="506" y="346"/>
                  </a:lnTo>
                  <a:lnTo>
                    <a:pt x="491" y="322"/>
                  </a:lnTo>
                  <a:lnTo>
                    <a:pt x="490" y="318"/>
                  </a:lnTo>
                  <a:lnTo>
                    <a:pt x="490" y="312"/>
                  </a:lnTo>
                  <a:lnTo>
                    <a:pt x="491" y="310"/>
                  </a:lnTo>
                  <a:lnTo>
                    <a:pt x="495" y="305"/>
                  </a:lnTo>
                  <a:lnTo>
                    <a:pt x="491" y="299"/>
                  </a:lnTo>
                  <a:lnTo>
                    <a:pt x="490" y="295"/>
                  </a:lnTo>
                  <a:lnTo>
                    <a:pt x="483" y="279"/>
                  </a:lnTo>
                  <a:lnTo>
                    <a:pt x="464" y="261"/>
                  </a:lnTo>
                  <a:lnTo>
                    <a:pt x="453" y="260"/>
                  </a:lnTo>
                  <a:lnTo>
                    <a:pt x="451" y="258"/>
                  </a:lnTo>
                  <a:lnTo>
                    <a:pt x="429" y="243"/>
                  </a:lnTo>
                  <a:lnTo>
                    <a:pt x="417" y="233"/>
                  </a:lnTo>
                  <a:lnTo>
                    <a:pt x="412" y="221"/>
                  </a:lnTo>
                  <a:lnTo>
                    <a:pt x="411" y="217"/>
                  </a:lnTo>
                  <a:lnTo>
                    <a:pt x="413" y="210"/>
                  </a:lnTo>
                  <a:lnTo>
                    <a:pt x="414" y="207"/>
                  </a:lnTo>
                  <a:lnTo>
                    <a:pt x="427" y="192"/>
                  </a:lnTo>
                  <a:lnTo>
                    <a:pt x="425" y="181"/>
                  </a:lnTo>
                  <a:lnTo>
                    <a:pt x="429" y="169"/>
                  </a:lnTo>
                  <a:lnTo>
                    <a:pt x="427" y="164"/>
                  </a:lnTo>
                  <a:lnTo>
                    <a:pt x="412" y="158"/>
                  </a:lnTo>
                  <a:lnTo>
                    <a:pt x="409" y="159"/>
                  </a:lnTo>
                  <a:lnTo>
                    <a:pt x="402" y="167"/>
                  </a:lnTo>
                  <a:lnTo>
                    <a:pt x="398" y="168"/>
                  </a:lnTo>
                  <a:lnTo>
                    <a:pt x="395" y="167"/>
                  </a:lnTo>
                  <a:lnTo>
                    <a:pt x="391" y="162"/>
                  </a:lnTo>
                  <a:lnTo>
                    <a:pt x="389" y="158"/>
                  </a:lnTo>
                  <a:lnTo>
                    <a:pt x="387" y="153"/>
                  </a:lnTo>
                  <a:lnTo>
                    <a:pt x="378" y="129"/>
                  </a:lnTo>
                  <a:lnTo>
                    <a:pt x="370" y="121"/>
                  </a:lnTo>
                  <a:lnTo>
                    <a:pt x="349" y="104"/>
                  </a:lnTo>
                  <a:lnTo>
                    <a:pt x="325" y="79"/>
                  </a:lnTo>
                  <a:lnTo>
                    <a:pt x="324" y="75"/>
                  </a:lnTo>
                  <a:lnTo>
                    <a:pt x="323" y="66"/>
                  </a:lnTo>
                  <a:lnTo>
                    <a:pt x="317" y="54"/>
                  </a:lnTo>
                  <a:lnTo>
                    <a:pt x="316" y="50"/>
                  </a:lnTo>
                  <a:lnTo>
                    <a:pt x="315" y="32"/>
                  </a:lnTo>
                  <a:lnTo>
                    <a:pt x="315" y="32"/>
                  </a:lnTo>
                  <a:lnTo>
                    <a:pt x="315" y="31"/>
                  </a:lnTo>
                  <a:lnTo>
                    <a:pt x="316" y="20"/>
                  </a:lnTo>
                  <a:lnTo>
                    <a:pt x="298" y="0"/>
                  </a:lnTo>
                  <a:lnTo>
                    <a:pt x="189" y="3"/>
                  </a:lnTo>
                  <a:lnTo>
                    <a:pt x="0" y="9"/>
                  </a:lnTo>
                  <a:lnTo>
                    <a:pt x="0" y="11"/>
                  </a:lnTo>
                  <a:lnTo>
                    <a:pt x="10" y="17"/>
                  </a:lnTo>
                  <a:lnTo>
                    <a:pt x="11" y="20"/>
                  </a:lnTo>
                  <a:lnTo>
                    <a:pt x="12" y="31"/>
                  </a:lnTo>
                  <a:lnTo>
                    <a:pt x="23" y="43"/>
                  </a:lnTo>
                  <a:lnTo>
                    <a:pt x="27" y="46"/>
                  </a:lnTo>
                  <a:lnTo>
                    <a:pt x="29" y="49"/>
                  </a:lnTo>
                  <a:lnTo>
                    <a:pt x="29" y="50"/>
                  </a:lnTo>
                  <a:lnTo>
                    <a:pt x="29" y="50"/>
                  </a:lnTo>
                  <a:lnTo>
                    <a:pt x="27" y="59"/>
                  </a:lnTo>
                  <a:lnTo>
                    <a:pt x="60" y="84"/>
                  </a:lnTo>
                  <a:lnTo>
                    <a:pt x="61" y="86"/>
                  </a:lnTo>
                  <a:lnTo>
                    <a:pt x="61" y="88"/>
                  </a:lnTo>
                  <a:lnTo>
                    <a:pt x="61" y="89"/>
                  </a:lnTo>
                  <a:lnTo>
                    <a:pt x="60" y="93"/>
                  </a:lnTo>
                  <a:lnTo>
                    <a:pt x="49" y="101"/>
                  </a:lnTo>
                  <a:lnTo>
                    <a:pt x="48" y="109"/>
                  </a:lnTo>
                  <a:lnTo>
                    <a:pt x="55" y="113"/>
                  </a:lnTo>
                  <a:lnTo>
                    <a:pt x="61" y="119"/>
                  </a:lnTo>
                  <a:lnTo>
                    <a:pt x="62" y="121"/>
                  </a:lnTo>
                  <a:lnTo>
                    <a:pt x="67" y="137"/>
                  </a:lnTo>
                  <a:lnTo>
                    <a:pt x="71" y="140"/>
                  </a:lnTo>
                  <a:lnTo>
                    <a:pt x="78" y="140"/>
                  </a:lnTo>
                  <a:lnTo>
                    <a:pt x="84" y="142"/>
                  </a:lnTo>
                  <a:lnTo>
                    <a:pt x="88" y="143"/>
                  </a:lnTo>
                  <a:lnTo>
                    <a:pt x="89" y="145"/>
                  </a:lnTo>
                  <a:lnTo>
                    <a:pt x="90" y="360"/>
                  </a:lnTo>
                  <a:lnTo>
                    <a:pt x="91" y="405"/>
                  </a:lnTo>
                  <a:lnTo>
                    <a:pt x="189" y="401"/>
                  </a:lnTo>
                  <a:lnTo>
                    <a:pt x="446" y="390"/>
                  </a:lnTo>
                  <a:lnTo>
                    <a:pt x="450" y="392"/>
                  </a:lnTo>
                  <a:lnTo>
                    <a:pt x="451" y="394"/>
                  </a:lnTo>
                  <a:lnTo>
                    <a:pt x="450" y="397"/>
                  </a:lnTo>
                  <a:lnTo>
                    <a:pt x="457" y="403"/>
                  </a:lnTo>
                  <a:lnTo>
                    <a:pt x="458" y="406"/>
                  </a:lnTo>
                  <a:lnTo>
                    <a:pt x="461" y="414"/>
                  </a:lnTo>
                  <a:lnTo>
                    <a:pt x="461" y="421"/>
                  </a:lnTo>
                  <a:lnTo>
                    <a:pt x="460" y="424"/>
                  </a:lnTo>
                  <a:lnTo>
                    <a:pt x="458" y="425"/>
                  </a:lnTo>
                  <a:lnTo>
                    <a:pt x="458" y="426"/>
                  </a:lnTo>
                  <a:lnTo>
                    <a:pt x="447" y="433"/>
                  </a:lnTo>
                  <a:lnTo>
                    <a:pt x="439" y="442"/>
                  </a:lnTo>
                  <a:lnTo>
                    <a:pt x="443" y="442"/>
                  </a:lnTo>
                  <a:lnTo>
                    <a:pt x="484" y="439"/>
                  </a:lnTo>
                  <a:lnTo>
                    <a:pt x="487" y="429"/>
                  </a:lnTo>
                  <a:lnTo>
                    <a:pt x="487" y="424"/>
                  </a:lnTo>
                  <a:lnTo>
                    <a:pt x="487" y="424"/>
                  </a:lnTo>
                  <a:lnTo>
                    <a:pt x="487" y="423"/>
                  </a:lnTo>
                  <a:lnTo>
                    <a:pt x="490" y="406"/>
                  </a:lnTo>
                  <a:lnTo>
                    <a:pt x="495" y="392"/>
                  </a:lnTo>
                  <a:lnTo>
                    <a:pt x="496" y="389"/>
                  </a:lnTo>
                  <a:lnTo>
                    <a:pt x="498" y="388"/>
                  </a:lnTo>
                  <a:lnTo>
                    <a:pt x="502" y="384"/>
                  </a:lnTo>
                  <a:lnTo>
                    <a:pt x="511" y="378"/>
                  </a:lnTo>
                  <a:lnTo>
                    <a:pt x="514" y="377"/>
                  </a:lnTo>
                  <a:lnTo>
                    <a:pt x="519" y="378"/>
                  </a:lnTo>
                  <a:lnTo>
                    <a:pt x="521" y="377"/>
                  </a:lnTo>
                  <a:lnTo>
                    <a:pt x="527" y="355"/>
                  </a:lnTo>
                  <a:lnTo>
                    <a:pt x="525" y="351"/>
                  </a:lnTo>
                  <a:close/>
                </a:path>
              </a:pathLst>
            </a:custGeom>
            <a:solidFill>
              <a:srgbClr val="0096D6"/>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67">
              <a:extLst>
                <a:ext uri="{FF2B5EF4-FFF2-40B4-BE49-F238E27FC236}">
                  <a16:creationId xmlns:a16="http://schemas.microsoft.com/office/drawing/2014/main" id="{5DD88177-9F1F-58FA-00F5-4EE81BE74A86}"/>
                </a:ext>
              </a:extLst>
            </p:cNvPr>
            <p:cNvSpPr>
              <a:spLocks/>
            </p:cNvSpPr>
            <p:nvPr/>
          </p:nvSpPr>
          <p:spPr bwMode="auto">
            <a:xfrm>
              <a:off x="7174951" y="3289302"/>
              <a:ext cx="495300" cy="862013"/>
            </a:xfrm>
            <a:custGeom>
              <a:avLst/>
              <a:gdLst>
                <a:gd name="T0" fmla="*/ 298 w 312"/>
                <a:gd name="T1" fmla="*/ 329 h 543"/>
                <a:gd name="T2" fmla="*/ 300 w 312"/>
                <a:gd name="T3" fmla="*/ 306 h 543"/>
                <a:gd name="T4" fmla="*/ 305 w 312"/>
                <a:gd name="T5" fmla="*/ 301 h 543"/>
                <a:gd name="T6" fmla="*/ 282 w 312"/>
                <a:gd name="T7" fmla="*/ 69 h 543"/>
                <a:gd name="T8" fmla="*/ 273 w 312"/>
                <a:gd name="T9" fmla="*/ 43 h 543"/>
                <a:gd name="T10" fmla="*/ 256 w 312"/>
                <a:gd name="T11" fmla="*/ 16 h 543"/>
                <a:gd name="T12" fmla="*/ 255 w 312"/>
                <a:gd name="T13" fmla="*/ 0 h 543"/>
                <a:gd name="T14" fmla="*/ 74 w 312"/>
                <a:gd name="T15" fmla="*/ 20 h 543"/>
                <a:gd name="T16" fmla="*/ 90 w 312"/>
                <a:gd name="T17" fmla="*/ 39 h 543"/>
                <a:gd name="T18" fmla="*/ 94 w 312"/>
                <a:gd name="T19" fmla="*/ 58 h 543"/>
                <a:gd name="T20" fmla="*/ 89 w 312"/>
                <a:gd name="T21" fmla="*/ 80 h 543"/>
                <a:gd name="T22" fmla="*/ 84 w 312"/>
                <a:gd name="T23" fmla="*/ 89 h 543"/>
                <a:gd name="T24" fmla="*/ 64 w 312"/>
                <a:gd name="T25" fmla="*/ 110 h 543"/>
                <a:gd name="T26" fmla="*/ 49 w 312"/>
                <a:gd name="T27" fmla="*/ 117 h 543"/>
                <a:gd name="T28" fmla="*/ 25 w 312"/>
                <a:gd name="T29" fmla="*/ 128 h 543"/>
                <a:gd name="T30" fmla="*/ 34 w 312"/>
                <a:gd name="T31" fmla="*/ 140 h 543"/>
                <a:gd name="T32" fmla="*/ 39 w 312"/>
                <a:gd name="T33" fmla="*/ 151 h 543"/>
                <a:gd name="T34" fmla="*/ 22 w 312"/>
                <a:gd name="T35" fmla="*/ 195 h 543"/>
                <a:gd name="T36" fmla="*/ 10 w 312"/>
                <a:gd name="T37" fmla="*/ 206 h 543"/>
                <a:gd name="T38" fmla="*/ 1 w 312"/>
                <a:gd name="T39" fmla="*/ 224 h 543"/>
                <a:gd name="T40" fmla="*/ 1 w 312"/>
                <a:gd name="T41" fmla="*/ 226 h 543"/>
                <a:gd name="T42" fmla="*/ 7 w 312"/>
                <a:gd name="T43" fmla="*/ 269 h 543"/>
                <a:gd name="T44" fmla="*/ 31 w 312"/>
                <a:gd name="T45" fmla="*/ 300 h 543"/>
                <a:gd name="T46" fmla="*/ 61 w 312"/>
                <a:gd name="T47" fmla="*/ 329 h 543"/>
                <a:gd name="T48" fmla="*/ 80 w 312"/>
                <a:gd name="T49" fmla="*/ 355 h 543"/>
                <a:gd name="T50" fmla="*/ 94 w 312"/>
                <a:gd name="T51" fmla="*/ 356 h 543"/>
                <a:gd name="T52" fmla="*/ 112 w 312"/>
                <a:gd name="T53" fmla="*/ 364 h 543"/>
                <a:gd name="T54" fmla="*/ 112 w 312"/>
                <a:gd name="T55" fmla="*/ 398 h 543"/>
                <a:gd name="T56" fmla="*/ 96 w 312"/>
                <a:gd name="T57" fmla="*/ 422 h 543"/>
                <a:gd name="T58" fmla="*/ 134 w 312"/>
                <a:gd name="T59" fmla="*/ 455 h 543"/>
                <a:gd name="T60" fmla="*/ 169 w 312"/>
                <a:gd name="T61" fmla="*/ 477 h 543"/>
                <a:gd name="T62" fmla="*/ 179 w 312"/>
                <a:gd name="T63" fmla="*/ 504 h 543"/>
                <a:gd name="T64" fmla="*/ 181 w 312"/>
                <a:gd name="T65" fmla="*/ 512 h 543"/>
                <a:gd name="T66" fmla="*/ 175 w 312"/>
                <a:gd name="T67" fmla="*/ 521 h 543"/>
                <a:gd name="T68" fmla="*/ 190 w 312"/>
                <a:gd name="T69" fmla="*/ 539 h 543"/>
                <a:gd name="T70" fmla="*/ 199 w 312"/>
                <a:gd name="T71" fmla="*/ 525 h 543"/>
                <a:gd name="T72" fmla="*/ 226 w 312"/>
                <a:gd name="T73" fmla="*/ 520 h 543"/>
                <a:gd name="T74" fmla="*/ 245 w 312"/>
                <a:gd name="T75" fmla="*/ 531 h 543"/>
                <a:gd name="T76" fmla="*/ 245 w 312"/>
                <a:gd name="T77" fmla="*/ 503 h 543"/>
                <a:gd name="T78" fmla="*/ 256 w 312"/>
                <a:gd name="T79" fmla="*/ 491 h 543"/>
                <a:gd name="T80" fmla="*/ 269 w 312"/>
                <a:gd name="T81" fmla="*/ 481 h 543"/>
                <a:gd name="T82" fmla="*/ 271 w 312"/>
                <a:gd name="T83" fmla="*/ 473 h 543"/>
                <a:gd name="T84" fmla="*/ 277 w 312"/>
                <a:gd name="T85" fmla="*/ 465 h 543"/>
                <a:gd name="T86" fmla="*/ 278 w 312"/>
                <a:gd name="T87" fmla="*/ 458 h 543"/>
                <a:gd name="T88" fmla="*/ 280 w 312"/>
                <a:gd name="T89" fmla="*/ 436 h 543"/>
                <a:gd name="T90" fmla="*/ 293 w 312"/>
                <a:gd name="T91" fmla="*/ 407 h 543"/>
                <a:gd name="T92" fmla="*/ 303 w 312"/>
                <a:gd name="T93" fmla="*/ 386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2" h="543">
                  <a:moveTo>
                    <a:pt x="309" y="347"/>
                  </a:moveTo>
                  <a:lnTo>
                    <a:pt x="299" y="333"/>
                  </a:lnTo>
                  <a:lnTo>
                    <a:pt x="298" y="329"/>
                  </a:lnTo>
                  <a:lnTo>
                    <a:pt x="303" y="315"/>
                  </a:lnTo>
                  <a:lnTo>
                    <a:pt x="300" y="307"/>
                  </a:lnTo>
                  <a:lnTo>
                    <a:pt x="300" y="306"/>
                  </a:lnTo>
                  <a:lnTo>
                    <a:pt x="300" y="305"/>
                  </a:lnTo>
                  <a:lnTo>
                    <a:pt x="303" y="303"/>
                  </a:lnTo>
                  <a:lnTo>
                    <a:pt x="305" y="301"/>
                  </a:lnTo>
                  <a:lnTo>
                    <a:pt x="295" y="187"/>
                  </a:lnTo>
                  <a:lnTo>
                    <a:pt x="284" y="70"/>
                  </a:lnTo>
                  <a:lnTo>
                    <a:pt x="282" y="69"/>
                  </a:lnTo>
                  <a:lnTo>
                    <a:pt x="280" y="65"/>
                  </a:lnTo>
                  <a:lnTo>
                    <a:pt x="279" y="59"/>
                  </a:lnTo>
                  <a:lnTo>
                    <a:pt x="273" y="43"/>
                  </a:lnTo>
                  <a:lnTo>
                    <a:pt x="269" y="36"/>
                  </a:lnTo>
                  <a:lnTo>
                    <a:pt x="264" y="29"/>
                  </a:lnTo>
                  <a:lnTo>
                    <a:pt x="256" y="16"/>
                  </a:lnTo>
                  <a:lnTo>
                    <a:pt x="255" y="11"/>
                  </a:lnTo>
                  <a:lnTo>
                    <a:pt x="255" y="0"/>
                  </a:lnTo>
                  <a:lnTo>
                    <a:pt x="255" y="0"/>
                  </a:lnTo>
                  <a:lnTo>
                    <a:pt x="60" y="11"/>
                  </a:lnTo>
                  <a:lnTo>
                    <a:pt x="61" y="12"/>
                  </a:lnTo>
                  <a:lnTo>
                    <a:pt x="74" y="20"/>
                  </a:lnTo>
                  <a:lnTo>
                    <a:pt x="75" y="22"/>
                  </a:lnTo>
                  <a:lnTo>
                    <a:pt x="75" y="29"/>
                  </a:lnTo>
                  <a:lnTo>
                    <a:pt x="90" y="39"/>
                  </a:lnTo>
                  <a:lnTo>
                    <a:pt x="91" y="41"/>
                  </a:lnTo>
                  <a:lnTo>
                    <a:pt x="94" y="58"/>
                  </a:lnTo>
                  <a:lnTo>
                    <a:pt x="94" y="58"/>
                  </a:lnTo>
                  <a:lnTo>
                    <a:pt x="93" y="65"/>
                  </a:lnTo>
                  <a:lnTo>
                    <a:pt x="90" y="75"/>
                  </a:lnTo>
                  <a:lnTo>
                    <a:pt x="89" y="80"/>
                  </a:lnTo>
                  <a:lnTo>
                    <a:pt x="84" y="85"/>
                  </a:lnTo>
                  <a:lnTo>
                    <a:pt x="84" y="86"/>
                  </a:lnTo>
                  <a:lnTo>
                    <a:pt x="84" y="89"/>
                  </a:lnTo>
                  <a:lnTo>
                    <a:pt x="81" y="94"/>
                  </a:lnTo>
                  <a:lnTo>
                    <a:pt x="69" y="109"/>
                  </a:lnTo>
                  <a:lnTo>
                    <a:pt x="64" y="110"/>
                  </a:lnTo>
                  <a:lnTo>
                    <a:pt x="56" y="113"/>
                  </a:lnTo>
                  <a:lnTo>
                    <a:pt x="54" y="115"/>
                  </a:lnTo>
                  <a:lnTo>
                    <a:pt x="49" y="117"/>
                  </a:lnTo>
                  <a:lnTo>
                    <a:pt x="35" y="117"/>
                  </a:lnTo>
                  <a:lnTo>
                    <a:pt x="30" y="123"/>
                  </a:lnTo>
                  <a:lnTo>
                    <a:pt x="25" y="128"/>
                  </a:lnTo>
                  <a:lnTo>
                    <a:pt x="25" y="129"/>
                  </a:lnTo>
                  <a:lnTo>
                    <a:pt x="25" y="133"/>
                  </a:lnTo>
                  <a:lnTo>
                    <a:pt x="34" y="140"/>
                  </a:lnTo>
                  <a:lnTo>
                    <a:pt x="35" y="143"/>
                  </a:lnTo>
                  <a:lnTo>
                    <a:pt x="39" y="151"/>
                  </a:lnTo>
                  <a:lnTo>
                    <a:pt x="39" y="151"/>
                  </a:lnTo>
                  <a:lnTo>
                    <a:pt x="35" y="164"/>
                  </a:lnTo>
                  <a:lnTo>
                    <a:pt x="34" y="168"/>
                  </a:lnTo>
                  <a:lnTo>
                    <a:pt x="22" y="195"/>
                  </a:lnTo>
                  <a:lnTo>
                    <a:pt x="11" y="202"/>
                  </a:lnTo>
                  <a:lnTo>
                    <a:pt x="10" y="204"/>
                  </a:lnTo>
                  <a:lnTo>
                    <a:pt x="10" y="206"/>
                  </a:lnTo>
                  <a:lnTo>
                    <a:pt x="10" y="214"/>
                  </a:lnTo>
                  <a:lnTo>
                    <a:pt x="9" y="218"/>
                  </a:lnTo>
                  <a:lnTo>
                    <a:pt x="1" y="224"/>
                  </a:lnTo>
                  <a:lnTo>
                    <a:pt x="1" y="225"/>
                  </a:lnTo>
                  <a:lnTo>
                    <a:pt x="1" y="225"/>
                  </a:lnTo>
                  <a:lnTo>
                    <a:pt x="1" y="226"/>
                  </a:lnTo>
                  <a:lnTo>
                    <a:pt x="0" y="237"/>
                  </a:lnTo>
                  <a:lnTo>
                    <a:pt x="1" y="255"/>
                  </a:lnTo>
                  <a:lnTo>
                    <a:pt x="7" y="269"/>
                  </a:lnTo>
                  <a:lnTo>
                    <a:pt x="9" y="271"/>
                  </a:lnTo>
                  <a:lnTo>
                    <a:pt x="9" y="275"/>
                  </a:lnTo>
                  <a:lnTo>
                    <a:pt x="31" y="300"/>
                  </a:lnTo>
                  <a:lnTo>
                    <a:pt x="54" y="319"/>
                  </a:lnTo>
                  <a:lnTo>
                    <a:pt x="60" y="326"/>
                  </a:lnTo>
                  <a:lnTo>
                    <a:pt x="61" y="329"/>
                  </a:lnTo>
                  <a:lnTo>
                    <a:pt x="74" y="360"/>
                  </a:lnTo>
                  <a:lnTo>
                    <a:pt x="78" y="356"/>
                  </a:lnTo>
                  <a:lnTo>
                    <a:pt x="80" y="355"/>
                  </a:lnTo>
                  <a:lnTo>
                    <a:pt x="88" y="353"/>
                  </a:lnTo>
                  <a:lnTo>
                    <a:pt x="91" y="355"/>
                  </a:lnTo>
                  <a:lnTo>
                    <a:pt x="94" y="356"/>
                  </a:lnTo>
                  <a:lnTo>
                    <a:pt x="107" y="360"/>
                  </a:lnTo>
                  <a:lnTo>
                    <a:pt x="110" y="362"/>
                  </a:lnTo>
                  <a:lnTo>
                    <a:pt x="112" y="364"/>
                  </a:lnTo>
                  <a:lnTo>
                    <a:pt x="115" y="374"/>
                  </a:lnTo>
                  <a:lnTo>
                    <a:pt x="110" y="386"/>
                  </a:lnTo>
                  <a:lnTo>
                    <a:pt x="112" y="398"/>
                  </a:lnTo>
                  <a:lnTo>
                    <a:pt x="110" y="403"/>
                  </a:lnTo>
                  <a:lnTo>
                    <a:pt x="97" y="420"/>
                  </a:lnTo>
                  <a:lnTo>
                    <a:pt x="96" y="422"/>
                  </a:lnTo>
                  <a:lnTo>
                    <a:pt x="100" y="432"/>
                  </a:lnTo>
                  <a:lnTo>
                    <a:pt x="112" y="441"/>
                  </a:lnTo>
                  <a:lnTo>
                    <a:pt x="134" y="455"/>
                  </a:lnTo>
                  <a:lnTo>
                    <a:pt x="143" y="457"/>
                  </a:lnTo>
                  <a:lnTo>
                    <a:pt x="148" y="459"/>
                  </a:lnTo>
                  <a:lnTo>
                    <a:pt x="169" y="477"/>
                  </a:lnTo>
                  <a:lnTo>
                    <a:pt x="171" y="481"/>
                  </a:lnTo>
                  <a:lnTo>
                    <a:pt x="173" y="497"/>
                  </a:lnTo>
                  <a:lnTo>
                    <a:pt x="179" y="504"/>
                  </a:lnTo>
                  <a:lnTo>
                    <a:pt x="181" y="506"/>
                  </a:lnTo>
                  <a:lnTo>
                    <a:pt x="181" y="511"/>
                  </a:lnTo>
                  <a:lnTo>
                    <a:pt x="181" y="512"/>
                  </a:lnTo>
                  <a:lnTo>
                    <a:pt x="179" y="516"/>
                  </a:lnTo>
                  <a:lnTo>
                    <a:pt x="175" y="520"/>
                  </a:lnTo>
                  <a:lnTo>
                    <a:pt x="175" y="521"/>
                  </a:lnTo>
                  <a:lnTo>
                    <a:pt x="186" y="543"/>
                  </a:lnTo>
                  <a:lnTo>
                    <a:pt x="187" y="541"/>
                  </a:lnTo>
                  <a:lnTo>
                    <a:pt x="190" y="539"/>
                  </a:lnTo>
                  <a:lnTo>
                    <a:pt x="191" y="539"/>
                  </a:lnTo>
                  <a:lnTo>
                    <a:pt x="196" y="533"/>
                  </a:lnTo>
                  <a:lnTo>
                    <a:pt x="199" y="525"/>
                  </a:lnTo>
                  <a:lnTo>
                    <a:pt x="202" y="523"/>
                  </a:lnTo>
                  <a:lnTo>
                    <a:pt x="212" y="520"/>
                  </a:lnTo>
                  <a:lnTo>
                    <a:pt x="226" y="520"/>
                  </a:lnTo>
                  <a:lnTo>
                    <a:pt x="230" y="521"/>
                  </a:lnTo>
                  <a:lnTo>
                    <a:pt x="240" y="526"/>
                  </a:lnTo>
                  <a:lnTo>
                    <a:pt x="245" y="531"/>
                  </a:lnTo>
                  <a:lnTo>
                    <a:pt x="250" y="530"/>
                  </a:lnTo>
                  <a:lnTo>
                    <a:pt x="245" y="512"/>
                  </a:lnTo>
                  <a:lnTo>
                    <a:pt x="245" y="503"/>
                  </a:lnTo>
                  <a:lnTo>
                    <a:pt x="246" y="500"/>
                  </a:lnTo>
                  <a:lnTo>
                    <a:pt x="253" y="494"/>
                  </a:lnTo>
                  <a:lnTo>
                    <a:pt x="256" y="491"/>
                  </a:lnTo>
                  <a:lnTo>
                    <a:pt x="275" y="487"/>
                  </a:lnTo>
                  <a:lnTo>
                    <a:pt x="271" y="485"/>
                  </a:lnTo>
                  <a:lnTo>
                    <a:pt x="269" y="481"/>
                  </a:lnTo>
                  <a:lnTo>
                    <a:pt x="269" y="480"/>
                  </a:lnTo>
                  <a:lnTo>
                    <a:pt x="269" y="476"/>
                  </a:lnTo>
                  <a:lnTo>
                    <a:pt x="271" y="473"/>
                  </a:lnTo>
                  <a:lnTo>
                    <a:pt x="275" y="471"/>
                  </a:lnTo>
                  <a:lnTo>
                    <a:pt x="276" y="467"/>
                  </a:lnTo>
                  <a:lnTo>
                    <a:pt x="277" y="465"/>
                  </a:lnTo>
                  <a:lnTo>
                    <a:pt x="277" y="463"/>
                  </a:lnTo>
                  <a:lnTo>
                    <a:pt x="277" y="460"/>
                  </a:lnTo>
                  <a:lnTo>
                    <a:pt x="278" y="458"/>
                  </a:lnTo>
                  <a:lnTo>
                    <a:pt x="277" y="456"/>
                  </a:lnTo>
                  <a:lnTo>
                    <a:pt x="277" y="453"/>
                  </a:lnTo>
                  <a:lnTo>
                    <a:pt x="280" y="436"/>
                  </a:lnTo>
                  <a:lnTo>
                    <a:pt x="280" y="420"/>
                  </a:lnTo>
                  <a:lnTo>
                    <a:pt x="282" y="417"/>
                  </a:lnTo>
                  <a:lnTo>
                    <a:pt x="293" y="407"/>
                  </a:lnTo>
                  <a:lnTo>
                    <a:pt x="298" y="393"/>
                  </a:lnTo>
                  <a:lnTo>
                    <a:pt x="299" y="391"/>
                  </a:lnTo>
                  <a:lnTo>
                    <a:pt x="303" y="386"/>
                  </a:lnTo>
                  <a:lnTo>
                    <a:pt x="312" y="365"/>
                  </a:lnTo>
                  <a:lnTo>
                    <a:pt x="309" y="347"/>
                  </a:lnTo>
                  <a:close/>
                </a:path>
              </a:pathLst>
            </a:custGeom>
            <a:solidFill>
              <a:srgbClr val="0096D6"/>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06">
              <a:extLst>
                <a:ext uri="{FF2B5EF4-FFF2-40B4-BE49-F238E27FC236}">
                  <a16:creationId xmlns:a16="http://schemas.microsoft.com/office/drawing/2014/main" id="{BD49FF94-8620-5143-6599-24805812FC77}"/>
                </a:ext>
              </a:extLst>
            </p:cNvPr>
            <p:cNvSpPr>
              <a:spLocks/>
            </p:cNvSpPr>
            <p:nvPr/>
          </p:nvSpPr>
          <p:spPr bwMode="auto">
            <a:xfrm>
              <a:off x="7630564" y="3368676"/>
              <a:ext cx="371475" cy="642938"/>
            </a:xfrm>
            <a:custGeom>
              <a:avLst/>
              <a:gdLst>
                <a:gd name="T0" fmla="*/ 5 w 234"/>
                <a:gd name="T1" fmla="*/ 395 h 405"/>
                <a:gd name="T2" fmla="*/ 23 w 234"/>
                <a:gd name="T3" fmla="*/ 395 h 405"/>
                <a:gd name="T4" fmla="*/ 48 w 234"/>
                <a:gd name="T5" fmla="*/ 390 h 405"/>
                <a:gd name="T6" fmla="*/ 69 w 234"/>
                <a:gd name="T7" fmla="*/ 400 h 405"/>
                <a:gd name="T8" fmla="*/ 74 w 234"/>
                <a:gd name="T9" fmla="*/ 386 h 405"/>
                <a:gd name="T10" fmla="*/ 94 w 234"/>
                <a:gd name="T11" fmla="*/ 382 h 405"/>
                <a:gd name="T12" fmla="*/ 101 w 234"/>
                <a:gd name="T13" fmla="*/ 390 h 405"/>
                <a:gd name="T14" fmla="*/ 110 w 234"/>
                <a:gd name="T15" fmla="*/ 390 h 405"/>
                <a:gd name="T16" fmla="*/ 115 w 234"/>
                <a:gd name="T17" fmla="*/ 370 h 405"/>
                <a:gd name="T18" fmla="*/ 125 w 234"/>
                <a:gd name="T19" fmla="*/ 361 h 405"/>
                <a:gd name="T20" fmla="*/ 132 w 234"/>
                <a:gd name="T21" fmla="*/ 363 h 405"/>
                <a:gd name="T22" fmla="*/ 155 w 234"/>
                <a:gd name="T23" fmla="*/ 370 h 405"/>
                <a:gd name="T24" fmla="*/ 191 w 234"/>
                <a:gd name="T25" fmla="*/ 314 h 405"/>
                <a:gd name="T26" fmla="*/ 192 w 234"/>
                <a:gd name="T27" fmla="*/ 299 h 405"/>
                <a:gd name="T28" fmla="*/ 201 w 234"/>
                <a:gd name="T29" fmla="*/ 295 h 405"/>
                <a:gd name="T30" fmla="*/ 223 w 234"/>
                <a:gd name="T31" fmla="*/ 292 h 405"/>
                <a:gd name="T32" fmla="*/ 232 w 234"/>
                <a:gd name="T33" fmla="*/ 288 h 405"/>
                <a:gd name="T34" fmla="*/ 228 w 234"/>
                <a:gd name="T35" fmla="*/ 265 h 405"/>
                <a:gd name="T36" fmla="*/ 232 w 234"/>
                <a:gd name="T37" fmla="*/ 254 h 405"/>
                <a:gd name="T38" fmla="*/ 227 w 234"/>
                <a:gd name="T39" fmla="*/ 247 h 405"/>
                <a:gd name="T40" fmla="*/ 201 w 234"/>
                <a:gd name="T41" fmla="*/ 0 h 405"/>
                <a:gd name="T42" fmla="*/ 49 w 234"/>
                <a:gd name="T43" fmla="*/ 19 h 405"/>
                <a:gd name="T44" fmla="*/ 36 w 234"/>
                <a:gd name="T45" fmla="*/ 23 h 405"/>
                <a:gd name="T46" fmla="*/ 26 w 234"/>
                <a:gd name="T47" fmla="*/ 30 h 405"/>
                <a:gd name="T48" fmla="*/ 8 w 234"/>
                <a:gd name="T49" fmla="*/ 31 h 405"/>
                <a:gd name="T50" fmla="*/ 27 w 234"/>
                <a:gd name="T51" fmla="*/ 253 h 405"/>
                <a:gd name="T52" fmla="*/ 26 w 234"/>
                <a:gd name="T53" fmla="*/ 259 h 405"/>
                <a:gd name="T54" fmla="*/ 25 w 234"/>
                <a:gd name="T55" fmla="*/ 265 h 405"/>
                <a:gd name="T56" fmla="*/ 30 w 234"/>
                <a:gd name="T57" fmla="*/ 293 h 405"/>
                <a:gd name="T58" fmla="*/ 35 w 234"/>
                <a:gd name="T59" fmla="*/ 315 h 405"/>
                <a:gd name="T60" fmla="*/ 22 w 234"/>
                <a:gd name="T61" fmla="*/ 342 h 405"/>
                <a:gd name="T62" fmla="*/ 13 w 234"/>
                <a:gd name="T63" fmla="*/ 359 h 405"/>
                <a:gd name="T64" fmla="*/ 3 w 234"/>
                <a:gd name="T65" fmla="*/ 372 h 405"/>
                <a:gd name="T66" fmla="*/ 0 w 234"/>
                <a:gd name="T67" fmla="*/ 403 h 405"/>
                <a:gd name="T68" fmla="*/ 2 w 234"/>
                <a:gd name="T69" fmla="*/ 40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405">
                  <a:moveTo>
                    <a:pt x="3" y="398"/>
                  </a:moveTo>
                  <a:lnTo>
                    <a:pt x="5" y="395"/>
                  </a:lnTo>
                  <a:lnTo>
                    <a:pt x="7" y="393"/>
                  </a:lnTo>
                  <a:lnTo>
                    <a:pt x="23" y="395"/>
                  </a:lnTo>
                  <a:lnTo>
                    <a:pt x="44" y="388"/>
                  </a:lnTo>
                  <a:lnTo>
                    <a:pt x="48" y="390"/>
                  </a:lnTo>
                  <a:lnTo>
                    <a:pt x="62" y="396"/>
                  </a:lnTo>
                  <a:lnTo>
                    <a:pt x="69" y="400"/>
                  </a:lnTo>
                  <a:lnTo>
                    <a:pt x="73" y="388"/>
                  </a:lnTo>
                  <a:lnTo>
                    <a:pt x="74" y="386"/>
                  </a:lnTo>
                  <a:lnTo>
                    <a:pt x="77" y="384"/>
                  </a:lnTo>
                  <a:lnTo>
                    <a:pt x="94" y="382"/>
                  </a:lnTo>
                  <a:lnTo>
                    <a:pt x="97" y="383"/>
                  </a:lnTo>
                  <a:lnTo>
                    <a:pt x="101" y="390"/>
                  </a:lnTo>
                  <a:lnTo>
                    <a:pt x="105" y="392"/>
                  </a:lnTo>
                  <a:lnTo>
                    <a:pt x="110" y="390"/>
                  </a:lnTo>
                  <a:lnTo>
                    <a:pt x="114" y="372"/>
                  </a:lnTo>
                  <a:lnTo>
                    <a:pt x="115" y="370"/>
                  </a:lnTo>
                  <a:lnTo>
                    <a:pt x="123" y="362"/>
                  </a:lnTo>
                  <a:lnTo>
                    <a:pt x="125" y="361"/>
                  </a:lnTo>
                  <a:lnTo>
                    <a:pt x="129" y="362"/>
                  </a:lnTo>
                  <a:lnTo>
                    <a:pt x="132" y="363"/>
                  </a:lnTo>
                  <a:lnTo>
                    <a:pt x="140" y="372"/>
                  </a:lnTo>
                  <a:lnTo>
                    <a:pt x="155" y="370"/>
                  </a:lnTo>
                  <a:lnTo>
                    <a:pt x="162" y="356"/>
                  </a:lnTo>
                  <a:lnTo>
                    <a:pt x="191" y="314"/>
                  </a:lnTo>
                  <a:lnTo>
                    <a:pt x="191" y="302"/>
                  </a:lnTo>
                  <a:lnTo>
                    <a:pt x="192" y="299"/>
                  </a:lnTo>
                  <a:lnTo>
                    <a:pt x="197" y="297"/>
                  </a:lnTo>
                  <a:lnTo>
                    <a:pt x="201" y="295"/>
                  </a:lnTo>
                  <a:lnTo>
                    <a:pt x="213" y="297"/>
                  </a:lnTo>
                  <a:lnTo>
                    <a:pt x="223" y="292"/>
                  </a:lnTo>
                  <a:lnTo>
                    <a:pt x="226" y="290"/>
                  </a:lnTo>
                  <a:lnTo>
                    <a:pt x="232" y="288"/>
                  </a:lnTo>
                  <a:lnTo>
                    <a:pt x="234" y="283"/>
                  </a:lnTo>
                  <a:lnTo>
                    <a:pt x="228" y="265"/>
                  </a:lnTo>
                  <a:lnTo>
                    <a:pt x="228" y="261"/>
                  </a:lnTo>
                  <a:lnTo>
                    <a:pt x="232" y="254"/>
                  </a:lnTo>
                  <a:lnTo>
                    <a:pt x="230" y="253"/>
                  </a:lnTo>
                  <a:lnTo>
                    <a:pt x="227" y="247"/>
                  </a:lnTo>
                  <a:lnTo>
                    <a:pt x="230" y="245"/>
                  </a:lnTo>
                  <a:lnTo>
                    <a:pt x="201" y="0"/>
                  </a:lnTo>
                  <a:lnTo>
                    <a:pt x="51" y="18"/>
                  </a:lnTo>
                  <a:lnTo>
                    <a:pt x="49" y="19"/>
                  </a:lnTo>
                  <a:lnTo>
                    <a:pt x="46" y="20"/>
                  </a:lnTo>
                  <a:lnTo>
                    <a:pt x="36" y="23"/>
                  </a:lnTo>
                  <a:lnTo>
                    <a:pt x="30" y="29"/>
                  </a:lnTo>
                  <a:lnTo>
                    <a:pt x="26" y="30"/>
                  </a:lnTo>
                  <a:lnTo>
                    <a:pt x="9" y="31"/>
                  </a:lnTo>
                  <a:lnTo>
                    <a:pt x="8" y="31"/>
                  </a:lnTo>
                  <a:lnTo>
                    <a:pt x="27" y="253"/>
                  </a:lnTo>
                  <a:lnTo>
                    <a:pt x="27" y="253"/>
                  </a:lnTo>
                  <a:lnTo>
                    <a:pt x="27" y="254"/>
                  </a:lnTo>
                  <a:lnTo>
                    <a:pt x="26" y="259"/>
                  </a:lnTo>
                  <a:lnTo>
                    <a:pt x="23" y="260"/>
                  </a:lnTo>
                  <a:lnTo>
                    <a:pt x="25" y="265"/>
                  </a:lnTo>
                  <a:lnTo>
                    <a:pt x="21" y="279"/>
                  </a:lnTo>
                  <a:lnTo>
                    <a:pt x="30" y="293"/>
                  </a:lnTo>
                  <a:lnTo>
                    <a:pt x="32" y="295"/>
                  </a:lnTo>
                  <a:lnTo>
                    <a:pt x="35" y="315"/>
                  </a:lnTo>
                  <a:lnTo>
                    <a:pt x="33" y="319"/>
                  </a:lnTo>
                  <a:lnTo>
                    <a:pt x="22" y="342"/>
                  </a:lnTo>
                  <a:lnTo>
                    <a:pt x="19" y="347"/>
                  </a:lnTo>
                  <a:lnTo>
                    <a:pt x="13" y="359"/>
                  </a:lnTo>
                  <a:lnTo>
                    <a:pt x="12" y="363"/>
                  </a:lnTo>
                  <a:lnTo>
                    <a:pt x="3" y="372"/>
                  </a:lnTo>
                  <a:lnTo>
                    <a:pt x="3" y="386"/>
                  </a:lnTo>
                  <a:lnTo>
                    <a:pt x="0" y="403"/>
                  </a:lnTo>
                  <a:lnTo>
                    <a:pt x="0" y="405"/>
                  </a:lnTo>
                  <a:lnTo>
                    <a:pt x="2" y="405"/>
                  </a:lnTo>
                  <a:lnTo>
                    <a:pt x="3" y="398"/>
                  </a:lnTo>
                  <a:close/>
                </a:path>
              </a:pathLst>
            </a:custGeom>
            <a:solidFill>
              <a:srgbClr val="0096D6"/>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4" name="Freeform 112">
              <a:extLst>
                <a:ext uri="{FF2B5EF4-FFF2-40B4-BE49-F238E27FC236}">
                  <a16:creationId xmlns:a16="http://schemas.microsoft.com/office/drawing/2014/main" id="{CCD45978-1AD6-4196-E06A-E2C4B6BD17B7}"/>
                </a:ext>
              </a:extLst>
            </p:cNvPr>
            <p:cNvSpPr>
              <a:spLocks/>
            </p:cNvSpPr>
            <p:nvPr/>
          </p:nvSpPr>
          <p:spPr bwMode="auto">
            <a:xfrm>
              <a:off x="7963939" y="3276601"/>
              <a:ext cx="517525" cy="560388"/>
            </a:xfrm>
            <a:custGeom>
              <a:avLst/>
              <a:gdLst>
                <a:gd name="T0" fmla="*/ 314 w 326"/>
                <a:gd name="T1" fmla="*/ 139 h 353"/>
                <a:gd name="T2" fmla="*/ 321 w 326"/>
                <a:gd name="T3" fmla="*/ 126 h 353"/>
                <a:gd name="T4" fmla="*/ 322 w 326"/>
                <a:gd name="T5" fmla="*/ 121 h 353"/>
                <a:gd name="T6" fmla="*/ 326 w 326"/>
                <a:gd name="T7" fmla="*/ 116 h 353"/>
                <a:gd name="T8" fmla="*/ 258 w 326"/>
                <a:gd name="T9" fmla="*/ 25 h 353"/>
                <a:gd name="T10" fmla="*/ 220 w 326"/>
                <a:gd name="T11" fmla="*/ 58 h 353"/>
                <a:gd name="T12" fmla="*/ 200 w 326"/>
                <a:gd name="T13" fmla="*/ 59 h 353"/>
                <a:gd name="T14" fmla="*/ 173 w 326"/>
                <a:gd name="T15" fmla="*/ 74 h 353"/>
                <a:gd name="T16" fmla="*/ 157 w 326"/>
                <a:gd name="T17" fmla="*/ 67 h 353"/>
                <a:gd name="T18" fmla="*/ 144 w 326"/>
                <a:gd name="T19" fmla="*/ 68 h 353"/>
                <a:gd name="T20" fmla="*/ 140 w 326"/>
                <a:gd name="T21" fmla="*/ 62 h 353"/>
                <a:gd name="T22" fmla="*/ 105 w 326"/>
                <a:gd name="T23" fmla="*/ 52 h 353"/>
                <a:gd name="T24" fmla="*/ 93 w 326"/>
                <a:gd name="T25" fmla="*/ 55 h 353"/>
                <a:gd name="T26" fmla="*/ 90 w 326"/>
                <a:gd name="T27" fmla="*/ 48 h 353"/>
                <a:gd name="T28" fmla="*/ 30 w 326"/>
                <a:gd name="T29" fmla="*/ 307 h 353"/>
                <a:gd name="T30" fmla="*/ 34 w 326"/>
                <a:gd name="T31" fmla="*/ 308 h 353"/>
                <a:gd name="T32" fmla="*/ 49 w 326"/>
                <a:gd name="T33" fmla="*/ 308 h 353"/>
                <a:gd name="T34" fmla="*/ 63 w 326"/>
                <a:gd name="T35" fmla="*/ 313 h 353"/>
                <a:gd name="T36" fmla="*/ 73 w 326"/>
                <a:gd name="T37" fmla="*/ 321 h 353"/>
                <a:gd name="T38" fmla="*/ 76 w 326"/>
                <a:gd name="T39" fmla="*/ 324 h 353"/>
                <a:gd name="T40" fmla="*/ 87 w 326"/>
                <a:gd name="T41" fmla="*/ 337 h 353"/>
                <a:gd name="T42" fmla="*/ 108 w 326"/>
                <a:gd name="T43" fmla="*/ 338 h 353"/>
                <a:gd name="T44" fmla="*/ 130 w 326"/>
                <a:gd name="T45" fmla="*/ 338 h 353"/>
                <a:gd name="T46" fmla="*/ 144 w 326"/>
                <a:gd name="T47" fmla="*/ 343 h 353"/>
                <a:gd name="T48" fmla="*/ 158 w 326"/>
                <a:gd name="T49" fmla="*/ 340 h 353"/>
                <a:gd name="T50" fmla="*/ 162 w 326"/>
                <a:gd name="T51" fmla="*/ 337 h 353"/>
                <a:gd name="T52" fmla="*/ 179 w 326"/>
                <a:gd name="T53" fmla="*/ 324 h 353"/>
                <a:gd name="T54" fmla="*/ 185 w 326"/>
                <a:gd name="T55" fmla="*/ 334 h 353"/>
                <a:gd name="T56" fmla="*/ 199 w 326"/>
                <a:gd name="T57" fmla="*/ 345 h 353"/>
                <a:gd name="T58" fmla="*/ 204 w 326"/>
                <a:gd name="T59" fmla="*/ 348 h 353"/>
                <a:gd name="T60" fmla="*/ 218 w 326"/>
                <a:gd name="T61" fmla="*/ 353 h 353"/>
                <a:gd name="T62" fmla="*/ 229 w 326"/>
                <a:gd name="T63" fmla="*/ 337 h 353"/>
                <a:gd name="T64" fmla="*/ 229 w 326"/>
                <a:gd name="T65" fmla="*/ 315 h 353"/>
                <a:gd name="T66" fmla="*/ 243 w 326"/>
                <a:gd name="T67" fmla="*/ 292 h 353"/>
                <a:gd name="T68" fmla="*/ 256 w 326"/>
                <a:gd name="T69" fmla="*/ 298 h 353"/>
                <a:gd name="T70" fmla="*/ 257 w 326"/>
                <a:gd name="T71" fmla="*/ 282 h 353"/>
                <a:gd name="T72" fmla="*/ 273 w 326"/>
                <a:gd name="T73" fmla="*/ 259 h 353"/>
                <a:gd name="T74" fmla="*/ 278 w 326"/>
                <a:gd name="T75" fmla="*/ 245 h 353"/>
                <a:gd name="T76" fmla="*/ 282 w 326"/>
                <a:gd name="T77" fmla="*/ 244 h 353"/>
                <a:gd name="T78" fmla="*/ 295 w 326"/>
                <a:gd name="T79" fmla="*/ 241 h 353"/>
                <a:gd name="T80" fmla="*/ 317 w 326"/>
                <a:gd name="T81" fmla="*/ 224 h 353"/>
                <a:gd name="T82" fmla="*/ 321 w 326"/>
                <a:gd name="T83" fmla="*/ 203 h 353"/>
                <a:gd name="T84" fmla="*/ 326 w 326"/>
                <a:gd name="T85" fmla="*/ 15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6" h="353">
                  <a:moveTo>
                    <a:pt x="312" y="142"/>
                  </a:moveTo>
                  <a:lnTo>
                    <a:pt x="314" y="140"/>
                  </a:lnTo>
                  <a:lnTo>
                    <a:pt x="314" y="139"/>
                  </a:lnTo>
                  <a:lnTo>
                    <a:pt x="315" y="138"/>
                  </a:lnTo>
                  <a:lnTo>
                    <a:pt x="322" y="132"/>
                  </a:lnTo>
                  <a:lnTo>
                    <a:pt x="321" y="126"/>
                  </a:lnTo>
                  <a:lnTo>
                    <a:pt x="321" y="125"/>
                  </a:lnTo>
                  <a:lnTo>
                    <a:pt x="321" y="123"/>
                  </a:lnTo>
                  <a:lnTo>
                    <a:pt x="322" y="121"/>
                  </a:lnTo>
                  <a:lnTo>
                    <a:pt x="324" y="119"/>
                  </a:lnTo>
                  <a:lnTo>
                    <a:pt x="325" y="117"/>
                  </a:lnTo>
                  <a:lnTo>
                    <a:pt x="326" y="116"/>
                  </a:lnTo>
                  <a:lnTo>
                    <a:pt x="305" y="0"/>
                  </a:lnTo>
                  <a:lnTo>
                    <a:pt x="275" y="17"/>
                  </a:lnTo>
                  <a:lnTo>
                    <a:pt x="258" y="25"/>
                  </a:lnTo>
                  <a:lnTo>
                    <a:pt x="251" y="30"/>
                  </a:lnTo>
                  <a:lnTo>
                    <a:pt x="230" y="54"/>
                  </a:lnTo>
                  <a:lnTo>
                    <a:pt x="220" y="58"/>
                  </a:lnTo>
                  <a:lnTo>
                    <a:pt x="217" y="59"/>
                  </a:lnTo>
                  <a:lnTo>
                    <a:pt x="213" y="59"/>
                  </a:lnTo>
                  <a:lnTo>
                    <a:pt x="200" y="59"/>
                  </a:lnTo>
                  <a:lnTo>
                    <a:pt x="197" y="59"/>
                  </a:lnTo>
                  <a:lnTo>
                    <a:pt x="178" y="73"/>
                  </a:lnTo>
                  <a:lnTo>
                    <a:pt x="173" y="74"/>
                  </a:lnTo>
                  <a:lnTo>
                    <a:pt x="167" y="73"/>
                  </a:lnTo>
                  <a:lnTo>
                    <a:pt x="164" y="72"/>
                  </a:lnTo>
                  <a:lnTo>
                    <a:pt x="157" y="67"/>
                  </a:lnTo>
                  <a:lnTo>
                    <a:pt x="155" y="71"/>
                  </a:lnTo>
                  <a:lnTo>
                    <a:pt x="151" y="72"/>
                  </a:lnTo>
                  <a:lnTo>
                    <a:pt x="144" y="68"/>
                  </a:lnTo>
                  <a:lnTo>
                    <a:pt x="141" y="67"/>
                  </a:lnTo>
                  <a:lnTo>
                    <a:pt x="140" y="63"/>
                  </a:lnTo>
                  <a:lnTo>
                    <a:pt x="140" y="62"/>
                  </a:lnTo>
                  <a:lnTo>
                    <a:pt x="135" y="61"/>
                  </a:lnTo>
                  <a:lnTo>
                    <a:pt x="108" y="54"/>
                  </a:lnTo>
                  <a:lnTo>
                    <a:pt x="105" y="52"/>
                  </a:lnTo>
                  <a:lnTo>
                    <a:pt x="103" y="51"/>
                  </a:lnTo>
                  <a:lnTo>
                    <a:pt x="99" y="54"/>
                  </a:lnTo>
                  <a:lnTo>
                    <a:pt x="93" y="55"/>
                  </a:lnTo>
                  <a:lnTo>
                    <a:pt x="91" y="54"/>
                  </a:lnTo>
                  <a:lnTo>
                    <a:pt x="90" y="49"/>
                  </a:lnTo>
                  <a:lnTo>
                    <a:pt x="90" y="48"/>
                  </a:lnTo>
                  <a:lnTo>
                    <a:pt x="0" y="62"/>
                  </a:lnTo>
                  <a:lnTo>
                    <a:pt x="28" y="291"/>
                  </a:lnTo>
                  <a:lnTo>
                    <a:pt x="30" y="307"/>
                  </a:lnTo>
                  <a:lnTo>
                    <a:pt x="31" y="307"/>
                  </a:lnTo>
                  <a:lnTo>
                    <a:pt x="31" y="307"/>
                  </a:lnTo>
                  <a:lnTo>
                    <a:pt x="34" y="308"/>
                  </a:lnTo>
                  <a:lnTo>
                    <a:pt x="41" y="311"/>
                  </a:lnTo>
                  <a:lnTo>
                    <a:pt x="43" y="311"/>
                  </a:lnTo>
                  <a:lnTo>
                    <a:pt x="49" y="308"/>
                  </a:lnTo>
                  <a:lnTo>
                    <a:pt x="51" y="307"/>
                  </a:lnTo>
                  <a:lnTo>
                    <a:pt x="56" y="308"/>
                  </a:lnTo>
                  <a:lnTo>
                    <a:pt x="63" y="313"/>
                  </a:lnTo>
                  <a:lnTo>
                    <a:pt x="63" y="313"/>
                  </a:lnTo>
                  <a:lnTo>
                    <a:pt x="64" y="314"/>
                  </a:lnTo>
                  <a:lnTo>
                    <a:pt x="73" y="321"/>
                  </a:lnTo>
                  <a:lnTo>
                    <a:pt x="74" y="321"/>
                  </a:lnTo>
                  <a:lnTo>
                    <a:pt x="75" y="322"/>
                  </a:lnTo>
                  <a:lnTo>
                    <a:pt x="76" y="324"/>
                  </a:lnTo>
                  <a:lnTo>
                    <a:pt x="79" y="334"/>
                  </a:lnTo>
                  <a:lnTo>
                    <a:pt x="79" y="334"/>
                  </a:lnTo>
                  <a:lnTo>
                    <a:pt x="87" y="337"/>
                  </a:lnTo>
                  <a:lnTo>
                    <a:pt x="93" y="337"/>
                  </a:lnTo>
                  <a:lnTo>
                    <a:pt x="103" y="337"/>
                  </a:lnTo>
                  <a:lnTo>
                    <a:pt x="108" y="338"/>
                  </a:lnTo>
                  <a:lnTo>
                    <a:pt x="121" y="346"/>
                  </a:lnTo>
                  <a:lnTo>
                    <a:pt x="126" y="340"/>
                  </a:lnTo>
                  <a:lnTo>
                    <a:pt x="130" y="338"/>
                  </a:lnTo>
                  <a:lnTo>
                    <a:pt x="134" y="337"/>
                  </a:lnTo>
                  <a:lnTo>
                    <a:pt x="138" y="338"/>
                  </a:lnTo>
                  <a:lnTo>
                    <a:pt x="144" y="343"/>
                  </a:lnTo>
                  <a:lnTo>
                    <a:pt x="148" y="344"/>
                  </a:lnTo>
                  <a:lnTo>
                    <a:pt x="157" y="341"/>
                  </a:lnTo>
                  <a:lnTo>
                    <a:pt x="158" y="340"/>
                  </a:lnTo>
                  <a:lnTo>
                    <a:pt x="161" y="338"/>
                  </a:lnTo>
                  <a:lnTo>
                    <a:pt x="162" y="338"/>
                  </a:lnTo>
                  <a:lnTo>
                    <a:pt x="162" y="337"/>
                  </a:lnTo>
                  <a:lnTo>
                    <a:pt x="164" y="334"/>
                  </a:lnTo>
                  <a:lnTo>
                    <a:pt x="177" y="326"/>
                  </a:lnTo>
                  <a:lnTo>
                    <a:pt x="179" y="324"/>
                  </a:lnTo>
                  <a:lnTo>
                    <a:pt x="183" y="326"/>
                  </a:lnTo>
                  <a:lnTo>
                    <a:pt x="184" y="328"/>
                  </a:lnTo>
                  <a:lnTo>
                    <a:pt x="185" y="334"/>
                  </a:lnTo>
                  <a:lnTo>
                    <a:pt x="188" y="340"/>
                  </a:lnTo>
                  <a:lnTo>
                    <a:pt x="191" y="343"/>
                  </a:lnTo>
                  <a:lnTo>
                    <a:pt x="199" y="345"/>
                  </a:lnTo>
                  <a:lnTo>
                    <a:pt x="203" y="346"/>
                  </a:lnTo>
                  <a:lnTo>
                    <a:pt x="204" y="348"/>
                  </a:lnTo>
                  <a:lnTo>
                    <a:pt x="204" y="348"/>
                  </a:lnTo>
                  <a:lnTo>
                    <a:pt x="208" y="353"/>
                  </a:lnTo>
                  <a:lnTo>
                    <a:pt x="211" y="353"/>
                  </a:lnTo>
                  <a:lnTo>
                    <a:pt x="218" y="353"/>
                  </a:lnTo>
                  <a:lnTo>
                    <a:pt x="222" y="343"/>
                  </a:lnTo>
                  <a:lnTo>
                    <a:pt x="224" y="341"/>
                  </a:lnTo>
                  <a:lnTo>
                    <a:pt x="229" y="337"/>
                  </a:lnTo>
                  <a:lnTo>
                    <a:pt x="232" y="328"/>
                  </a:lnTo>
                  <a:lnTo>
                    <a:pt x="228" y="318"/>
                  </a:lnTo>
                  <a:lnTo>
                    <a:pt x="229" y="315"/>
                  </a:lnTo>
                  <a:lnTo>
                    <a:pt x="239" y="293"/>
                  </a:lnTo>
                  <a:lnTo>
                    <a:pt x="242" y="292"/>
                  </a:lnTo>
                  <a:lnTo>
                    <a:pt x="243" y="292"/>
                  </a:lnTo>
                  <a:lnTo>
                    <a:pt x="247" y="292"/>
                  </a:lnTo>
                  <a:lnTo>
                    <a:pt x="251" y="293"/>
                  </a:lnTo>
                  <a:lnTo>
                    <a:pt x="256" y="298"/>
                  </a:lnTo>
                  <a:lnTo>
                    <a:pt x="258" y="294"/>
                  </a:lnTo>
                  <a:lnTo>
                    <a:pt x="256" y="284"/>
                  </a:lnTo>
                  <a:lnTo>
                    <a:pt x="257" y="282"/>
                  </a:lnTo>
                  <a:lnTo>
                    <a:pt x="265" y="264"/>
                  </a:lnTo>
                  <a:lnTo>
                    <a:pt x="273" y="259"/>
                  </a:lnTo>
                  <a:lnTo>
                    <a:pt x="273" y="259"/>
                  </a:lnTo>
                  <a:lnTo>
                    <a:pt x="273" y="256"/>
                  </a:lnTo>
                  <a:lnTo>
                    <a:pt x="275" y="253"/>
                  </a:lnTo>
                  <a:lnTo>
                    <a:pt x="278" y="245"/>
                  </a:lnTo>
                  <a:lnTo>
                    <a:pt x="281" y="244"/>
                  </a:lnTo>
                  <a:lnTo>
                    <a:pt x="281" y="244"/>
                  </a:lnTo>
                  <a:lnTo>
                    <a:pt x="282" y="244"/>
                  </a:lnTo>
                  <a:lnTo>
                    <a:pt x="287" y="245"/>
                  </a:lnTo>
                  <a:lnTo>
                    <a:pt x="293" y="244"/>
                  </a:lnTo>
                  <a:lnTo>
                    <a:pt x="295" y="241"/>
                  </a:lnTo>
                  <a:lnTo>
                    <a:pt x="311" y="225"/>
                  </a:lnTo>
                  <a:lnTo>
                    <a:pt x="314" y="224"/>
                  </a:lnTo>
                  <a:lnTo>
                    <a:pt x="317" y="224"/>
                  </a:lnTo>
                  <a:lnTo>
                    <a:pt x="322" y="216"/>
                  </a:lnTo>
                  <a:lnTo>
                    <a:pt x="322" y="206"/>
                  </a:lnTo>
                  <a:lnTo>
                    <a:pt x="321" y="203"/>
                  </a:lnTo>
                  <a:lnTo>
                    <a:pt x="321" y="194"/>
                  </a:lnTo>
                  <a:lnTo>
                    <a:pt x="322" y="186"/>
                  </a:lnTo>
                  <a:lnTo>
                    <a:pt x="326" y="154"/>
                  </a:lnTo>
                  <a:lnTo>
                    <a:pt x="314" y="147"/>
                  </a:lnTo>
                  <a:lnTo>
                    <a:pt x="312" y="142"/>
                  </a:lnTo>
                  <a:close/>
                </a:path>
              </a:pathLst>
            </a:custGeom>
            <a:solidFill>
              <a:srgbClr val="0096D6"/>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45" name="Group 44">
            <a:extLst>
              <a:ext uri="{FF2B5EF4-FFF2-40B4-BE49-F238E27FC236}">
                <a16:creationId xmlns:a16="http://schemas.microsoft.com/office/drawing/2014/main" id="{63B2C7BD-AC7A-C1D6-1FDF-649774AE4D08}"/>
              </a:ext>
            </a:extLst>
          </p:cNvPr>
          <p:cNvGrpSpPr/>
          <p:nvPr/>
        </p:nvGrpSpPr>
        <p:grpSpPr>
          <a:xfrm>
            <a:off x="10494781" y="2765827"/>
            <a:ext cx="976479" cy="1037645"/>
            <a:chOff x="8462413" y="2139951"/>
            <a:chExt cx="1419226" cy="1508125"/>
          </a:xfrm>
        </p:grpSpPr>
        <p:sp>
          <p:nvSpPr>
            <p:cNvPr id="46" name="Freeform 120">
              <a:extLst>
                <a:ext uri="{FF2B5EF4-FFF2-40B4-BE49-F238E27FC236}">
                  <a16:creationId xmlns:a16="http://schemas.microsoft.com/office/drawing/2014/main" id="{3017B273-06AA-DADA-76C9-6BB80F5C98E9}"/>
                </a:ext>
              </a:extLst>
            </p:cNvPr>
            <p:cNvSpPr>
              <a:spLocks/>
            </p:cNvSpPr>
            <p:nvPr/>
          </p:nvSpPr>
          <p:spPr bwMode="auto">
            <a:xfrm>
              <a:off x="8464002" y="3629026"/>
              <a:ext cx="23813" cy="19050"/>
            </a:xfrm>
            <a:custGeom>
              <a:avLst/>
              <a:gdLst>
                <a:gd name="T0" fmla="*/ 3 w 15"/>
                <a:gd name="T1" fmla="*/ 11 h 12"/>
                <a:gd name="T2" fmla="*/ 2 w 15"/>
                <a:gd name="T3" fmla="*/ 11 h 12"/>
                <a:gd name="T4" fmla="*/ 0 w 15"/>
                <a:gd name="T5" fmla="*/ 12 h 12"/>
                <a:gd name="T6" fmla="*/ 2 w 15"/>
                <a:gd name="T7" fmla="*/ 12 h 12"/>
                <a:gd name="T8" fmla="*/ 6 w 15"/>
                <a:gd name="T9" fmla="*/ 11 h 12"/>
                <a:gd name="T10" fmla="*/ 15 w 15"/>
                <a:gd name="T11" fmla="*/ 0 h 12"/>
                <a:gd name="T12" fmla="*/ 15 w 15"/>
                <a:gd name="T13" fmla="*/ 0 h 12"/>
                <a:gd name="T14" fmla="*/ 7 w 15"/>
                <a:gd name="T15" fmla="*/ 10 h 12"/>
                <a:gd name="T16" fmla="*/ 3 w 15"/>
                <a:gd name="T17"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3" y="11"/>
                  </a:moveTo>
                  <a:lnTo>
                    <a:pt x="2" y="11"/>
                  </a:lnTo>
                  <a:lnTo>
                    <a:pt x="0" y="12"/>
                  </a:lnTo>
                  <a:lnTo>
                    <a:pt x="2" y="12"/>
                  </a:lnTo>
                  <a:lnTo>
                    <a:pt x="6" y="11"/>
                  </a:lnTo>
                  <a:lnTo>
                    <a:pt x="15" y="0"/>
                  </a:lnTo>
                  <a:lnTo>
                    <a:pt x="15" y="0"/>
                  </a:lnTo>
                  <a:lnTo>
                    <a:pt x="7" y="10"/>
                  </a:lnTo>
                  <a:lnTo>
                    <a:pt x="3" y="11"/>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47" name="Freeform 137">
              <a:extLst>
                <a:ext uri="{FF2B5EF4-FFF2-40B4-BE49-F238E27FC236}">
                  <a16:creationId xmlns:a16="http://schemas.microsoft.com/office/drawing/2014/main" id="{0BB6BA74-3133-7167-251D-AC8C201F1CF5}"/>
                </a:ext>
              </a:extLst>
            </p:cNvPr>
            <p:cNvSpPr>
              <a:spLocks/>
            </p:cNvSpPr>
            <p:nvPr/>
          </p:nvSpPr>
          <p:spPr bwMode="auto">
            <a:xfrm>
              <a:off x="9124402" y="3359152"/>
              <a:ext cx="17463" cy="4763"/>
            </a:xfrm>
            <a:custGeom>
              <a:avLst/>
              <a:gdLst>
                <a:gd name="T0" fmla="*/ 4 w 11"/>
                <a:gd name="T1" fmla="*/ 3 h 3"/>
                <a:gd name="T2" fmla="*/ 11 w 11"/>
                <a:gd name="T3" fmla="*/ 3 h 3"/>
                <a:gd name="T4" fmla="*/ 11 w 11"/>
                <a:gd name="T5" fmla="*/ 2 h 3"/>
                <a:gd name="T6" fmla="*/ 2 w 11"/>
                <a:gd name="T7" fmla="*/ 2 h 3"/>
                <a:gd name="T8" fmla="*/ 0 w 11"/>
                <a:gd name="T9" fmla="*/ 0 h 3"/>
                <a:gd name="T10" fmla="*/ 1 w 11"/>
                <a:gd name="T11" fmla="*/ 2 h 3"/>
                <a:gd name="T12" fmla="*/ 4 w 1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1" h="3">
                  <a:moveTo>
                    <a:pt x="4" y="3"/>
                  </a:moveTo>
                  <a:lnTo>
                    <a:pt x="11" y="3"/>
                  </a:lnTo>
                  <a:lnTo>
                    <a:pt x="11" y="2"/>
                  </a:lnTo>
                  <a:lnTo>
                    <a:pt x="2" y="2"/>
                  </a:lnTo>
                  <a:lnTo>
                    <a:pt x="0" y="0"/>
                  </a:lnTo>
                  <a:lnTo>
                    <a:pt x="1" y="2"/>
                  </a:lnTo>
                  <a:lnTo>
                    <a:pt x="4" y="3"/>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48" name="Freeform 138">
              <a:extLst>
                <a:ext uri="{FF2B5EF4-FFF2-40B4-BE49-F238E27FC236}">
                  <a16:creationId xmlns:a16="http://schemas.microsoft.com/office/drawing/2014/main" id="{12775319-8560-B9F2-9B58-B93E4B026CA2}"/>
                </a:ext>
              </a:extLst>
            </p:cNvPr>
            <p:cNvSpPr>
              <a:spLocks/>
            </p:cNvSpPr>
            <p:nvPr/>
          </p:nvSpPr>
          <p:spPr bwMode="auto">
            <a:xfrm>
              <a:off x="9078364" y="3163889"/>
              <a:ext cx="34925" cy="55563"/>
            </a:xfrm>
            <a:custGeom>
              <a:avLst/>
              <a:gdLst>
                <a:gd name="T0" fmla="*/ 4 w 22"/>
                <a:gd name="T1" fmla="*/ 3 h 35"/>
                <a:gd name="T2" fmla="*/ 9 w 22"/>
                <a:gd name="T3" fmla="*/ 5 h 35"/>
                <a:gd name="T4" fmla="*/ 16 w 22"/>
                <a:gd name="T5" fmla="*/ 24 h 35"/>
                <a:gd name="T6" fmla="*/ 20 w 22"/>
                <a:gd name="T7" fmla="*/ 30 h 35"/>
                <a:gd name="T8" fmla="*/ 21 w 22"/>
                <a:gd name="T9" fmla="*/ 32 h 35"/>
                <a:gd name="T10" fmla="*/ 22 w 22"/>
                <a:gd name="T11" fmla="*/ 35 h 35"/>
                <a:gd name="T12" fmla="*/ 21 w 22"/>
                <a:gd name="T13" fmla="*/ 30 h 35"/>
                <a:gd name="T14" fmla="*/ 20 w 22"/>
                <a:gd name="T15" fmla="*/ 26 h 35"/>
                <a:gd name="T16" fmla="*/ 18 w 22"/>
                <a:gd name="T17" fmla="*/ 24 h 35"/>
                <a:gd name="T18" fmla="*/ 10 w 22"/>
                <a:gd name="T19" fmla="*/ 5 h 35"/>
                <a:gd name="T20" fmla="*/ 6 w 22"/>
                <a:gd name="T21" fmla="*/ 3 h 35"/>
                <a:gd name="T22" fmla="*/ 3 w 22"/>
                <a:gd name="T23" fmla="*/ 2 h 35"/>
                <a:gd name="T24" fmla="*/ 2 w 22"/>
                <a:gd name="T25" fmla="*/ 0 h 35"/>
                <a:gd name="T26" fmla="*/ 0 w 22"/>
                <a:gd name="T27" fmla="*/ 0 h 35"/>
                <a:gd name="T28" fmla="*/ 2 w 22"/>
                <a:gd name="T29" fmla="*/ 2 h 35"/>
                <a:gd name="T30" fmla="*/ 4 w 22"/>
                <a:gd name="T31"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35">
                  <a:moveTo>
                    <a:pt x="4" y="3"/>
                  </a:moveTo>
                  <a:lnTo>
                    <a:pt x="9" y="5"/>
                  </a:lnTo>
                  <a:lnTo>
                    <a:pt x="16" y="24"/>
                  </a:lnTo>
                  <a:lnTo>
                    <a:pt x="20" y="30"/>
                  </a:lnTo>
                  <a:lnTo>
                    <a:pt x="21" y="32"/>
                  </a:lnTo>
                  <a:lnTo>
                    <a:pt x="22" y="35"/>
                  </a:lnTo>
                  <a:lnTo>
                    <a:pt x="21" y="30"/>
                  </a:lnTo>
                  <a:lnTo>
                    <a:pt x="20" y="26"/>
                  </a:lnTo>
                  <a:lnTo>
                    <a:pt x="18" y="24"/>
                  </a:lnTo>
                  <a:lnTo>
                    <a:pt x="10" y="5"/>
                  </a:lnTo>
                  <a:lnTo>
                    <a:pt x="6" y="3"/>
                  </a:lnTo>
                  <a:lnTo>
                    <a:pt x="3" y="2"/>
                  </a:lnTo>
                  <a:lnTo>
                    <a:pt x="2" y="0"/>
                  </a:lnTo>
                  <a:lnTo>
                    <a:pt x="0" y="0"/>
                  </a:lnTo>
                  <a:lnTo>
                    <a:pt x="2" y="2"/>
                  </a:lnTo>
                  <a:lnTo>
                    <a:pt x="4" y="3"/>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49" name="Freeform 139">
              <a:extLst>
                <a:ext uri="{FF2B5EF4-FFF2-40B4-BE49-F238E27FC236}">
                  <a16:creationId xmlns:a16="http://schemas.microsoft.com/office/drawing/2014/main" id="{2F2C1727-7B22-78B5-34E8-DEF78F18016E}"/>
                </a:ext>
              </a:extLst>
            </p:cNvPr>
            <p:cNvSpPr>
              <a:spLocks/>
            </p:cNvSpPr>
            <p:nvPr/>
          </p:nvSpPr>
          <p:spPr bwMode="auto">
            <a:xfrm>
              <a:off x="9059313" y="3148013"/>
              <a:ext cx="12700" cy="14288"/>
            </a:xfrm>
            <a:custGeom>
              <a:avLst/>
              <a:gdLst>
                <a:gd name="T0" fmla="*/ 8 w 8"/>
                <a:gd name="T1" fmla="*/ 9 h 9"/>
                <a:gd name="T2" fmla="*/ 6 w 8"/>
                <a:gd name="T3" fmla="*/ 5 h 9"/>
                <a:gd name="T4" fmla="*/ 5 w 8"/>
                <a:gd name="T5" fmla="*/ 2 h 9"/>
                <a:gd name="T6" fmla="*/ 2 w 8"/>
                <a:gd name="T7" fmla="*/ 0 h 9"/>
                <a:gd name="T8" fmla="*/ 0 w 8"/>
                <a:gd name="T9" fmla="*/ 0 h 9"/>
                <a:gd name="T10" fmla="*/ 4 w 8"/>
                <a:gd name="T11" fmla="*/ 3 h 9"/>
                <a:gd name="T12" fmla="*/ 8 w 8"/>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8" y="9"/>
                  </a:moveTo>
                  <a:lnTo>
                    <a:pt x="6" y="5"/>
                  </a:lnTo>
                  <a:lnTo>
                    <a:pt x="5" y="2"/>
                  </a:lnTo>
                  <a:lnTo>
                    <a:pt x="2" y="0"/>
                  </a:lnTo>
                  <a:lnTo>
                    <a:pt x="0" y="0"/>
                  </a:lnTo>
                  <a:lnTo>
                    <a:pt x="4" y="3"/>
                  </a:lnTo>
                  <a:lnTo>
                    <a:pt x="8" y="9"/>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50" name="Freeform 140">
              <a:extLst>
                <a:ext uri="{FF2B5EF4-FFF2-40B4-BE49-F238E27FC236}">
                  <a16:creationId xmlns:a16="http://schemas.microsoft.com/office/drawing/2014/main" id="{E5DDE8D5-392E-8803-9F5E-70494CD7919B}"/>
                </a:ext>
              </a:extLst>
            </p:cNvPr>
            <p:cNvSpPr>
              <a:spLocks/>
            </p:cNvSpPr>
            <p:nvPr/>
          </p:nvSpPr>
          <p:spPr bwMode="auto">
            <a:xfrm>
              <a:off x="9118052" y="3221038"/>
              <a:ext cx="28575" cy="1588"/>
            </a:xfrm>
            <a:custGeom>
              <a:avLst/>
              <a:gdLst>
                <a:gd name="T0" fmla="*/ 17 w 18"/>
                <a:gd name="T1" fmla="*/ 1 h 1"/>
                <a:gd name="T2" fmla="*/ 18 w 18"/>
                <a:gd name="T3" fmla="*/ 1 h 1"/>
                <a:gd name="T4" fmla="*/ 0 w 18"/>
                <a:gd name="T5" fmla="*/ 0 h 1"/>
                <a:gd name="T6" fmla="*/ 17 w 18"/>
                <a:gd name="T7" fmla="*/ 1 h 1"/>
              </a:gdLst>
              <a:ahLst/>
              <a:cxnLst>
                <a:cxn ang="0">
                  <a:pos x="T0" y="T1"/>
                </a:cxn>
                <a:cxn ang="0">
                  <a:pos x="T2" y="T3"/>
                </a:cxn>
                <a:cxn ang="0">
                  <a:pos x="T4" y="T5"/>
                </a:cxn>
                <a:cxn ang="0">
                  <a:pos x="T6" y="T7"/>
                </a:cxn>
              </a:cxnLst>
              <a:rect l="0" t="0" r="r" b="b"/>
              <a:pathLst>
                <a:path w="18" h="1">
                  <a:moveTo>
                    <a:pt x="17" y="1"/>
                  </a:moveTo>
                  <a:lnTo>
                    <a:pt x="18" y="1"/>
                  </a:lnTo>
                  <a:lnTo>
                    <a:pt x="0" y="0"/>
                  </a:lnTo>
                  <a:lnTo>
                    <a:pt x="17" y="1"/>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51" name="Freeform 141">
              <a:extLst>
                <a:ext uri="{FF2B5EF4-FFF2-40B4-BE49-F238E27FC236}">
                  <a16:creationId xmlns:a16="http://schemas.microsoft.com/office/drawing/2014/main" id="{1C241BE6-7991-6563-C845-8A4929D45475}"/>
                </a:ext>
              </a:extLst>
            </p:cNvPr>
            <p:cNvSpPr>
              <a:spLocks/>
            </p:cNvSpPr>
            <p:nvPr/>
          </p:nvSpPr>
          <p:spPr bwMode="auto">
            <a:xfrm>
              <a:off x="9122814" y="3303589"/>
              <a:ext cx="3175" cy="3175"/>
            </a:xfrm>
            <a:custGeom>
              <a:avLst/>
              <a:gdLst>
                <a:gd name="T0" fmla="*/ 2 w 2"/>
                <a:gd name="T1" fmla="*/ 1 h 2"/>
                <a:gd name="T2" fmla="*/ 0 w 2"/>
                <a:gd name="T3" fmla="*/ 0 h 2"/>
                <a:gd name="T4" fmla="*/ 2 w 2"/>
                <a:gd name="T5" fmla="*/ 2 h 2"/>
                <a:gd name="T6" fmla="*/ 2 w 2"/>
                <a:gd name="T7" fmla="*/ 1 h 2"/>
              </a:gdLst>
              <a:ahLst/>
              <a:cxnLst>
                <a:cxn ang="0">
                  <a:pos x="T0" y="T1"/>
                </a:cxn>
                <a:cxn ang="0">
                  <a:pos x="T2" y="T3"/>
                </a:cxn>
                <a:cxn ang="0">
                  <a:pos x="T4" y="T5"/>
                </a:cxn>
                <a:cxn ang="0">
                  <a:pos x="T6" y="T7"/>
                </a:cxn>
              </a:cxnLst>
              <a:rect l="0" t="0" r="r" b="b"/>
              <a:pathLst>
                <a:path w="2" h="2">
                  <a:moveTo>
                    <a:pt x="2" y="1"/>
                  </a:moveTo>
                  <a:lnTo>
                    <a:pt x="0" y="0"/>
                  </a:lnTo>
                  <a:lnTo>
                    <a:pt x="2" y="2"/>
                  </a:lnTo>
                  <a:lnTo>
                    <a:pt x="2" y="1"/>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52" name="Freeform 142">
              <a:extLst>
                <a:ext uri="{FF2B5EF4-FFF2-40B4-BE49-F238E27FC236}">
                  <a16:creationId xmlns:a16="http://schemas.microsoft.com/office/drawing/2014/main" id="{B4F19D7A-2AC6-94FD-19E7-0BDE30F95629}"/>
                </a:ext>
              </a:extLst>
            </p:cNvPr>
            <p:cNvSpPr>
              <a:spLocks/>
            </p:cNvSpPr>
            <p:nvPr/>
          </p:nvSpPr>
          <p:spPr bwMode="auto">
            <a:xfrm>
              <a:off x="9157739" y="3357563"/>
              <a:ext cx="4763" cy="12700"/>
            </a:xfrm>
            <a:custGeom>
              <a:avLst/>
              <a:gdLst>
                <a:gd name="T0" fmla="*/ 0 w 3"/>
                <a:gd name="T1" fmla="*/ 0 h 8"/>
                <a:gd name="T2" fmla="*/ 0 w 3"/>
                <a:gd name="T3" fmla="*/ 7 h 8"/>
                <a:gd name="T4" fmla="*/ 3 w 3"/>
                <a:gd name="T5" fmla="*/ 8 h 8"/>
                <a:gd name="T6" fmla="*/ 1 w 3"/>
                <a:gd name="T7" fmla="*/ 7 h 8"/>
                <a:gd name="T8" fmla="*/ 0 w 3"/>
                <a:gd name="T9" fmla="*/ 0 h 8"/>
              </a:gdLst>
              <a:ahLst/>
              <a:cxnLst>
                <a:cxn ang="0">
                  <a:pos x="T0" y="T1"/>
                </a:cxn>
                <a:cxn ang="0">
                  <a:pos x="T2" y="T3"/>
                </a:cxn>
                <a:cxn ang="0">
                  <a:pos x="T4" y="T5"/>
                </a:cxn>
                <a:cxn ang="0">
                  <a:pos x="T6" y="T7"/>
                </a:cxn>
                <a:cxn ang="0">
                  <a:pos x="T8" y="T9"/>
                </a:cxn>
              </a:cxnLst>
              <a:rect l="0" t="0" r="r" b="b"/>
              <a:pathLst>
                <a:path w="3" h="8">
                  <a:moveTo>
                    <a:pt x="0" y="0"/>
                  </a:moveTo>
                  <a:lnTo>
                    <a:pt x="0" y="7"/>
                  </a:lnTo>
                  <a:lnTo>
                    <a:pt x="3" y="8"/>
                  </a:lnTo>
                  <a:lnTo>
                    <a:pt x="1" y="7"/>
                  </a:lnTo>
                  <a:lnTo>
                    <a:pt x="0" y="0"/>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53" name="Freeform 143">
              <a:extLst>
                <a:ext uri="{FF2B5EF4-FFF2-40B4-BE49-F238E27FC236}">
                  <a16:creationId xmlns:a16="http://schemas.microsoft.com/office/drawing/2014/main" id="{FCE425BB-ECEB-2DCE-76E1-D7AEC4380590}"/>
                </a:ext>
              </a:extLst>
            </p:cNvPr>
            <p:cNvSpPr>
              <a:spLocks/>
            </p:cNvSpPr>
            <p:nvPr/>
          </p:nvSpPr>
          <p:spPr bwMode="auto">
            <a:xfrm>
              <a:off x="9125988" y="3235326"/>
              <a:ext cx="160338" cy="350838"/>
            </a:xfrm>
            <a:custGeom>
              <a:avLst/>
              <a:gdLst>
                <a:gd name="T0" fmla="*/ 97 w 101"/>
                <a:gd name="T1" fmla="*/ 72 h 221"/>
                <a:gd name="T2" fmla="*/ 85 w 101"/>
                <a:gd name="T3" fmla="*/ 77 h 221"/>
                <a:gd name="T4" fmla="*/ 78 w 101"/>
                <a:gd name="T5" fmla="*/ 77 h 221"/>
                <a:gd name="T6" fmla="*/ 72 w 101"/>
                <a:gd name="T7" fmla="*/ 74 h 221"/>
                <a:gd name="T8" fmla="*/ 71 w 101"/>
                <a:gd name="T9" fmla="*/ 74 h 221"/>
                <a:gd name="T10" fmla="*/ 66 w 101"/>
                <a:gd name="T11" fmla="*/ 72 h 221"/>
                <a:gd name="T12" fmla="*/ 64 w 101"/>
                <a:gd name="T13" fmla="*/ 65 h 221"/>
                <a:gd name="T14" fmla="*/ 72 w 101"/>
                <a:gd name="T15" fmla="*/ 50 h 221"/>
                <a:gd name="T16" fmla="*/ 79 w 101"/>
                <a:gd name="T17" fmla="*/ 46 h 221"/>
                <a:gd name="T18" fmla="*/ 79 w 101"/>
                <a:gd name="T19" fmla="*/ 40 h 221"/>
                <a:gd name="T20" fmla="*/ 82 w 101"/>
                <a:gd name="T21" fmla="*/ 32 h 221"/>
                <a:gd name="T22" fmla="*/ 88 w 101"/>
                <a:gd name="T23" fmla="*/ 25 h 221"/>
                <a:gd name="T24" fmla="*/ 22 w 101"/>
                <a:gd name="T25" fmla="*/ 0 h 221"/>
                <a:gd name="T26" fmla="*/ 21 w 101"/>
                <a:gd name="T27" fmla="*/ 0 h 221"/>
                <a:gd name="T28" fmla="*/ 16 w 101"/>
                <a:gd name="T29" fmla="*/ 5 h 221"/>
                <a:gd name="T30" fmla="*/ 12 w 101"/>
                <a:gd name="T31" fmla="*/ 23 h 221"/>
                <a:gd name="T32" fmla="*/ 4 w 101"/>
                <a:gd name="T33" fmla="*/ 34 h 221"/>
                <a:gd name="T34" fmla="*/ 4 w 101"/>
                <a:gd name="T35" fmla="*/ 36 h 221"/>
                <a:gd name="T36" fmla="*/ 9 w 101"/>
                <a:gd name="T37" fmla="*/ 39 h 221"/>
                <a:gd name="T38" fmla="*/ 10 w 101"/>
                <a:gd name="T39" fmla="*/ 43 h 221"/>
                <a:gd name="T40" fmla="*/ 9 w 101"/>
                <a:gd name="T41" fmla="*/ 55 h 221"/>
                <a:gd name="T42" fmla="*/ 7 w 101"/>
                <a:gd name="T43" fmla="*/ 58 h 221"/>
                <a:gd name="T44" fmla="*/ 13 w 101"/>
                <a:gd name="T45" fmla="*/ 72 h 221"/>
                <a:gd name="T46" fmla="*/ 20 w 101"/>
                <a:gd name="T47" fmla="*/ 75 h 221"/>
                <a:gd name="T48" fmla="*/ 21 w 101"/>
                <a:gd name="T49" fmla="*/ 84 h 221"/>
                <a:gd name="T50" fmla="*/ 28 w 101"/>
                <a:gd name="T51" fmla="*/ 87 h 221"/>
                <a:gd name="T52" fmla="*/ 35 w 101"/>
                <a:gd name="T53" fmla="*/ 90 h 221"/>
                <a:gd name="T54" fmla="*/ 42 w 101"/>
                <a:gd name="T55" fmla="*/ 97 h 221"/>
                <a:gd name="T56" fmla="*/ 54 w 101"/>
                <a:gd name="T57" fmla="*/ 107 h 221"/>
                <a:gd name="T58" fmla="*/ 52 w 101"/>
                <a:gd name="T59" fmla="*/ 114 h 221"/>
                <a:gd name="T60" fmla="*/ 28 w 101"/>
                <a:gd name="T61" fmla="*/ 132 h 221"/>
                <a:gd name="T62" fmla="*/ 25 w 101"/>
                <a:gd name="T63" fmla="*/ 146 h 221"/>
                <a:gd name="T64" fmla="*/ 0 w 101"/>
                <a:gd name="T65" fmla="*/ 168 h 221"/>
                <a:gd name="T66" fmla="*/ 6 w 101"/>
                <a:gd name="T67" fmla="*/ 173 h 221"/>
                <a:gd name="T68" fmla="*/ 13 w 101"/>
                <a:gd name="T69" fmla="*/ 186 h 221"/>
                <a:gd name="T70" fmla="*/ 39 w 101"/>
                <a:gd name="T71" fmla="*/ 200 h 221"/>
                <a:gd name="T72" fmla="*/ 51 w 101"/>
                <a:gd name="T73" fmla="*/ 202 h 221"/>
                <a:gd name="T74" fmla="*/ 61 w 101"/>
                <a:gd name="T75" fmla="*/ 205 h 221"/>
                <a:gd name="T76" fmla="*/ 64 w 101"/>
                <a:gd name="T77" fmla="*/ 220 h 221"/>
                <a:gd name="T78" fmla="*/ 69 w 101"/>
                <a:gd name="T79" fmla="*/ 214 h 221"/>
                <a:gd name="T80" fmla="*/ 70 w 101"/>
                <a:gd name="T81" fmla="*/ 200 h 221"/>
                <a:gd name="T82" fmla="*/ 82 w 101"/>
                <a:gd name="T83" fmla="*/ 177 h 221"/>
                <a:gd name="T84" fmla="*/ 94 w 101"/>
                <a:gd name="T85" fmla="*/ 159 h 221"/>
                <a:gd name="T86" fmla="*/ 101 w 101"/>
                <a:gd name="T87" fmla="*/ 142 h 221"/>
                <a:gd name="T88" fmla="*/ 101 w 101"/>
                <a:gd name="T89" fmla="*/ 99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 h="221">
                  <a:moveTo>
                    <a:pt x="99" y="75"/>
                  </a:moveTo>
                  <a:lnTo>
                    <a:pt x="97" y="72"/>
                  </a:lnTo>
                  <a:lnTo>
                    <a:pt x="88" y="73"/>
                  </a:lnTo>
                  <a:lnTo>
                    <a:pt x="85" y="77"/>
                  </a:lnTo>
                  <a:lnTo>
                    <a:pt x="81" y="78"/>
                  </a:lnTo>
                  <a:lnTo>
                    <a:pt x="78" y="77"/>
                  </a:lnTo>
                  <a:lnTo>
                    <a:pt x="75" y="73"/>
                  </a:lnTo>
                  <a:lnTo>
                    <a:pt x="72" y="74"/>
                  </a:lnTo>
                  <a:lnTo>
                    <a:pt x="72" y="74"/>
                  </a:lnTo>
                  <a:lnTo>
                    <a:pt x="71" y="74"/>
                  </a:lnTo>
                  <a:lnTo>
                    <a:pt x="69" y="73"/>
                  </a:lnTo>
                  <a:lnTo>
                    <a:pt x="66" y="72"/>
                  </a:lnTo>
                  <a:lnTo>
                    <a:pt x="64" y="68"/>
                  </a:lnTo>
                  <a:lnTo>
                    <a:pt x="64" y="65"/>
                  </a:lnTo>
                  <a:lnTo>
                    <a:pt x="66" y="62"/>
                  </a:lnTo>
                  <a:lnTo>
                    <a:pt x="72" y="50"/>
                  </a:lnTo>
                  <a:lnTo>
                    <a:pt x="75" y="49"/>
                  </a:lnTo>
                  <a:lnTo>
                    <a:pt x="79" y="46"/>
                  </a:lnTo>
                  <a:lnTo>
                    <a:pt x="79" y="41"/>
                  </a:lnTo>
                  <a:lnTo>
                    <a:pt x="79" y="40"/>
                  </a:lnTo>
                  <a:lnTo>
                    <a:pt x="81" y="35"/>
                  </a:lnTo>
                  <a:lnTo>
                    <a:pt x="82" y="32"/>
                  </a:lnTo>
                  <a:lnTo>
                    <a:pt x="87" y="28"/>
                  </a:lnTo>
                  <a:lnTo>
                    <a:pt x="88" y="25"/>
                  </a:lnTo>
                  <a:lnTo>
                    <a:pt x="87" y="20"/>
                  </a:lnTo>
                  <a:lnTo>
                    <a:pt x="22" y="0"/>
                  </a:lnTo>
                  <a:lnTo>
                    <a:pt x="22" y="0"/>
                  </a:lnTo>
                  <a:lnTo>
                    <a:pt x="21" y="0"/>
                  </a:lnTo>
                  <a:lnTo>
                    <a:pt x="20" y="0"/>
                  </a:lnTo>
                  <a:lnTo>
                    <a:pt x="16" y="5"/>
                  </a:lnTo>
                  <a:lnTo>
                    <a:pt x="16" y="7"/>
                  </a:lnTo>
                  <a:lnTo>
                    <a:pt x="12" y="23"/>
                  </a:lnTo>
                  <a:lnTo>
                    <a:pt x="11" y="26"/>
                  </a:lnTo>
                  <a:lnTo>
                    <a:pt x="4" y="34"/>
                  </a:lnTo>
                  <a:lnTo>
                    <a:pt x="4" y="35"/>
                  </a:lnTo>
                  <a:lnTo>
                    <a:pt x="4" y="36"/>
                  </a:lnTo>
                  <a:lnTo>
                    <a:pt x="7" y="38"/>
                  </a:lnTo>
                  <a:lnTo>
                    <a:pt x="9" y="39"/>
                  </a:lnTo>
                  <a:lnTo>
                    <a:pt x="10" y="41"/>
                  </a:lnTo>
                  <a:lnTo>
                    <a:pt x="10" y="43"/>
                  </a:lnTo>
                  <a:lnTo>
                    <a:pt x="10" y="51"/>
                  </a:lnTo>
                  <a:lnTo>
                    <a:pt x="9" y="55"/>
                  </a:lnTo>
                  <a:lnTo>
                    <a:pt x="7" y="56"/>
                  </a:lnTo>
                  <a:lnTo>
                    <a:pt x="7" y="58"/>
                  </a:lnTo>
                  <a:lnTo>
                    <a:pt x="7" y="70"/>
                  </a:lnTo>
                  <a:lnTo>
                    <a:pt x="13" y="72"/>
                  </a:lnTo>
                  <a:lnTo>
                    <a:pt x="19" y="73"/>
                  </a:lnTo>
                  <a:lnTo>
                    <a:pt x="20" y="75"/>
                  </a:lnTo>
                  <a:lnTo>
                    <a:pt x="20" y="77"/>
                  </a:lnTo>
                  <a:lnTo>
                    <a:pt x="21" y="84"/>
                  </a:lnTo>
                  <a:lnTo>
                    <a:pt x="23" y="85"/>
                  </a:lnTo>
                  <a:lnTo>
                    <a:pt x="28" y="87"/>
                  </a:lnTo>
                  <a:lnTo>
                    <a:pt x="30" y="89"/>
                  </a:lnTo>
                  <a:lnTo>
                    <a:pt x="35" y="90"/>
                  </a:lnTo>
                  <a:lnTo>
                    <a:pt x="39" y="92"/>
                  </a:lnTo>
                  <a:lnTo>
                    <a:pt x="42" y="97"/>
                  </a:lnTo>
                  <a:lnTo>
                    <a:pt x="52" y="104"/>
                  </a:lnTo>
                  <a:lnTo>
                    <a:pt x="54" y="107"/>
                  </a:lnTo>
                  <a:lnTo>
                    <a:pt x="54" y="109"/>
                  </a:lnTo>
                  <a:lnTo>
                    <a:pt x="52" y="114"/>
                  </a:lnTo>
                  <a:lnTo>
                    <a:pt x="40" y="120"/>
                  </a:lnTo>
                  <a:lnTo>
                    <a:pt x="28" y="132"/>
                  </a:lnTo>
                  <a:lnTo>
                    <a:pt x="26" y="142"/>
                  </a:lnTo>
                  <a:lnTo>
                    <a:pt x="25" y="146"/>
                  </a:lnTo>
                  <a:lnTo>
                    <a:pt x="6" y="157"/>
                  </a:lnTo>
                  <a:lnTo>
                    <a:pt x="0" y="168"/>
                  </a:lnTo>
                  <a:lnTo>
                    <a:pt x="4" y="170"/>
                  </a:lnTo>
                  <a:lnTo>
                    <a:pt x="6" y="173"/>
                  </a:lnTo>
                  <a:lnTo>
                    <a:pt x="7" y="177"/>
                  </a:lnTo>
                  <a:lnTo>
                    <a:pt x="13" y="186"/>
                  </a:lnTo>
                  <a:lnTo>
                    <a:pt x="20" y="192"/>
                  </a:lnTo>
                  <a:lnTo>
                    <a:pt x="39" y="200"/>
                  </a:lnTo>
                  <a:lnTo>
                    <a:pt x="41" y="201"/>
                  </a:lnTo>
                  <a:lnTo>
                    <a:pt x="51" y="202"/>
                  </a:lnTo>
                  <a:lnTo>
                    <a:pt x="58" y="202"/>
                  </a:lnTo>
                  <a:lnTo>
                    <a:pt x="61" y="205"/>
                  </a:lnTo>
                  <a:lnTo>
                    <a:pt x="63" y="207"/>
                  </a:lnTo>
                  <a:lnTo>
                    <a:pt x="64" y="220"/>
                  </a:lnTo>
                  <a:lnTo>
                    <a:pt x="64" y="221"/>
                  </a:lnTo>
                  <a:lnTo>
                    <a:pt x="69" y="214"/>
                  </a:lnTo>
                  <a:lnTo>
                    <a:pt x="69" y="202"/>
                  </a:lnTo>
                  <a:lnTo>
                    <a:pt x="70" y="200"/>
                  </a:lnTo>
                  <a:lnTo>
                    <a:pt x="78" y="188"/>
                  </a:lnTo>
                  <a:lnTo>
                    <a:pt x="82" y="177"/>
                  </a:lnTo>
                  <a:lnTo>
                    <a:pt x="84" y="174"/>
                  </a:lnTo>
                  <a:lnTo>
                    <a:pt x="94" y="159"/>
                  </a:lnTo>
                  <a:lnTo>
                    <a:pt x="100" y="151"/>
                  </a:lnTo>
                  <a:lnTo>
                    <a:pt x="101" y="142"/>
                  </a:lnTo>
                  <a:lnTo>
                    <a:pt x="101" y="133"/>
                  </a:lnTo>
                  <a:lnTo>
                    <a:pt x="101" y="99"/>
                  </a:lnTo>
                  <a:lnTo>
                    <a:pt x="99" y="75"/>
                  </a:lnTo>
                  <a:close/>
                </a:path>
              </a:pathLst>
            </a:custGeom>
            <a:solidFill>
              <a:schemeClr val="accent2"/>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54" name="Freeform 144">
              <a:extLst>
                <a:ext uri="{FF2B5EF4-FFF2-40B4-BE49-F238E27FC236}">
                  <a16:creationId xmlns:a16="http://schemas.microsoft.com/office/drawing/2014/main" id="{03F5CA4F-77EF-9879-0093-921B42CBFC44}"/>
                </a:ext>
              </a:extLst>
            </p:cNvPr>
            <p:cNvSpPr>
              <a:spLocks/>
            </p:cNvSpPr>
            <p:nvPr/>
          </p:nvSpPr>
          <p:spPr bwMode="auto">
            <a:xfrm>
              <a:off x="9157739" y="3233738"/>
              <a:ext cx="3175" cy="1588"/>
            </a:xfrm>
            <a:custGeom>
              <a:avLst/>
              <a:gdLst>
                <a:gd name="T0" fmla="*/ 2 w 2"/>
                <a:gd name="T1" fmla="*/ 1 h 1"/>
                <a:gd name="T2" fmla="*/ 1 w 2"/>
                <a:gd name="T3" fmla="*/ 0 h 1"/>
                <a:gd name="T4" fmla="*/ 0 w 2"/>
                <a:gd name="T5" fmla="*/ 1 h 1"/>
                <a:gd name="T6" fmla="*/ 1 w 2"/>
                <a:gd name="T7" fmla="*/ 1 h 1"/>
                <a:gd name="T8" fmla="*/ 2 w 2"/>
                <a:gd name="T9" fmla="*/ 1 h 1"/>
              </a:gdLst>
              <a:ahLst/>
              <a:cxnLst>
                <a:cxn ang="0">
                  <a:pos x="T0" y="T1"/>
                </a:cxn>
                <a:cxn ang="0">
                  <a:pos x="T2" y="T3"/>
                </a:cxn>
                <a:cxn ang="0">
                  <a:pos x="T4" y="T5"/>
                </a:cxn>
                <a:cxn ang="0">
                  <a:pos x="T6" y="T7"/>
                </a:cxn>
                <a:cxn ang="0">
                  <a:pos x="T8" y="T9"/>
                </a:cxn>
              </a:cxnLst>
              <a:rect l="0" t="0" r="r" b="b"/>
              <a:pathLst>
                <a:path w="2" h="1">
                  <a:moveTo>
                    <a:pt x="2" y="1"/>
                  </a:moveTo>
                  <a:lnTo>
                    <a:pt x="1" y="0"/>
                  </a:lnTo>
                  <a:lnTo>
                    <a:pt x="0" y="1"/>
                  </a:lnTo>
                  <a:lnTo>
                    <a:pt x="1" y="1"/>
                  </a:lnTo>
                  <a:lnTo>
                    <a:pt x="2" y="1"/>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55" name="Freeform 145">
              <a:extLst>
                <a:ext uri="{FF2B5EF4-FFF2-40B4-BE49-F238E27FC236}">
                  <a16:creationId xmlns:a16="http://schemas.microsoft.com/office/drawing/2014/main" id="{8063FFEA-DAE7-9DF2-011C-F9639AEAFDE0}"/>
                </a:ext>
              </a:extLst>
            </p:cNvPr>
            <p:cNvSpPr>
              <a:spLocks/>
            </p:cNvSpPr>
            <p:nvPr/>
          </p:nvSpPr>
          <p:spPr bwMode="auto">
            <a:xfrm>
              <a:off x="9289501" y="3051176"/>
              <a:ext cx="203200" cy="190500"/>
            </a:xfrm>
            <a:custGeom>
              <a:avLst/>
              <a:gdLst>
                <a:gd name="T0" fmla="*/ 127 w 128"/>
                <a:gd name="T1" fmla="*/ 46 h 120"/>
                <a:gd name="T2" fmla="*/ 115 w 128"/>
                <a:gd name="T3" fmla="*/ 0 h 120"/>
                <a:gd name="T4" fmla="*/ 103 w 128"/>
                <a:gd name="T5" fmla="*/ 2 h 120"/>
                <a:gd name="T6" fmla="*/ 53 w 128"/>
                <a:gd name="T7" fmla="*/ 14 h 120"/>
                <a:gd name="T8" fmla="*/ 52 w 128"/>
                <a:gd name="T9" fmla="*/ 18 h 120"/>
                <a:gd name="T10" fmla="*/ 49 w 128"/>
                <a:gd name="T11" fmla="*/ 19 h 120"/>
                <a:gd name="T12" fmla="*/ 45 w 128"/>
                <a:gd name="T13" fmla="*/ 20 h 120"/>
                <a:gd name="T14" fmla="*/ 43 w 128"/>
                <a:gd name="T15" fmla="*/ 19 h 120"/>
                <a:gd name="T16" fmla="*/ 40 w 128"/>
                <a:gd name="T17" fmla="*/ 16 h 120"/>
                <a:gd name="T18" fmla="*/ 40 w 128"/>
                <a:gd name="T19" fmla="*/ 15 h 120"/>
                <a:gd name="T20" fmla="*/ 0 w 128"/>
                <a:gd name="T21" fmla="*/ 26 h 120"/>
                <a:gd name="T22" fmla="*/ 2 w 128"/>
                <a:gd name="T23" fmla="*/ 46 h 120"/>
                <a:gd name="T24" fmla="*/ 7 w 128"/>
                <a:gd name="T25" fmla="*/ 93 h 120"/>
                <a:gd name="T26" fmla="*/ 14 w 128"/>
                <a:gd name="T27" fmla="*/ 97 h 120"/>
                <a:gd name="T28" fmla="*/ 15 w 128"/>
                <a:gd name="T29" fmla="*/ 100 h 120"/>
                <a:gd name="T30" fmla="*/ 15 w 128"/>
                <a:gd name="T31" fmla="*/ 106 h 120"/>
                <a:gd name="T32" fmla="*/ 15 w 128"/>
                <a:gd name="T33" fmla="*/ 107 h 120"/>
                <a:gd name="T34" fmla="*/ 14 w 128"/>
                <a:gd name="T35" fmla="*/ 111 h 120"/>
                <a:gd name="T36" fmla="*/ 9 w 128"/>
                <a:gd name="T37" fmla="*/ 115 h 120"/>
                <a:gd name="T38" fmla="*/ 5 w 128"/>
                <a:gd name="T39" fmla="*/ 119 h 120"/>
                <a:gd name="T40" fmla="*/ 6 w 128"/>
                <a:gd name="T41" fmla="*/ 120 h 120"/>
                <a:gd name="T42" fmla="*/ 11 w 128"/>
                <a:gd name="T43" fmla="*/ 117 h 120"/>
                <a:gd name="T44" fmla="*/ 37 w 128"/>
                <a:gd name="T45" fmla="*/ 96 h 120"/>
                <a:gd name="T46" fmla="*/ 50 w 128"/>
                <a:gd name="T47" fmla="*/ 83 h 120"/>
                <a:gd name="T48" fmla="*/ 53 w 128"/>
                <a:gd name="T49" fmla="*/ 82 h 120"/>
                <a:gd name="T50" fmla="*/ 57 w 128"/>
                <a:gd name="T51" fmla="*/ 83 h 120"/>
                <a:gd name="T52" fmla="*/ 59 w 128"/>
                <a:gd name="T53" fmla="*/ 84 h 120"/>
                <a:gd name="T54" fmla="*/ 73 w 128"/>
                <a:gd name="T55" fmla="*/ 79 h 120"/>
                <a:gd name="T56" fmla="*/ 75 w 128"/>
                <a:gd name="T57" fmla="*/ 78 h 120"/>
                <a:gd name="T58" fmla="*/ 85 w 128"/>
                <a:gd name="T59" fmla="*/ 76 h 120"/>
                <a:gd name="T60" fmla="*/ 85 w 128"/>
                <a:gd name="T61" fmla="*/ 73 h 120"/>
                <a:gd name="T62" fmla="*/ 88 w 128"/>
                <a:gd name="T63" fmla="*/ 70 h 120"/>
                <a:gd name="T64" fmla="*/ 90 w 128"/>
                <a:gd name="T65" fmla="*/ 68 h 120"/>
                <a:gd name="T66" fmla="*/ 94 w 128"/>
                <a:gd name="T67" fmla="*/ 67 h 120"/>
                <a:gd name="T68" fmla="*/ 99 w 128"/>
                <a:gd name="T69" fmla="*/ 67 h 120"/>
                <a:gd name="T70" fmla="*/ 123 w 128"/>
                <a:gd name="T71" fmla="*/ 59 h 120"/>
                <a:gd name="T72" fmla="*/ 125 w 128"/>
                <a:gd name="T73" fmla="*/ 58 h 120"/>
                <a:gd name="T74" fmla="*/ 125 w 128"/>
                <a:gd name="T75" fmla="*/ 57 h 120"/>
                <a:gd name="T76" fmla="*/ 127 w 128"/>
                <a:gd name="T77" fmla="*/ 53 h 120"/>
                <a:gd name="T78" fmla="*/ 127 w 128"/>
                <a:gd name="T79" fmla="*/ 52 h 120"/>
                <a:gd name="T80" fmla="*/ 128 w 128"/>
                <a:gd name="T81" fmla="*/ 49 h 120"/>
                <a:gd name="T82" fmla="*/ 127 w 128"/>
                <a:gd name="T83" fmla="*/ 4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0">
                  <a:moveTo>
                    <a:pt x="127" y="46"/>
                  </a:moveTo>
                  <a:lnTo>
                    <a:pt x="115" y="0"/>
                  </a:lnTo>
                  <a:lnTo>
                    <a:pt x="103" y="2"/>
                  </a:lnTo>
                  <a:lnTo>
                    <a:pt x="53" y="14"/>
                  </a:lnTo>
                  <a:lnTo>
                    <a:pt x="52" y="18"/>
                  </a:lnTo>
                  <a:lnTo>
                    <a:pt x="49" y="19"/>
                  </a:lnTo>
                  <a:lnTo>
                    <a:pt x="45" y="20"/>
                  </a:lnTo>
                  <a:lnTo>
                    <a:pt x="43" y="19"/>
                  </a:lnTo>
                  <a:lnTo>
                    <a:pt x="40" y="16"/>
                  </a:lnTo>
                  <a:lnTo>
                    <a:pt x="40" y="15"/>
                  </a:lnTo>
                  <a:lnTo>
                    <a:pt x="0" y="26"/>
                  </a:lnTo>
                  <a:lnTo>
                    <a:pt x="2" y="46"/>
                  </a:lnTo>
                  <a:lnTo>
                    <a:pt x="7" y="93"/>
                  </a:lnTo>
                  <a:lnTo>
                    <a:pt x="14" y="97"/>
                  </a:lnTo>
                  <a:lnTo>
                    <a:pt x="15" y="100"/>
                  </a:lnTo>
                  <a:lnTo>
                    <a:pt x="15" y="106"/>
                  </a:lnTo>
                  <a:lnTo>
                    <a:pt x="15" y="107"/>
                  </a:lnTo>
                  <a:lnTo>
                    <a:pt x="14" y="111"/>
                  </a:lnTo>
                  <a:lnTo>
                    <a:pt x="9" y="115"/>
                  </a:lnTo>
                  <a:lnTo>
                    <a:pt x="5" y="119"/>
                  </a:lnTo>
                  <a:lnTo>
                    <a:pt x="6" y="120"/>
                  </a:lnTo>
                  <a:lnTo>
                    <a:pt x="11" y="117"/>
                  </a:lnTo>
                  <a:lnTo>
                    <a:pt x="37" y="96"/>
                  </a:lnTo>
                  <a:lnTo>
                    <a:pt x="50" y="83"/>
                  </a:lnTo>
                  <a:lnTo>
                    <a:pt x="53" y="82"/>
                  </a:lnTo>
                  <a:lnTo>
                    <a:pt x="57" y="83"/>
                  </a:lnTo>
                  <a:lnTo>
                    <a:pt x="59" y="84"/>
                  </a:lnTo>
                  <a:lnTo>
                    <a:pt x="73" y="79"/>
                  </a:lnTo>
                  <a:lnTo>
                    <a:pt x="75" y="78"/>
                  </a:lnTo>
                  <a:lnTo>
                    <a:pt x="85" y="76"/>
                  </a:lnTo>
                  <a:lnTo>
                    <a:pt x="85" y="73"/>
                  </a:lnTo>
                  <a:lnTo>
                    <a:pt x="88" y="70"/>
                  </a:lnTo>
                  <a:lnTo>
                    <a:pt x="90" y="68"/>
                  </a:lnTo>
                  <a:lnTo>
                    <a:pt x="94" y="67"/>
                  </a:lnTo>
                  <a:lnTo>
                    <a:pt x="99" y="67"/>
                  </a:lnTo>
                  <a:lnTo>
                    <a:pt x="123" y="59"/>
                  </a:lnTo>
                  <a:lnTo>
                    <a:pt x="125" y="58"/>
                  </a:lnTo>
                  <a:lnTo>
                    <a:pt x="125" y="57"/>
                  </a:lnTo>
                  <a:lnTo>
                    <a:pt x="127" y="53"/>
                  </a:lnTo>
                  <a:lnTo>
                    <a:pt x="127" y="52"/>
                  </a:lnTo>
                  <a:lnTo>
                    <a:pt x="128" y="49"/>
                  </a:lnTo>
                  <a:lnTo>
                    <a:pt x="127" y="46"/>
                  </a:lnTo>
                  <a:close/>
                </a:path>
              </a:pathLst>
            </a:custGeom>
            <a:solidFill>
              <a:schemeClr val="accent2"/>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56" name="Freeform 146">
              <a:extLst>
                <a:ext uri="{FF2B5EF4-FFF2-40B4-BE49-F238E27FC236}">
                  <a16:creationId xmlns:a16="http://schemas.microsoft.com/office/drawing/2014/main" id="{4B9C0E4A-F191-8A16-11C6-AF841C309C43}"/>
                </a:ext>
              </a:extLst>
            </p:cNvPr>
            <p:cNvSpPr>
              <a:spLocks/>
            </p:cNvSpPr>
            <p:nvPr/>
          </p:nvSpPr>
          <p:spPr bwMode="auto">
            <a:xfrm>
              <a:off x="9484764" y="3038477"/>
              <a:ext cx="85725" cy="104775"/>
            </a:xfrm>
            <a:custGeom>
              <a:avLst/>
              <a:gdLst>
                <a:gd name="T0" fmla="*/ 53 w 54"/>
                <a:gd name="T1" fmla="*/ 32 h 66"/>
                <a:gd name="T2" fmla="*/ 50 w 54"/>
                <a:gd name="T3" fmla="*/ 31 h 66"/>
                <a:gd name="T4" fmla="*/ 49 w 54"/>
                <a:gd name="T5" fmla="*/ 27 h 66"/>
                <a:gd name="T6" fmla="*/ 45 w 54"/>
                <a:gd name="T7" fmla="*/ 26 h 66"/>
                <a:gd name="T8" fmla="*/ 44 w 54"/>
                <a:gd name="T9" fmla="*/ 22 h 66"/>
                <a:gd name="T10" fmla="*/ 34 w 54"/>
                <a:gd name="T11" fmla="*/ 22 h 66"/>
                <a:gd name="T12" fmla="*/ 31 w 54"/>
                <a:gd name="T13" fmla="*/ 21 h 66"/>
                <a:gd name="T14" fmla="*/ 28 w 54"/>
                <a:gd name="T15" fmla="*/ 12 h 66"/>
                <a:gd name="T16" fmla="*/ 20 w 54"/>
                <a:gd name="T17" fmla="*/ 8 h 66"/>
                <a:gd name="T18" fmla="*/ 19 w 54"/>
                <a:gd name="T19" fmla="*/ 4 h 66"/>
                <a:gd name="T20" fmla="*/ 18 w 54"/>
                <a:gd name="T21" fmla="*/ 0 h 66"/>
                <a:gd name="T22" fmla="*/ 2 w 54"/>
                <a:gd name="T23" fmla="*/ 5 h 66"/>
                <a:gd name="T24" fmla="*/ 0 w 54"/>
                <a:gd name="T25" fmla="*/ 6 h 66"/>
                <a:gd name="T26" fmla="*/ 14 w 54"/>
                <a:gd name="T27" fmla="*/ 54 h 66"/>
                <a:gd name="T28" fmla="*/ 15 w 54"/>
                <a:gd name="T29" fmla="*/ 57 h 66"/>
                <a:gd name="T30" fmla="*/ 14 w 54"/>
                <a:gd name="T31" fmla="*/ 61 h 66"/>
                <a:gd name="T32" fmla="*/ 12 w 54"/>
                <a:gd name="T33" fmla="*/ 66 h 66"/>
                <a:gd name="T34" fmla="*/ 14 w 54"/>
                <a:gd name="T35" fmla="*/ 65 h 66"/>
                <a:gd name="T36" fmla="*/ 21 w 54"/>
                <a:gd name="T37" fmla="*/ 59 h 66"/>
                <a:gd name="T38" fmla="*/ 28 w 54"/>
                <a:gd name="T39" fmla="*/ 54 h 66"/>
                <a:gd name="T40" fmla="*/ 30 w 54"/>
                <a:gd name="T41" fmla="*/ 52 h 66"/>
                <a:gd name="T42" fmla="*/ 30 w 54"/>
                <a:gd name="T43" fmla="*/ 47 h 66"/>
                <a:gd name="T44" fmla="*/ 29 w 54"/>
                <a:gd name="T45" fmla="*/ 43 h 66"/>
                <a:gd name="T46" fmla="*/ 29 w 54"/>
                <a:gd name="T47" fmla="*/ 32 h 66"/>
                <a:gd name="T48" fmla="*/ 30 w 54"/>
                <a:gd name="T49" fmla="*/ 30 h 66"/>
                <a:gd name="T50" fmla="*/ 37 w 54"/>
                <a:gd name="T51" fmla="*/ 25 h 66"/>
                <a:gd name="T52" fmla="*/ 39 w 54"/>
                <a:gd name="T53" fmla="*/ 23 h 66"/>
                <a:gd name="T54" fmla="*/ 44 w 54"/>
                <a:gd name="T55" fmla="*/ 25 h 66"/>
                <a:gd name="T56" fmla="*/ 45 w 54"/>
                <a:gd name="T57" fmla="*/ 27 h 66"/>
                <a:gd name="T58" fmla="*/ 47 w 54"/>
                <a:gd name="T59" fmla="*/ 31 h 66"/>
                <a:gd name="T60" fmla="*/ 47 w 54"/>
                <a:gd name="T61" fmla="*/ 37 h 66"/>
                <a:gd name="T62" fmla="*/ 47 w 54"/>
                <a:gd name="T63" fmla="*/ 41 h 66"/>
                <a:gd name="T64" fmla="*/ 49 w 54"/>
                <a:gd name="T65" fmla="*/ 40 h 66"/>
                <a:gd name="T66" fmla="*/ 53 w 54"/>
                <a:gd name="T67" fmla="*/ 35 h 66"/>
                <a:gd name="T68" fmla="*/ 54 w 54"/>
                <a:gd name="T69" fmla="*/ 32 h 66"/>
                <a:gd name="T70" fmla="*/ 53 w 54"/>
                <a:gd name="T71" fmla="*/ 3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 h="66">
                  <a:moveTo>
                    <a:pt x="53" y="32"/>
                  </a:moveTo>
                  <a:lnTo>
                    <a:pt x="50" y="31"/>
                  </a:lnTo>
                  <a:lnTo>
                    <a:pt x="49" y="27"/>
                  </a:lnTo>
                  <a:lnTo>
                    <a:pt x="45" y="26"/>
                  </a:lnTo>
                  <a:lnTo>
                    <a:pt x="44" y="22"/>
                  </a:lnTo>
                  <a:lnTo>
                    <a:pt x="34" y="22"/>
                  </a:lnTo>
                  <a:lnTo>
                    <a:pt x="31" y="21"/>
                  </a:lnTo>
                  <a:lnTo>
                    <a:pt x="28" y="12"/>
                  </a:lnTo>
                  <a:lnTo>
                    <a:pt x="20" y="8"/>
                  </a:lnTo>
                  <a:lnTo>
                    <a:pt x="19" y="4"/>
                  </a:lnTo>
                  <a:lnTo>
                    <a:pt x="18" y="0"/>
                  </a:lnTo>
                  <a:lnTo>
                    <a:pt x="2" y="5"/>
                  </a:lnTo>
                  <a:lnTo>
                    <a:pt x="0" y="6"/>
                  </a:lnTo>
                  <a:lnTo>
                    <a:pt x="14" y="54"/>
                  </a:lnTo>
                  <a:lnTo>
                    <a:pt x="15" y="57"/>
                  </a:lnTo>
                  <a:lnTo>
                    <a:pt x="14" y="61"/>
                  </a:lnTo>
                  <a:lnTo>
                    <a:pt x="12" y="66"/>
                  </a:lnTo>
                  <a:lnTo>
                    <a:pt x="14" y="65"/>
                  </a:lnTo>
                  <a:lnTo>
                    <a:pt x="21" y="59"/>
                  </a:lnTo>
                  <a:lnTo>
                    <a:pt x="28" y="54"/>
                  </a:lnTo>
                  <a:lnTo>
                    <a:pt x="30" y="52"/>
                  </a:lnTo>
                  <a:lnTo>
                    <a:pt x="30" y="47"/>
                  </a:lnTo>
                  <a:lnTo>
                    <a:pt x="29" y="43"/>
                  </a:lnTo>
                  <a:lnTo>
                    <a:pt x="29" y="32"/>
                  </a:lnTo>
                  <a:lnTo>
                    <a:pt x="30" y="30"/>
                  </a:lnTo>
                  <a:lnTo>
                    <a:pt x="37" y="25"/>
                  </a:lnTo>
                  <a:lnTo>
                    <a:pt x="39" y="23"/>
                  </a:lnTo>
                  <a:lnTo>
                    <a:pt x="44" y="25"/>
                  </a:lnTo>
                  <a:lnTo>
                    <a:pt x="45" y="27"/>
                  </a:lnTo>
                  <a:lnTo>
                    <a:pt x="47" y="31"/>
                  </a:lnTo>
                  <a:lnTo>
                    <a:pt x="47" y="37"/>
                  </a:lnTo>
                  <a:lnTo>
                    <a:pt x="47" y="41"/>
                  </a:lnTo>
                  <a:lnTo>
                    <a:pt x="49" y="40"/>
                  </a:lnTo>
                  <a:lnTo>
                    <a:pt x="53" y="35"/>
                  </a:lnTo>
                  <a:lnTo>
                    <a:pt x="54" y="32"/>
                  </a:lnTo>
                  <a:lnTo>
                    <a:pt x="53" y="32"/>
                  </a:lnTo>
                  <a:close/>
                </a:path>
              </a:pathLst>
            </a:custGeom>
            <a:solidFill>
              <a:schemeClr val="accent2"/>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57" name="Freeform 147">
              <a:extLst>
                <a:ext uri="{FF2B5EF4-FFF2-40B4-BE49-F238E27FC236}">
                  <a16:creationId xmlns:a16="http://schemas.microsoft.com/office/drawing/2014/main" id="{16F95516-BAF1-45F2-E4D7-0FB14AA3F837}"/>
                </a:ext>
              </a:extLst>
            </p:cNvPr>
            <p:cNvSpPr>
              <a:spLocks/>
            </p:cNvSpPr>
            <p:nvPr/>
          </p:nvSpPr>
          <p:spPr bwMode="auto">
            <a:xfrm>
              <a:off x="9684788" y="3025777"/>
              <a:ext cx="9525" cy="9525"/>
            </a:xfrm>
            <a:custGeom>
              <a:avLst/>
              <a:gdLst>
                <a:gd name="T0" fmla="*/ 3 w 6"/>
                <a:gd name="T1" fmla="*/ 0 h 6"/>
                <a:gd name="T2" fmla="*/ 0 w 6"/>
                <a:gd name="T3" fmla="*/ 6 h 6"/>
                <a:gd name="T4" fmla="*/ 1 w 6"/>
                <a:gd name="T5" fmla="*/ 6 h 6"/>
                <a:gd name="T6" fmla="*/ 3 w 6"/>
                <a:gd name="T7" fmla="*/ 5 h 6"/>
                <a:gd name="T8" fmla="*/ 6 w 6"/>
                <a:gd name="T9" fmla="*/ 6 h 6"/>
                <a:gd name="T10" fmla="*/ 3 w 6"/>
                <a:gd name="T11" fmla="*/ 0 h 6"/>
              </a:gdLst>
              <a:ahLst/>
              <a:cxnLst>
                <a:cxn ang="0">
                  <a:pos x="T0" y="T1"/>
                </a:cxn>
                <a:cxn ang="0">
                  <a:pos x="T2" y="T3"/>
                </a:cxn>
                <a:cxn ang="0">
                  <a:pos x="T4" y="T5"/>
                </a:cxn>
                <a:cxn ang="0">
                  <a:pos x="T6" y="T7"/>
                </a:cxn>
                <a:cxn ang="0">
                  <a:pos x="T8" y="T9"/>
                </a:cxn>
                <a:cxn ang="0">
                  <a:pos x="T10" y="T11"/>
                </a:cxn>
              </a:cxnLst>
              <a:rect l="0" t="0" r="r" b="b"/>
              <a:pathLst>
                <a:path w="6" h="6">
                  <a:moveTo>
                    <a:pt x="3" y="0"/>
                  </a:moveTo>
                  <a:lnTo>
                    <a:pt x="0" y="6"/>
                  </a:lnTo>
                  <a:lnTo>
                    <a:pt x="1" y="6"/>
                  </a:lnTo>
                  <a:lnTo>
                    <a:pt x="3" y="5"/>
                  </a:lnTo>
                  <a:lnTo>
                    <a:pt x="6" y="6"/>
                  </a:lnTo>
                  <a:lnTo>
                    <a:pt x="3" y="0"/>
                  </a:lnTo>
                  <a:close/>
                </a:path>
              </a:pathLst>
            </a:custGeom>
            <a:solidFill>
              <a:schemeClr val="accent2"/>
            </a:solidFill>
            <a:ln w="317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8" name="Freeform 148">
              <a:extLst>
                <a:ext uri="{FF2B5EF4-FFF2-40B4-BE49-F238E27FC236}">
                  <a16:creationId xmlns:a16="http://schemas.microsoft.com/office/drawing/2014/main" id="{CB4F8646-61DD-34B5-26F1-276DB13B00CF}"/>
                </a:ext>
              </a:extLst>
            </p:cNvPr>
            <p:cNvSpPr>
              <a:spLocks/>
            </p:cNvSpPr>
            <p:nvPr/>
          </p:nvSpPr>
          <p:spPr bwMode="auto">
            <a:xfrm>
              <a:off x="9283151" y="2892427"/>
              <a:ext cx="400050" cy="193675"/>
            </a:xfrm>
            <a:custGeom>
              <a:avLst/>
              <a:gdLst>
                <a:gd name="T0" fmla="*/ 220 w 252"/>
                <a:gd name="T1" fmla="*/ 95 h 122"/>
                <a:gd name="T2" fmla="*/ 207 w 252"/>
                <a:gd name="T3" fmla="*/ 87 h 122"/>
                <a:gd name="T4" fmla="*/ 204 w 252"/>
                <a:gd name="T5" fmla="*/ 75 h 122"/>
                <a:gd name="T6" fmla="*/ 180 w 252"/>
                <a:gd name="T7" fmla="*/ 56 h 122"/>
                <a:gd name="T8" fmla="*/ 166 w 252"/>
                <a:gd name="T9" fmla="*/ 55 h 122"/>
                <a:gd name="T10" fmla="*/ 165 w 252"/>
                <a:gd name="T11" fmla="*/ 45 h 122"/>
                <a:gd name="T12" fmla="*/ 171 w 252"/>
                <a:gd name="T13" fmla="*/ 34 h 122"/>
                <a:gd name="T14" fmla="*/ 178 w 252"/>
                <a:gd name="T15" fmla="*/ 21 h 122"/>
                <a:gd name="T16" fmla="*/ 169 w 252"/>
                <a:gd name="T17" fmla="*/ 10 h 122"/>
                <a:gd name="T18" fmla="*/ 166 w 252"/>
                <a:gd name="T19" fmla="*/ 1 h 122"/>
                <a:gd name="T20" fmla="*/ 161 w 252"/>
                <a:gd name="T21" fmla="*/ 1 h 122"/>
                <a:gd name="T22" fmla="*/ 150 w 252"/>
                <a:gd name="T23" fmla="*/ 14 h 122"/>
                <a:gd name="T24" fmla="*/ 150 w 252"/>
                <a:gd name="T25" fmla="*/ 21 h 122"/>
                <a:gd name="T26" fmla="*/ 142 w 252"/>
                <a:gd name="T27" fmla="*/ 25 h 122"/>
                <a:gd name="T28" fmla="*/ 138 w 252"/>
                <a:gd name="T29" fmla="*/ 25 h 122"/>
                <a:gd name="T30" fmla="*/ 51 w 252"/>
                <a:gd name="T31" fmla="*/ 45 h 122"/>
                <a:gd name="T32" fmla="*/ 0 w 252"/>
                <a:gd name="T33" fmla="*/ 95 h 122"/>
                <a:gd name="T34" fmla="*/ 6 w 252"/>
                <a:gd name="T35" fmla="*/ 116 h 122"/>
                <a:gd name="T36" fmla="*/ 48 w 252"/>
                <a:gd name="T37" fmla="*/ 105 h 122"/>
                <a:gd name="T38" fmla="*/ 50 w 252"/>
                <a:gd name="T39" fmla="*/ 105 h 122"/>
                <a:gd name="T40" fmla="*/ 122 w 252"/>
                <a:gd name="T41" fmla="*/ 89 h 122"/>
                <a:gd name="T42" fmla="*/ 151 w 252"/>
                <a:gd name="T43" fmla="*/ 83 h 122"/>
                <a:gd name="T44" fmla="*/ 155 w 252"/>
                <a:gd name="T45" fmla="*/ 92 h 122"/>
                <a:gd name="T46" fmla="*/ 165 w 252"/>
                <a:gd name="T47" fmla="*/ 103 h 122"/>
                <a:gd name="T48" fmla="*/ 178 w 252"/>
                <a:gd name="T49" fmla="*/ 105 h 122"/>
                <a:gd name="T50" fmla="*/ 180 w 252"/>
                <a:gd name="T51" fmla="*/ 109 h 122"/>
                <a:gd name="T52" fmla="*/ 186 w 252"/>
                <a:gd name="T53" fmla="*/ 115 h 122"/>
                <a:gd name="T54" fmla="*/ 191 w 252"/>
                <a:gd name="T55" fmla="*/ 119 h 122"/>
                <a:gd name="T56" fmla="*/ 193 w 252"/>
                <a:gd name="T57" fmla="*/ 122 h 122"/>
                <a:gd name="T58" fmla="*/ 204 w 252"/>
                <a:gd name="T59" fmla="*/ 101 h 122"/>
                <a:gd name="T60" fmla="*/ 207 w 252"/>
                <a:gd name="T61" fmla="*/ 98 h 122"/>
                <a:gd name="T62" fmla="*/ 216 w 252"/>
                <a:gd name="T63" fmla="*/ 99 h 122"/>
                <a:gd name="T64" fmla="*/ 220 w 252"/>
                <a:gd name="T65" fmla="*/ 108 h 122"/>
                <a:gd name="T66" fmla="*/ 220 w 252"/>
                <a:gd name="T67" fmla="*/ 113 h 122"/>
                <a:gd name="T68" fmla="*/ 246 w 252"/>
                <a:gd name="T69" fmla="*/ 98 h 122"/>
                <a:gd name="T70" fmla="*/ 249 w 252"/>
                <a:gd name="T71"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2" h="122">
                  <a:moveTo>
                    <a:pt x="237" y="95"/>
                  </a:moveTo>
                  <a:lnTo>
                    <a:pt x="220" y="95"/>
                  </a:lnTo>
                  <a:lnTo>
                    <a:pt x="217" y="93"/>
                  </a:lnTo>
                  <a:lnTo>
                    <a:pt x="207" y="87"/>
                  </a:lnTo>
                  <a:lnTo>
                    <a:pt x="206" y="83"/>
                  </a:lnTo>
                  <a:lnTo>
                    <a:pt x="204" y="75"/>
                  </a:lnTo>
                  <a:lnTo>
                    <a:pt x="187" y="59"/>
                  </a:lnTo>
                  <a:lnTo>
                    <a:pt x="180" y="56"/>
                  </a:lnTo>
                  <a:lnTo>
                    <a:pt x="169" y="56"/>
                  </a:lnTo>
                  <a:lnTo>
                    <a:pt x="166" y="55"/>
                  </a:lnTo>
                  <a:lnTo>
                    <a:pt x="165" y="51"/>
                  </a:lnTo>
                  <a:lnTo>
                    <a:pt x="165" y="45"/>
                  </a:lnTo>
                  <a:lnTo>
                    <a:pt x="166" y="43"/>
                  </a:lnTo>
                  <a:lnTo>
                    <a:pt x="171" y="34"/>
                  </a:lnTo>
                  <a:lnTo>
                    <a:pt x="175" y="24"/>
                  </a:lnTo>
                  <a:lnTo>
                    <a:pt x="178" y="21"/>
                  </a:lnTo>
                  <a:lnTo>
                    <a:pt x="177" y="18"/>
                  </a:lnTo>
                  <a:lnTo>
                    <a:pt x="169" y="10"/>
                  </a:lnTo>
                  <a:lnTo>
                    <a:pt x="168" y="6"/>
                  </a:lnTo>
                  <a:lnTo>
                    <a:pt x="166" y="1"/>
                  </a:lnTo>
                  <a:lnTo>
                    <a:pt x="164" y="0"/>
                  </a:lnTo>
                  <a:lnTo>
                    <a:pt x="161" y="1"/>
                  </a:lnTo>
                  <a:lnTo>
                    <a:pt x="155" y="12"/>
                  </a:lnTo>
                  <a:lnTo>
                    <a:pt x="150" y="14"/>
                  </a:lnTo>
                  <a:lnTo>
                    <a:pt x="151" y="16"/>
                  </a:lnTo>
                  <a:lnTo>
                    <a:pt x="150" y="21"/>
                  </a:lnTo>
                  <a:lnTo>
                    <a:pt x="146" y="24"/>
                  </a:lnTo>
                  <a:lnTo>
                    <a:pt x="142" y="25"/>
                  </a:lnTo>
                  <a:lnTo>
                    <a:pt x="141" y="24"/>
                  </a:lnTo>
                  <a:lnTo>
                    <a:pt x="138" y="25"/>
                  </a:lnTo>
                  <a:lnTo>
                    <a:pt x="53" y="46"/>
                  </a:lnTo>
                  <a:lnTo>
                    <a:pt x="51" y="45"/>
                  </a:lnTo>
                  <a:lnTo>
                    <a:pt x="1" y="54"/>
                  </a:lnTo>
                  <a:lnTo>
                    <a:pt x="0" y="95"/>
                  </a:lnTo>
                  <a:lnTo>
                    <a:pt x="0" y="118"/>
                  </a:lnTo>
                  <a:lnTo>
                    <a:pt x="6" y="116"/>
                  </a:lnTo>
                  <a:lnTo>
                    <a:pt x="44" y="104"/>
                  </a:lnTo>
                  <a:lnTo>
                    <a:pt x="48" y="105"/>
                  </a:lnTo>
                  <a:lnTo>
                    <a:pt x="49" y="107"/>
                  </a:lnTo>
                  <a:lnTo>
                    <a:pt x="50" y="105"/>
                  </a:lnTo>
                  <a:lnTo>
                    <a:pt x="53" y="104"/>
                  </a:lnTo>
                  <a:lnTo>
                    <a:pt x="122" y="89"/>
                  </a:lnTo>
                  <a:lnTo>
                    <a:pt x="147" y="81"/>
                  </a:lnTo>
                  <a:lnTo>
                    <a:pt x="151" y="83"/>
                  </a:lnTo>
                  <a:lnTo>
                    <a:pt x="153" y="85"/>
                  </a:lnTo>
                  <a:lnTo>
                    <a:pt x="155" y="92"/>
                  </a:lnTo>
                  <a:lnTo>
                    <a:pt x="161" y="96"/>
                  </a:lnTo>
                  <a:lnTo>
                    <a:pt x="165" y="103"/>
                  </a:lnTo>
                  <a:lnTo>
                    <a:pt x="175" y="104"/>
                  </a:lnTo>
                  <a:lnTo>
                    <a:pt x="178" y="105"/>
                  </a:lnTo>
                  <a:lnTo>
                    <a:pt x="180" y="108"/>
                  </a:lnTo>
                  <a:lnTo>
                    <a:pt x="180" y="109"/>
                  </a:lnTo>
                  <a:lnTo>
                    <a:pt x="185" y="113"/>
                  </a:lnTo>
                  <a:lnTo>
                    <a:pt x="186" y="115"/>
                  </a:lnTo>
                  <a:lnTo>
                    <a:pt x="190" y="117"/>
                  </a:lnTo>
                  <a:lnTo>
                    <a:pt x="191" y="119"/>
                  </a:lnTo>
                  <a:lnTo>
                    <a:pt x="191" y="120"/>
                  </a:lnTo>
                  <a:lnTo>
                    <a:pt x="193" y="122"/>
                  </a:lnTo>
                  <a:lnTo>
                    <a:pt x="200" y="111"/>
                  </a:lnTo>
                  <a:lnTo>
                    <a:pt x="204" y="101"/>
                  </a:lnTo>
                  <a:lnTo>
                    <a:pt x="205" y="99"/>
                  </a:lnTo>
                  <a:lnTo>
                    <a:pt x="207" y="98"/>
                  </a:lnTo>
                  <a:lnTo>
                    <a:pt x="211" y="98"/>
                  </a:lnTo>
                  <a:lnTo>
                    <a:pt x="216" y="99"/>
                  </a:lnTo>
                  <a:lnTo>
                    <a:pt x="219" y="105"/>
                  </a:lnTo>
                  <a:lnTo>
                    <a:pt x="220" y="108"/>
                  </a:lnTo>
                  <a:lnTo>
                    <a:pt x="220" y="111"/>
                  </a:lnTo>
                  <a:lnTo>
                    <a:pt x="220" y="113"/>
                  </a:lnTo>
                  <a:lnTo>
                    <a:pt x="233" y="104"/>
                  </a:lnTo>
                  <a:lnTo>
                    <a:pt x="246" y="98"/>
                  </a:lnTo>
                  <a:lnTo>
                    <a:pt x="252" y="92"/>
                  </a:lnTo>
                  <a:lnTo>
                    <a:pt x="249" y="93"/>
                  </a:lnTo>
                  <a:lnTo>
                    <a:pt x="237" y="95"/>
                  </a:lnTo>
                  <a:close/>
                </a:path>
              </a:pathLst>
            </a:custGeom>
            <a:solidFill>
              <a:schemeClr val="accent2"/>
            </a:solidFill>
            <a:ln w="317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9" name="Freeform 149">
              <a:extLst>
                <a:ext uri="{FF2B5EF4-FFF2-40B4-BE49-F238E27FC236}">
                  <a16:creationId xmlns:a16="http://schemas.microsoft.com/office/drawing/2014/main" id="{034D969D-C9FE-A093-90B9-92184DB0C1B0}"/>
                </a:ext>
              </a:extLst>
            </p:cNvPr>
            <p:cNvSpPr>
              <a:spLocks/>
            </p:cNvSpPr>
            <p:nvPr/>
          </p:nvSpPr>
          <p:spPr bwMode="auto">
            <a:xfrm>
              <a:off x="9283152" y="3076577"/>
              <a:ext cx="9525" cy="3175"/>
            </a:xfrm>
            <a:custGeom>
              <a:avLst/>
              <a:gdLst>
                <a:gd name="T0" fmla="*/ 6 w 6"/>
                <a:gd name="T1" fmla="*/ 0 h 2"/>
                <a:gd name="T2" fmla="*/ 0 w 6"/>
                <a:gd name="T3" fmla="*/ 2 h 2"/>
                <a:gd name="T4" fmla="*/ 0 w 6"/>
                <a:gd name="T5" fmla="*/ 2 h 2"/>
                <a:gd name="T6" fmla="*/ 6 w 6"/>
                <a:gd name="T7" fmla="*/ 0 h 2"/>
              </a:gdLst>
              <a:ahLst/>
              <a:cxnLst>
                <a:cxn ang="0">
                  <a:pos x="T0" y="T1"/>
                </a:cxn>
                <a:cxn ang="0">
                  <a:pos x="T2" y="T3"/>
                </a:cxn>
                <a:cxn ang="0">
                  <a:pos x="T4" y="T5"/>
                </a:cxn>
                <a:cxn ang="0">
                  <a:pos x="T6" y="T7"/>
                </a:cxn>
              </a:cxnLst>
              <a:rect l="0" t="0" r="r" b="b"/>
              <a:pathLst>
                <a:path w="6" h="2">
                  <a:moveTo>
                    <a:pt x="6" y="0"/>
                  </a:moveTo>
                  <a:lnTo>
                    <a:pt x="0" y="2"/>
                  </a:lnTo>
                  <a:lnTo>
                    <a:pt x="0" y="2"/>
                  </a:lnTo>
                  <a:lnTo>
                    <a:pt x="6" y="0"/>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60" name="Freeform 150">
              <a:extLst>
                <a:ext uri="{FF2B5EF4-FFF2-40B4-BE49-F238E27FC236}">
                  <a16:creationId xmlns:a16="http://schemas.microsoft.com/office/drawing/2014/main" id="{3495C921-E84E-B9C9-42E9-81D0066882DE}"/>
                </a:ext>
              </a:extLst>
            </p:cNvPr>
            <p:cNvSpPr>
              <a:spLocks/>
            </p:cNvSpPr>
            <p:nvPr/>
          </p:nvSpPr>
          <p:spPr bwMode="auto">
            <a:xfrm>
              <a:off x="9189489" y="2590802"/>
              <a:ext cx="201613" cy="371475"/>
            </a:xfrm>
            <a:custGeom>
              <a:avLst/>
              <a:gdLst>
                <a:gd name="T0" fmla="*/ 122 w 127"/>
                <a:gd name="T1" fmla="*/ 28 h 234"/>
                <a:gd name="T2" fmla="*/ 120 w 127"/>
                <a:gd name="T3" fmla="*/ 24 h 234"/>
                <a:gd name="T4" fmla="*/ 117 w 127"/>
                <a:gd name="T5" fmla="*/ 15 h 234"/>
                <a:gd name="T6" fmla="*/ 119 w 127"/>
                <a:gd name="T7" fmla="*/ 13 h 234"/>
                <a:gd name="T8" fmla="*/ 120 w 127"/>
                <a:gd name="T9" fmla="*/ 11 h 234"/>
                <a:gd name="T10" fmla="*/ 120 w 127"/>
                <a:gd name="T11" fmla="*/ 10 h 234"/>
                <a:gd name="T12" fmla="*/ 116 w 127"/>
                <a:gd name="T13" fmla="*/ 0 h 234"/>
                <a:gd name="T14" fmla="*/ 0 w 127"/>
                <a:gd name="T15" fmla="*/ 30 h 234"/>
                <a:gd name="T16" fmla="*/ 1 w 127"/>
                <a:gd name="T17" fmla="*/ 34 h 234"/>
                <a:gd name="T18" fmla="*/ 1 w 127"/>
                <a:gd name="T19" fmla="*/ 34 h 234"/>
                <a:gd name="T20" fmla="*/ 2 w 127"/>
                <a:gd name="T21" fmla="*/ 38 h 234"/>
                <a:gd name="T22" fmla="*/ 2 w 127"/>
                <a:gd name="T23" fmla="*/ 41 h 234"/>
                <a:gd name="T24" fmla="*/ 4 w 127"/>
                <a:gd name="T25" fmla="*/ 43 h 234"/>
                <a:gd name="T26" fmla="*/ 5 w 127"/>
                <a:gd name="T27" fmla="*/ 45 h 234"/>
                <a:gd name="T28" fmla="*/ 5 w 127"/>
                <a:gd name="T29" fmla="*/ 48 h 234"/>
                <a:gd name="T30" fmla="*/ 16 w 127"/>
                <a:gd name="T31" fmla="*/ 77 h 234"/>
                <a:gd name="T32" fmla="*/ 19 w 127"/>
                <a:gd name="T33" fmla="*/ 97 h 234"/>
                <a:gd name="T34" fmla="*/ 18 w 127"/>
                <a:gd name="T35" fmla="*/ 102 h 234"/>
                <a:gd name="T36" fmla="*/ 16 w 127"/>
                <a:gd name="T37" fmla="*/ 105 h 234"/>
                <a:gd name="T38" fmla="*/ 15 w 127"/>
                <a:gd name="T39" fmla="*/ 108 h 234"/>
                <a:gd name="T40" fmla="*/ 16 w 127"/>
                <a:gd name="T41" fmla="*/ 118 h 234"/>
                <a:gd name="T42" fmla="*/ 29 w 127"/>
                <a:gd name="T43" fmla="*/ 142 h 234"/>
                <a:gd name="T44" fmla="*/ 30 w 127"/>
                <a:gd name="T45" fmla="*/ 146 h 234"/>
                <a:gd name="T46" fmla="*/ 28 w 127"/>
                <a:gd name="T47" fmla="*/ 157 h 234"/>
                <a:gd name="T48" fmla="*/ 29 w 127"/>
                <a:gd name="T49" fmla="*/ 157 h 234"/>
                <a:gd name="T50" fmla="*/ 32 w 127"/>
                <a:gd name="T51" fmla="*/ 159 h 234"/>
                <a:gd name="T52" fmla="*/ 42 w 127"/>
                <a:gd name="T53" fmla="*/ 167 h 234"/>
                <a:gd name="T54" fmla="*/ 44 w 127"/>
                <a:gd name="T55" fmla="*/ 170 h 234"/>
                <a:gd name="T56" fmla="*/ 48 w 127"/>
                <a:gd name="T57" fmla="*/ 196 h 234"/>
                <a:gd name="T58" fmla="*/ 48 w 127"/>
                <a:gd name="T59" fmla="*/ 210 h 234"/>
                <a:gd name="T60" fmla="*/ 51 w 127"/>
                <a:gd name="T61" fmla="*/ 225 h 234"/>
                <a:gd name="T62" fmla="*/ 58 w 127"/>
                <a:gd name="T63" fmla="*/ 234 h 234"/>
                <a:gd name="T64" fmla="*/ 58 w 127"/>
                <a:gd name="T65" fmla="*/ 234 h 234"/>
                <a:gd name="T66" fmla="*/ 103 w 127"/>
                <a:gd name="T67" fmla="*/ 227 h 234"/>
                <a:gd name="T68" fmla="*/ 101 w 127"/>
                <a:gd name="T69" fmla="*/ 226 h 234"/>
                <a:gd name="T70" fmla="*/ 99 w 127"/>
                <a:gd name="T71" fmla="*/ 224 h 234"/>
                <a:gd name="T72" fmla="*/ 98 w 127"/>
                <a:gd name="T73" fmla="*/ 219 h 234"/>
                <a:gd name="T74" fmla="*/ 98 w 127"/>
                <a:gd name="T75" fmla="*/ 210 h 234"/>
                <a:gd name="T76" fmla="*/ 99 w 127"/>
                <a:gd name="T77" fmla="*/ 206 h 234"/>
                <a:gd name="T78" fmla="*/ 99 w 127"/>
                <a:gd name="T79" fmla="*/ 205 h 234"/>
                <a:gd name="T80" fmla="*/ 99 w 127"/>
                <a:gd name="T81" fmla="*/ 198 h 234"/>
                <a:gd name="T82" fmla="*/ 98 w 127"/>
                <a:gd name="T83" fmla="*/ 197 h 234"/>
                <a:gd name="T84" fmla="*/ 94 w 127"/>
                <a:gd name="T85" fmla="*/ 156 h 234"/>
                <a:gd name="T86" fmla="*/ 94 w 127"/>
                <a:gd name="T87" fmla="*/ 155 h 234"/>
                <a:gd name="T88" fmla="*/ 94 w 127"/>
                <a:gd name="T89" fmla="*/ 143 h 234"/>
                <a:gd name="T90" fmla="*/ 94 w 127"/>
                <a:gd name="T91" fmla="*/ 142 h 234"/>
                <a:gd name="T92" fmla="*/ 98 w 127"/>
                <a:gd name="T93" fmla="*/ 119 h 234"/>
                <a:gd name="T94" fmla="*/ 104 w 127"/>
                <a:gd name="T95" fmla="*/ 106 h 234"/>
                <a:gd name="T96" fmla="*/ 104 w 127"/>
                <a:gd name="T97" fmla="*/ 93 h 234"/>
                <a:gd name="T98" fmla="*/ 103 w 127"/>
                <a:gd name="T99" fmla="*/ 91 h 234"/>
                <a:gd name="T100" fmla="*/ 100 w 127"/>
                <a:gd name="T101" fmla="*/ 89 h 234"/>
                <a:gd name="T102" fmla="*/ 99 w 127"/>
                <a:gd name="T103" fmla="*/ 85 h 234"/>
                <a:gd name="T104" fmla="*/ 99 w 127"/>
                <a:gd name="T105" fmla="*/ 84 h 234"/>
                <a:gd name="T106" fmla="*/ 99 w 127"/>
                <a:gd name="T107" fmla="*/ 74 h 234"/>
                <a:gd name="T108" fmla="*/ 100 w 127"/>
                <a:gd name="T109" fmla="*/ 72 h 234"/>
                <a:gd name="T110" fmla="*/ 106 w 127"/>
                <a:gd name="T111" fmla="*/ 65 h 234"/>
                <a:gd name="T112" fmla="*/ 122 w 127"/>
                <a:gd name="T113" fmla="*/ 54 h 234"/>
                <a:gd name="T114" fmla="*/ 127 w 127"/>
                <a:gd name="T115" fmla="*/ 39 h 234"/>
                <a:gd name="T116" fmla="*/ 122 w 127"/>
                <a:gd name="T117" fmla="*/ 28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7" h="234">
                  <a:moveTo>
                    <a:pt x="122" y="28"/>
                  </a:moveTo>
                  <a:lnTo>
                    <a:pt x="120" y="24"/>
                  </a:lnTo>
                  <a:lnTo>
                    <a:pt x="117" y="15"/>
                  </a:lnTo>
                  <a:lnTo>
                    <a:pt x="119" y="13"/>
                  </a:lnTo>
                  <a:lnTo>
                    <a:pt x="120" y="11"/>
                  </a:lnTo>
                  <a:lnTo>
                    <a:pt x="120" y="10"/>
                  </a:lnTo>
                  <a:lnTo>
                    <a:pt x="116" y="0"/>
                  </a:lnTo>
                  <a:lnTo>
                    <a:pt x="0" y="30"/>
                  </a:lnTo>
                  <a:lnTo>
                    <a:pt x="1" y="34"/>
                  </a:lnTo>
                  <a:lnTo>
                    <a:pt x="1" y="34"/>
                  </a:lnTo>
                  <a:lnTo>
                    <a:pt x="2" y="38"/>
                  </a:lnTo>
                  <a:lnTo>
                    <a:pt x="2" y="41"/>
                  </a:lnTo>
                  <a:lnTo>
                    <a:pt x="4" y="43"/>
                  </a:lnTo>
                  <a:lnTo>
                    <a:pt x="5" y="45"/>
                  </a:lnTo>
                  <a:lnTo>
                    <a:pt x="5" y="48"/>
                  </a:lnTo>
                  <a:lnTo>
                    <a:pt x="16" y="77"/>
                  </a:lnTo>
                  <a:lnTo>
                    <a:pt x="19" y="97"/>
                  </a:lnTo>
                  <a:lnTo>
                    <a:pt x="18" y="102"/>
                  </a:lnTo>
                  <a:lnTo>
                    <a:pt x="16" y="105"/>
                  </a:lnTo>
                  <a:lnTo>
                    <a:pt x="15" y="108"/>
                  </a:lnTo>
                  <a:lnTo>
                    <a:pt x="16" y="118"/>
                  </a:lnTo>
                  <a:lnTo>
                    <a:pt x="29" y="142"/>
                  </a:lnTo>
                  <a:lnTo>
                    <a:pt x="30" y="146"/>
                  </a:lnTo>
                  <a:lnTo>
                    <a:pt x="28" y="157"/>
                  </a:lnTo>
                  <a:lnTo>
                    <a:pt x="29" y="157"/>
                  </a:lnTo>
                  <a:lnTo>
                    <a:pt x="32" y="159"/>
                  </a:lnTo>
                  <a:lnTo>
                    <a:pt x="42" y="167"/>
                  </a:lnTo>
                  <a:lnTo>
                    <a:pt x="44" y="170"/>
                  </a:lnTo>
                  <a:lnTo>
                    <a:pt x="48" y="196"/>
                  </a:lnTo>
                  <a:lnTo>
                    <a:pt x="48" y="210"/>
                  </a:lnTo>
                  <a:lnTo>
                    <a:pt x="51" y="225"/>
                  </a:lnTo>
                  <a:lnTo>
                    <a:pt x="58" y="234"/>
                  </a:lnTo>
                  <a:lnTo>
                    <a:pt x="58" y="234"/>
                  </a:lnTo>
                  <a:lnTo>
                    <a:pt x="103" y="227"/>
                  </a:lnTo>
                  <a:lnTo>
                    <a:pt x="101" y="226"/>
                  </a:lnTo>
                  <a:lnTo>
                    <a:pt x="99" y="224"/>
                  </a:lnTo>
                  <a:lnTo>
                    <a:pt x="98" y="219"/>
                  </a:lnTo>
                  <a:lnTo>
                    <a:pt x="98" y="210"/>
                  </a:lnTo>
                  <a:lnTo>
                    <a:pt x="99" y="206"/>
                  </a:lnTo>
                  <a:lnTo>
                    <a:pt x="99" y="205"/>
                  </a:lnTo>
                  <a:lnTo>
                    <a:pt x="99" y="198"/>
                  </a:lnTo>
                  <a:lnTo>
                    <a:pt x="98" y="197"/>
                  </a:lnTo>
                  <a:lnTo>
                    <a:pt x="94" y="156"/>
                  </a:lnTo>
                  <a:lnTo>
                    <a:pt x="94" y="155"/>
                  </a:lnTo>
                  <a:lnTo>
                    <a:pt x="94" y="143"/>
                  </a:lnTo>
                  <a:lnTo>
                    <a:pt x="94" y="142"/>
                  </a:lnTo>
                  <a:lnTo>
                    <a:pt x="98" y="119"/>
                  </a:lnTo>
                  <a:lnTo>
                    <a:pt x="104" y="106"/>
                  </a:lnTo>
                  <a:lnTo>
                    <a:pt x="104" y="93"/>
                  </a:lnTo>
                  <a:lnTo>
                    <a:pt x="103" y="91"/>
                  </a:lnTo>
                  <a:lnTo>
                    <a:pt x="100" y="89"/>
                  </a:lnTo>
                  <a:lnTo>
                    <a:pt x="99" y="85"/>
                  </a:lnTo>
                  <a:lnTo>
                    <a:pt x="99" y="84"/>
                  </a:lnTo>
                  <a:lnTo>
                    <a:pt x="99" y="74"/>
                  </a:lnTo>
                  <a:lnTo>
                    <a:pt x="100" y="72"/>
                  </a:lnTo>
                  <a:lnTo>
                    <a:pt x="106" y="65"/>
                  </a:lnTo>
                  <a:lnTo>
                    <a:pt x="122" y="54"/>
                  </a:lnTo>
                  <a:lnTo>
                    <a:pt x="127" y="39"/>
                  </a:lnTo>
                  <a:lnTo>
                    <a:pt x="122" y="28"/>
                  </a:lnTo>
                  <a:close/>
                </a:path>
              </a:pathLst>
            </a:custGeom>
            <a:solidFill>
              <a:schemeClr val="accent2"/>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61" name="Freeform 151">
              <a:extLst>
                <a:ext uri="{FF2B5EF4-FFF2-40B4-BE49-F238E27FC236}">
                  <a16:creationId xmlns:a16="http://schemas.microsoft.com/office/drawing/2014/main" id="{1DC3A3F0-ABAB-E84D-4731-5A8AD287DCED}"/>
                </a:ext>
              </a:extLst>
            </p:cNvPr>
            <p:cNvSpPr>
              <a:spLocks/>
            </p:cNvSpPr>
            <p:nvPr/>
          </p:nvSpPr>
          <p:spPr bwMode="auto">
            <a:xfrm>
              <a:off x="9414913" y="2535238"/>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62" name="Freeform 152">
              <a:extLst>
                <a:ext uri="{FF2B5EF4-FFF2-40B4-BE49-F238E27FC236}">
                  <a16:creationId xmlns:a16="http://schemas.microsoft.com/office/drawing/2014/main" id="{4E4D5A32-CD1A-B9BF-5153-A3434A637FC9}"/>
                </a:ext>
              </a:extLst>
            </p:cNvPr>
            <p:cNvSpPr>
              <a:spLocks/>
            </p:cNvSpPr>
            <p:nvPr/>
          </p:nvSpPr>
          <p:spPr bwMode="auto">
            <a:xfrm>
              <a:off x="9354588" y="2535238"/>
              <a:ext cx="190500" cy="414338"/>
            </a:xfrm>
            <a:custGeom>
              <a:avLst/>
              <a:gdLst>
                <a:gd name="T0" fmla="*/ 113 w 120"/>
                <a:gd name="T1" fmla="*/ 197 h 261"/>
                <a:gd name="T2" fmla="*/ 113 w 120"/>
                <a:gd name="T3" fmla="*/ 191 h 261"/>
                <a:gd name="T4" fmla="*/ 111 w 120"/>
                <a:gd name="T5" fmla="*/ 190 h 261"/>
                <a:gd name="T6" fmla="*/ 93 w 120"/>
                <a:gd name="T7" fmla="*/ 177 h 261"/>
                <a:gd name="T8" fmla="*/ 92 w 120"/>
                <a:gd name="T9" fmla="*/ 172 h 261"/>
                <a:gd name="T10" fmla="*/ 92 w 120"/>
                <a:gd name="T11" fmla="*/ 158 h 261"/>
                <a:gd name="T12" fmla="*/ 38 w 120"/>
                <a:gd name="T13" fmla="*/ 0 h 261"/>
                <a:gd name="T14" fmla="*/ 32 w 120"/>
                <a:gd name="T15" fmla="*/ 1 h 261"/>
                <a:gd name="T16" fmla="*/ 28 w 120"/>
                <a:gd name="T17" fmla="*/ 2 h 261"/>
                <a:gd name="T18" fmla="*/ 23 w 120"/>
                <a:gd name="T19" fmla="*/ 7 h 261"/>
                <a:gd name="T20" fmla="*/ 25 w 120"/>
                <a:gd name="T21" fmla="*/ 12 h 261"/>
                <a:gd name="T22" fmla="*/ 25 w 120"/>
                <a:gd name="T23" fmla="*/ 45 h 261"/>
                <a:gd name="T24" fmla="*/ 24 w 120"/>
                <a:gd name="T25" fmla="*/ 53 h 261"/>
                <a:gd name="T26" fmla="*/ 33 w 120"/>
                <a:gd name="T27" fmla="*/ 68 h 261"/>
                <a:gd name="T28" fmla="*/ 25 w 120"/>
                <a:gd name="T29" fmla="*/ 91 h 261"/>
                <a:gd name="T30" fmla="*/ 9 w 120"/>
                <a:gd name="T31" fmla="*/ 108 h 261"/>
                <a:gd name="T32" fmla="*/ 5 w 120"/>
                <a:gd name="T33" fmla="*/ 119 h 261"/>
                <a:gd name="T34" fmla="*/ 11 w 120"/>
                <a:gd name="T35" fmla="*/ 127 h 261"/>
                <a:gd name="T36" fmla="*/ 5 w 120"/>
                <a:gd name="T37" fmla="*/ 154 h 261"/>
                <a:gd name="T38" fmla="*/ 0 w 120"/>
                <a:gd name="T39" fmla="*/ 190 h 261"/>
                <a:gd name="T40" fmla="*/ 5 w 120"/>
                <a:gd name="T41" fmla="*/ 234 h 261"/>
                <a:gd name="T42" fmla="*/ 8 w 120"/>
                <a:gd name="T43" fmla="*/ 241 h 261"/>
                <a:gd name="T44" fmla="*/ 5 w 120"/>
                <a:gd name="T45" fmla="*/ 247 h 261"/>
                <a:gd name="T46" fmla="*/ 9 w 120"/>
                <a:gd name="T47" fmla="*/ 259 h 261"/>
                <a:gd name="T48" fmla="*/ 11 w 120"/>
                <a:gd name="T49" fmla="*/ 261 h 261"/>
                <a:gd name="T50" fmla="*/ 93 w 120"/>
                <a:gd name="T51" fmla="*/ 239 h 261"/>
                <a:gd name="T52" fmla="*/ 93 w 120"/>
                <a:gd name="T53" fmla="*/ 234 h 261"/>
                <a:gd name="T54" fmla="*/ 97 w 120"/>
                <a:gd name="T55" fmla="*/ 230 h 261"/>
                <a:gd name="T56" fmla="*/ 110 w 120"/>
                <a:gd name="T57" fmla="*/ 220 h 261"/>
                <a:gd name="T58" fmla="*/ 117 w 120"/>
                <a:gd name="T59" fmla="*/ 216 h 261"/>
                <a:gd name="T60" fmla="*/ 120 w 120"/>
                <a:gd name="T61" fmla="*/ 215 h 261"/>
                <a:gd name="T62" fmla="*/ 120 w 120"/>
                <a:gd name="T63" fmla="*/ 207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 h="261">
                  <a:moveTo>
                    <a:pt x="115" y="201"/>
                  </a:moveTo>
                  <a:lnTo>
                    <a:pt x="113" y="197"/>
                  </a:lnTo>
                  <a:lnTo>
                    <a:pt x="113" y="195"/>
                  </a:lnTo>
                  <a:lnTo>
                    <a:pt x="113" y="191"/>
                  </a:lnTo>
                  <a:lnTo>
                    <a:pt x="112" y="190"/>
                  </a:lnTo>
                  <a:lnTo>
                    <a:pt x="111" y="190"/>
                  </a:lnTo>
                  <a:lnTo>
                    <a:pt x="108" y="188"/>
                  </a:lnTo>
                  <a:lnTo>
                    <a:pt x="93" y="177"/>
                  </a:lnTo>
                  <a:lnTo>
                    <a:pt x="92" y="173"/>
                  </a:lnTo>
                  <a:lnTo>
                    <a:pt x="92" y="172"/>
                  </a:lnTo>
                  <a:lnTo>
                    <a:pt x="92" y="162"/>
                  </a:lnTo>
                  <a:lnTo>
                    <a:pt x="92" y="158"/>
                  </a:lnTo>
                  <a:lnTo>
                    <a:pt x="38" y="1"/>
                  </a:lnTo>
                  <a:lnTo>
                    <a:pt x="38" y="0"/>
                  </a:lnTo>
                  <a:lnTo>
                    <a:pt x="35" y="1"/>
                  </a:lnTo>
                  <a:lnTo>
                    <a:pt x="32" y="1"/>
                  </a:lnTo>
                  <a:lnTo>
                    <a:pt x="28" y="0"/>
                  </a:lnTo>
                  <a:lnTo>
                    <a:pt x="28" y="2"/>
                  </a:lnTo>
                  <a:lnTo>
                    <a:pt x="27" y="6"/>
                  </a:lnTo>
                  <a:lnTo>
                    <a:pt x="23" y="7"/>
                  </a:lnTo>
                  <a:lnTo>
                    <a:pt x="24" y="9"/>
                  </a:lnTo>
                  <a:lnTo>
                    <a:pt x="25" y="12"/>
                  </a:lnTo>
                  <a:lnTo>
                    <a:pt x="22" y="30"/>
                  </a:lnTo>
                  <a:lnTo>
                    <a:pt x="25" y="45"/>
                  </a:lnTo>
                  <a:lnTo>
                    <a:pt x="25" y="49"/>
                  </a:lnTo>
                  <a:lnTo>
                    <a:pt x="24" y="53"/>
                  </a:lnTo>
                  <a:lnTo>
                    <a:pt x="24" y="55"/>
                  </a:lnTo>
                  <a:lnTo>
                    <a:pt x="33" y="68"/>
                  </a:lnTo>
                  <a:lnTo>
                    <a:pt x="34" y="70"/>
                  </a:lnTo>
                  <a:lnTo>
                    <a:pt x="25" y="91"/>
                  </a:lnTo>
                  <a:lnTo>
                    <a:pt x="24" y="95"/>
                  </a:lnTo>
                  <a:lnTo>
                    <a:pt x="9" y="108"/>
                  </a:lnTo>
                  <a:lnTo>
                    <a:pt x="5" y="112"/>
                  </a:lnTo>
                  <a:lnTo>
                    <a:pt x="5" y="119"/>
                  </a:lnTo>
                  <a:lnTo>
                    <a:pt x="9" y="124"/>
                  </a:lnTo>
                  <a:lnTo>
                    <a:pt x="11" y="127"/>
                  </a:lnTo>
                  <a:lnTo>
                    <a:pt x="11" y="141"/>
                  </a:lnTo>
                  <a:lnTo>
                    <a:pt x="5" y="154"/>
                  </a:lnTo>
                  <a:lnTo>
                    <a:pt x="0" y="178"/>
                  </a:lnTo>
                  <a:lnTo>
                    <a:pt x="0" y="190"/>
                  </a:lnTo>
                  <a:lnTo>
                    <a:pt x="4" y="231"/>
                  </a:lnTo>
                  <a:lnTo>
                    <a:pt x="5" y="234"/>
                  </a:lnTo>
                  <a:lnTo>
                    <a:pt x="6" y="239"/>
                  </a:lnTo>
                  <a:lnTo>
                    <a:pt x="8" y="241"/>
                  </a:lnTo>
                  <a:lnTo>
                    <a:pt x="6" y="246"/>
                  </a:lnTo>
                  <a:lnTo>
                    <a:pt x="5" y="247"/>
                  </a:lnTo>
                  <a:lnTo>
                    <a:pt x="4" y="252"/>
                  </a:lnTo>
                  <a:lnTo>
                    <a:pt x="9" y="259"/>
                  </a:lnTo>
                  <a:lnTo>
                    <a:pt x="9" y="259"/>
                  </a:lnTo>
                  <a:lnTo>
                    <a:pt x="11" y="261"/>
                  </a:lnTo>
                  <a:lnTo>
                    <a:pt x="90" y="240"/>
                  </a:lnTo>
                  <a:lnTo>
                    <a:pt x="93" y="239"/>
                  </a:lnTo>
                  <a:lnTo>
                    <a:pt x="94" y="237"/>
                  </a:lnTo>
                  <a:lnTo>
                    <a:pt x="93" y="234"/>
                  </a:lnTo>
                  <a:lnTo>
                    <a:pt x="94" y="231"/>
                  </a:lnTo>
                  <a:lnTo>
                    <a:pt x="97" y="230"/>
                  </a:lnTo>
                  <a:lnTo>
                    <a:pt x="102" y="230"/>
                  </a:lnTo>
                  <a:lnTo>
                    <a:pt x="110" y="220"/>
                  </a:lnTo>
                  <a:lnTo>
                    <a:pt x="115" y="217"/>
                  </a:lnTo>
                  <a:lnTo>
                    <a:pt x="117" y="216"/>
                  </a:lnTo>
                  <a:lnTo>
                    <a:pt x="120" y="216"/>
                  </a:lnTo>
                  <a:lnTo>
                    <a:pt x="120" y="215"/>
                  </a:lnTo>
                  <a:lnTo>
                    <a:pt x="120" y="210"/>
                  </a:lnTo>
                  <a:lnTo>
                    <a:pt x="120" y="207"/>
                  </a:lnTo>
                  <a:lnTo>
                    <a:pt x="115" y="201"/>
                  </a:lnTo>
                  <a:close/>
                </a:path>
              </a:pathLst>
            </a:custGeom>
            <a:solidFill>
              <a:schemeClr val="accent2"/>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63" name="Freeform 153">
              <a:extLst>
                <a:ext uri="{FF2B5EF4-FFF2-40B4-BE49-F238E27FC236}">
                  <a16:creationId xmlns:a16="http://schemas.microsoft.com/office/drawing/2014/main" id="{DCF3A0DB-A42C-91A2-9DE3-B687D896DCF9}"/>
                </a:ext>
              </a:extLst>
            </p:cNvPr>
            <p:cNvSpPr>
              <a:spLocks/>
            </p:cNvSpPr>
            <p:nvPr/>
          </p:nvSpPr>
          <p:spPr bwMode="auto">
            <a:xfrm>
              <a:off x="9392688" y="2613026"/>
              <a:ext cx="1588" cy="6350"/>
            </a:xfrm>
            <a:custGeom>
              <a:avLst/>
              <a:gdLst>
                <a:gd name="T0" fmla="*/ 0 w 1"/>
                <a:gd name="T1" fmla="*/ 2 h 4"/>
                <a:gd name="T2" fmla="*/ 0 w 1"/>
                <a:gd name="T3" fmla="*/ 4 h 4"/>
                <a:gd name="T4" fmla="*/ 1 w 1"/>
                <a:gd name="T5" fmla="*/ 0 h 4"/>
                <a:gd name="T6" fmla="*/ 0 w 1"/>
                <a:gd name="T7" fmla="*/ 2 h 4"/>
              </a:gdLst>
              <a:ahLst/>
              <a:cxnLst>
                <a:cxn ang="0">
                  <a:pos x="T0" y="T1"/>
                </a:cxn>
                <a:cxn ang="0">
                  <a:pos x="T2" y="T3"/>
                </a:cxn>
                <a:cxn ang="0">
                  <a:pos x="T4" y="T5"/>
                </a:cxn>
                <a:cxn ang="0">
                  <a:pos x="T6" y="T7"/>
                </a:cxn>
              </a:cxnLst>
              <a:rect l="0" t="0" r="r" b="b"/>
              <a:pathLst>
                <a:path w="1" h="4">
                  <a:moveTo>
                    <a:pt x="0" y="2"/>
                  </a:moveTo>
                  <a:lnTo>
                    <a:pt x="0" y="4"/>
                  </a:lnTo>
                  <a:lnTo>
                    <a:pt x="1" y="0"/>
                  </a:lnTo>
                  <a:lnTo>
                    <a:pt x="0" y="2"/>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64" name="Freeform 154">
              <a:extLst>
                <a:ext uri="{FF2B5EF4-FFF2-40B4-BE49-F238E27FC236}">
                  <a16:creationId xmlns:a16="http://schemas.microsoft.com/office/drawing/2014/main" id="{E7E05A4D-5E57-58F0-A8FD-27E23F31FFF4}"/>
                </a:ext>
              </a:extLst>
            </p:cNvPr>
            <p:cNvSpPr>
              <a:spLocks/>
            </p:cNvSpPr>
            <p:nvPr/>
          </p:nvSpPr>
          <p:spPr bwMode="auto">
            <a:xfrm>
              <a:off x="9354588" y="2836863"/>
              <a:ext cx="7938" cy="69850"/>
            </a:xfrm>
            <a:custGeom>
              <a:avLst/>
              <a:gdLst>
                <a:gd name="T0" fmla="*/ 0 w 5"/>
                <a:gd name="T1" fmla="*/ 0 h 44"/>
                <a:gd name="T2" fmla="*/ 0 w 5"/>
                <a:gd name="T3" fmla="*/ 1 h 44"/>
                <a:gd name="T4" fmla="*/ 4 w 5"/>
                <a:gd name="T5" fmla="*/ 42 h 44"/>
                <a:gd name="T6" fmla="*/ 5 w 5"/>
                <a:gd name="T7" fmla="*/ 44 h 44"/>
                <a:gd name="T8" fmla="*/ 4 w 5"/>
                <a:gd name="T9" fmla="*/ 41 h 44"/>
                <a:gd name="T10" fmla="*/ 0 w 5"/>
                <a:gd name="T11" fmla="*/ 0 h 44"/>
              </a:gdLst>
              <a:ahLst/>
              <a:cxnLst>
                <a:cxn ang="0">
                  <a:pos x="T0" y="T1"/>
                </a:cxn>
                <a:cxn ang="0">
                  <a:pos x="T2" y="T3"/>
                </a:cxn>
                <a:cxn ang="0">
                  <a:pos x="T4" y="T5"/>
                </a:cxn>
                <a:cxn ang="0">
                  <a:pos x="T6" y="T7"/>
                </a:cxn>
                <a:cxn ang="0">
                  <a:pos x="T8" y="T9"/>
                </a:cxn>
                <a:cxn ang="0">
                  <a:pos x="T10" y="T11"/>
                </a:cxn>
              </a:cxnLst>
              <a:rect l="0" t="0" r="r" b="b"/>
              <a:pathLst>
                <a:path w="5" h="44">
                  <a:moveTo>
                    <a:pt x="0" y="0"/>
                  </a:moveTo>
                  <a:lnTo>
                    <a:pt x="0" y="1"/>
                  </a:lnTo>
                  <a:lnTo>
                    <a:pt x="4" y="42"/>
                  </a:lnTo>
                  <a:lnTo>
                    <a:pt x="5" y="44"/>
                  </a:lnTo>
                  <a:lnTo>
                    <a:pt x="4" y="41"/>
                  </a:lnTo>
                  <a:lnTo>
                    <a:pt x="0" y="0"/>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65" name="Freeform 178">
              <a:extLst>
                <a:ext uri="{FF2B5EF4-FFF2-40B4-BE49-F238E27FC236}">
                  <a16:creationId xmlns:a16="http://schemas.microsoft.com/office/drawing/2014/main" id="{C2B3B76C-1095-9812-14D9-64ED205E0A74}"/>
                </a:ext>
              </a:extLst>
            </p:cNvPr>
            <p:cNvSpPr>
              <a:spLocks/>
            </p:cNvSpPr>
            <p:nvPr/>
          </p:nvSpPr>
          <p:spPr bwMode="auto">
            <a:xfrm>
              <a:off x="8544963" y="3201989"/>
              <a:ext cx="7938" cy="28575"/>
            </a:xfrm>
            <a:custGeom>
              <a:avLst/>
              <a:gdLst>
                <a:gd name="T0" fmla="*/ 0 w 5"/>
                <a:gd name="T1" fmla="*/ 1 h 18"/>
                <a:gd name="T2" fmla="*/ 5 w 5"/>
                <a:gd name="T3" fmla="*/ 18 h 18"/>
                <a:gd name="T4" fmla="*/ 0 w 5"/>
                <a:gd name="T5" fmla="*/ 0 h 18"/>
                <a:gd name="T6" fmla="*/ 0 w 5"/>
                <a:gd name="T7" fmla="*/ 1 h 18"/>
              </a:gdLst>
              <a:ahLst/>
              <a:cxnLst>
                <a:cxn ang="0">
                  <a:pos x="T0" y="T1"/>
                </a:cxn>
                <a:cxn ang="0">
                  <a:pos x="T2" y="T3"/>
                </a:cxn>
                <a:cxn ang="0">
                  <a:pos x="T4" y="T5"/>
                </a:cxn>
                <a:cxn ang="0">
                  <a:pos x="T6" y="T7"/>
                </a:cxn>
              </a:cxnLst>
              <a:rect l="0" t="0" r="r" b="b"/>
              <a:pathLst>
                <a:path w="5" h="18">
                  <a:moveTo>
                    <a:pt x="0" y="1"/>
                  </a:moveTo>
                  <a:lnTo>
                    <a:pt x="5" y="18"/>
                  </a:lnTo>
                  <a:lnTo>
                    <a:pt x="0" y="0"/>
                  </a:lnTo>
                  <a:lnTo>
                    <a:pt x="0" y="1"/>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66" name="Freeform 179">
              <a:extLst>
                <a:ext uri="{FF2B5EF4-FFF2-40B4-BE49-F238E27FC236}">
                  <a16:creationId xmlns:a16="http://schemas.microsoft.com/office/drawing/2014/main" id="{514BB8D7-BA56-E5CE-9943-E28CE41A551F}"/>
                </a:ext>
              </a:extLst>
            </p:cNvPr>
            <p:cNvSpPr>
              <a:spLocks/>
            </p:cNvSpPr>
            <p:nvPr/>
          </p:nvSpPr>
          <p:spPr bwMode="auto">
            <a:xfrm>
              <a:off x="9275213" y="3282951"/>
              <a:ext cx="6350" cy="6350"/>
            </a:xfrm>
            <a:custGeom>
              <a:avLst/>
              <a:gdLst>
                <a:gd name="T0" fmla="*/ 0 w 4"/>
                <a:gd name="T1" fmla="*/ 4 h 4"/>
                <a:gd name="T2" fmla="*/ 4 w 4"/>
                <a:gd name="T3" fmla="*/ 0 h 4"/>
                <a:gd name="T4" fmla="*/ 4 w 4"/>
                <a:gd name="T5" fmla="*/ 0 h 4"/>
                <a:gd name="T6" fmla="*/ 0 w 4"/>
                <a:gd name="T7" fmla="*/ 2 h 4"/>
                <a:gd name="T8" fmla="*/ 0 w 4"/>
                <a:gd name="T9" fmla="*/ 4 h 4"/>
              </a:gdLst>
              <a:ahLst/>
              <a:cxnLst>
                <a:cxn ang="0">
                  <a:pos x="T0" y="T1"/>
                </a:cxn>
                <a:cxn ang="0">
                  <a:pos x="T2" y="T3"/>
                </a:cxn>
                <a:cxn ang="0">
                  <a:pos x="T4" y="T5"/>
                </a:cxn>
                <a:cxn ang="0">
                  <a:pos x="T6" y="T7"/>
                </a:cxn>
                <a:cxn ang="0">
                  <a:pos x="T8" y="T9"/>
                </a:cxn>
              </a:cxnLst>
              <a:rect l="0" t="0" r="r" b="b"/>
              <a:pathLst>
                <a:path w="4" h="4">
                  <a:moveTo>
                    <a:pt x="0" y="4"/>
                  </a:moveTo>
                  <a:lnTo>
                    <a:pt x="4" y="0"/>
                  </a:lnTo>
                  <a:lnTo>
                    <a:pt x="4" y="0"/>
                  </a:lnTo>
                  <a:lnTo>
                    <a:pt x="0" y="2"/>
                  </a:lnTo>
                  <a:lnTo>
                    <a:pt x="0" y="4"/>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67" name="Freeform 180">
              <a:extLst>
                <a:ext uri="{FF2B5EF4-FFF2-40B4-BE49-F238E27FC236}">
                  <a16:creationId xmlns:a16="http://schemas.microsoft.com/office/drawing/2014/main" id="{E356D03E-E06A-80FD-03C1-760F7E2D8BA5}"/>
                </a:ext>
              </a:extLst>
            </p:cNvPr>
            <p:cNvSpPr>
              <a:spLocks/>
            </p:cNvSpPr>
            <p:nvPr/>
          </p:nvSpPr>
          <p:spPr bwMode="auto">
            <a:xfrm>
              <a:off x="9262514" y="3314701"/>
              <a:ext cx="4763" cy="6350"/>
            </a:xfrm>
            <a:custGeom>
              <a:avLst/>
              <a:gdLst>
                <a:gd name="T0" fmla="*/ 0 w 3"/>
                <a:gd name="T1" fmla="*/ 4 h 4"/>
                <a:gd name="T2" fmla="*/ 2 w 3"/>
                <a:gd name="T3" fmla="*/ 4 h 4"/>
                <a:gd name="T4" fmla="*/ 3 w 3"/>
                <a:gd name="T5" fmla="*/ 0 h 4"/>
                <a:gd name="T6" fmla="*/ 2 w 3"/>
                <a:gd name="T7" fmla="*/ 3 h 4"/>
                <a:gd name="T8" fmla="*/ 0 w 3"/>
                <a:gd name="T9" fmla="*/ 4 h 4"/>
              </a:gdLst>
              <a:ahLst/>
              <a:cxnLst>
                <a:cxn ang="0">
                  <a:pos x="T0" y="T1"/>
                </a:cxn>
                <a:cxn ang="0">
                  <a:pos x="T2" y="T3"/>
                </a:cxn>
                <a:cxn ang="0">
                  <a:pos x="T4" y="T5"/>
                </a:cxn>
                <a:cxn ang="0">
                  <a:pos x="T6" y="T7"/>
                </a:cxn>
                <a:cxn ang="0">
                  <a:pos x="T8" y="T9"/>
                </a:cxn>
              </a:cxnLst>
              <a:rect l="0" t="0" r="r" b="b"/>
              <a:pathLst>
                <a:path w="3" h="4">
                  <a:moveTo>
                    <a:pt x="0" y="4"/>
                  </a:moveTo>
                  <a:lnTo>
                    <a:pt x="2" y="4"/>
                  </a:lnTo>
                  <a:lnTo>
                    <a:pt x="3" y="0"/>
                  </a:lnTo>
                  <a:lnTo>
                    <a:pt x="2" y="3"/>
                  </a:lnTo>
                  <a:lnTo>
                    <a:pt x="0" y="4"/>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68" name="Freeform 181">
              <a:extLst>
                <a:ext uri="{FF2B5EF4-FFF2-40B4-BE49-F238E27FC236}">
                  <a16:creationId xmlns:a16="http://schemas.microsoft.com/office/drawing/2014/main" id="{981F7819-62FB-CEDD-BF40-7B115A7C3EC7}"/>
                </a:ext>
              </a:extLst>
            </p:cNvPr>
            <p:cNvSpPr>
              <a:spLocks/>
            </p:cNvSpPr>
            <p:nvPr/>
          </p:nvSpPr>
          <p:spPr bwMode="auto">
            <a:xfrm>
              <a:off x="9267276" y="2974977"/>
              <a:ext cx="1588" cy="106363"/>
            </a:xfrm>
            <a:custGeom>
              <a:avLst/>
              <a:gdLst>
                <a:gd name="T0" fmla="*/ 1 w 1"/>
                <a:gd name="T1" fmla="*/ 0 h 67"/>
                <a:gd name="T2" fmla="*/ 0 w 1"/>
                <a:gd name="T3" fmla="*/ 67 h 67"/>
                <a:gd name="T4" fmla="*/ 0 w 1"/>
                <a:gd name="T5" fmla="*/ 67 h 67"/>
                <a:gd name="T6" fmla="*/ 1 w 1"/>
                <a:gd name="T7" fmla="*/ 0 h 67"/>
                <a:gd name="T8" fmla="*/ 1 w 1"/>
                <a:gd name="T9" fmla="*/ 0 h 67"/>
              </a:gdLst>
              <a:ahLst/>
              <a:cxnLst>
                <a:cxn ang="0">
                  <a:pos x="T0" y="T1"/>
                </a:cxn>
                <a:cxn ang="0">
                  <a:pos x="T2" y="T3"/>
                </a:cxn>
                <a:cxn ang="0">
                  <a:pos x="T4" y="T5"/>
                </a:cxn>
                <a:cxn ang="0">
                  <a:pos x="T6" y="T7"/>
                </a:cxn>
                <a:cxn ang="0">
                  <a:pos x="T8" y="T9"/>
                </a:cxn>
              </a:cxnLst>
              <a:rect l="0" t="0" r="r" b="b"/>
              <a:pathLst>
                <a:path w="1" h="67">
                  <a:moveTo>
                    <a:pt x="1" y="0"/>
                  </a:moveTo>
                  <a:lnTo>
                    <a:pt x="0" y="67"/>
                  </a:lnTo>
                  <a:lnTo>
                    <a:pt x="0" y="67"/>
                  </a:lnTo>
                  <a:lnTo>
                    <a:pt x="1" y="0"/>
                  </a:lnTo>
                  <a:lnTo>
                    <a:pt x="1" y="0"/>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69" name="Freeform 182">
              <a:extLst>
                <a:ext uri="{FF2B5EF4-FFF2-40B4-BE49-F238E27FC236}">
                  <a16:creationId xmlns:a16="http://schemas.microsoft.com/office/drawing/2014/main" id="{39B926D1-3417-A173-790D-50A07F02B3F6}"/>
                </a:ext>
              </a:extLst>
            </p:cNvPr>
            <p:cNvSpPr>
              <a:spLocks/>
            </p:cNvSpPr>
            <p:nvPr/>
          </p:nvSpPr>
          <p:spPr bwMode="auto">
            <a:xfrm>
              <a:off x="9267276" y="2970214"/>
              <a:ext cx="1588" cy="4763"/>
            </a:xfrm>
            <a:custGeom>
              <a:avLst/>
              <a:gdLst>
                <a:gd name="T0" fmla="*/ 1 w 1"/>
                <a:gd name="T1" fmla="*/ 2 h 3"/>
                <a:gd name="T2" fmla="*/ 0 w 1"/>
                <a:gd name="T3" fmla="*/ 0 h 3"/>
                <a:gd name="T4" fmla="*/ 1 w 1"/>
                <a:gd name="T5" fmla="*/ 3 h 3"/>
                <a:gd name="T6" fmla="*/ 1 w 1"/>
                <a:gd name="T7" fmla="*/ 2 h 3"/>
              </a:gdLst>
              <a:ahLst/>
              <a:cxnLst>
                <a:cxn ang="0">
                  <a:pos x="T0" y="T1"/>
                </a:cxn>
                <a:cxn ang="0">
                  <a:pos x="T2" y="T3"/>
                </a:cxn>
                <a:cxn ang="0">
                  <a:pos x="T4" y="T5"/>
                </a:cxn>
                <a:cxn ang="0">
                  <a:pos x="T6" y="T7"/>
                </a:cxn>
              </a:cxnLst>
              <a:rect l="0" t="0" r="r" b="b"/>
              <a:pathLst>
                <a:path w="1" h="3">
                  <a:moveTo>
                    <a:pt x="1" y="2"/>
                  </a:moveTo>
                  <a:lnTo>
                    <a:pt x="0" y="0"/>
                  </a:lnTo>
                  <a:lnTo>
                    <a:pt x="1" y="3"/>
                  </a:lnTo>
                  <a:lnTo>
                    <a:pt x="1" y="2"/>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70" name="Freeform 183">
              <a:extLst>
                <a:ext uri="{FF2B5EF4-FFF2-40B4-BE49-F238E27FC236}">
                  <a16:creationId xmlns:a16="http://schemas.microsoft.com/office/drawing/2014/main" id="{A90BA89E-A402-6C84-6B09-CEF431613807}"/>
                </a:ext>
              </a:extLst>
            </p:cNvPr>
            <p:cNvSpPr>
              <a:spLocks/>
            </p:cNvSpPr>
            <p:nvPr/>
          </p:nvSpPr>
          <p:spPr bwMode="auto">
            <a:xfrm>
              <a:off x="9230764" y="2855913"/>
              <a:ext cx="3175" cy="1588"/>
            </a:xfrm>
            <a:custGeom>
              <a:avLst/>
              <a:gdLst>
                <a:gd name="T0" fmla="*/ 2 w 2"/>
                <a:gd name="T1" fmla="*/ 0 h 1"/>
                <a:gd name="T2" fmla="*/ 0 w 2"/>
                <a:gd name="T3" fmla="*/ 1 h 1"/>
                <a:gd name="T4" fmla="*/ 2 w 2"/>
                <a:gd name="T5" fmla="*/ 1 h 1"/>
                <a:gd name="T6" fmla="*/ 2 w 2"/>
                <a:gd name="T7" fmla="*/ 0 h 1"/>
              </a:gdLst>
              <a:ahLst/>
              <a:cxnLst>
                <a:cxn ang="0">
                  <a:pos x="T0" y="T1"/>
                </a:cxn>
                <a:cxn ang="0">
                  <a:pos x="T2" y="T3"/>
                </a:cxn>
                <a:cxn ang="0">
                  <a:pos x="T4" y="T5"/>
                </a:cxn>
                <a:cxn ang="0">
                  <a:pos x="T6" y="T7"/>
                </a:cxn>
              </a:cxnLst>
              <a:rect l="0" t="0" r="r" b="b"/>
              <a:pathLst>
                <a:path w="2" h="1">
                  <a:moveTo>
                    <a:pt x="2" y="0"/>
                  </a:moveTo>
                  <a:lnTo>
                    <a:pt x="0" y="1"/>
                  </a:lnTo>
                  <a:lnTo>
                    <a:pt x="2" y="1"/>
                  </a:lnTo>
                  <a:lnTo>
                    <a:pt x="2" y="0"/>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71" name="Freeform 184">
              <a:extLst>
                <a:ext uri="{FF2B5EF4-FFF2-40B4-BE49-F238E27FC236}">
                  <a16:creationId xmlns:a16="http://schemas.microsoft.com/office/drawing/2014/main" id="{7CC50017-4CF6-D6E4-9E75-4B438EA1AFF7}"/>
                </a:ext>
              </a:extLst>
            </p:cNvPr>
            <p:cNvSpPr>
              <a:spLocks/>
            </p:cNvSpPr>
            <p:nvPr/>
          </p:nvSpPr>
          <p:spPr bwMode="auto">
            <a:xfrm>
              <a:off x="9197426" y="2755901"/>
              <a:ext cx="1588" cy="6350"/>
            </a:xfrm>
            <a:custGeom>
              <a:avLst/>
              <a:gdLst>
                <a:gd name="T0" fmla="*/ 0 w 1"/>
                <a:gd name="T1" fmla="*/ 3 h 4"/>
                <a:gd name="T2" fmla="*/ 0 w 1"/>
                <a:gd name="T3" fmla="*/ 4 h 4"/>
                <a:gd name="T4" fmla="*/ 1 w 1"/>
                <a:gd name="T5" fmla="*/ 0 h 4"/>
                <a:gd name="T6" fmla="*/ 1 w 1"/>
                <a:gd name="T7" fmla="*/ 0 h 4"/>
                <a:gd name="T8" fmla="*/ 0 w 1"/>
                <a:gd name="T9" fmla="*/ 3 h 4"/>
              </a:gdLst>
              <a:ahLst/>
              <a:cxnLst>
                <a:cxn ang="0">
                  <a:pos x="T0" y="T1"/>
                </a:cxn>
                <a:cxn ang="0">
                  <a:pos x="T2" y="T3"/>
                </a:cxn>
                <a:cxn ang="0">
                  <a:pos x="T4" y="T5"/>
                </a:cxn>
                <a:cxn ang="0">
                  <a:pos x="T6" y="T7"/>
                </a:cxn>
                <a:cxn ang="0">
                  <a:pos x="T8" y="T9"/>
                </a:cxn>
              </a:cxnLst>
              <a:rect l="0" t="0" r="r" b="b"/>
              <a:pathLst>
                <a:path w="1" h="4">
                  <a:moveTo>
                    <a:pt x="0" y="3"/>
                  </a:moveTo>
                  <a:lnTo>
                    <a:pt x="0" y="4"/>
                  </a:lnTo>
                  <a:lnTo>
                    <a:pt x="1" y="0"/>
                  </a:lnTo>
                  <a:lnTo>
                    <a:pt x="1" y="0"/>
                  </a:lnTo>
                  <a:lnTo>
                    <a:pt x="0" y="3"/>
                  </a:lnTo>
                  <a:close/>
                </a:path>
              </a:pathLst>
            </a:cu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72" name="Rectangle 185">
              <a:extLst>
                <a:ext uri="{FF2B5EF4-FFF2-40B4-BE49-F238E27FC236}">
                  <a16:creationId xmlns:a16="http://schemas.microsoft.com/office/drawing/2014/main" id="{A0FF8796-68A2-0D5C-6275-4EB1F02B2B18}"/>
                </a:ext>
              </a:extLst>
            </p:cNvPr>
            <p:cNvSpPr>
              <a:spLocks noChangeArrowheads="1"/>
            </p:cNvSpPr>
            <p:nvPr/>
          </p:nvSpPr>
          <p:spPr bwMode="auto">
            <a:xfrm>
              <a:off x="9268863" y="2973388"/>
              <a:ext cx="1588" cy="1588"/>
            </a:xfrm>
            <a:prstGeom prst="rect">
              <a:avLst/>
            </a:prstGeom>
            <a:solidFill>
              <a:srgbClr val="CECECE"/>
            </a:solidFill>
            <a:ln w="3175">
              <a:solidFill>
                <a:schemeClr val="accent2"/>
              </a:solidFill>
            </a:ln>
          </p:spPr>
          <p:txBody>
            <a:bodyPr vert="horz" wrap="square" lIns="91440" tIns="45720" rIns="91440" bIns="45720" numCol="1" anchor="t" anchorCtr="0" compatLnSpc="1">
              <a:prstTxWarp prst="textNoShape">
                <a:avLst/>
              </a:prstTxWarp>
            </a:bodyPr>
            <a:lstStyle/>
            <a:p>
              <a:endParaRPr lang="en-US" dirty="0"/>
            </a:p>
          </p:txBody>
        </p:sp>
        <p:sp>
          <p:nvSpPr>
            <p:cNvPr id="73" name="Freeform 5">
              <a:extLst>
                <a:ext uri="{FF2B5EF4-FFF2-40B4-BE49-F238E27FC236}">
                  <a16:creationId xmlns:a16="http://schemas.microsoft.com/office/drawing/2014/main" id="{84B1900C-3A0B-2979-18C1-4F6B2AF1C03A}"/>
                </a:ext>
              </a:extLst>
            </p:cNvPr>
            <p:cNvSpPr>
              <a:spLocks/>
            </p:cNvSpPr>
            <p:nvPr/>
          </p:nvSpPr>
          <p:spPr bwMode="auto">
            <a:xfrm>
              <a:off x="9427614" y="2139951"/>
              <a:ext cx="454025" cy="704850"/>
            </a:xfrm>
            <a:custGeom>
              <a:avLst/>
              <a:gdLst>
                <a:gd name="T0" fmla="*/ 86 w 286"/>
                <a:gd name="T1" fmla="*/ 417 h 444"/>
                <a:gd name="T2" fmla="*/ 99 w 286"/>
                <a:gd name="T3" fmla="*/ 390 h 444"/>
                <a:gd name="T4" fmla="*/ 93 w 286"/>
                <a:gd name="T5" fmla="*/ 374 h 444"/>
                <a:gd name="T6" fmla="*/ 114 w 286"/>
                <a:gd name="T7" fmla="*/ 354 h 444"/>
                <a:gd name="T8" fmla="*/ 120 w 286"/>
                <a:gd name="T9" fmla="*/ 356 h 444"/>
                <a:gd name="T10" fmla="*/ 140 w 286"/>
                <a:gd name="T11" fmla="*/ 347 h 444"/>
                <a:gd name="T12" fmla="*/ 145 w 286"/>
                <a:gd name="T13" fmla="*/ 338 h 444"/>
                <a:gd name="T14" fmla="*/ 156 w 286"/>
                <a:gd name="T15" fmla="*/ 333 h 444"/>
                <a:gd name="T16" fmla="*/ 165 w 286"/>
                <a:gd name="T17" fmla="*/ 319 h 444"/>
                <a:gd name="T18" fmla="*/ 172 w 286"/>
                <a:gd name="T19" fmla="*/ 298 h 444"/>
                <a:gd name="T20" fmla="*/ 175 w 286"/>
                <a:gd name="T21" fmla="*/ 289 h 444"/>
                <a:gd name="T22" fmla="*/ 193 w 286"/>
                <a:gd name="T23" fmla="*/ 288 h 444"/>
                <a:gd name="T24" fmla="*/ 201 w 286"/>
                <a:gd name="T25" fmla="*/ 274 h 444"/>
                <a:gd name="T26" fmla="*/ 211 w 286"/>
                <a:gd name="T27" fmla="*/ 264 h 444"/>
                <a:gd name="T28" fmla="*/ 229 w 286"/>
                <a:gd name="T29" fmla="*/ 268 h 444"/>
                <a:gd name="T30" fmla="*/ 252 w 286"/>
                <a:gd name="T31" fmla="*/ 248 h 444"/>
                <a:gd name="T32" fmla="*/ 273 w 286"/>
                <a:gd name="T33" fmla="*/ 225 h 444"/>
                <a:gd name="T34" fmla="*/ 286 w 286"/>
                <a:gd name="T35" fmla="*/ 217 h 444"/>
                <a:gd name="T36" fmla="*/ 280 w 286"/>
                <a:gd name="T37" fmla="*/ 216 h 444"/>
                <a:gd name="T38" fmla="*/ 272 w 286"/>
                <a:gd name="T39" fmla="*/ 209 h 444"/>
                <a:gd name="T40" fmla="*/ 276 w 286"/>
                <a:gd name="T41" fmla="*/ 195 h 444"/>
                <a:gd name="T42" fmla="*/ 269 w 286"/>
                <a:gd name="T43" fmla="*/ 181 h 444"/>
                <a:gd name="T44" fmla="*/ 260 w 286"/>
                <a:gd name="T45" fmla="*/ 186 h 444"/>
                <a:gd name="T46" fmla="*/ 243 w 286"/>
                <a:gd name="T47" fmla="*/ 185 h 444"/>
                <a:gd name="T48" fmla="*/ 237 w 286"/>
                <a:gd name="T49" fmla="*/ 153 h 444"/>
                <a:gd name="T50" fmla="*/ 236 w 286"/>
                <a:gd name="T51" fmla="*/ 150 h 444"/>
                <a:gd name="T52" fmla="*/ 221 w 286"/>
                <a:gd name="T53" fmla="*/ 148 h 444"/>
                <a:gd name="T54" fmla="*/ 208 w 286"/>
                <a:gd name="T55" fmla="*/ 143 h 444"/>
                <a:gd name="T56" fmla="*/ 203 w 286"/>
                <a:gd name="T57" fmla="*/ 122 h 444"/>
                <a:gd name="T58" fmla="*/ 130 w 286"/>
                <a:gd name="T59" fmla="*/ 0 h 444"/>
                <a:gd name="T60" fmla="*/ 120 w 286"/>
                <a:gd name="T61" fmla="*/ 4 h 444"/>
                <a:gd name="T62" fmla="*/ 114 w 286"/>
                <a:gd name="T63" fmla="*/ 9 h 444"/>
                <a:gd name="T64" fmla="*/ 86 w 286"/>
                <a:gd name="T65" fmla="*/ 29 h 444"/>
                <a:gd name="T66" fmla="*/ 74 w 286"/>
                <a:gd name="T67" fmla="*/ 21 h 444"/>
                <a:gd name="T68" fmla="*/ 73 w 286"/>
                <a:gd name="T69" fmla="*/ 5 h 444"/>
                <a:gd name="T70" fmla="*/ 38 w 286"/>
                <a:gd name="T71" fmla="*/ 90 h 444"/>
                <a:gd name="T72" fmla="*/ 41 w 286"/>
                <a:gd name="T73" fmla="*/ 107 h 444"/>
                <a:gd name="T74" fmla="*/ 37 w 286"/>
                <a:gd name="T75" fmla="*/ 128 h 444"/>
                <a:gd name="T76" fmla="*/ 40 w 286"/>
                <a:gd name="T77" fmla="*/ 170 h 444"/>
                <a:gd name="T78" fmla="*/ 36 w 286"/>
                <a:gd name="T79" fmla="*/ 194 h 444"/>
                <a:gd name="T80" fmla="*/ 26 w 286"/>
                <a:gd name="T81" fmla="*/ 221 h 444"/>
                <a:gd name="T82" fmla="*/ 25 w 286"/>
                <a:gd name="T83" fmla="*/ 230 h 444"/>
                <a:gd name="T84" fmla="*/ 19 w 286"/>
                <a:gd name="T85" fmla="*/ 232 h 444"/>
                <a:gd name="T86" fmla="*/ 11 w 286"/>
                <a:gd name="T87" fmla="*/ 245 h 444"/>
                <a:gd name="T88" fmla="*/ 2 w 286"/>
                <a:gd name="T89" fmla="*/ 240 h 444"/>
                <a:gd name="T90" fmla="*/ 56 w 286"/>
                <a:gd name="T91" fmla="*/ 407 h 444"/>
                <a:gd name="T92" fmla="*/ 67 w 286"/>
                <a:gd name="T93" fmla="*/ 427 h 444"/>
                <a:gd name="T94" fmla="*/ 75 w 286"/>
                <a:gd name="T95" fmla="*/ 432 h 444"/>
                <a:gd name="T96" fmla="*/ 77 w 286"/>
                <a:gd name="T97" fmla="*/ 443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6" h="444">
                  <a:moveTo>
                    <a:pt x="78" y="430"/>
                  </a:moveTo>
                  <a:lnTo>
                    <a:pt x="80" y="426"/>
                  </a:lnTo>
                  <a:lnTo>
                    <a:pt x="86" y="417"/>
                  </a:lnTo>
                  <a:lnTo>
                    <a:pt x="89" y="401"/>
                  </a:lnTo>
                  <a:lnTo>
                    <a:pt x="90" y="397"/>
                  </a:lnTo>
                  <a:lnTo>
                    <a:pt x="99" y="390"/>
                  </a:lnTo>
                  <a:lnTo>
                    <a:pt x="96" y="388"/>
                  </a:lnTo>
                  <a:lnTo>
                    <a:pt x="95" y="384"/>
                  </a:lnTo>
                  <a:lnTo>
                    <a:pt x="93" y="374"/>
                  </a:lnTo>
                  <a:lnTo>
                    <a:pt x="94" y="372"/>
                  </a:lnTo>
                  <a:lnTo>
                    <a:pt x="111" y="356"/>
                  </a:lnTo>
                  <a:lnTo>
                    <a:pt x="114" y="354"/>
                  </a:lnTo>
                  <a:lnTo>
                    <a:pt x="118" y="356"/>
                  </a:lnTo>
                  <a:lnTo>
                    <a:pt x="119" y="357"/>
                  </a:lnTo>
                  <a:lnTo>
                    <a:pt x="120" y="356"/>
                  </a:lnTo>
                  <a:lnTo>
                    <a:pt x="124" y="349"/>
                  </a:lnTo>
                  <a:lnTo>
                    <a:pt x="126" y="348"/>
                  </a:lnTo>
                  <a:lnTo>
                    <a:pt x="140" y="347"/>
                  </a:lnTo>
                  <a:lnTo>
                    <a:pt x="144" y="343"/>
                  </a:lnTo>
                  <a:lnTo>
                    <a:pt x="144" y="340"/>
                  </a:lnTo>
                  <a:lnTo>
                    <a:pt x="145" y="338"/>
                  </a:lnTo>
                  <a:lnTo>
                    <a:pt x="149" y="334"/>
                  </a:lnTo>
                  <a:lnTo>
                    <a:pt x="152" y="333"/>
                  </a:lnTo>
                  <a:lnTo>
                    <a:pt x="156" y="333"/>
                  </a:lnTo>
                  <a:lnTo>
                    <a:pt x="159" y="332"/>
                  </a:lnTo>
                  <a:lnTo>
                    <a:pt x="163" y="328"/>
                  </a:lnTo>
                  <a:lnTo>
                    <a:pt x="165" y="319"/>
                  </a:lnTo>
                  <a:lnTo>
                    <a:pt x="162" y="309"/>
                  </a:lnTo>
                  <a:lnTo>
                    <a:pt x="163" y="305"/>
                  </a:lnTo>
                  <a:lnTo>
                    <a:pt x="172" y="298"/>
                  </a:lnTo>
                  <a:lnTo>
                    <a:pt x="172" y="294"/>
                  </a:lnTo>
                  <a:lnTo>
                    <a:pt x="173" y="291"/>
                  </a:lnTo>
                  <a:lnTo>
                    <a:pt x="175" y="289"/>
                  </a:lnTo>
                  <a:lnTo>
                    <a:pt x="181" y="289"/>
                  </a:lnTo>
                  <a:lnTo>
                    <a:pt x="189" y="289"/>
                  </a:lnTo>
                  <a:lnTo>
                    <a:pt x="193" y="288"/>
                  </a:lnTo>
                  <a:lnTo>
                    <a:pt x="193" y="287"/>
                  </a:lnTo>
                  <a:lnTo>
                    <a:pt x="194" y="284"/>
                  </a:lnTo>
                  <a:lnTo>
                    <a:pt x="201" y="274"/>
                  </a:lnTo>
                  <a:lnTo>
                    <a:pt x="203" y="273"/>
                  </a:lnTo>
                  <a:lnTo>
                    <a:pt x="204" y="273"/>
                  </a:lnTo>
                  <a:lnTo>
                    <a:pt x="211" y="264"/>
                  </a:lnTo>
                  <a:lnTo>
                    <a:pt x="213" y="262"/>
                  </a:lnTo>
                  <a:lnTo>
                    <a:pt x="224" y="266"/>
                  </a:lnTo>
                  <a:lnTo>
                    <a:pt x="229" y="268"/>
                  </a:lnTo>
                  <a:lnTo>
                    <a:pt x="230" y="269"/>
                  </a:lnTo>
                  <a:lnTo>
                    <a:pt x="240" y="253"/>
                  </a:lnTo>
                  <a:lnTo>
                    <a:pt x="252" y="248"/>
                  </a:lnTo>
                  <a:lnTo>
                    <a:pt x="267" y="236"/>
                  </a:lnTo>
                  <a:lnTo>
                    <a:pt x="271" y="226"/>
                  </a:lnTo>
                  <a:lnTo>
                    <a:pt x="273" y="225"/>
                  </a:lnTo>
                  <a:lnTo>
                    <a:pt x="279" y="225"/>
                  </a:lnTo>
                  <a:lnTo>
                    <a:pt x="285" y="224"/>
                  </a:lnTo>
                  <a:lnTo>
                    <a:pt x="286" y="217"/>
                  </a:lnTo>
                  <a:lnTo>
                    <a:pt x="285" y="216"/>
                  </a:lnTo>
                  <a:lnTo>
                    <a:pt x="282" y="215"/>
                  </a:lnTo>
                  <a:lnTo>
                    <a:pt x="280" y="216"/>
                  </a:lnTo>
                  <a:lnTo>
                    <a:pt x="276" y="215"/>
                  </a:lnTo>
                  <a:lnTo>
                    <a:pt x="273" y="214"/>
                  </a:lnTo>
                  <a:lnTo>
                    <a:pt x="272" y="209"/>
                  </a:lnTo>
                  <a:lnTo>
                    <a:pt x="273" y="200"/>
                  </a:lnTo>
                  <a:lnTo>
                    <a:pt x="275" y="196"/>
                  </a:lnTo>
                  <a:lnTo>
                    <a:pt x="276" y="195"/>
                  </a:lnTo>
                  <a:lnTo>
                    <a:pt x="276" y="192"/>
                  </a:lnTo>
                  <a:lnTo>
                    <a:pt x="272" y="185"/>
                  </a:lnTo>
                  <a:lnTo>
                    <a:pt x="269" y="181"/>
                  </a:lnTo>
                  <a:lnTo>
                    <a:pt x="266" y="181"/>
                  </a:lnTo>
                  <a:lnTo>
                    <a:pt x="264" y="185"/>
                  </a:lnTo>
                  <a:lnTo>
                    <a:pt x="260" y="186"/>
                  </a:lnTo>
                  <a:lnTo>
                    <a:pt x="255" y="187"/>
                  </a:lnTo>
                  <a:lnTo>
                    <a:pt x="246" y="186"/>
                  </a:lnTo>
                  <a:lnTo>
                    <a:pt x="243" y="185"/>
                  </a:lnTo>
                  <a:lnTo>
                    <a:pt x="242" y="180"/>
                  </a:lnTo>
                  <a:lnTo>
                    <a:pt x="236" y="156"/>
                  </a:lnTo>
                  <a:lnTo>
                    <a:pt x="237" y="153"/>
                  </a:lnTo>
                  <a:lnTo>
                    <a:pt x="237" y="152"/>
                  </a:lnTo>
                  <a:lnTo>
                    <a:pt x="237" y="150"/>
                  </a:lnTo>
                  <a:lnTo>
                    <a:pt x="236" y="150"/>
                  </a:lnTo>
                  <a:lnTo>
                    <a:pt x="236" y="152"/>
                  </a:lnTo>
                  <a:lnTo>
                    <a:pt x="232" y="153"/>
                  </a:lnTo>
                  <a:lnTo>
                    <a:pt x="221" y="148"/>
                  </a:lnTo>
                  <a:lnTo>
                    <a:pt x="213" y="148"/>
                  </a:lnTo>
                  <a:lnTo>
                    <a:pt x="211" y="147"/>
                  </a:lnTo>
                  <a:lnTo>
                    <a:pt x="208" y="143"/>
                  </a:lnTo>
                  <a:lnTo>
                    <a:pt x="207" y="139"/>
                  </a:lnTo>
                  <a:lnTo>
                    <a:pt x="203" y="126"/>
                  </a:lnTo>
                  <a:lnTo>
                    <a:pt x="203" y="122"/>
                  </a:lnTo>
                  <a:lnTo>
                    <a:pt x="167" y="20"/>
                  </a:lnTo>
                  <a:lnTo>
                    <a:pt x="139" y="0"/>
                  </a:lnTo>
                  <a:lnTo>
                    <a:pt x="130" y="0"/>
                  </a:lnTo>
                  <a:lnTo>
                    <a:pt x="124" y="0"/>
                  </a:lnTo>
                  <a:lnTo>
                    <a:pt x="122" y="1"/>
                  </a:lnTo>
                  <a:lnTo>
                    <a:pt x="120" y="4"/>
                  </a:lnTo>
                  <a:lnTo>
                    <a:pt x="119" y="8"/>
                  </a:lnTo>
                  <a:lnTo>
                    <a:pt x="115" y="9"/>
                  </a:lnTo>
                  <a:lnTo>
                    <a:pt x="114" y="9"/>
                  </a:lnTo>
                  <a:lnTo>
                    <a:pt x="109" y="13"/>
                  </a:lnTo>
                  <a:lnTo>
                    <a:pt x="93" y="24"/>
                  </a:lnTo>
                  <a:lnTo>
                    <a:pt x="86" y="29"/>
                  </a:lnTo>
                  <a:lnTo>
                    <a:pt x="83" y="30"/>
                  </a:lnTo>
                  <a:lnTo>
                    <a:pt x="80" y="29"/>
                  </a:lnTo>
                  <a:lnTo>
                    <a:pt x="74" y="21"/>
                  </a:lnTo>
                  <a:lnTo>
                    <a:pt x="73" y="18"/>
                  </a:lnTo>
                  <a:lnTo>
                    <a:pt x="74" y="6"/>
                  </a:lnTo>
                  <a:lnTo>
                    <a:pt x="73" y="5"/>
                  </a:lnTo>
                  <a:lnTo>
                    <a:pt x="70" y="5"/>
                  </a:lnTo>
                  <a:lnTo>
                    <a:pt x="60" y="9"/>
                  </a:lnTo>
                  <a:lnTo>
                    <a:pt x="38" y="90"/>
                  </a:lnTo>
                  <a:lnTo>
                    <a:pt x="37" y="101"/>
                  </a:lnTo>
                  <a:lnTo>
                    <a:pt x="40" y="103"/>
                  </a:lnTo>
                  <a:lnTo>
                    <a:pt x="41" y="107"/>
                  </a:lnTo>
                  <a:lnTo>
                    <a:pt x="41" y="117"/>
                  </a:lnTo>
                  <a:lnTo>
                    <a:pt x="38" y="124"/>
                  </a:lnTo>
                  <a:lnTo>
                    <a:pt x="37" y="128"/>
                  </a:lnTo>
                  <a:lnTo>
                    <a:pt x="35" y="131"/>
                  </a:lnTo>
                  <a:lnTo>
                    <a:pt x="34" y="133"/>
                  </a:lnTo>
                  <a:lnTo>
                    <a:pt x="40" y="170"/>
                  </a:lnTo>
                  <a:lnTo>
                    <a:pt x="37" y="180"/>
                  </a:lnTo>
                  <a:lnTo>
                    <a:pt x="37" y="190"/>
                  </a:lnTo>
                  <a:lnTo>
                    <a:pt x="36" y="194"/>
                  </a:lnTo>
                  <a:lnTo>
                    <a:pt x="22" y="209"/>
                  </a:lnTo>
                  <a:lnTo>
                    <a:pt x="22" y="211"/>
                  </a:lnTo>
                  <a:lnTo>
                    <a:pt x="26" y="221"/>
                  </a:lnTo>
                  <a:lnTo>
                    <a:pt x="27" y="224"/>
                  </a:lnTo>
                  <a:lnTo>
                    <a:pt x="26" y="229"/>
                  </a:lnTo>
                  <a:lnTo>
                    <a:pt x="25" y="230"/>
                  </a:lnTo>
                  <a:lnTo>
                    <a:pt x="21" y="231"/>
                  </a:lnTo>
                  <a:lnTo>
                    <a:pt x="18" y="231"/>
                  </a:lnTo>
                  <a:lnTo>
                    <a:pt x="19" y="232"/>
                  </a:lnTo>
                  <a:lnTo>
                    <a:pt x="17" y="239"/>
                  </a:lnTo>
                  <a:lnTo>
                    <a:pt x="16" y="243"/>
                  </a:lnTo>
                  <a:lnTo>
                    <a:pt x="11" y="245"/>
                  </a:lnTo>
                  <a:lnTo>
                    <a:pt x="7" y="245"/>
                  </a:lnTo>
                  <a:lnTo>
                    <a:pt x="5" y="243"/>
                  </a:lnTo>
                  <a:lnTo>
                    <a:pt x="2" y="240"/>
                  </a:lnTo>
                  <a:lnTo>
                    <a:pt x="0" y="242"/>
                  </a:lnTo>
                  <a:lnTo>
                    <a:pt x="18" y="297"/>
                  </a:lnTo>
                  <a:lnTo>
                    <a:pt x="56" y="407"/>
                  </a:lnTo>
                  <a:lnTo>
                    <a:pt x="56" y="410"/>
                  </a:lnTo>
                  <a:lnTo>
                    <a:pt x="56" y="418"/>
                  </a:lnTo>
                  <a:lnTo>
                    <a:pt x="67" y="427"/>
                  </a:lnTo>
                  <a:lnTo>
                    <a:pt x="70" y="427"/>
                  </a:lnTo>
                  <a:lnTo>
                    <a:pt x="74" y="430"/>
                  </a:lnTo>
                  <a:lnTo>
                    <a:pt x="75" y="432"/>
                  </a:lnTo>
                  <a:lnTo>
                    <a:pt x="77" y="439"/>
                  </a:lnTo>
                  <a:lnTo>
                    <a:pt x="77" y="440"/>
                  </a:lnTo>
                  <a:lnTo>
                    <a:pt x="77" y="443"/>
                  </a:lnTo>
                  <a:lnTo>
                    <a:pt x="78" y="444"/>
                  </a:lnTo>
                  <a:lnTo>
                    <a:pt x="78" y="430"/>
                  </a:lnTo>
                  <a:close/>
                </a:path>
              </a:pathLst>
            </a:custGeom>
            <a:solidFill>
              <a:schemeClr val="accent2"/>
            </a:solidFill>
            <a:ln w="317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4" name="Freeform 176">
              <a:extLst>
                <a:ext uri="{FF2B5EF4-FFF2-40B4-BE49-F238E27FC236}">
                  <a16:creationId xmlns:a16="http://schemas.microsoft.com/office/drawing/2014/main" id="{41703F15-0CDA-96AD-F1FD-4F15C5EE17F0}"/>
                </a:ext>
              </a:extLst>
            </p:cNvPr>
            <p:cNvSpPr>
              <a:spLocks/>
            </p:cNvSpPr>
            <p:nvPr/>
          </p:nvSpPr>
          <p:spPr bwMode="auto">
            <a:xfrm>
              <a:off x="8544964" y="2640014"/>
              <a:ext cx="752475" cy="627063"/>
            </a:xfrm>
            <a:custGeom>
              <a:avLst/>
              <a:gdLst>
                <a:gd name="T0" fmla="*/ 465 w 474"/>
                <a:gd name="T1" fmla="*/ 374 h 395"/>
                <a:gd name="T2" fmla="*/ 474 w 474"/>
                <a:gd name="T3" fmla="*/ 362 h 395"/>
                <a:gd name="T4" fmla="*/ 467 w 474"/>
                <a:gd name="T5" fmla="*/ 355 h 395"/>
                <a:gd name="T6" fmla="*/ 459 w 474"/>
                <a:gd name="T7" fmla="*/ 286 h 395"/>
                <a:gd name="T8" fmla="*/ 455 w 474"/>
                <a:gd name="T9" fmla="*/ 279 h 395"/>
                <a:gd name="T10" fmla="*/ 455 w 474"/>
                <a:gd name="T11" fmla="*/ 278 h 395"/>
                <a:gd name="T12" fmla="*/ 455 w 474"/>
                <a:gd name="T13" fmla="*/ 208 h 395"/>
                <a:gd name="T14" fmla="*/ 450 w 474"/>
                <a:gd name="T15" fmla="*/ 196 h 395"/>
                <a:gd name="T16" fmla="*/ 444 w 474"/>
                <a:gd name="T17" fmla="*/ 165 h 395"/>
                <a:gd name="T18" fmla="*/ 434 w 474"/>
                <a:gd name="T19" fmla="*/ 137 h 395"/>
                <a:gd name="T20" fmla="*/ 430 w 474"/>
                <a:gd name="T21" fmla="*/ 137 h 395"/>
                <a:gd name="T22" fmla="*/ 424 w 474"/>
                <a:gd name="T23" fmla="*/ 135 h 395"/>
                <a:gd name="T24" fmla="*/ 425 w 474"/>
                <a:gd name="T25" fmla="*/ 116 h 395"/>
                <a:gd name="T26" fmla="*/ 412 w 474"/>
                <a:gd name="T27" fmla="*/ 88 h 395"/>
                <a:gd name="T28" fmla="*/ 411 w 474"/>
                <a:gd name="T29" fmla="*/ 77 h 395"/>
                <a:gd name="T30" fmla="*/ 412 w 474"/>
                <a:gd name="T31" fmla="*/ 73 h 395"/>
                <a:gd name="T32" fmla="*/ 414 w 474"/>
                <a:gd name="T33" fmla="*/ 67 h 395"/>
                <a:gd name="T34" fmla="*/ 402 w 474"/>
                <a:gd name="T35" fmla="*/ 21 h 395"/>
                <a:gd name="T36" fmla="*/ 397 w 474"/>
                <a:gd name="T37" fmla="*/ 14 h 395"/>
                <a:gd name="T38" fmla="*/ 397 w 474"/>
                <a:gd name="T39" fmla="*/ 8 h 395"/>
                <a:gd name="T40" fmla="*/ 395 w 474"/>
                <a:gd name="T41" fmla="*/ 0 h 395"/>
                <a:gd name="T42" fmla="*/ 299 w 474"/>
                <a:gd name="T43" fmla="*/ 23 h 395"/>
                <a:gd name="T44" fmla="*/ 269 w 474"/>
                <a:gd name="T45" fmla="*/ 48 h 395"/>
                <a:gd name="T46" fmla="*/ 243 w 474"/>
                <a:gd name="T47" fmla="*/ 81 h 395"/>
                <a:gd name="T48" fmla="*/ 246 w 474"/>
                <a:gd name="T49" fmla="*/ 86 h 395"/>
                <a:gd name="T50" fmla="*/ 240 w 474"/>
                <a:gd name="T51" fmla="*/ 101 h 395"/>
                <a:gd name="T52" fmla="*/ 211 w 474"/>
                <a:gd name="T53" fmla="*/ 128 h 395"/>
                <a:gd name="T54" fmla="*/ 211 w 474"/>
                <a:gd name="T55" fmla="*/ 136 h 395"/>
                <a:gd name="T56" fmla="*/ 224 w 474"/>
                <a:gd name="T57" fmla="*/ 137 h 395"/>
                <a:gd name="T58" fmla="*/ 230 w 474"/>
                <a:gd name="T59" fmla="*/ 142 h 395"/>
                <a:gd name="T60" fmla="*/ 228 w 474"/>
                <a:gd name="T61" fmla="*/ 152 h 395"/>
                <a:gd name="T62" fmla="*/ 225 w 474"/>
                <a:gd name="T63" fmla="*/ 158 h 395"/>
                <a:gd name="T64" fmla="*/ 234 w 474"/>
                <a:gd name="T65" fmla="*/ 170 h 395"/>
                <a:gd name="T66" fmla="*/ 231 w 474"/>
                <a:gd name="T67" fmla="*/ 188 h 395"/>
                <a:gd name="T68" fmla="*/ 212 w 474"/>
                <a:gd name="T69" fmla="*/ 194 h 395"/>
                <a:gd name="T70" fmla="*/ 187 w 474"/>
                <a:gd name="T71" fmla="*/ 216 h 395"/>
                <a:gd name="T72" fmla="*/ 132 w 474"/>
                <a:gd name="T73" fmla="*/ 233 h 395"/>
                <a:gd name="T74" fmla="*/ 114 w 474"/>
                <a:gd name="T75" fmla="*/ 228 h 395"/>
                <a:gd name="T76" fmla="*/ 88 w 474"/>
                <a:gd name="T77" fmla="*/ 229 h 395"/>
                <a:gd name="T78" fmla="*/ 50 w 474"/>
                <a:gd name="T79" fmla="*/ 242 h 395"/>
                <a:gd name="T80" fmla="*/ 38 w 474"/>
                <a:gd name="T81" fmla="*/ 254 h 395"/>
                <a:gd name="T82" fmla="*/ 50 w 474"/>
                <a:gd name="T83" fmla="*/ 277 h 395"/>
                <a:gd name="T84" fmla="*/ 54 w 474"/>
                <a:gd name="T85" fmla="*/ 282 h 395"/>
                <a:gd name="T86" fmla="*/ 54 w 474"/>
                <a:gd name="T87" fmla="*/ 292 h 395"/>
                <a:gd name="T88" fmla="*/ 48 w 474"/>
                <a:gd name="T89" fmla="*/ 303 h 395"/>
                <a:gd name="T90" fmla="*/ 44 w 474"/>
                <a:gd name="T91" fmla="*/ 313 h 395"/>
                <a:gd name="T92" fmla="*/ 10 w 474"/>
                <a:gd name="T93" fmla="*/ 348 h 395"/>
                <a:gd name="T94" fmla="*/ 5 w 474"/>
                <a:gd name="T95" fmla="*/ 372 h 395"/>
                <a:gd name="T96" fmla="*/ 329 w 474"/>
                <a:gd name="T97" fmla="*/ 311 h 395"/>
                <a:gd name="T98" fmla="*/ 338 w 474"/>
                <a:gd name="T99" fmla="*/ 318 h 395"/>
                <a:gd name="T100" fmla="*/ 343 w 474"/>
                <a:gd name="T101" fmla="*/ 323 h 395"/>
                <a:gd name="T102" fmla="*/ 348 w 474"/>
                <a:gd name="T103" fmla="*/ 326 h 395"/>
                <a:gd name="T104" fmla="*/ 361 w 474"/>
                <a:gd name="T105" fmla="*/ 347 h 395"/>
                <a:gd name="T106" fmla="*/ 363 w 474"/>
                <a:gd name="T107" fmla="*/ 354 h 395"/>
                <a:gd name="T108" fmla="*/ 365 w 474"/>
                <a:gd name="T109" fmla="*/ 356 h 395"/>
                <a:gd name="T110" fmla="*/ 387 w 474"/>
                <a:gd name="T111" fmla="*/ 359 h 395"/>
                <a:gd name="T112" fmla="*/ 410 w 474"/>
                <a:gd name="T113" fmla="*/ 372 h 395"/>
                <a:gd name="T114" fmla="*/ 459 w 474"/>
                <a:gd name="T115" fmla="*/ 386 h 395"/>
                <a:gd name="T116" fmla="*/ 463 w 474"/>
                <a:gd name="T117" fmla="*/ 395 h 395"/>
                <a:gd name="T118" fmla="*/ 465 w 474"/>
                <a:gd name="T119" fmla="*/ 387 h 395"/>
                <a:gd name="T120" fmla="*/ 464 w 474"/>
                <a:gd name="T121" fmla="*/ 382 h 395"/>
                <a:gd name="T122" fmla="*/ 464 w 474"/>
                <a:gd name="T123" fmla="*/ 375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4" h="395">
                  <a:moveTo>
                    <a:pt x="465" y="374"/>
                  </a:moveTo>
                  <a:lnTo>
                    <a:pt x="465" y="374"/>
                  </a:lnTo>
                  <a:lnTo>
                    <a:pt x="474" y="364"/>
                  </a:lnTo>
                  <a:lnTo>
                    <a:pt x="474" y="362"/>
                  </a:lnTo>
                  <a:lnTo>
                    <a:pt x="469" y="359"/>
                  </a:lnTo>
                  <a:lnTo>
                    <a:pt x="467" y="355"/>
                  </a:lnTo>
                  <a:lnTo>
                    <a:pt x="461" y="305"/>
                  </a:lnTo>
                  <a:lnTo>
                    <a:pt x="459" y="286"/>
                  </a:lnTo>
                  <a:lnTo>
                    <a:pt x="456" y="283"/>
                  </a:lnTo>
                  <a:lnTo>
                    <a:pt x="455" y="279"/>
                  </a:lnTo>
                  <a:lnTo>
                    <a:pt x="455" y="278"/>
                  </a:lnTo>
                  <a:lnTo>
                    <a:pt x="455" y="278"/>
                  </a:lnTo>
                  <a:lnTo>
                    <a:pt x="456" y="211"/>
                  </a:lnTo>
                  <a:lnTo>
                    <a:pt x="455" y="208"/>
                  </a:lnTo>
                  <a:lnTo>
                    <a:pt x="451" y="200"/>
                  </a:lnTo>
                  <a:lnTo>
                    <a:pt x="450" y="196"/>
                  </a:lnTo>
                  <a:lnTo>
                    <a:pt x="444" y="179"/>
                  </a:lnTo>
                  <a:lnTo>
                    <a:pt x="444" y="165"/>
                  </a:lnTo>
                  <a:lnTo>
                    <a:pt x="438" y="142"/>
                  </a:lnTo>
                  <a:lnTo>
                    <a:pt x="434" y="137"/>
                  </a:lnTo>
                  <a:lnTo>
                    <a:pt x="432" y="137"/>
                  </a:lnTo>
                  <a:lnTo>
                    <a:pt x="430" y="137"/>
                  </a:lnTo>
                  <a:lnTo>
                    <a:pt x="426" y="136"/>
                  </a:lnTo>
                  <a:lnTo>
                    <a:pt x="424" y="135"/>
                  </a:lnTo>
                  <a:lnTo>
                    <a:pt x="422" y="131"/>
                  </a:lnTo>
                  <a:lnTo>
                    <a:pt x="425" y="116"/>
                  </a:lnTo>
                  <a:lnTo>
                    <a:pt x="414" y="92"/>
                  </a:lnTo>
                  <a:lnTo>
                    <a:pt x="412" y="88"/>
                  </a:lnTo>
                  <a:lnTo>
                    <a:pt x="411" y="77"/>
                  </a:lnTo>
                  <a:lnTo>
                    <a:pt x="411" y="77"/>
                  </a:lnTo>
                  <a:lnTo>
                    <a:pt x="411" y="76"/>
                  </a:lnTo>
                  <a:lnTo>
                    <a:pt x="412" y="73"/>
                  </a:lnTo>
                  <a:lnTo>
                    <a:pt x="412" y="73"/>
                  </a:lnTo>
                  <a:lnTo>
                    <a:pt x="414" y="67"/>
                  </a:lnTo>
                  <a:lnTo>
                    <a:pt x="412" y="46"/>
                  </a:lnTo>
                  <a:lnTo>
                    <a:pt x="402" y="21"/>
                  </a:lnTo>
                  <a:lnTo>
                    <a:pt x="401" y="17"/>
                  </a:lnTo>
                  <a:lnTo>
                    <a:pt x="397" y="14"/>
                  </a:lnTo>
                  <a:lnTo>
                    <a:pt x="396" y="11"/>
                  </a:lnTo>
                  <a:lnTo>
                    <a:pt x="397" y="8"/>
                  </a:lnTo>
                  <a:lnTo>
                    <a:pt x="397" y="7"/>
                  </a:lnTo>
                  <a:lnTo>
                    <a:pt x="395" y="0"/>
                  </a:lnTo>
                  <a:lnTo>
                    <a:pt x="302" y="24"/>
                  </a:lnTo>
                  <a:lnTo>
                    <a:pt x="299" y="23"/>
                  </a:lnTo>
                  <a:lnTo>
                    <a:pt x="295" y="27"/>
                  </a:lnTo>
                  <a:lnTo>
                    <a:pt x="269" y="48"/>
                  </a:lnTo>
                  <a:lnTo>
                    <a:pt x="248" y="78"/>
                  </a:lnTo>
                  <a:lnTo>
                    <a:pt x="243" y="81"/>
                  </a:lnTo>
                  <a:lnTo>
                    <a:pt x="245" y="82"/>
                  </a:lnTo>
                  <a:lnTo>
                    <a:pt x="246" y="86"/>
                  </a:lnTo>
                  <a:lnTo>
                    <a:pt x="241" y="96"/>
                  </a:lnTo>
                  <a:lnTo>
                    <a:pt x="240" y="101"/>
                  </a:lnTo>
                  <a:lnTo>
                    <a:pt x="235" y="106"/>
                  </a:lnTo>
                  <a:lnTo>
                    <a:pt x="211" y="128"/>
                  </a:lnTo>
                  <a:lnTo>
                    <a:pt x="211" y="132"/>
                  </a:lnTo>
                  <a:lnTo>
                    <a:pt x="211" y="136"/>
                  </a:lnTo>
                  <a:lnTo>
                    <a:pt x="220" y="136"/>
                  </a:lnTo>
                  <a:lnTo>
                    <a:pt x="224" y="137"/>
                  </a:lnTo>
                  <a:lnTo>
                    <a:pt x="228" y="140"/>
                  </a:lnTo>
                  <a:lnTo>
                    <a:pt x="230" y="142"/>
                  </a:lnTo>
                  <a:lnTo>
                    <a:pt x="230" y="149"/>
                  </a:lnTo>
                  <a:lnTo>
                    <a:pt x="228" y="152"/>
                  </a:lnTo>
                  <a:lnTo>
                    <a:pt x="225" y="155"/>
                  </a:lnTo>
                  <a:lnTo>
                    <a:pt x="225" y="158"/>
                  </a:lnTo>
                  <a:lnTo>
                    <a:pt x="233" y="168"/>
                  </a:lnTo>
                  <a:lnTo>
                    <a:pt x="234" y="170"/>
                  </a:lnTo>
                  <a:lnTo>
                    <a:pt x="233" y="184"/>
                  </a:lnTo>
                  <a:lnTo>
                    <a:pt x="231" y="188"/>
                  </a:lnTo>
                  <a:lnTo>
                    <a:pt x="226" y="189"/>
                  </a:lnTo>
                  <a:lnTo>
                    <a:pt x="212" y="194"/>
                  </a:lnTo>
                  <a:lnTo>
                    <a:pt x="191" y="215"/>
                  </a:lnTo>
                  <a:lnTo>
                    <a:pt x="187" y="216"/>
                  </a:lnTo>
                  <a:lnTo>
                    <a:pt x="171" y="224"/>
                  </a:lnTo>
                  <a:lnTo>
                    <a:pt x="132" y="233"/>
                  </a:lnTo>
                  <a:lnTo>
                    <a:pt x="117" y="229"/>
                  </a:lnTo>
                  <a:lnTo>
                    <a:pt x="114" y="228"/>
                  </a:lnTo>
                  <a:lnTo>
                    <a:pt x="108" y="225"/>
                  </a:lnTo>
                  <a:lnTo>
                    <a:pt x="88" y="229"/>
                  </a:lnTo>
                  <a:lnTo>
                    <a:pt x="68" y="233"/>
                  </a:lnTo>
                  <a:lnTo>
                    <a:pt x="50" y="242"/>
                  </a:lnTo>
                  <a:lnTo>
                    <a:pt x="39" y="247"/>
                  </a:lnTo>
                  <a:lnTo>
                    <a:pt x="38" y="254"/>
                  </a:lnTo>
                  <a:lnTo>
                    <a:pt x="38" y="260"/>
                  </a:lnTo>
                  <a:lnTo>
                    <a:pt x="50" y="277"/>
                  </a:lnTo>
                  <a:lnTo>
                    <a:pt x="53" y="279"/>
                  </a:lnTo>
                  <a:lnTo>
                    <a:pt x="54" y="282"/>
                  </a:lnTo>
                  <a:lnTo>
                    <a:pt x="55" y="288"/>
                  </a:lnTo>
                  <a:lnTo>
                    <a:pt x="54" y="292"/>
                  </a:lnTo>
                  <a:lnTo>
                    <a:pt x="50" y="301"/>
                  </a:lnTo>
                  <a:lnTo>
                    <a:pt x="48" y="303"/>
                  </a:lnTo>
                  <a:lnTo>
                    <a:pt x="47" y="305"/>
                  </a:lnTo>
                  <a:lnTo>
                    <a:pt x="44" y="313"/>
                  </a:lnTo>
                  <a:lnTo>
                    <a:pt x="42" y="318"/>
                  </a:lnTo>
                  <a:lnTo>
                    <a:pt x="10" y="348"/>
                  </a:lnTo>
                  <a:lnTo>
                    <a:pt x="0" y="354"/>
                  </a:lnTo>
                  <a:lnTo>
                    <a:pt x="5" y="372"/>
                  </a:lnTo>
                  <a:lnTo>
                    <a:pt x="326" y="310"/>
                  </a:lnTo>
                  <a:lnTo>
                    <a:pt x="329" y="311"/>
                  </a:lnTo>
                  <a:lnTo>
                    <a:pt x="336" y="316"/>
                  </a:lnTo>
                  <a:lnTo>
                    <a:pt x="338" y="318"/>
                  </a:lnTo>
                  <a:lnTo>
                    <a:pt x="339" y="322"/>
                  </a:lnTo>
                  <a:lnTo>
                    <a:pt x="343" y="323"/>
                  </a:lnTo>
                  <a:lnTo>
                    <a:pt x="346" y="325"/>
                  </a:lnTo>
                  <a:lnTo>
                    <a:pt x="348" y="326"/>
                  </a:lnTo>
                  <a:lnTo>
                    <a:pt x="352" y="327"/>
                  </a:lnTo>
                  <a:lnTo>
                    <a:pt x="361" y="347"/>
                  </a:lnTo>
                  <a:lnTo>
                    <a:pt x="362" y="350"/>
                  </a:lnTo>
                  <a:lnTo>
                    <a:pt x="363" y="354"/>
                  </a:lnTo>
                  <a:lnTo>
                    <a:pt x="365" y="355"/>
                  </a:lnTo>
                  <a:lnTo>
                    <a:pt x="365" y="356"/>
                  </a:lnTo>
                  <a:lnTo>
                    <a:pt x="382" y="357"/>
                  </a:lnTo>
                  <a:lnTo>
                    <a:pt x="387" y="359"/>
                  </a:lnTo>
                  <a:lnTo>
                    <a:pt x="392" y="366"/>
                  </a:lnTo>
                  <a:lnTo>
                    <a:pt x="410" y="372"/>
                  </a:lnTo>
                  <a:lnTo>
                    <a:pt x="455" y="385"/>
                  </a:lnTo>
                  <a:lnTo>
                    <a:pt x="459" y="386"/>
                  </a:lnTo>
                  <a:lnTo>
                    <a:pt x="460" y="389"/>
                  </a:lnTo>
                  <a:lnTo>
                    <a:pt x="463" y="395"/>
                  </a:lnTo>
                  <a:lnTo>
                    <a:pt x="464" y="390"/>
                  </a:lnTo>
                  <a:lnTo>
                    <a:pt x="465" y="387"/>
                  </a:lnTo>
                  <a:lnTo>
                    <a:pt x="467" y="385"/>
                  </a:lnTo>
                  <a:lnTo>
                    <a:pt x="464" y="382"/>
                  </a:lnTo>
                  <a:lnTo>
                    <a:pt x="463" y="378"/>
                  </a:lnTo>
                  <a:lnTo>
                    <a:pt x="464" y="375"/>
                  </a:lnTo>
                  <a:lnTo>
                    <a:pt x="465" y="374"/>
                  </a:lnTo>
                  <a:close/>
                </a:path>
              </a:pathLst>
            </a:custGeom>
            <a:solidFill>
              <a:schemeClr val="accent2"/>
            </a:solidFill>
            <a:ln w="317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1"/>
                </a:solidFill>
              </a:endParaRPr>
            </a:p>
          </p:txBody>
        </p:sp>
        <p:sp>
          <p:nvSpPr>
            <p:cNvPr id="75" name="Freeform 177">
              <a:extLst>
                <a:ext uri="{FF2B5EF4-FFF2-40B4-BE49-F238E27FC236}">
                  <a16:creationId xmlns:a16="http://schemas.microsoft.com/office/drawing/2014/main" id="{3A51F52D-A2E8-602B-750A-CE7CD16A7C2E}"/>
                </a:ext>
              </a:extLst>
            </p:cNvPr>
            <p:cNvSpPr>
              <a:spLocks/>
            </p:cNvSpPr>
            <p:nvPr/>
          </p:nvSpPr>
          <p:spPr bwMode="auto">
            <a:xfrm>
              <a:off x="9256164" y="3184527"/>
              <a:ext cx="246063" cy="147638"/>
            </a:xfrm>
            <a:custGeom>
              <a:avLst/>
              <a:gdLst>
                <a:gd name="T0" fmla="*/ 16 w 155"/>
                <a:gd name="T1" fmla="*/ 62 h 93"/>
                <a:gd name="T2" fmla="*/ 12 w 155"/>
                <a:gd name="T3" fmla="*/ 66 h 93"/>
                <a:gd name="T4" fmla="*/ 11 w 155"/>
                <a:gd name="T5" fmla="*/ 68 h 93"/>
                <a:gd name="T6" fmla="*/ 8 w 155"/>
                <a:gd name="T7" fmla="*/ 71 h 93"/>
                <a:gd name="T8" fmla="*/ 7 w 155"/>
                <a:gd name="T9" fmla="*/ 73 h 93"/>
                <a:gd name="T10" fmla="*/ 7 w 155"/>
                <a:gd name="T11" fmla="*/ 82 h 93"/>
                <a:gd name="T12" fmla="*/ 6 w 155"/>
                <a:gd name="T13" fmla="*/ 86 h 93"/>
                <a:gd name="T14" fmla="*/ 4 w 155"/>
                <a:gd name="T15" fmla="*/ 86 h 93"/>
                <a:gd name="T16" fmla="*/ 0 w 155"/>
                <a:gd name="T17" fmla="*/ 92 h 93"/>
                <a:gd name="T18" fmla="*/ 0 w 155"/>
                <a:gd name="T19" fmla="*/ 93 h 93"/>
                <a:gd name="T20" fmla="*/ 6 w 155"/>
                <a:gd name="T21" fmla="*/ 88 h 93"/>
                <a:gd name="T22" fmla="*/ 11 w 155"/>
                <a:gd name="T23" fmla="*/ 88 h 93"/>
                <a:gd name="T24" fmla="*/ 26 w 155"/>
                <a:gd name="T25" fmla="*/ 88 h 93"/>
                <a:gd name="T26" fmla="*/ 31 w 155"/>
                <a:gd name="T27" fmla="*/ 85 h 93"/>
                <a:gd name="T28" fmla="*/ 42 w 155"/>
                <a:gd name="T29" fmla="*/ 82 h 93"/>
                <a:gd name="T30" fmla="*/ 55 w 155"/>
                <a:gd name="T31" fmla="*/ 77 h 93"/>
                <a:gd name="T32" fmla="*/ 64 w 155"/>
                <a:gd name="T33" fmla="*/ 73 h 93"/>
                <a:gd name="T34" fmla="*/ 73 w 155"/>
                <a:gd name="T35" fmla="*/ 67 h 93"/>
                <a:gd name="T36" fmla="*/ 109 w 155"/>
                <a:gd name="T37" fmla="*/ 43 h 93"/>
                <a:gd name="T38" fmla="*/ 119 w 155"/>
                <a:gd name="T39" fmla="*/ 37 h 93"/>
                <a:gd name="T40" fmla="*/ 129 w 155"/>
                <a:gd name="T41" fmla="*/ 31 h 93"/>
                <a:gd name="T42" fmla="*/ 134 w 155"/>
                <a:gd name="T43" fmla="*/ 28 h 93"/>
                <a:gd name="T44" fmla="*/ 139 w 155"/>
                <a:gd name="T45" fmla="*/ 23 h 93"/>
                <a:gd name="T46" fmla="*/ 148 w 155"/>
                <a:gd name="T47" fmla="*/ 17 h 93"/>
                <a:gd name="T48" fmla="*/ 151 w 155"/>
                <a:gd name="T49" fmla="*/ 14 h 93"/>
                <a:gd name="T50" fmla="*/ 155 w 155"/>
                <a:gd name="T51" fmla="*/ 7 h 93"/>
                <a:gd name="T52" fmla="*/ 155 w 155"/>
                <a:gd name="T53" fmla="*/ 4 h 93"/>
                <a:gd name="T54" fmla="*/ 154 w 155"/>
                <a:gd name="T55" fmla="*/ 2 h 93"/>
                <a:gd name="T56" fmla="*/ 148 w 155"/>
                <a:gd name="T57" fmla="*/ 9 h 93"/>
                <a:gd name="T58" fmla="*/ 139 w 155"/>
                <a:gd name="T59" fmla="*/ 13 h 93"/>
                <a:gd name="T60" fmla="*/ 130 w 155"/>
                <a:gd name="T61" fmla="*/ 14 h 93"/>
                <a:gd name="T62" fmla="*/ 123 w 155"/>
                <a:gd name="T63" fmla="*/ 21 h 93"/>
                <a:gd name="T64" fmla="*/ 119 w 155"/>
                <a:gd name="T65" fmla="*/ 27 h 93"/>
                <a:gd name="T66" fmla="*/ 109 w 155"/>
                <a:gd name="T67" fmla="*/ 31 h 93"/>
                <a:gd name="T68" fmla="*/ 106 w 155"/>
                <a:gd name="T69" fmla="*/ 28 h 93"/>
                <a:gd name="T70" fmla="*/ 111 w 155"/>
                <a:gd name="T71" fmla="*/ 22 h 93"/>
                <a:gd name="T72" fmla="*/ 119 w 155"/>
                <a:gd name="T73" fmla="*/ 14 h 93"/>
                <a:gd name="T74" fmla="*/ 126 w 155"/>
                <a:gd name="T75" fmla="*/ 4 h 93"/>
                <a:gd name="T76" fmla="*/ 124 w 155"/>
                <a:gd name="T77" fmla="*/ 0 h 93"/>
                <a:gd name="T78" fmla="*/ 116 w 155"/>
                <a:gd name="T79" fmla="*/ 7 h 93"/>
                <a:gd name="T80" fmla="*/ 113 w 155"/>
                <a:gd name="T81" fmla="*/ 13 h 93"/>
                <a:gd name="T82" fmla="*/ 106 w 155"/>
                <a:gd name="T83" fmla="*/ 19 h 93"/>
                <a:gd name="T84" fmla="*/ 86 w 155"/>
                <a:gd name="T85" fmla="*/ 31 h 93"/>
                <a:gd name="T86" fmla="*/ 61 w 155"/>
                <a:gd name="T87" fmla="*/ 43 h 93"/>
                <a:gd name="T88" fmla="*/ 38 w 155"/>
                <a:gd name="T89" fmla="*/ 55 h 93"/>
                <a:gd name="T90" fmla="*/ 31 w 155"/>
                <a:gd name="T91" fmla="*/ 58 h 93"/>
                <a:gd name="T92" fmla="*/ 24 w 155"/>
                <a:gd name="T93" fmla="*/ 67 h 93"/>
                <a:gd name="T94" fmla="*/ 18 w 155"/>
                <a:gd name="T95" fmla="*/ 66 h 93"/>
                <a:gd name="T96" fmla="*/ 17 w 155"/>
                <a:gd name="T97" fmla="*/ 61 h 93"/>
                <a:gd name="T98" fmla="*/ 16 w 155"/>
                <a:gd name="T99" fmla="*/ 62 h 93"/>
                <a:gd name="T100" fmla="*/ 16 w 155"/>
                <a:gd name="T101"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5" h="93">
                  <a:moveTo>
                    <a:pt x="16" y="62"/>
                  </a:moveTo>
                  <a:lnTo>
                    <a:pt x="12" y="66"/>
                  </a:lnTo>
                  <a:lnTo>
                    <a:pt x="11" y="68"/>
                  </a:lnTo>
                  <a:lnTo>
                    <a:pt x="8" y="71"/>
                  </a:lnTo>
                  <a:lnTo>
                    <a:pt x="7" y="73"/>
                  </a:lnTo>
                  <a:lnTo>
                    <a:pt x="7" y="82"/>
                  </a:lnTo>
                  <a:lnTo>
                    <a:pt x="6" y="86"/>
                  </a:lnTo>
                  <a:lnTo>
                    <a:pt x="4" y="86"/>
                  </a:lnTo>
                  <a:lnTo>
                    <a:pt x="0" y="92"/>
                  </a:lnTo>
                  <a:lnTo>
                    <a:pt x="0" y="93"/>
                  </a:lnTo>
                  <a:lnTo>
                    <a:pt x="6" y="88"/>
                  </a:lnTo>
                  <a:lnTo>
                    <a:pt x="11" y="88"/>
                  </a:lnTo>
                  <a:lnTo>
                    <a:pt x="26" y="88"/>
                  </a:lnTo>
                  <a:lnTo>
                    <a:pt x="31" y="85"/>
                  </a:lnTo>
                  <a:lnTo>
                    <a:pt x="42" y="82"/>
                  </a:lnTo>
                  <a:lnTo>
                    <a:pt x="55" y="77"/>
                  </a:lnTo>
                  <a:lnTo>
                    <a:pt x="64" y="73"/>
                  </a:lnTo>
                  <a:lnTo>
                    <a:pt x="73" y="67"/>
                  </a:lnTo>
                  <a:lnTo>
                    <a:pt x="109" y="43"/>
                  </a:lnTo>
                  <a:lnTo>
                    <a:pt x="119" y="37"/>
                  </a:lnTo>
                  <a:lnTo>
                    <a:pt x="129" y="31"/>
                  </a:lnTo>
                  <a:lnTo>
                    <a:pt x="134" y="28"/>
                  </a:lnTo>
                  <a:lnTo>
                    <a:pt x="139" y="23"/>
                  </a:lnTo>
                  <a:lnTo>
                    <a:pt x="148" y="17"/>
                  </a:lnTo>
                  <a:lnTo>
                    <a:pt x="151" y="14"/>
                  </a:lnTo>
                  <a:lnTo>
                    <a:pt x="155" y="7"/>
                  </a:lnTo>
                  <a:lnTo>
                    <a:pt x="155" y="4"/>
                  </a:lnTo>
                  <a:lnTo>
                    <a:pt x="154" y="2"/>
                  </a:lnTo>
                  <a:lnTo>
                    <a:pt x="148" y="9"/>
                  </a:lnTo>
                  <a:lnTo>
                    <a:pt x="139" y="13"/>
                  </a:lnTo>
                  <a:lnTo>
                    <a:pt x="130" y="14"/>
                  </a:lnTo>
                  <a:lnTo>
                    <a:pt x="123" y="21"/>
                  </a:lnTo>
                  <a:lnTo>
                    <a:pt x="119" y="27"/>
                  </a:lnTo>
                  <a:lnTo>
                    <a:pt x="109" y="31"/>
                  </a:lnTo>
                  <a:lnTo>
                    <a:pt x="106" y="28"/>
                  </a:lnTo>
                  <a:lnTo>
                    <a:pt x="111" y="22"/>
                  </a:lnTo>
                  <a:lnTo>
                    <a:pt x="119" y="14"/>
                  </a:lnTo>
                  <a:lnTo>
                    <a:pt x="126" y="4"/>
                  </a:lnTo>
                  <a:lnTo>
                    <a:pt x="124" y="0"/>
                  </a:lnTo>
                  <a:lnTo>
                    <a:pt x="116" y="7"/>
                  </a:lnTo>
                  <a:lnTo>
                    <a:pt x="113" y="13"/>
                  </a:lnTo>
                  <a:lnTo>
                    <a:pt x="106" y="19"/>
                  </a:lnTo>
                  <a:lnTo>
                    <a:pt x="86" y="31"/>
                  </a:lnTo>
                  <a:lnTo>
                    <a:pt x="61" y="43"/>
                  </a:lnTo>
                  <a:lnTo>
                    <a:pt x="38" y="55"/>
                  </a:lnTo>
                  <a:lnTo>
                    <a:pt x="31" y="58"/>
                  </a:lnTo>
                  <a:lnTo>
                    <a:pt x="24" y="67"/>
                  </a:lnTo>
                  <a:lnTo>
                    <a:pt x="18" y="66"/>
                  </a:lnTo>
                  <a:lnTo>
                    <a:pt x="17" y="61"/>
                  </a:lnTo>
                  <a:lnTo>
                    <a:pt x="16" y="62"/>
                  </a:lnTo>
                  <a:lnTo>
                    <a:pt x="16" y="62"/>
                  </a:lnTo>
                  <a:close/>
                </a:path>
              </a:pathLst>
            </a:custGeom>
            <a:solidFill>
              <a:schemeClr val="accent2"/>
            </a:solidFill>
            <a:ln w="317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1"/>
                </a:solidFill>
              </a:endParaRPr>
            </a:p>
          </p:txBody>
        </p:sp>
        <p:sp>
          <p:nvSpPr>
            <p:cNvPr id="76" name="Freeform 136">
              <a:extLst>
                <a:ext uri="{FF2B5EF4-FFF2-40B4-BE49-F238E27FC236}">
                  <a16:creationId xmlns:a16="http://schemas.microsoft.com/office/drawing/2014/main" id="{A5C7A995-ED22-8AAC-4B1B-3C3F59202185}"/>
                </a:ext>
              </a:extLst>
            </p:cNvPr>
            <p:cNvSpPr>
              <a:spLocks/>
            </p:cNvSpPr>
            <p:nvPr/>
          </p:nvSpPr>
          <p:spPr bwMode="auto">
            <a:xfrm>
              <a:off x="8462413" y="3148014"/>
              <a:ext cx="730250" cy="447675"/>
            </a:xfrm>
            <a:custGeom>
              <a:avLst/>
              <a:gdLst>
                <a:gd name="T0" fmla="*/ 449 w 460"/>
                <a:gd name="T1" fmla="*/ 154 h 282"/>
                <a:gd name="T2" fmla="*/ 441 w 460"/>
                <a:gd name="T3" fmla="*/ 152 h 282"/>
                <a:gd name="T4" fmla="*/ 434 w 460"/>
                <a:gd name="T5" fmla="*/ 148 h 282"/>
                <a:gd name="T6" fmla="*/ 430 w 460"/>
                <a:gd name="T7" fmla="*/ 147 h 282"/>
                <a:gd name="T8" fmla="*/ 428 w 460"/>
                <a:gd name="T9" fmla="*/ 136 h 282"/>
                <a:gd name="T10" fmla="*/ 418 w 460"/>
                <a:gd name="T11" fmla="*/ 135 h 282"/>
                <a:gd name="T12" fmla="*/ 417 w 460"/>
                <a:gd name="T13" fmla="*/ 133 h 282"/>
                <a:gd name="T14" fmla="*/ 415 w 460"/>
                <a:gd name="T15" fmla="*/ 128 h 282"/>
                <a:gd name="T16" fmla="*/ 417 w 460"/>
                <a:gd name="T17" fmla="*/ 106 h 282"/>
                <a:gd name="T18" fmla="*/ 418 w 460"/>
                <a:gd name="T19" fmla="*/ 100 h 282"/>
                <a:gd name="T20" fmla="*/ 414 w 460"/>
                <a:gd name="T21" fmla="*/ 96 h 282"/>
                <a:gd name="T22" fmla="*/ 413 w 460"/>
                <a:gd name="T23" fmla="*/ 90 h 282"/>
                <a:gd name="T24" fmla="*/ 415 w 460"/>
                <a:gd name="T25" fmla="*/ 83 h 282"/>
                <a:gd name="T26" fmla="*/ 425 w 460"/>
                <a:gd name="T27" fmla="*/ 62 h 282"/>
                <a:gd name="T28" fmla="*/ 425 w 460"/>
                <a:gd name="T29" fmla="*/ 56 h 282"/>
                <a:gd name="T30" fmla="*/ 431 w 460"/>
                <a:gd name="T31" fmla="*/ 47 h 282"/>
                <a:gd name="T32" fmla="*/ 413 w 460"/>
                <a:gd name="T33" fmla="*/ 46 h 282"/>
                <a:gd name="T34" fmla="*/ 409 w 460"/>
                <a:gd name="T35" fmla="*/ 42 h 282"/>
                <a:gd name="T36" fmla="*/ 404 w 460"/>
                <a:gd name="T37" fmla="*/ 34 h 282"/>
                <a:gd name="T38" fmla="*/ 392 w 460"/>
                <a:gd name="T39" fmla="*/ 13 h 282"/>
                <a:gd name="T40" fmla="*/ 388 w 460"/>
                <a:gd name="T41" fmla="*/ 10 h 282"/>
                <a:gd name="T42" fmla="*/ 384 w 460"/>
                <a:gd name="T43" fmla="*/ 9 h 282"/>
                <a:gd name="T44" fmla="*/ 376 w 460"/>
                <a:gd name="T45" fmla="*/ 0 h 282"/>
                <a:gd name="T46" fmla="*/ 51 w 460"/>
                <a:gd name="T47" fmla="*/ 62 h 282"/>
                <a:gd name="T48" fmla="*/ 45 w 460"/>
                <a:gd name="T49" fmla="*/ 44 h 282"/>
                <a:gd name="T50" fmla="*/ 30 w 460"/>
                <a:gd name="T51" fmla="*/ 55 h 282"/>
                <a:gd name="T52" fmla="*/ 23 w 460"/>
                <a:gd name="T53" fmla="*/ 55 h 282"/>
                <a:gd name="T54" fmla="*/ 7 w 460"/>
                <a:gd name="T55" fmla="*/ 74 h 282"/>
                <a:gd name="T56" fmla="*/ 24 w 460"/>
                <a:gd name="T57" fmla="*/ 201 h 282"/>
                <a:gd name="T58" fmla="*/ 40 w 460"/>
                <a:gd name="T59" fmla="*/ 282 h 282"/>
                <a:gd name="T60" fmla="*/ 115 w 460"/>
                <a:gd name="T61" fmla="*/ 268 h 282"/>
                <a:gd name="T62" fmla="*/ 392 w 460"/>
                <a:gd name="T63" fmla="*/ 216 h 282"/>
                <a:gd name="T64" fmla="*/ 395 w 460"/>
                <a:gd name="T65" fmla="*/ 212 h 282"/>
                <a:gd name="T66" fmla="*/ 406 w 460"/>
                <a:gd name="T67" fmla="*/ 203 h 282"/>
                <a:gd name="T68" fmla="*/ 418 w 460"/>
                <a:gd name="T69" fmla="*/ 203 h 282"/>
                <a:gd name="T70" fmla="*/ 437 w 460"/>
                <a:gd name="T71" fmla="*/ 183 h 282"/>
                <a:gd name="T72" fmla="*/ 450 w 460"/>
                <a:gd name="T73" fmla="*/ 169 h 282"/>
                <a:gd name="T74" fmla="*/ 454 w 460"/>
                <a:gd name="T75" fmla="*/ 15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0" h="282">
                  <a:moveTo>
                    <a:pt x="454" y="158"/>
                  </a:moveTo>
                  <a:lnTo>
                    <a:pt x="449" y="154"/>
                  </a:lnTo>
                  <a:lnTo>
                    <a:pt x="444" y="153"/>
                  </a:lnTo>
                  <a:lnTo>
                    <a:pt x="441" y="152"/>
                  </a:lnTo>
                  <a:lnTo>
                    <a:pt x="439" y="148"/>
                  </a:lnTo>
                  <a:lnTo>
                    <a:pt x="434" y="148"/>
                  </a:lnTo>
                  <a:lnTo>
                    <a:pt x="433" y="148"/>
                  </a:lnTo>
                  <a:lnTo>
                    <a:pt x="430" y="147"/>
                  </a:lnTo>
                  <a:lnTo>
                    <a:pt x="429" y="143"/>
                  </a:lnTo>
                  <a:lnTo>
                    <a:pt x="428" y="136"/>
                  </a:lnTo>
                  <a:lnTo>
                    <a:pt x="421" y="136"/>
                  </a:lnTo>
                  <a:lnTo>
                    <a:pt x="418" y="135"/>
                  </a:lnTo>
                  <a:lnTo>
                    <a:pt x="417" y="133"/>
                  </a:lnTo>
                  <a:lnTo>
                    <a:pt x="417" y="133"/>
                  </a:lnTo>
                  <a:lnTo>
                    <a:pt x="415" y="129"/>
                  </a:lnTo>
                  <a:lnTo>
                    <a:pt x="415" y="128"/>
                  </a:lnTo>
                  <a:lnTo>
                    <a:pt x="415" y="109"/>
                  </a:lnTo>
                  <a:lnTo>
                    <a:pt x="417" y="106"/>
                  </a:lnTo>
                  <a:lnTo>
                    <a:pt x="418" y="105"/>
                  </a:lnTo>
                  <a:lnTo>
                    <a:pt x="418" y="100"/>
                  </a:lnTo>
                  <a:lnTo>
                    <a:pt x="416" y="98"/>
                  </a:lnTo>
                  <a:lnTo>
                    <a:pt x="414" y="96"/>
                  </a:lnTo>
                  <a:lnTo>
                    <a:pt x="413" y="92"/>
                  </a:lnTo>
                  <a:lnTo>
                    <a:pt x="413" y="90"/>
                  </a:lnTo>
                  <a:lnTo>
                    <a:pt x="414" y="85"/>
                  </a:lnTo>
                  <a:lnTo>
                    <a:pt x="415" y="83"/>
                  </a:lnTo>
                  <a:lnTo>
                    <a:pt x="421" y="75"/>
                  </a:lnTo>
                  <a:lnTo>
                    <a:pt x="425" y="62"/>
                  </a:lnTo>
                  <a:lnTo>
                    <a:pt x="425" y="58"/>
                  </a:lnTo>
                  <a:lnTo>
                    <a:pt x="425" y="56"/>
                  </a:lnTo>
                  <a:lnTo>
                    <a:pt x="427" y="54"/>
                  </a:lnTo>
                  <a:lnTo>
                    <a:pt x="431" y="47"/>
                  </a:lnTo>
                  <a:lnTo>
                    <a:pt x="430" y="47"/>
                  </a:lnTo>
                  <a:lnTo>
                    <a:pt x="413" y="46"/>
                  </a:lnTo>
                  <a:lnTo>
                    <a:pt x="410" y="45"/>
                  </a:lnTo>
                  <a:lnTo>
                    <a:pt x="409" y="42"/>
                  </a:lnTo>
                  <a:lnTo>
                    <a:pt x="408" y="40"/>
                  </a:lnTo>
                  <a:lnTo>
                    <a:pt x="404" y="34"/>
                  </a:lnTo>
                  <a:lnTo>
                    <a:pt x="397" y="15"/>
                  </a:lnTo>
                  <a:lnTo>
                    <a:pt x="392" y="13"/>
                  </a:lnTo>
                  <a:lnTo>
                    <a:pt x="390" y="12"/>
                  </a:lnTo>
                  <a:lnTo>
                    <a:pt x="388" y="10"/>
                  </a:lnTo>
                  <a:lnTo>
                    <a:pt x="387" y="10"/>
                  </a:lnTo>
                  <a:lnTo>
                    <a:pt x="384" y="9"/>
                  </a:lnTo>
                  <a:lnTo>
                    <a:pt x="380" y="3"/>
                  </a:lnTo>
                  <a:lnTo>
                    <a:pt x="376" y="0"/>
                  </a:lnTo>
                  <a:lnTo>
                    <a:pt x="53" y="64"/>
                  </a:lnTo>
                  <a:lnTo>
                    <a:pt x="51" y="62"/>
                  </a:lnTo>
                  <a:lnTo>
                    <a:pt x="50" y="58"/>
                  </a:lnTo>
                  <a:lnTo>
                    <a:pt x="45" y="44"/>
                  </a:lnTo>
                  <a:lnTo>
                    <a:pt x="32" y="54"/>
                  </a:lnTo>
                  <a:lnTo>
                    <a:pt x="30" y="55"/>
                  </a:lnTo>
                  <a:lnTo>
                    <a:pt x="26" y="56"/>
                  </a:lnTo>
                  <a:lnTo>
                    <a:pt x="23" y="55"/>
                  </a:lnTo>
                  <a:lnTo>
                    <a:pt x="19" y="61"/>
                  </a:lnTo>
                  <a:lnTo>
                    <a:pt x="7" y="74"/>
                  </a:lnTo>
                  <a:lnTo>
                    <a:pt x="0" y="76"/>
                  </a:lnTo>
                  <a:lnTo>
                    <a:pt x="24" y="201"/>
                  </a:lnTo>
                  <a:lnTo>
                    <a:pt x="40" y="282"/>
                  </a:lnTo>
                  <a:lnTo>
                    <a:pt x="40" y="282"/>
                  </a:lnTo>
                  <a:lnTo>
                    <a:pt x="114" y="269"/>
                  </a:lnTo>
                  <a:lnTo>
                    <a:pt x="115" y="268"/>
                  </a:lnTo>
                  <a:lnTo>
                    <a:pt x="325" y="228"/>
                  </a:lnTo>
                  <a:lnTo>
                    <a:pt x="392" y="216"/>
                  </a:lnTo>
                  <a:lnTo>
                    <a:pt x="394" y="214"/>
                  </a:lnTo>
                  <a:lnTo>
                    <a:pt x="395" y="212"/>
                  </a:lnTo>
                  <a:lnTo>
                    <a:pt x="403" y="204"/>
                  </a:lnTo>
                  <a:lnTo>
                    <a:pt x="406" y="203"/>
                  </a:lnTo>
                  <a:lnTo>
                    <a:pt x="411" y="203"/>
                  </a:lnTo>
                  <a:lnTo>
                    <a:pt x="418" y="203"/>
                  </a:lnTo>
                  <a:lnTo>
                    <a:pt x="434" y="192"/>
                  </a:lnTo>
                  <a:lnTo>
                    <a:pt x="437" y="183"/>
                  </a:lnTo>
                  <a:lnTo>
                    <a:pt x="438" y="179"/>
                  </a:lnTo>
                  <a:lnTo>
                    <a:pt x="450" y="169"/>
                  </a:lnTo>
                  <a:lnTo>
                    <a:pt x="460" y="163"/>
                  </a:lnTo>
                  <a:lnTo>
                    <a:pt x="454" y="158"/>
                  </a:lnTo>
                  <a:close/>
                </a:path>
              </a:pathLst>
            </a:custGeom>
            <a:solidFill>
              <a:schemeClr val="accent2"/>
            </a:solidFill>
            <a:ln w="317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1"/>
                </a:solidFill>
              </a:endParaRPr>
            </a:p>
          </p:txBody>
        </p:sp>
      </p:grpSp>
      <p:grpSp>
        <p:nvGrpSpPr>
          <p:cNvPr id="77" name="Group 76">
            <a:extLst>
              <a:ext uri="{FF2B5EF4-FFF2-40B4-BE49-F238E27FC236}">
                <a16:creationId xmlns:a16="http://schemas.microsoft.com/office/drawing/2014/main" id="{DE84E544-3F68-E9DF-1A23-D0E76DFA09E4}"/>
              </a:ext>
            </a:extLst>
          </p:cNvPr>
          <p:cNvGrpSpPr/>
          <p:nvPr/>
        </p:nvGrpSpPr>
        <p:grpSpPr>
          <a:xfrm>
            <a:off x="8233809" y="3687692"/>
            <a:ext cx="2787441" cy="1682077"/>
            <a:chOff x="5176289" y="3479801"/>
            <a:chExt cx="4051300" cy="2444750"/>
          </a:xfrm>
        </p:grpSpPr>
        <p:sp>
          <p:nvSpPr>
            <p:cNvPr id="78" name="Freeform 135">
              <a:extLst>
                <a:ext uri="{FF2B5EF4-FFF2-40B4-BE49-F238E27FC236}">
                  <a16:creationId xmlns:a16="http://schemas.microsoft.com/office/drawing/2014/main" id="{3FEA26C9-4985-4D8E-C5F3-A0A5FDFE1E5B}"/>
                </a:ext>
              </a:extLst>
            </p:cNvPr>
            <p:cNvSpPr>
              <a:spLocks/>
            </p:cNvSpPr>
            <p:nvPr/>
          </p:nvSpPr>
          <p:spPr bwMode="auto">
            <a:xfrm>
              <a:off x="9100589" y="3479801"/>
              <a:ext cx="119063" cy="198438"/>
            </a:xfrm>
            <a:custGeom>
              <a:avLst/>
              <a:gdLst>
                <a:gd name="T0" fmla="*/ 8 w 75"/>
                <a:gd name="T1" fmla="*/ 13 h 125"/>
                <a:gd name="T2" fmla="*/ 9 w 75"/>
                <a:gd name="T3" fmla="*/ 10 h 125"/>
                <a:gd name="T4" fmla="*/ 14 w 75"/>
                <a:gd name="T5" fmla="*/ 0 h 125"/>
                <a:gd name="T6" fmla="*/ 14 w 75"/>
                <a:gd name="T7" fmla="*/ 0 h 125"/>
                <a:gd name="T8" fmla="*/ 12 w 75"/>
                <a:gd name="T9" fmla="*/ 0 h 125"/>
                <a:gd name="T10" fmla="*/ 11 w 75"/>
                <a:gd name="T11" fmla="*/ 0 h 125"/>
                <a:gd name="T12" fmla="*/ 5 w 75"/>
                <a:gd name="T13" fmla="*/ 7 h 125"/>
                <a:gd name="T14" fmla="*/ 2 w 75"/>
                <a:gd name="T15" fmla="*/ 10 h 125"/>
                <a:gd name="T16" fmla="*/ 0 w 75"/>
                <a:gd name="T17" fmla="*/ 12 h 125"/>
                <a:gd name="T18" fmla="*/ 36 w 75"/>
                <a:gd name="T19" fmla="*/ 125 h 125"/>
                <a:gd name="T20" fmla="*/ 75 w 75"/>
                <a:gd name="T21" fmla="*/ 116 h 125"/>
                <a:gd name="T22" fmla="*/ 70 w 75"/>
                <a:gd name="T23" fmla="*/ 102 h 125"/>
                <a:gd name="T24" fmla="*/ 63 w 75"/>
                <a:gd name="T25" fmla="*/ 91 h 125"/>
                <a:gd name="T26" fmla="*/ 48 w 75"/>
                <a:gd name="T27" fmla="*/ 82 h 125"/>
                <a:gd name="T28" fmla="*/ 42 w 75"/>
                <a:gd name="T29" fmla="*/ 77 h 125"/>
                <a:gd name="T30" fmla="*/ 39 w 75"/>
                <a:gd name="T31" fmla="*/ 72 h 125"/>
                <a:gd name="T32" fmla="*/ 30 w 75"/>
                <a:gd name="T33" fmla="*/ 52 h 125"/>
                <a:gd name="T34" fmla="*/ 25 w 75"/>
                <a:gd name="T35" fmla="*/ 44 h 125"/>
                <a:gd name="T36" fmla="*/ 17 w 75"/>
                <a:gd name="T37" fmla="*/ 34 h 125"/>
                <a:gd name="T38" fmla="*/ 11 w 75"/>
                <a:gd name="T39" fmla="*/ 27 h 125"/>
                <a:gd name="T40" fmla="*/ 9 w 75"/>
                <a:gd name="T41" fmla="*/ 23 h 125"/>
                <a:gd name="T42" fmla="*/ 9 w 75"/>
                <a:gd name="T43" fmla="*/ 22 h 125"/>
                <a:gd name="T44" fmla="*/ 8 w 75"/>
                <a:gd name="T45" fmla="*/ 17 h 125"/>
                <a:gd name="T46" fmla="*/ 8 w 75"/>
                <a:gd name="T47" fmla="*/ 1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5" h="125">
                  <a:moveTo>
                    <a:pt x="8" y="13"/>
                  </a:moveTo>
                  <a:lnTo>
                    <a:pt x="9" y="10"/>
                  </a:lnTo>
                  <a:lnTo>
                    <a:pt x="14" y="0"/>
                  </a:lnTo>
                  <a:lnTo>
                    <a:pt x="14" y="0"/>
                  </a:lnTo>
                  <a:lnTo>
                    <a:pt x="12" y="0"/>
                  </a:lnTo>
                  <a:lnTo>
                    <a:pt x="11" y="0"/>
                  </a:lnTo>
                  <a:lnTo>
                    <a:pt x="5" y="7"/>
                  </a:lnTo>
                  <a:lnTo>
                    <a:pt x="2" y="10"/>
                  </a:lnTo>
                  <a:lnTo>
                    <a:pt x="0" y="12"/>
                  </a:lnTo>
                  <a:lnTo>
                    <a:pt x="36" y="125"/>
                  </a:lnTo>
                  <a:lnTo>
                    <a:pt x="75" y="116"/>
                  </a:lnTo>
                  <a:lnTo>
                    <a:pt x="70" y="102"/>
                  </a:lnTo>
                  <a:lnTo>
                    <a:pt x="63" y="91"/>
                  </a:lnTo>
                  <a:lnTo>
                    <a:pt x="48" y="82"/>
                  </a:lnTo>
                  <a:lnTo>
                    <a:pt x="42" y="77"/>
                  </a:lnTo>
                  <a:lnTo>
                    <a:pt x="39" y="72"/>
                  </a:lnTo>
                  <a:lnTo>
                    <a:pt x="30" y="52"/>
                  </a:lnTo>
                  <a:lnTo>
                    <a:pt x="25" y="44"/>
                  </a:lnTo>
                  <a:lnTo>
                    <a:pt x="17" y="34"/>
                  </a:lnTo>
                  <a:lnTo>
                    <a:pt x="11" y="27"/>
                  </a:lnTo>
                  <a:lnTo>
                    <a:pt x="9" y="23"/>
                  </a:lnTo>
                  <a:lnTo>
                    <a:pt x="9" y="22"/>
                  </a:lnTo>
                  <a:lnTo>
                    <a:pt x="8" y="17"/>
                  </a:lnTo>
                  <a:lnTo>
                    <a:pt x="8" y="13"/>
                  </a:lnTo>
                  <a:close/>
                </a:path>
              </a:pathLst>
            </a:custGeom>
            <a:solidFill>
              <a:srgbClr val="002F48"/>
            </a:solidFill>
            <a:ln w="3175">
              <a:solidFill>
                <a:schemeClr val="bg1"/>
              </a:solidFill>
            </a:ln>
          </p:spPr>
          <p:txBody>
            <a:bodyPr vert="horz" wrap="square" lIns="91440" tIns="45720" rIns="91440" bIns="45720" numCol="1" anchor="t" anchorCtr="0" compatLnSpc="1">
              <a:prstTxWarp prst="textNoShape">
                <a:avLst/>
              </a:prstTxWarp>
            </a:bodyPr>
            <a:lstStyle/>
            <a:p>
              <a:endParaRPr lang="en-US" dirty="0"/>
            </a:p>
          </p:txBody>
        </p:sp>
        <p:sp>
          <p:nvSpPr>
            <p:cNvPr id="79" name="Freeform 201">
              <a:extLst>
                <a:ext uri="{FF2B5EF4-FFF2-40B4-BE49-F238E27FC236}">
                  <a16:creationId xmlns:a16="http://schemas.microsoft.com/office/drawing/2014/main" id="{E66E3D86-512C-87E0-F6D5-9B1E57E91240}"/>
                </a:ext>
              </a:extLst>
            </p:cNvPr>
            <p:cNvSpPr>
              <a:spLocks/>
            </p:cNvSpPr>
            <p:nvPr/>
          </p:nvSpPr>
          <p:spPr bwMode="auto">
            <a:xfrm>
              <a:off x="8646564" y="3503613"/>
              <a:ext cx="581025" cy="268288"/>
            </a:xfrm>
            <a:custGeom>
              <a:avLst/>
              <a:gdLst>
                <a:gd name="T0" fmla="*/ 279 w 366"/>
                <a:gd name="T1" fmla="*/ 0 h 169"/>
                <a:gd name="T2" fmla="*/ 276 w 366"/>
                <a:gd name="T3" fmla="*/ 1 h 169"/>
                <a:gd name="T4" fmla="*/ 108 w 366"/>
                <a:gd name="T5" fmla="*/ 33 h 169"/>
                <a:gd name="T6" fmla="*/ 3 w 366"/>
                <a:gd name="T7" fmla="*/ 54 h 169"/>
                <a:gd name="T8" fmla="*/ 11 w 366"/>
                <a:gd name="T9" fmla="*/ 97 h 169"/>
                <a:gd name="T10" fmla="*/ 17 w 366"/>
                <a:gd name="T11" fmla="*/ 91 h 169"/>
                <a:gd name="T12" fmla="*/ 42 w 366"/>
                <a:gd name="T13" fmla="*/ 69 h 169"/>
                <a:gd name="T14" fmla="*/ 49 w 366"/>
                <a:gd name="T15" fmla="*/ 59 h 169"/>
                <a:gd name="T16" fmla="*/ 54 w 366"/>
                <a:gd name="T17" fmla="*/ 51 h 169"/>
                <a:gd name="T18" fmla="*/ 59 w 366"/>
                <a:gd name="T19" fmla="*/ 53 h 169"/>
                <a:gd name="T20" fmla="*/ 78 w 366"/>
                <a:gd name="T21" fmla="*/ 53 h 169"/>
                <a:gd name="T22" fmla="*/ 107 w 366"/>
                <a:gd name="T23" fmla="*/ 37 h 169"/>
                <a:gd name="T24" fmla="*/ 108 w 366"/>
                <a:gd name="T25" fmla="*/ 37 h 169"/>
                <a:gd name="T26" fmla="*/ 117 w 366"/>
                <a:gd name="T27" fmla="*/ 39 h 169"/>
                <a:gd name="T28" fmla="*/ 126 w 366"/>
                <a:gd name="T29" fmla="*/ 37 h 169"/>
                <a:gd name="T30" fmla="*/ 130 w 366"/>
                <a:gd name="T31" fmla="*/ 47 h 169"/>
                <a:gd name="T32" fmla="*/ 136 w 366"/>
                <a:gd name="T33" fmla="*/ 47 h 169"/>
                <a:gd name="T34" fmla="*/ 147 w 366"/>
                <a:gd name="T35" fmla="*/ 62 h 169"/>
                <a:gd name="T36" fmla="*/ 156 w 366"/>
                <a:gd name="T37" fmla="*/ 63 h 169"/>
                <a:gd name="T38" fmla="*/ 167 w 366"/>
                <a:gd name="T39" fmla="*/ 69 h 169"/>
                <a:gd name="T40" fmla="*/ 167 w 366"/>
                <a:gd name="T41" fmla="*/ 76 h 169"/>
                <a:gd name="T42" fmla="*/ 170 w 366"/>
                <a:gd name="T43" fmla="*/ 86 h 169"/>
                <a:gd name="T44" fmla="*/ 186 w 366"/>
                <a:gd name="T45" fmla="*/ 87 h 169"/>
                <a:gd name="T46" fmla="*/ 203 w 366"/>
                <a:gd name="T47" fmla="*/ 98 h 169"/>
                <a:gd name="T48" fmla="*/ 210 w 366"/>
                <a:gd name="T49" fmla="*/ 107 h 169"/>
                <a:gd name="T50" fmla="*/ 209 w 366"/>
                <a:gd name="T51" fmla="*/ 117 h 169"/>
                <a:gd name="T52" fmla="*/ 194 w 366"/>
                <a:gd name="T53" fmla="*/ 146 h 169"/>
                <a:gd name="T54" fmla="*/ 200 w 366"/>
                <a:gd name="T55" fmla="*/ 154 h 169"/>
                <a:gd name="T56" fmla="*/ 210 w 366"/>
                <a:gd name="T57" fmla="*/ 147 h 169"/>
                <a:gd name="T58" fmla="*/ 223 w 366"/>
                <a:gd name="T59" fmla="*/ 159 h 169"/>
                <a:gd name="T60" fmla="*/ 231 w 366"/>
                <a:gd name="T61" fmla="*/ 160 h 169"/>
                <a:gd name="T62" fmla="*/ 249 w 366"/>
                <a:gd name="T63" fmla="*/ 156 h 169"/>
                <a:gd name="T64" fmla="*/ 275 w 366"/>
                <a:gd name="T65" fmla="*/ 168 h 169"/>
                <a:gd name="T66" fmla="*/ 277 w 366"/>
                <a:gd name="T67" fmla="*/ 164 h 169"/>
                <a:gd name="T68" fmla="*/ 265 w 366"/>
                <a:gd name="T69" fmla="*/ 147 h 169"/>
                <a:gd name="T70" fmla="*/ 259 w 366"/>
                <a:gd name="T71" fmla="*/ 145 h 169"/>
                <a:gd name="T72" fmla="*/ 264 w 366"/>
                <a:gd name="T73" fmla="*/ 138 h 169"/>
                <a:gd name="T74" fmla="*/ 249 w 366"/>
                <a:gd name="T75" fmla="*/ 124 h 169"/>
                <a:gd name="T76" fmla="*/ 243 w 366"/>
                <a:gd name="T77" fmla="*/ 100 h 169"/>
                <a:gd name="T78" fmla="*/ 243 w 366"/>
                <a:gd name="T79" fmla="*/ 72 h 169"/>
                <a:gd name="T80" fmla="*/ 238 w 366"/>
                <a:gd name="T81" fmla="*/ 63 h 169"/>
                <a:gd name="T82" fmla="*/ 239 w 366"/>
                <a:gd name="T83" fmla="*/ 56 h 169"/>
                <a:gd name="T84" fmla="*/ 245 w 366"/>
                <a:gd name="T85" fmla="*/ 45 h 169"/>
                <a:gd name="T86" fmla="*/ 261 w 366"/>
                <a:gd name="T87" fmla="*/ 32 h 169"/>
                <a:gd name="T88" fmla="*/ 275 w 366"/>
                <a:gd name="T89" fmla="*/ 21 h 169"/>
                <a:gd name="T90" fmla="*/ 271 w 366"/>
                <a:gd name="T91" fmla="*/ 36 h 169"/>
                <a:gd name="T92" fmla="*/ 261 w 366"/>
                <a:gd name="T93" fmla="*/ 48 h 169"/>
                <a:gd name="T94" fmla="*/ 261 w 366"/>
                <a:gd name="T95" fmla="*/ 66 h 169"/>
                <a:gd name="T96" fmla="*/ 272 w 366"/>
                <a:gd name="T97" fmla="*/ 87 h 169"/>
                <a:gd name="T98" fmla="*/ 261 w 366"/>
                <a:gd name="T99" fmla="*/ 98 h 169"/>
                <a:gd name="T100" fmla="*/ 271 w 366"/>
                <a:gd name="T101" fmla="*/ 103 h 169"/>
                <a:gd name="T102" fmla="*/ 271 w 366"/>
                <a:gd name="T103" fmla="*/ 116 h 169"/>
                <a:gd name="T104" fmla="*/ 275 w 366"/>
                <a:gd name="T105" fmla="*/ 127 h 169"/>
                <a:gd name="T106" fmla="*/ 288 w 366"/>
                <a:gd name="T107" fmla="*/ 145 h 169"/>
                <a:gd name="T108" fmla="*/ 297 w 366"/>
                <a:gd name="T109" fmla="*/ 141 h 169"/>
                <a:gd name="T110" fmla="*/ 306 w 366"/>
                <a:gd name="T111" fmla="*/ 144 h 169"/>
                <a:gd name="T112" fmla="*/ 311 w 366"/>
                <a:gd name="T113" fmla="*/ 161 h 169"/>
                <a:gd name="T114" fmla="*/ 315 w 366"/>
                <a:gd name="T115" fmla="*/ 169 h 169"/>
                <a:gd name="T116" fmla="*/ 326 w 366"/>
                <a:gd name="T117" fmla="*/ 169 h 169"/>
                <a:gd name="T118" fmla="*/ 356 w 366"/>
                <a:gd name="T119" fmla="*/ 154 h 169"/>
                <a:gd name="T120" fmla="*/ 361 w 366"/>
                <a:gd name="T121" fmla="*/ 145 h 169"/>
                <a:gd name="T122" fmla="*/ 366 w 366"/>
                <a:gd name="T123" fmla="*/ 10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6" h="169">
                  <a:moveTo>
                    <a:pt x="315" y="120"/>
                  </a:moveTo>
                  <a:lnTo>
                    <a:pt x="279" y="0"/>
                  </a:lnTo>
                  <a:lnTo>
                    <a:pt x="278" y="1"/>
                  </a:lnTo>
                  <a:lnTo>
                    <a:pt x="276" y="1"/>
                  </a:lnTo>
                  <a:lnTo>
                    <a:pt x="209" y="13"/>
                  </a:lnTo>
                  <a:lnTo>
                    <a:pt x="108" y="33"/>
                  </a:lnTo>
                  <a:lnTo>
                    <a:pt x="104" y="33"/>
                  </a:lnTo>
                  <a:lnTo>
                    <a:pt x="3" y="54"/>
                  </a:lnTo>
                  <a:lnTo>
                    <a:pt x="0" y="54"/>
                  </a:lnTo>
                  <a:lnTo>
                    <a:pt x="11" y="97"/>
                  </a:lnTo>
                  <a:lnTo>
                    <a:pt x="13" y="91"/>
                  </a:lnTo>
                  <a:lnTo>
                    <a:pt x="17" y="91"/>
                  </a:lnTo>
                  <a:lnTo>
                    <a:pt x="30" y="71"/>
                  </a:lnTo>
                  <a:lnTo>
                    <a:pt x="42" y="69"/>
                  </a:lnTo>
                  <a:lnTo>
                    <a:pt x="44" y="61"/>
                  </a:lnTo>
                  <a:lnTo>
                    <a:pt x="49" y="59"/>
                  </a:lnTo>
                  <a:lnTo>
                    <a:pt x="53" y="48"/>
                  </a:lnTo>
                  <a:lnTo>
                    <a:pt x="54" y="51"/>
                  </a:lnTo>
                  <a:lnTo>
                    <a:pt x="55" y="48"/>
                  </a:lnTo>
                  <a:lnTo>
                    <a:pt x="59" y="53"/>
                  </a:lnTo>
                  <a:lnTo>
                    <a:pt x="69" y="54"/>
                  </a:lnTo>
                  <a:lnTo>
                    <a:pt x="78" y="53"/>
                  </a:lnTo>
                  <a:lnTo>
                    <a:pt x="81" y="46"/>
                  </a:lnTo>
                  <a:lnTo>
                    <a:pt x="107" y="37"/>
                  </a:lnTo>
                  <a:lnTo>
                    <a:pt x="107" y="37"/>
                  </a:lnTo>
                  <a:lnTo>
                    <a:pt x="108" y="37"/>
                  </a:lnTo>
                  <a:lnTo>
                    <a:pt x="114" y="39"/>
                  </a:lnTo>
                  <a:lnTo>
                    <a:pt x="117" y="39"/>
                  </a:lnTo>
                  <a:lnTo>
                    <a:pt x="120" y="39"/>
                  </a:lnTo>
                  <a:lnTo>
                    <a:pt x="126" y="37"/>
                  </a:lnTo>
                  <a:lnTo>
                    <a:pt x="129" y="37"/>
                  </a:lnTo>
                  <a:lnTo>
                    <a:pt x="130" y="47"/>
                  </a:lnTo>
                  <a:lnTo>
                    <a:pt x="135" y="47"/>
                  </a:lnTo>
                  <a:lnTo>
                    <a:pt x="136" y="47"/>
                  </a:lnTo>
                  <a:lnTo>
                    <a:pt x="143" y="62"/>
                  </a:lnTo>
                  <a:lnTo>
                    <a:pt x="147" y="62"/>
                  </a:lnTo>
                  <a:lnTo>
                    <a:pt x="150" y="62"/>
                  </a:lnTo>
                  <a:lnTo>
                    <a:pt x="156" y="63"/>
                  </a:lnTo>
                  <a:lnTo>
                    <a:pt x="160" y="66"/>
                  </a:lnTo>
                  <a:lnTo>
                    <a:pt x="167" y="69"/>
                  </a:lnTo>
                  <a:lnTo>
                    <a:pt x="169" y="72"/>
                  </a:lnTo>
                  <a:lnTo>
                    <a:pt x="167" y="76"/>
                  </a:lnTo>
                  <a:lnTo>
                    <a:pt x="164" y="81"/>
                  </a:lnTo>
                  <a:lnTo>
                    <a:pt x="170" y="86"/>
                  </a:lnTo>
                  <a:lnTo>
                    <a:pt x="182" y="86"/>
                  </a:lnTo>
                  <a:lnTo>
                    <a:pt x="186" y="87"/>
                  </a:lnTo>
                  <a:lnTo>
                    <a:pt x="193" y="92"/>
                  </a:lnTo>
                  <a:lnTo>
                    <a:pt x="203" y="98"/>
                  </a:lnTo>
                  <a:lnTo>
                    <a:pt x="209" y="105"/>
                  </a:lnTo>
                  <a:lnTo>
                    <a:pt x="210" y="107"/>
                  </a:lnTo>
                  <a:lnTo>
                    <a:pt x="210" y="113"/>
                  </a:lnTo>
                  <a:lnTo>
                    <a:pt x="209" y="117"/>
                  </a:lnTo>
                  <a:lnTo>
                    <a:pt x="199" y="133"/>
                  </a:lnTo>
                  <a:lnTo>
                    <a:pt x="194" y="146"/>
                  </a:lnTo>
                  <a:lnTo>
                    <a:pt x="194" y="153"/>
                  </a:lnTo>
                  <a:lnTo>
                    <a:pt x="200" y="154"/>
                  </a:lnTo>
                  <a:lnTo>
                    <a:pt x="207" y="149"/>
                  </a:lnTo>
                  <a:lnTo>
                    <a:pt x="210" y="147"/>
                  </a:lnTo>
                  <a:lnTo>
                    <a:pt x="215" y="149"/>
                  </a:lnTo>
                  <a:lnTo>
                    <a:pt x="223" y="159"/>
                  </a:lnTo>
                  <a:lnTo>
                    <a:pt x="226" y="159"/>
                  </a:lnTo>
                  <a:lnTo>
                    <a:pt x="231" y="160"/>
                  </a:lnTo>
                  <a:lnTo>
                    <a:pt x="237" y="156"/>
                  </a:lnTo>
                  <a:lnTo>
                    <a:pt x="249" y="156"/>
                  </a:lnTo>
                  <a:lnTo>
                    <a:pt x="265" y="164"/>
                  </a:lnTo>
                  <a:lnTo>
                    <a:pt x="275" y="168"/>
                  </a:lnTo>
                  <a:lnTo>
                    <a:pt x="277" y="166"/>
                  </a:lnTo>
                  <a:lnTo>
                    <a:pt x="277" y="164"/>
                  </a:lnTo>
                  <a:lnTo>
                    <a:pt x="275" y="161"/>
                  </a:lnTo>
                  <a:lnTo>
                    <a:pt x="265" y="147"/>
                  </a:lnTo>
                  <a:lnTo>
                    <a:pt x="261" y="146"/>
                  </a:lnTo>
                  <a:lnTo>
                    <a:pt x="259" y="145"/>
                  </a:lnTo>
                  <a:lnTo>
                    <a:pt x="261" y="141"/>
                  </a:lnTo>
                  <a:lnTo>
                    <a:pt x="264" y="138"/>
                  </a:lnTo>
                  <a:lnTo>
                    <a:pt x="257" y="134"/>
                  </a:lnTo>
                  <a:lnTo>
                    <a:pt x="249" y="124"/>
                  </a:lnTo>
                  <a:lnTo>
                    <a:pt x="243" y="105"/>
                  </a:lnTo>
                  <a:lnTo>
                    <a:pt x="243" y="100"/>
                  </a:lnTo>
                  <a:lnTo>
                    <a:pt x="239" y="90"/>
                  </a:lnTo>
                  <a:lnTo>
                    <a:pt x="243" y="72"/>
                  </a:lnTo>
                  <a:lnTo>
                    <a:pt x="243" y="66"/>
                  </a:lnTo>
                  <a:lnTo>
                    <a:pt x="238" y="63"/>
                  </a:lnTo>
                  <a:lnTo>
                    <a:pt x="238" y="60"/>
                  </a:lnTo>
                  <a:lnTo>
                    <a:pt x="239" y="56"/>
                  </a:lnTo>
                  <a:lnTo>
                    <a:pt x="243" y="51"/>
                  </a:lnTo>
                  <a:lnTo>
                    <a:pt x="245" y="45"/>
                  </a:lnTo>
                  <a:lnTo>
                    <a:pt x="261" y="36"/>
                  </a:lnTo>
                  <a:lnTo>
                    <a:pt x="261" y="32"/>
                  </a:lnTo>
                  <a:lnTo>
                    <a:pt x="265" y="19"/>
                  </a:lnTo>
                  <a:lnTo>
                    <a:pt x="275" y="21"/>
                  </a:lnTo>
                  <a:lnTo>
                    <a:pt x="277" y="24"/>
                  </a:lnTo>
                  <a:lnTo>
                    <a:pt x="271" y="36"/>
                  </a:lnTo>
                  <a:lnTo>
                    <a:pt x="265" y="43"/>
                  </a:lnTo>
                  <a:lnTo>
                    <a:pt x="261" y="48"/>
                  </a:lnTo>
                  <a:lnTo>
                    <a:pt x="257" y="58"/>
                  </a:lnTo>
                  <a:lnTo>
                    <a:pt x="261" y="66"/>
                  </a:lnTo>
                  <a:lnTo>
                    <a:pt x="268" y="67"/>
                  </a:lnTo>
                  <a:lnTo>
                    <a:pt x="272" y="87"/>
                  </a:lnTo>
                  <a:lnTo>
                    <a:pt x="271" y="90"/>
                  </a:lnTo>
                  <a:lnTo>
                    <a:pt x="261" y="98"/>
                  </a:lnTo>
                  <a:lnTo>
                    <a:pt x="262" y="101"/>
                  </a:lnTo>
                  <a:lnTo>
                    <a:pt x="271" y="103"/>
                  </a:lnTo>
                  <a:lnTo>
                    <a:pt x="275" y="107"/>
                  </a:lnTo>
                  <a:lnTo>
                    <a:pt x="271" y="116"/>
                  </a:lnTo>
                  <a:lnTo>
                    <a:pt x="275" y="121"/>
                  </a:lnTo>
                  <a:lnTo>
                    <a:pt x="275" y="127"/>
                  </a:lnTo>
                  <a:lnTo>
                    <a:pt x="277" y="138"/>
                  </a:lnTo>
                  <a:lnTo>
                    <a:pt x="288" y="145"/>
                  </a:lnTo>
                  <a:lnTo>
                    <a:pt x="293" y="145"/>
                  </a:lnTo>
                  <a:lnTo>
                    <a:pt x="297" y="141"/>
                  </a:lnTo>
                  <a:lnTo>
                    <a:pt x="303" y="141"/>
                  </a:lnTo>
                  <a:lnTo>
                    <a:pt x="306" y="144"/>
                  </a:lnTo>
                  <a:lnTo>
                    <a:pt x="306" y="150"/>
                  </a:lnTo>
                  <a:lnTo>
                    <a:pt x="311" y="161"/>
                  </a:lnTo>
                  <a:lnTo>
                    <a:pt x="311" y="164"/>
                  </a:lnTo>
                  <a:lnTo>
                    <a:pt x="315" y="169"/>
                  </a:lnTo>
                  <a:lnTo>
                    <a:pt x="324" y="168"/>
                  </a:lnTo>
                  <a:lnTo>
                    <a:pt x="326" y="169"/>
                  </a:lnTo>
                  <a:lnTo>
                    <a:pt x="332" y="164"/>
                  </a:lnTo>
                  <a:lnTo>
                    <a:pt x="356" y="154"/>
                  </a:lnTo>
                  <a:lnTo>
                    <a:pt x="357" y="151"/>
                  </a:lnTo>
                  <a:lnTo>
                    <a:pt x="361" y="145"/>
                  </a:lnTo>
                  <a:lnTo>
                    <a:pt x="366" y="110"/>
                  </a:lnTo>
                  <a:lnTo>
                    <a:pt x="366" y="107"/>
                  </a:lnTo>
                  <a:lnTo>
                    <a:pt x="315" y="120"/>
                  </a:lnTo>
                  <a:close/>
                </a:path>
              </a:pathLst>
            </a:custGeom>
            <a:solidFill>
              <a:srgbClr val="002F48"/>
            </a:solidFill>
            <a:ln w="3175">
              <a:solidFill>
                <a:schemeClr val="bg1"/>
              </a:solidFill>
            </a:ln>
          </p:spPr>
          <p:txBody>
            <a:bodyPr vert="horz" wrap="square" lIns="91440" tIns="45720" rIns="91440" bIns="45720" numCol="1" anchor="t" anchorCtr="0" compatLnSpc="1">
              <a:prstTxWarp prst="textNoShape">
                <a:avLst/>
              </a:prstTxWarp>
            </a:bodyPr>
            <a:lstStyle/>
            <a:p>
              <a:endParaRPr lang="en-US" dirty="0"/>
            </a:p>
          </p:txBody>
        </p:sp>
        <p:sp>
          <p:nvSpPr>
            <p:cNvPr id="80" name="Freeform 25">
              <a:extLst>
                <a:ext uri="{FF2B5EF4-FFF2-40B4-BE49-F238E27FC236}">
                  <a16:creationId xmlns:a16="http://schemas.microsoft.com/office/drawing/2014/main" id="{524034F0-B62C-A77B-489A-C8D9BFE9EFBC}"/>
                </a:ext>
              </a:extLst>
            </p:cNvPr>
            <p:cNvSpPr>
              <a:spLocks/>
            </p:cNvSpPr>
            <p:nvPr/>
          </p:nvSpPr>
          <p:spPr bwMode="auto">
            <a:xfrm>
              <a:off x="5176289" y="4248151"/>
              <a:ext cx="1768475" cy="1676400"/>
            </a:xfrm>
            <a:custGeom>
              <a:avLst/>
              <a:gdLst>
                <a:gd name="T0" fmla="*/ 1059 w 1114"/>
                <a:gd name="T1" fmla="*/ 303 h 1056"/>
                <a:gd name="T2" fmla="*/ 1033 w 1114"/>
                <a:gd name="T3" fmla="*/ 297 h 1056"/>
                <a:gd name="T4" fmla="*/ 975 w 1114"/>
                <a:gd name="T5" fmla="*/ 273 h 1056"/>
                <a:gd name="T6" fmla="*/ 915 w 1114"/>
                <a:gd name="T7" fmla="*/ 279 h 1056"/>
                <a:gd name="T8" fmla="*/ 863 w 1114"/>
                <a:gd name="T9" fmla="*/ 284 h 1056"/>
                <a:gd name="T10" fmla="*/ 844 w 1114"/>
                <a:gd name="T11" fmla="*/ 282 h 1056"/>
                <a:gd name="T12" fmla="*/ 822 w 1114"/>
                <a:gd name="T13" fmla="*/ 282 h 1056"/>
                <a:gd name="T14" fmla="*/ 812 w 1114"/>
                <a:gd name="T15" fmla="*/ 293 h 1056"/>
                <a:gd name="T16" fmla="*/ 804 w 1114"/>
                <a:gd name="T17" fmla="*/ 277 h 1056"/>
                <a:gd name="T18" fmla="*/ 769 w 1114"/>
                <a:gd name="T19" fmla="*/ 269 h 1056"/>
                <a:gd name="T20" fmla="*/ 740 w 1114"/>
                <a:gd name="T21" fmla="*/ 272 h 1056"/>
                <a:gd name="T22" fmla="*/ 708 w 1114"/>
                <a:gd name="T23" fmla="*/ 256 h 1056"/>
                <a:gd name="T24" fmla="*/ 681 w 1114"/>
                <a:gd name="T25" fmla="*/ 250 h 1056"/>
                <a:gd name="T26" fmla="*/ 641 w 1114"/>
                <a:gd name="T27" fmla="*/ 238 h 1056"/>
                <a:gd name="T28" fmla="*/ 628 w 1114"/>
                <a:gd name="T29" fmla="*/ 220 h 1056"/>
                <a:gd name="T30" fmla="*/ 589 w 1114"/>
                <a:gd name="T31" fmla="*/ 206 h 1056"/>
                <a:gd name="T32" fmla="*/ 339 w 1114"/>
                <a:gd name="T33" fmla="*/ 0 h 1056"/>
                <a:gd name="T34" fmla="*/ 1 w 1114"/>
                <a:gd name="T35" fmla="*/ 417 h 1056"/>
                <a:gd name="T36" fmla="*/ 29 w 1114"/>
                <a:gd name="T37" fmla="*/ 464 h 1056"/>
                <a:gd name="T38" fmla="*/ 138 w 1114"/>
                <a:gd name="T39" fmla="*/ 573 h 1056"/>
                <a:gd name="T40" fmla="*/ 150 w 1114"/>
                <a:gd name="T41" fmla="*/ 640 h 1056"/>
                <a:gd name="T42" fmla="*/ 286 w 1114"/>
                <a:gd name="T43" fmla="*/ 714 h 1056"/>
                <a:gd name="T44" fmla="*/ 326 w 1114"/>
                <a:gd name="T45" fmla="*/ 655 h 1056"/>
                <a:gd name="T46" fmla="*/ 359 w 1114"/>
                <a:gd name="T47" fmla="*/ 651 h 1056"/>
                <a:gd name="T48" fmla="*/ 415 w 1114"/>
                <a:gd name="T49" fmla="*/ 661 h 1056"/>
                <a:gd name="T50" fmla="*/ 450 w 1114"/>
                <a:gd name="T51" fmla="*/ 687 h 1056"/>
                <a:gd name="T52" fmla="*/ 496 w 1114"/>
                <a:gd name="T53" fmla="*/ 734 h 1056"/>
                <a:gd name="T54" fmla="*/ 557 w 1114"/>
                <a:gd name="T55" fmla="*/ 845 h 1056"/>
                <a:gd name="T56" fmla="*/ 597 w 1114"/>
                <a:gd name="T57" fmla="*/ 896 h 1056"/>
                <a:gd name="T58" fmla="*/ 626 w 1114"/>
                <a:gd name="T59" fmla="*/ 992 h 1056"/>
                <a:gd name="T60" fmla="*/ 676 w 1114"/>
                <a:gd name="T61" fmla="*/ 1016 h 1056"/>
                <a:gd name="T62" fmla="*/ 773 w 1114"/>
                <a:gd name="T63" fmla="*/ 1054 h 1056"/>
                <a:gd name="T64" fmla="*/ 798 w 1114"/>
                <a:gd name="T65" fmla="*/ 1046 h 1056"/>
                <a:gd name="T66" fmla="*/ 771 w 1114"/>
                <a:gd name="T67" fmla="*/ 980 h 1056"/>
                <a:gd name="T68" fmla="*/ 765 w 1114"/>
                <a:gd name="T69" fmla="*/ 924 h 1056"/>
                <a:gd name="T70" fmla="*/ 786 w 1114"/>
                <a:gd name="T71" fmla="*/ 889 h 1056"/>
                <a:gd name="T72" fmla="*/ 786 w 1114"/>
                <a:gd name="T73" fmla="*/ 858 h 1056"/>
                <a:gd name="T74" fmla="*/ 809 w 1114"/>
                <a:gd name="T75" fmla="*/ 846 h 1056"/>
                <a:gd name="T76" fmla="*/ 816 w 1114"/>
                <a:gd name="T77" fmla="*/ 831 h 1056"/>
                <a:gd name="T78" fmla="*/ 832 w 1114"/>
                <a:gd name="T79" fmla="*/ 831 h 1056"/>
                <a:gd name="T80" fmla="*/ 839 w 1114"/>
                <a:gd name="T81" fmla="*/ 811 h 1056"/>
                <a:gd name="T82" fmla="*/ 857 w 1114"/>
                <a:gd name="T83" fmla="*/ 797 h 1056"/>
                <a:gd name="T84" fmla="*/ 882 w 1114"/>
                <a:gd name="T85" fmla="*/ 779 h 1056"/>
                <a:gd name="T86" fmla="*/ 894 w 1114"/>
                <a:gd name="T87" fmla="*/ 787 h 1056"/>
                <a:gd name="T88" fmla="*/ 1002 w 1114"/>
                <a:gd name="T89" fmla="*/ 714 h 1056"/>
                <a:gd name="T90" fmla="*/ 1015 w 1114"/>
                <a:gd name="T91" fmla="*/ 676 h 1056"/>
                <a:gd name="T92" fmla="*/ 1043 w 1114"/>
                <a:gd name="T93" fmla="*/ 691 h 1056"/>
                <a:gd name="T94" fmla="*/ 1087 w 1114"/>
                <a:gd name="T95" fmla="*/ 671 h 1056"/>
                <a:gd name="T96" fmla="*/ 1104 w 1114"/>
                <a:gd name="T97" fmla="*/ 633 h 1056"/>
                <a:gd name="T98" fmla="*/ 1099 w 1114"/>
                <a:gd name="T99" fmla="*/ 603 h 1056"/>
                <a:gd name="T100" fmla="*/ 1114 w 1114"/>
                <a:gd name="T101" fmla="*/ 547 h 1056"/>
                <a:gd name="T102" fmla="*/ 1105 w 1114"/>
                <a:gd name="T103" fmla="*/ 515 h 1056"/>
                <a:gd name="T104" fmla="*/ 1091 w 1114"/>
                <a:gd name="T105" fmla="*/ 493 h 1056"/>
                <a:gd name="T106" fmla="*/ 1074 w 1114"/>
                <a:gd name="T107" fmla="*/ 462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14" h="1056">
                  <a:moveTo>
                    <a:pt x="1072" y="456"/>
                  </a:moveTo>
                  <a:lnTo>
                    <a:pt x="1070" y="452"/>
                  </a:lnTo>
                  <a:lnTo>
                    <a:pt x="1068" y="351"/>
                  </a:lnTo>
                  <a:lnTo>
                    <a:pt x="1069" y="348"/>
                  </a:lnTo>
                  <a:lnTo>
                    <a:pt x="1069" y="307"/>
                  </a:lnTo>
                  <a:lnTo>
                    <a:pt x="1059" y="303"/>
                  </a:lnTo>
                  <a:lnTo>
                    <a:pt x="1054" y="308"/>
                  </a:lnTo>
                  <a:lnTo>
                    <a:pt x="1050" y="309"/>
                  </a:lnTo>
                  <a:lnTo>
                    <a:pt x="1043" y="308"/>
                  </a:lnTo>
                  <a:lnTo>
                    <a:pt x="1040" y="307"/>
                  </a:lnTo>
                  <a:lnTo>
                    <a:pt x="1033" y="297"/>
                  </a:lnTo>
                  <a:lnTo>
                    <a:pt x="1033" y="297"/>
                  </a:lnTo>
                  <a:lnTo>
                    <a:pt x="1028" y="297"/>
                  </a:lnTo>
                  <a:lnTo>
                    <a:pt x="1025" y="295"/>
                  </a:lnTo>
                  <a:lnTo>
                    <a:pt x="1021" y="292"/>
                  </a:lnTo>
                  <a:lnTo>
                    <a:pt x="1015" y="288"/>
                  </a:lnTo>
                  <a:lnTo>
                    <a:pt x="978" y="272"/>
                  </a:lnTo>
                  <a:lnTo>
                    <a:pt x="975" y="273"/>
                  </a:lnTo>
                  <a:lnTo>
                    <a:pt x="962" y="278"/>
                  </a:lnTo>
                  <a:lnTo>
                    <a:pt x="943" y="273"/>
                  </a:lnTo>
                  <a:lnTo>
                    <a:pt x="936" y="273"/>
                  </a:lnTo>
                  <a:lnTo>
                    <a:pt x="935" y="273"/>
                  </a:lnTo>
                  <a:lnTo>
                    <a:pt x="931" y="274"/>
                  </a:lnTo>
                  <a:lnTo>
                    <a:pt x="915" y="279"/>
                  </a:lnTo>
                  <a:lnTo>
                    <a:pt x="899" y="282"/>
                  </a:lnTo>
                  <a:lnTo>
                    <a:pt x="897" y="283"/>
                  </a:lnTo>
                  <a:lnTo>
                    <a:pt x="883" y="292"/>
                  </a:lnTo>
                  <a:lnTo>
                    <a:pt x="879" y="293"/>
                  </a:lnTo>
                  <a:lnTo>
                    <a:pt x="876" y="292"/>
                  </a:lnTo>
                  <a:lnTo>
                    <a:pt x="863" y="284"/>
                  </a:lnTo>
                  <a:lnTo>
                    <a:pt x="858" y="280"/>
                  </a:lnTo>
                  <a:lnTo>
                    <a:pt x="857" y="278"/>
                  </a:lnTo>
                  <a:lnTo>
                    <a:pt x="856" y="278"/>
                  </a:lnTo>
                  <a:lnTo>
                    <a:pt x="854" y="280"/>
                  </a:lnTo>
                  <a:lnTo>
                    <a:pt x="851" y="282"/>
                  </a:lnTo>
                  <a:lnTo>
                    <a:pt x="844" y="282"/>
                  </a:lnTo>
                  <a:lnTo>
                    <a:pt x="835" y="279"/>
                  </a:lnTo>
                  <a:lnTo>
                    <a:pt x="833" y="278"/>
                  </a:lnTo>
                  <a:lnTo>
                    <a:pt x="832" y="273"/>
                  </a:lnTo>
                  <a:lnTo>
                    <a:pt x="827" y="277"/>
                  </a:lnTo>
                  <a:lnTo>
                    <a:pt x="826" y="278"/>
                  </a:lnTo>
                  <a:lnTo>
                    <a:pt x="822" y="282"/>
                  </a:lnTo>
                  <a:lnTo>
                    <a:pt x="822" y="283"/>
                  </a:lnTo>
                  <a:lnTo>
                    <a:pt x="821" y="284"/>
                  </a:lnTo>
                  <a:lnTo>
                    <a:pt x="822" y="284"/>
                  </a:lnTo>
                  <a:lnTo>
                    <a:pt x="820" y="288"/>
                  </a:lnTo>
                  <a:lnTo>
                    <a:pt x="816" y="292"/>
                  </a:lnTo>
                  <a:lnTo>
                    <a:pt x="812" y="293"/>
                  </a:lnTo>
                  <a:lnTo>
                    <a:pt x="809" y="292"/>
                  </a:lnTo>
                  <a:lnTo>
                    <a:pt x="805" y="287"/>
                  </a:lnTo>
                  <a:lnTo>
                    <a:pt x="804" y="283"/>
                  </a:lnTo>
                  <a:lnTo>
                    <a:pt x="804" y="282"/>
                  </a:lnTo>
                  <a:lnTo>
                    <a:pt x="804" y="282"/>
                  </a:lnTo>
                  <a:lnTo>
                    <a:pt x="804" y="277"/>
                  </a:lnTo>
                  <a:lnTo>
                    <a:pt x="796" y="280"/>
                  </a:lnTo>
                  <a:lnTo>
                    <a:pt x="793" y="282"/>
                  </a:lnTo>
                  <a:lnTo>
                    <a:pt x="791" y="282"/>
                  </a:lnTo>
                  <a:lnTo>
                    <a:pt x="789" y="280"/>
                  </a:lnTo>
                  <a:lnTo>
                    <a:pt x="770" y="269"/>
                  </a:lnTo>
                  <a:lnTo>
                    <a:pt x="769" y="269"/>
                  </a:lnTo>
                  <a:lnTo>
                    <a:pt x="766" y="273"/>
                  </a:lnTo>
                  <a:lnTo>
                    <a:pt x="765" y="278"/>
                  </a:lnTo>
                  <a:lnTo>
                    <a:pt x="761" y="279"/>
                  </a:lnTo>
                  <a:lnTo>
                    <a:pt x="744" y="278"/>
                  </a:lnTo>
                  <a:lnTo>
                    <a:pt x="741" y="277"/>
                  </a:lnTo>
                  <a:lnTo>
                    <a:pt x="740" y="272"/>
                  </a:lnTo>
                  <a:lnTo>
                    <a:pt x="740" y="270"/>
                  </a:lnTo>
                  <a:lnTo>
                    <a:pt x="740" y="265"/>
                  </a:lnTo>
                  <a:lnTo>
                    <a:pt x="730" y="256"/>
                  </a:lnTo>
                  <a:lnTo>
                    <a:pt x="729" y="254"/>
                  </a:lnTo>
                  <a:lnTo>
                    <a:pt x="712" y="252"/>
                  </a:lnTo>
                  <a:lnTo>
                    <a:pt x="708" y="256"/>
                  </a:lnTo>
                  <a:lnTo>
                    <a:pt x="704" y="258"/>
                  </a:lnTo>
                  <a:lnTo>
                    <a:pt x="701" y="256"/>
                  </a:lnTo>
                  <a:lnTo>
                    <a:pt x="692" y="253"/>
                  </a:lnTo>
                  <a:lnTo>
                    <a:pt x="686" y="248"/>
                  </a:lnTo>
                  <a:lnTo>
                    <a:pt x="685" y="249"/>
                  </a:lnTo>
                  <a:lnTo>
                    <a:pt x="681" y="250"/>
                  </a:lnTo>
                  <a:lnTo>
                    <a:pt x="677" y="250"/>
                  </a:lnTo>
                  <a:lnTo>
                    <a:pt x="669" y="248"/>
                  </a:lnTo>
                  <a:lnTo>
                    <a:pt x="647" y="244"/>
                  </a:lnTo>
                  <a:lnTo>
                    <a:pt x="643" y="243"/>
                  </a:lnTo>
                  <a:lnTo>
                    <a:pt x="642" y="239"/>
                  </a:lnTo>
                  <a:lnTo>
                    <a:pt x="641" y="238"/>
                  </a:lnTo>
                  <a:lnTo>
                    <a:pt x="639" y="235"/>
                  </a:lnTo>
                  <a:lnTo>
                    <a:pt x="638" y="231"/>
                  </a:lnTo>
                  <a:lnTo>
                    <a:pt x="638" y="230"/>
                  </a:lnTo>
                  <a:lnTo>
                    <a:pt x="638" y="224"/>
                  </a:lnTo>
                  <a:lnTo>
                    <a:pt x="637" y="223"/>
                  </a:lnTo>
                  <a:lnTo>
                    <a:pt x="628" y="220"/>
                  </a:lnTo>
                  <a:lnTo>
                    <a:pt x="626" y="223"/>
                  </a:lnTo>
                  <a:lnTo>
                    <a:pt x="622" y="224"/>
                  </a:lnTo>
                  <a:lnTo>
                    <a:pt x="607" y="225"/>
                  </a:lnTo>
                  <a:lnTo>
                    <a:pt x="603" y="224"/>
                  </a:lnTo>
                  <a:lnTo>
                    <a:pt x="600" y="223"/>
                  </a:lnTo>
                  <a:lnTo>
                    <a:pt x="589" y="206"/>
                  </a:lnTo>
                  <a:lnTo>
                    <a:pt x="587" y="205"/>
                  </a:lnTo>
                  <a:lnTo>
                    <a:pt x="577" y="204"/>
                  </a:lnTo>
                  <a:lnTo>
                    <a:pt x="574" y="202"/>
                  </a:lnTo>
                  <a:lnTo>
                    <a:pt x="573" y="199"/>
                  </a:lnTo>
                  <a:lnTo>
                    <a:pt x="579" y="14"/>
                  </a:lnTo>
                  <a:lnTo>
                    <a:pt x="339" y="0"/>
                  </a:lnTo>
                  <a:lnTo>
                    <a:pt x="307" y="436"/>
                  </a:lnTo>
                  <a:lnTo>
                    <a:pt x="306" y="440"/>
                  </a:lnTo>
                  <a:lnTo>
                    <a:pt x="302" y="441"/>
                  </a:lnTo>
                  <a:lnTo>
                    <a:pt x="300" y="441"/>
                  </a:lnTo>
                  <a:lnTo>
                    <a:pt x="300" y="441"/>
                  </a:lnTo>
                  <a:lnTo>
                    <a:pt x="1" y="417"/>
                  </a:lnTo>
                  <a:lnTo>
                    <a:pt x="0" y="424"/>
                  </a:lnTo>
                  <a:lnTo>
                    <a:pt x="1" y="426"/>
                  </a:lnTo>
                  <a:lnTo>
                    <a:pt x="2" y="427"/>
                  </a:lnTo>
                  <a:lnTo>
                    <a:pt x="16" y="438"/>
                  </a:lnTo>
                  <a:lnTo>
                    <a:pt x="21" y="448"/>
                  </a:lnTo>
                  <a:lnTo>
                    <a:pt x="29" y="464"/>
                  </a:lnTo>
                  <a:lnTo>
                    <a:pt x="46" y="474"/>
                  </a:lnTo>
                  <a:lnTo>
                    <a:pt x="91" y="528"/>
                  </a:lnTo>
                  <a:lnTo>
                    <a:pt x="129" y="558"/>
                  </a:lnTo>
                  <a:lnTo>
                    <a:pt x="134" y="562"/>
                  </a:lnTo>
                  <a:lnTo>
                    <a:pt x="135" y="565"/>
                  </a:lnTo>
                  <a:lnTo>
                    <a:pt x="138" y="573"/>
                  </a:lnTo>
                  <a:lnTo>
                    <a:pt x="138" y="582"/>
                  </a:lnTo>
                  <a:lnTo>
                    <a:pt x="138" y="587"/>
                  </a:lnTo>
                  <a:lnTo>
                    <a:pt x="147" y="599"/>
                  </a:lnTo>
                  <a:lnTo>
                    <a:pt x="149" y="602"/>
                  </a:lnTo>
                  <a:lnTo>
                    <a:pt x="146" y="633"/>
                  </a:lnTo>
                  <a:lnTo>
                    <a:pt x="150" y="640"/>
                  </a:lnTo>
                  <a:lnTo>
                    <a:pt x="164" y="661"/>
                  </a:lnTo>
                  <a:lnTo>
                    <a:pt x="224" y="704"/>
                  </a:lnTo>
                  <a:lnTo>
                    <a:pt x="262" y="725"/>
                  </a:lnTo>
                  <a:lnTo>
                    <a:pt x="270" y="728"/>
                  </a:lnTo>
                  <a:lnTo>
                    <a:pt x="277" y="723"/>
                  </a:lnTo>
                  <a:lnTo>
                    <a:pt x="286" y="714"/>
                  </a:lnTo>
                  <a:lnTo>
                    <a:pt x="291" y="711"/>
                  </a:lnTo>
                  <a:lnTo>
                    <a:pt x="306" y="673"/>
                  </a:lnTo>
                  <a:lnTo>
                    <a:pt x="307" y="670"/>
                  </a:lnTo>
                  <a:lnTo>
                    <a:pt x="318" y="660"/>
                  </a:lnTo>
                  <a:lnTo>
                    <a:pt x="324" y="656"/>
                  </a:lnTo>
                  <a:lnTo>
                    <a:pt x="326" y="655"/>
                  </a:lnTo>
                  <a:lnTo>
                    <a:pt x="339" y="659"/>
                  </a:lnTo>
                  <a:lnTo>
                    <a:pt x="342" y="659"/>
                  </a:lnTo>
                  <a:lnTo>
                    <a:pt x="344" y="655"/>
                  </a:lnTo>
                  <a:lnTo>
                    <a:pt x="346" y="650"/>
                  </a:lnTo>
                  <a:lnTo>
                    <a:pt x="349" y="648"/>
                  </a:lnTo>
                  <a:lnTo>
                    <a:pt x="359" y="651"/>
                  </a:lnTo>
                  <a:lnTo>
                    <a:pt x="363" y="652"/>
                  </a:lnTo>
                  <a:lnTo>
                    <a:pt x="368" y="655"/>
                  </a:lnTo>
                  <a:lnTo>
                    <a:pt x="388" y="659"/>
                  </a:lnTo>
                  <a:lnTo>
                    <a:pt x="394" y="660"/>
                  </a:lnTo>
                  <a:lnTo>
                    <a:pt x="410" y="665"/>
                  </a:lnTo>
                  <a:lnTo>
                    <a:pt x="415" y="661"/>
                  </a:lnTo>
                  <a:lnTo>
                    <a:pt x="418" y="660"/>
                  </a:lnTo>
                  <a:lnTo>
                    <a:pt x="422" y="661"/>
                  </a:lnTo>
                  <a:lnTo>
                    <a:pt x="440" y="671"/>
                  </a:lnTo>
                  <a:lnTo>
                    <a:pt x="444" y="681"/>
                  </a:lnTo>
                  <a:lnTo>
                    <a:pt x="447" y="682"/>
                  </a:lnTo>
                  <a:lnTo>
                    <a:pt x="450" y="687"/>
                  </a:lnTo>
                  <a:lnTo>
                    <a:pt x="450" y="689"/>
                  </a:lnTo>
                  <a:lnTo>
                    <a:pt x="455" y="690"/>
                  </a:lnTo>
                  <a:lnTo>
                    <a:pt x="460" y="691"/>
                  </a:lnTo>
                  <a:lnTo>
                    <a:pt x="470" y="709"/>
                  </a:lnTo>
                  <a:lnTo>
                    <a:pt x="488" y="722"/>
                  </a:lnTo>
                  <a:lnTo>
                    <a:pt x="496" y="734"/>
                  </a:lnTo>
                  <a:lnTo>
                    <a:pt x="498" y="737"/>
                  </a:lnTo>
                  <a:lnTo>
                    <a:pt x="498" y="744"/>
                  </a:lnTo>
                  <a:lnTo>
                    <a:pt x="522" y="802"/>
                  </a:lnTo>
                  <a:lnTo>
                    <a:pt x="524" y="804"/>
                  </a:lnTo>
                  <a:lnTo>
                    <a:pt x="526" y="813"/>
                  </a:lnTo>
                  <a:lnTo>
                    <a:pt x="557" y="845"/>
                  </a:lnTo>
                  <a:lnTo>
                    <a:pt x="560" y="853"/>
                  </a:lnTo>
                  <a:lnTo>
                    <a:pt x="577" y="875"/>
                  </a:lnTo>
                  <a:lnTo>
                    <a:pt x="584" y="880"/>
                  </a:lnTo>
                  <a:lnTo>
                    <a:pt x="593" y="886"/>
                  </a:lnTo>
                  <a:lnTo>
                    <a:pt x="594" y="889"/>
                  </a:lnTo>
                  <a:lnTo>
                    <a:pt x="597" y="896"/>
                  </a:lnTo>
                  <a:lnTo>
                    <a:pt x="594" y="914"/>
                  </a:lnTo>
                  <a:lnTo>
                    <a:pt x="600" y="921"/>
                  </a:lnTo>
                  <a:lnTo>
                    <a:pt x="601" y="924"/>
                  </a:lnTo>
                  <a:lnTo>
                    <a:pt x="606" y="948"/>
                  </a:lnTo>
                  <a:lnTo>
                    <a:pt x="608" y="952"/>
                  </a:lnTo>
                  <a:lnTo>
                    <a:pt x="626" y="992"/>
                  </a:lnTo>
                  <a:lnTo>
                    <a:pt x="627" y="994"/>
                  </a:lnTo>
                  <a:lnTo>
                    <a:pt x="628" y="999"/>
                  </a:lnTo>
                  <a:lnTo>
                    <a:pt x="639" y="1000"/>
                  </a:lnTo>
                  <a:lnTo>
                    <a:pt x="643" y="1003"/>
                  </a:lnTo>
                  <a:lnTo>
                    <a:pt x="658" y="1013"/>
                  </a:lnTo>
                  <a:lnTo>
                    <a:pt x="676" y="1016"/>
                  </a:lnTo>
                  <a:lnTo>
                    <a:pt x="679" y="1018"/>
                  </a:lnTo>
                  <a:lnTo>
                    <a:pt x="704" y="1034"/>
                  </a:lnTo>
                  <a:lnTo>
                    <a:pt x="742" y="1038"/>
                  </a:lnTo>
                  <a:lnTo>
                    <a:pt x="746" y="1039"/>
                  </a:lnTo>
                  <a:lnTo>
                    <a:pt x="750" y="1041"/>
                  </a:lnTo>
                  <a:lnTo>
                    <a:pt x="773" y="1054"/>
                  </a:lnTo>
                  <a:lnTo>
                    <a:pt x="778" y="1056"/>
                  </a:lnTo>
                  <a:lnTo>
                    <a:pt x="789" y="1046"/>
                  </a:lnTo>
                  <a:lnTo>
                    <a:pt x="791" y="1044"/>
                  </a:lnTo>
                  <a:lnTo>
                    <a:pt x="795" y="1046"/>
                  </a:lnTo>
                  <a:lnTo>
                    <a:pt x="798" y="1047"/>
                  </a:lnTo>
                  <a:lnTo>
                    <a:pt x="798" y="1046"/>
                  </a:lnTo>
                  <a:lnTo>
                    <a:pt x="790" y="1043"/>
                  </a:lnTo>
                  <a:lnTo>
                    <a:pt x="789" y="1039"/>
                  </a:lnTo>
                  <a:lnTo>
                    <a:pt x="789" y="1038"/>
                  </a:lnTo>
                  <a:lnTo>
                    <a:pt x="783" y="1031"/>
                  </a:lnTo>
                  <a:lnTo>
                    <a:pt x="782" y="1027"/>
                  </a:lnTo>
                  <a:lnTo>
                    <a:pt x="771" y="980"/>
                  </a:lnTo>
                  <a:lnTo>
                    <a:pt x="764" y="961"/>
                  </a:lnTo>
                  <a:lnTo>
                    <a:pt x="773" y="934"/>
                  </a:lnTo>
                  <a:lnTo>
                    <a:pt x="773" y="929"/>
                  </a:lnTo>
                  <a:lnTo>
                    <a:pt x="770" y="929"/>
                  </a:lnTo>
                  <a:lnTo>
                    <a:pt x="766" y="927"/>
                  </a:lnTo>
                  <a:lnTo>
                    <a:pt x="765" y="924"/>
                  </a:lnTo>
                  <a:lnTo>
                    <a:pt x="764" y="920"/>
                  </a:lnTo>
                  <a:lnTo>
                    <a:pt x="764" y="918"/>
                  </a:lnTo>
                  <a:lnTo>
                    <a:pt x="765" y="915"/>
                  </a:lnTo>
                  <a:lnTo>
                    <a:pt x="766" y="914"/>
                  </a:lnTo>
                  <a:lnTo>
                    <a:pt x="780" y="905"/>
                  </a:lnTo>
                  <a:lnTo>
                    <a:pt x="786" y="889"/>
                  </a:lnTo>
                  <a:lnTo>
                    <a:pt x="785" y="889"/>
                  </a:lnTo>
                  <a:lnTo>
                    <a:pt x="782" y="887"/>
                  </a:lnTo>
                  <a:lnTo>
                    <a:pt x="780" y="883"/>
                  </a:lnTo>
                  <a:lnTo>
                    <a:pt x="776" y="869"/>
                  </a:lnTo>
                  <a:lnTo>
                    <a:pt x="778" y="866"/>
                  </a:lnTo>
                  <a:lnTo>
                    <a:pt x="786" y="858"/>
                  </a:lnTo>
                  <a:lnTo>
                    <a:pt x="789" y="857"/>
                  </a:lnTo>
                  <a:lnTo>
                    <a:pt x="793" y="858"/>
                  </a:lnTo>
                  <a:lnTo>
                    <a:pt x="798" y="861"/>
                  </a:lnTo>
                  <a:lnTo>
                    <a:pt x="807" y="854"/>
                  </a:lnTo>
                  <a:lnTo>
                    <a:pt x="808" y="853"/>
                  </a:lnTo>
                  <a:lnTo>
                    <a:pt x="809" y="846"/>
                  </a:lnTo>
                  <a:lnTo>
                    <a:pt x="805" y="842"/>
                  </a:lnTo>
                  <a:lnTo>
                    <a:pt x="804" y="838"/>
                  </a:lnTo>
                  <a:lnTo>
                    <a:pt x="805" y="836"/>
                  </a:lnTo>
                  <a:lnTo>
                    <a:pt x="809" y="831"/>
                  </a:lnTo>
                  <a:lnTo>
                    <a:pt x="812" y="830"/>
                  </a:lnTo>
                  <a:lnTo>
                    <a:pt x="816" y="831"/>
                  </a:lnTo>
                  <a:lnTo>
                    <a:pt x="818" y="831"/>
                  </a:lnTo>
                  <a:lnTo>
                    <a:pt x="819" y="830"/>
                  </a:lnTo>
                  <a:lnTo>
                    <a:pt x="822" y="828"/>
                  </a:lnTo>
                  <a:lnTo>
                    <a:pt x="825" y="830"/>
                  </a:lnTo>
                  <a:lnTo>
                    <a:pt x="828" y="831"/>
                  </a:lnTo>
                  <a:lnTo>
                    <a:pt x="832" y="831"/>
                  </a:lnTo>
                  <a:lnTo>
                    <a:pt x="833" y="831"/>
                  </a:lnTo>
                  <a:lnTo>
                    <a:pt x="834" y="828"/>
                  </a:lnTo>
                  <a:lnTo>
                    <a:pt x="834" y="819"/>
                  </a:lnTo>
                  <a:lnTo>
                    <a:pt x="835" y="817"/>
                  </a:lnTo>
                  <a:lnTo>
                    <a:pt x="837" y="813"/>
                  </a:lnTo>
                  <a:lnTo>
                    <a:pt x="839" y="811"/>
                  </a:lnTo>
                  <a:lnTo>
                    <a:pt x="842" y="809"/>
                  </a:lnTo>
                  <a:lnTo>
                    <a:pt x="847" y="811"/>
                  </a:lnTo>
                  <a:lnTo>
                    <a:pt x="848" y="812"/>
                  </a:lnTo>
                  <a:lnTo>
                    <a:pt x="865" y="808"/>
                  </a:lnTo>
                  <a:lnTo>
                    <a:pt x="858" y="802"/>
                  </a:lnTo>
                  <a:lnTo>
                    <a:pt x="857" y="797"/>
                  </a:lnTo>
                  <a:lnTo>
                    <a:pt x="857" y="793"/>
                  </a:lnTo>
                  <a:lnTo>
                    <a:pt x="858" y="791"/>
                  </a:lnTo>
                  <a:lnTo>
                    <a:pt x="861" y="789"/>
                  </a:lnTo>
                  <a:lnTo>
                    <a:pt x="874" y="784"/>
                  </a:lnTo>
                  <a:lnTo>
                    <a:pt x="879" y="781"/>
                  </a:lnTo>
                  <a:lnTo>
                    <a:pt x="882" y="779"/>
                  </a:lnTo>
                  <a:lnTo>
                    <a:pt x="887" y="778"/>
                  </a:lnTo>
                  <a:lnTo>
                    <a:pt x="891" y="779"/>
                  </a:lnTo>
                  <a:lnTo>
                    <a:pt x="892" y="781"/>
                  </a:lnTo>
                  <a:lnTo>
                    <a:pt x="894" y="783"/>
                  </a:lnTo>
                  <a:lnTo>
                    <a:pt x="892" y="787"/>
                  </a:lnTo>
                  <a:lnTo>
                    <a:pt x="894" y="787"/>
                  </a:lnTo>
                  <a:lnTo>
                    <a:pt x="897" y="784"/>
                  </a:lnTo>
                  <a:lnTo>
                    <a:pt x="927" y="777"/>
                  </a:lnTo>
                  <a:lnTo>
                    <a:pt x="975" y="744"/>
                  </a:lnTo>
                  <a:lnTo>
                    <a:pt x="977" y="735"/>
                  </a:lnTo>
                  <a:lnTo>
                    <a:pt x="978" y="733"/>
                  </a:lnTo>
                  <a:lnTo>
                    <a:pt x="1002" y="714"/>
                  </a:lnTo>
                  <a:lnTo>
                    <a:pt x="994" y="701"/>
                  </a:lnTo>
                  <a:lnTo>
                    <a:pt x="992" y="697"/>
                  </a:lnTo>
                  <a:lnTo>
                    <a:pt x="994" y="686"/>
                  </a:lnTo>
                  <a:lnTo>
                    <a:pt x="995" y="684"/>
                  </a:lnTo>
                  <a:lnTo>
                    <a:pt x="997" y="682"/>
                  </a:lnTo>
                  <a:lnTo>
                    <a:pt x="1015" y="676"/>
                  </a:lnTo>
                  <a:lnTo>
                    <a:pt x="1019" y="676"/>
                  </a:lnTo>
                  <a:lnTo>
                    <a:pt x="1023" y="679"/>
                  </a:lnTo>
                  <a:lnTo>
                    <a:pt x="1024" y="681"/>
                  </a:lnTo>
                  <a:lnTo>
                    <a:pt x="1023" y="691"/>
                  </a:lnTo>
                  <a:lnTo>
                    <a:pt x="1039" y="690"/>
                  </a:lnTo>
                  <a:lnTo>
                    <a:pt x="1043" y="691"/>
                  </a:lnTo>
                  <a:lnTo>
                    <a:pt x="1044" y="695"/>
                  </a:lnTo>
                  <a:lnTo>
                    <a:pt x="1073" y="681"/>
                  </a:lnTo>
                  <a:lnTo>
                    <a:pt x="1075" y="680"/>
                  </a:lnTo>
                  <a:lnTo>
                    <a:pt x="1089" y="676"/>
                  </a:lnTo>
                  <a:lnTo>
                    <a:pt x="1089" y="676"/>
                  </a:lnTo>
                  <a:lnTo>
                    <a:pt x="1087" y="671"/>
                  </a:lnTo>
                  <a:lnTo>
                    <a:pt x="1085" y="667"/>
                  </a:lnTo>
                  <a:lnTo>
                    <a:pt x="1087" y="665"/>
                  </a:lnTo>
                  <a:lnTo>
                    <a:pt x="1089" y="660"/>
                  </a:lnTo>
                  <a:lnTo>
                    <a:pt x="1092" y="657"/>
                  </a:lnTo>
                  <a:lnTo>
                    <a:pt x="1098" y="651"/>
                  </a:lnTo>
                  <a:lnTo>
                    <a:pt x="1104" y="633"/>
                  </a:lnTo>
                  <a:lnTo>
                    <a:pt x="1099" y="625"/>
                  </a:lnTo>
                  <a:lnTo>
                    <a:pt x="1098" y="621"/>
                  </a:lnTo>
                  <a:lnTo>
                    <a:pt x="1098" y="613"/>
                  </a:lnTo>
                  <a:lnTo>
                    <a:pt x="1099" y="611"/>
                  </a:lnTo>
                  <a:lnTo>
                    <a:pt x="1101" y="608"/>
                  </a:lnTo>
                  <a:lnTo>
                    <a:pt x="1099" y="603"/>
                  </a:lnTo>
                  <a:lnTo>
                    <a:pt x="1101" y="601"/>
                  </a:lnTo>
                  <a:lnTo>
                    <a:pt x="1104" y="591"/>
                  </a:lnTo>
                  <a:lnTo>
                    <a:pt x="1108" y="586"/>
                  </a:lnTo>
                  <a:lnTo>
                    <a:pt x="1112" y="578"/>
                  </a:lnTo>
                  <a:lnTo>
                    <a:pt x="1114" y="559"/>
                  </a:lnTo>
                  <a:lnTo>
                    <a:pt x="1114" y="547"/>
                  </a:lnTo>
                  <a:lnTo>
                    <a:pt x="1112" y="533"/>
                  </a:lnTo>
                  <a:lnTo>
                    <a:pt x="1108" y="527"/>
                  </a:lnTo>
                  <a:lnTo>
                    <a:pt x="1104" y="524"/>
                  </a:lnTo>
                  <a:lnTo>
                    <a:pt x="1103" y="519"/>
                  </a:lnTo>
                  <a:lnTo>
                    <a:pt x="1104" y="517"/>
                  </a:lnTo>
                  <a:lnTo>
                    <a:pt x="1105" y="515"/>
                  </a:lnTo>
                  <a:lnTo>
                    <a:pt x="1104" y="514"/>
                  </a:lnTo>
                  <a:lnTo>
                    <a:pt x="1102" y="510"/>
                  </a:lnTo>
                  <a:lnTo>
                    <a:pt x="1098" y="504"/>
                  </a:lnTo>
                  <a:lnTo>
                    <a:pt x="1092" y="500"/>
                  </a:lnTo>
                  <a:lnTo>
                    <a:pt x="1091" y="496"/>
                  </a:lnTo>
                  <a:lnTo>
                    <a:pt x="1091" y="493"/>
                  </a:lnTo>
                  <a:lnTo>
                    <a:pt x="1092" y="489"/>
                  </a:lnTo>
                  <a:lnTo>
                    <a:pt x="1093" y="484"/>
                  </a:lnTo>
                  <a:lnTo>
                    <a:pt x="1086" y="474"/>
                  </a:lnTo>
                  <a:lnTo>
                    <a:pt x="1075" y="464"/>
                  </a:lnTo>
                  <a:lnTo>
                    <a:pt x="1075" y="463"/>
                  </a:lnTo>
                  <a:lnTo>
                    <a:pt x="1074" y="462"/>
                  </a:lnTo>
                  <a:lnTo>
                    <a:pt x="1072" y="456"/>
                  </a:lnTo>
                  <a:close/>
                </a:path>
              </a:pathLst>
            </a:custGeom>
            <a:solidFill>
              <a:srgbClr val="002F48"/>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1" name="Freeform 168">
              <a:extLst>
                <a:ext uri="{FF2B5EF4-FFF2-40B4-BE49-F238E27FC236}">
                  <a16:creationId xmlns:a16="http://schemas.microsoft.com/office/drawing/2014/main" id="{E834E358-6C99-91CA-F1D0-8E069235E17E}"/>
                </a:ext>
              </a:extLst>
            </p:cNvPr>
            <p:cNvSpPr>
              <a:spLocks/>
            </p:cNvSpPr>
            <p:nvPr/>
          </p:nvSpPr>
          <p:spPr bwMode="auto">
            <a:xfrm>
              <a:off x="5720802" y="4168777"/>
              <a:ext cx="1095375" cy="530225"/>
            </a:xfrm>
            <a:custGeom>
              <a:avLst/>
              <a:gdLst>
                <a:gd name="T0" fmla="*/ 673 w 690"/>
                <a:gd name="T1" fmla="*/ 65 h 334"/>
                <a:gd name="T2" fmla="*/ 673 w 690"/>
                <a:gd name="T3" fmla="*/ 58 h 334"/>
                <a:gd name="T4" fmla="*/ 671 w 690"/>
                <a:gd name="T5" fmla="*/ 16 h 334"/>
                <a:gd name="T6" fmla="*/ 3 w 690"/>
                <a:gd name="T7" fmla="*/ 0 h 334"/>
                <a:gd name="T8" fmla="*/ 241 w 690"/>
                <a:gd name="T9" fmla="*/ 53 h 334"/>
                <a:gd name="T10" fmla="*/ 246 w 690"/>
                <a:gd name="T11" fmla="*/ 57 h 334"/>
                <a:gd name="T12" fmla="*/ 240 w 690"/>
                <a:gd name="T13" fmla="*/ 244 h 334"/>
                <a:gd name="T14" fmla="*/ 249 w 690"/>
                <a:gd name="T15" fmla="*/ 246 h 334"/>
                <a:gd name="T16" fmla="*/ 264 w 690"/>
                <a:gd name="T17" fmla="*/ 265 h 334"/>
                <a:gd name="T18" fmla="*/ 282 w 690"/>
                <a:gd name="T19" fmla="*/ 260 h 334"/>
                <a:gd name="T20" fmla="*/ 289 w 690"/>
                <a:gd name="T21" fmla="*/ 260 h 334"/>
                <a:gd name="T22" fmla="*/ 304 w 690"/>
                <a:gd name="T23" fmla="*/ 270 h 334"/>
                <a:gd name="T24" fmla="*/ 305 w 690"/>
                <a:gd name="T25" fmla="*/ 278 h 334"/>
                <a:gd name="T26" fmla="*/ 308 w 690"/>
                <a:gd name="T27" fmla="*/ 284 h 334"/>
                <a:gd name="T28" fmla="*/ 334 w 690"/>
                <a:gd name="T29" fmla="*/ 289 h 334"/>
                <a:gd name="T30" fmla="*/ 341 w 690"/>
                <a:gd name="T31" fmla="*/ 288 h 334"/>
                <a:gd name="T32" fmla="*/ 349 w 690"/>
                <a:gd name="T33" fmla="*/ 288 h 334"/>
                <a:gd name="T34" fmla="*/ 359 w 690"/>
                <a:gd name="T35" fmla="*/ 296 h 334"/>
                <a:gd name="T36" fmla="*/ 367 w 690"/>
                <a:gd name="T37" fmla="*/ 290 h 334"/>
                <a:gd name="T38" fmla="*/ 393 w 690"/>
                <a:gd name="T39" fmla="*/ 298 h 334"/>
                <a:gd name="T40" fmla="*/ 403 w 690"/>
                <a:gd name="T41" fmla="*/ 308 h 334"/>
                <a:gd name="T42" fmla="*/ 406 w 690"/>
                <a:gd name="T43" fmla="*/ 313 h 334"/>
                <a:gd name="T44" fmla="*/ 406 w 690"/>
                <a:gd name="T45" fmla="*/ 317 h 334"/>
                <a:gd name="T46" fmla="*/ 417 w 690"/>
                <a:gd name="T47" fmla="*/ 314 h 334"/>
                <a:gd name="T48" fmla="*/ 421 w 690"/>
                <a:gd name="T49" fmla="*/ 309 h 334"/>
                <a:gd name="T50" fmla="*/ 432 w 690"/>
                <a:gd name="T51" fmla="*/ 309 h 334"/>
                <a:gd name="T52" fmla="*/ 457 w 690"/>
                <a:gd name="T53" fmla="*/ 318 h 334"/>
                <a:gd name="T54" fmla="*/ 466 w 690"/>
                <a:gd name="T55" fmla="*/ 317 h 334"/>
                <a:gd name="T56" fmla="*/ 471 w 690"/>
                <a:gd name="T57" fmla="*/ 320 h 334"/>
                <a:gd name="T58" fmla="*/ 477 w 690"/>
                <a:gd name="T59" fmla="*/ 320 h 334"/>
                <a:gd name="T60" fmla="*/ 481 w 690"/>
                <a:gd name="T61" fmla="*/ 317 h 334"/>
                <a:gd name="T62" fmla="*/ 491 w 690"/>
                <a:gd name="T63" fmla="*/ 314 h 334"/>
                <a:gd name="T64" fmla="*/ 496 w 690"/>
                <a:gd name="T65" fmla="*/ 315 h 334"/>
                <a:gd name="T66" fmla="*/ 498 w 690"/>
                <a:gd name="T67" fmla="*/ 319 h 334"/>
                <a:gd name="T68" fmla="*/ 506 w 690"/>
                <a:gd name="T69" fmla="*/ 320 h 334"/>
                <a:gd name="T70" fmla="*/ 511 w 690"/>
                <a:gd name="T71" fmla="*/ 317 h 334"/>
                <a:gd name="T72" fmla="*/ 520 w 690"/>
                <a:gd name="T73" fmla="*/ 319 h 334"/>
                <a:gd name="T74" fmla="*/ 524 w 690"/>
                <a:gd name="T75" fmla="*/ 323 h 334"/>
                <a:gd name="T76" fmla="*/ 526 w 690"/>
                <a:gd name="T77" fmla="*/ 327 h 334"/>
                <a:gd name="T78" fmla="*/ 546 w 690"/>
                <a:gd name="T79" fmla="*/ 324 h 334"/>
                <a:gd name="T80" fmla="*/ 555 w 690"/>
                <a:gd name="T81" fmla="*/ 320 h 334"/>
                <a:gd name="T82" fmla="*/ 588 w 690"/>
                <a:gd name="T83" fmla="*/ 314 h 334"/>
                <a:gd name="T84" fmla="*/ 593 w 690"/>
                <a:gd name="T85" fmla="*/ 314 h 334"/>
                <a:gd name="T86" fmla="*/ 602 w 690"/>
                <a:gd name="T87" fmla="*/ 314 h 334"/>
                <a:gd name="T88" fmla="*/ 629 w 690"/>
                <a:gd name="T89" fmla="*/ 314 h 334"/>
                <a:gd name="T90" fmla="*/ 633 w 690"/>
                <a:gd name="T91" fmla="*/ 311 h 334"/>
                <a:gd name="T92" fmla="*/ 678 w 690"/>
                <a:gd name="T93" fmla="*/ 330 h 334"/>
                <a:gd name="T94" fmla="*/ 685 w 690"/>
                <a:gd name="T95" fmla="*/ 333 h 334"/>
                <a:gd name="T96" fmla="*/ 686 w 690"/>
                <a:gd name="T97" fmla="*/ 334 h 334"/>
                <a:gd name="T98" fmla="*/ 675 w 690"/>
                <a:gd name="T99" fmla="*/ 66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0" h="334">
                  <a:moveTo>
                    <a:pt x="675" y="66"/>
                  </a:moveTo>
                  <a:lnTo>
                    <a:pt x="673" y="65"/>
                  </a:lnTo>
                  <a:lnTo>
                    <a:pt x="672" y="60"/>
                  </a:lnTo>
                  <a:lnTo>
                    <a:pt x="673" y="58"/>
                  </a:lnTo>
                  <a:lnTo>
                    <a:pt x="672" y="16"/>
                  </a:lnTo>
                  <a:lnTo>
                    <a:pt x="671" y="16"/>
                  </a:lnTo>
                  <a:lnTo>
                    <a:pt x="79" y="6"/>
                  </a:lnTo>
                  <a:lnTo>
                    <a:pt x="3" y="0"/>
                  </a:lnTo>
                  <a:lnTo>
                    <a:pt x="0" y="39"/>
                  </a:lnTo>
                  <a:lnTo>
                    <a:pt x="241" y="53"/>
                  </a:lnTo>
                  <a:lnTo>
                    <a:pt x="245" y="54"/>
                  </a:lnTo>
                  <a:lnTo>
                    <a:pt x="246" y="57"/>
                  </a:lnTo>
                  <a:lnTo>
                    <a:pt x="246" y="58"/>
                  </a:lnTo>
                  <a:lnTo>
                    <a:pt x="240" y="244"/>
                  </a:lnTo>
                  <a:lnTo>
                    <a:pt x="244" y="245"/>
                  </a:lnTo>
                  <a:lnTo>
                    <a:pt x="249" y="246"/>
                  </a:lnTo>
                  <a:lnTo>
                    <a:pt x="253" y="249"/>
                  </a:lnTo>
                  <a:lnTo>
                    <a:pt x="264" y="265"/>
                  </a:lnTo>
                  <a:lnTo>
                    <a:pt x="277" y="265"/>
                  </a:lnTo>
                  <a:lnTo>
                    <a:pt x="282" y="260"/>
                  </a:lnTo>
                  <a:lnTo>
                    <a:pt x="284" y="259"/>
                  </a:lnTo>
                  <a:lnTo>
                    <a:pt x="289" y="260"/>
                  </a:lnTo>
                  <a:lnTo>
                    <a:pt x="300" y="266"/>
                  </a:lnTo>
                  <a:lnTo>
                    <a:pt x="304" y="270"/>
                  </a:lnTo>
                  <a:lnTo>
                    <a:pt x="305" y="273"/>
                  </a:lnTo>
                  <a:lnTo>
                    <a:pt x="305" y="278"/>
                  </a:lnTo>
                  <a:lnTo>
                    <a:pt x="306" y="281"/>
                  </a:lnTo>
                  <a:lnTo>
                    <a:pt x="308" y="284"/>
                  </a:lnTo>
                  <a:lnTo>
                    <a:pt x="326" y="286"/>
                  </a:lnTo>
                  <a:lnTo>
                    <a:pt x="334" y="289"/>
                  </a:lnTo>
                  <a:lnTo>
                    <a:pt x="338" y="289"/>
                  </a:lnTo>
                  <a:lnTo>
                    <a:pt x="341" y="288"/>
                  </a:lnTo>
                  <a:lnTo>
                    <a:pt x="344" y="286"/>
                  </a:lnTo>
                  <a:lnTo>
                    <a:pt x="349" y="288"/>
                  </a:lnTo>
                  <a:lnTo>
                    <a:pt x="357" y="296"/>
                  </a:lnTo>
                  <a:lnTo>
                    <a:pt x="359" y="296"/>
                  </a:lnTo>
                  <a:lnTo>
                    <a:pt x="364" y="292"/>
                  </a:lnTo>
                  <a:lnTo>
                    <a:pt x="367" y="290"/>
                  </a:lnTo>
                  <a:lnTo>
                    <a:pt x="390" y="296"/>
                  </a:lnTo>
                  <a:lnTo>
                    <a:pt x="393" y="298"/>
                  </a:lnTo>
                  <a:lnTo>
                    <a:pt x="395" y="300"/>
                  </a:lnTo>
                  <a:lnTo>
                    <a:pt x="403" y="308"/>
                  </a:lnTo>
                  <a:lnTo>
                    <a:pt x="404" y="309"/>
                  </a:lnTo>
                  <a:lnTo>
                    <a:pt x="406" y="313"/>
                  </a:lnTo>
                  <a:lnTo>
                    <a:pt x="406" y="314"/>
                  </a:lnTo>
                  <a:lnTo>
                    <a:pt x="406" y="317"/>
                  </a:lnTo>
                  <a:lnTo>
                    <a:pt x="416" y="318"/>
                  </a:lnTo>
                  <a:lnTo>
                    <a:pt x="417" y="314"/>
                  </a:lnTo>
                  <a:lnTo>
                    <a:pt x="418" y="311"/>
                  </a:lnTo>
                  <a:lnTo>
                    <a:pt x="421" y="309"/>
                  </a:lnTo>
                  <a:lnTo>
                    <a:pt x="428" y="308"/>
                  </a:lnTo>
                  <a:lnTo>
                    <a:pt x="432" y="309"/>
                  </a:lnTo>
                  <a:lnTo>
                    <a:pt x="450" y="320"/>
                  </a:lnTo>
                  <a:lnTo>
                    <a:pt x="457" y="318"/>
                  </a:lnTo>
                  <a:lnTo>
                    <a:pt x="460" y="317"/>
                  </a:lnTo>
                  <a:lnTo>
                    <a:pt x="466" y="317"/>
                  </a:lnTo>
                  <a:lnTo>
                    <a:pt x="470" y="318"/>
                  </a:lnTo>
                  <a:lnTo>
                    <a:pt x="471" y="320"/>
                  </a:lnTo>
                  <a:lnTo>
                    <a:pt x="471" y="323"/>
                  </a:lnTo>
                  <a:lnTo>
                    <a:pt x="477" y="320"/>
                  </a:lnTo>
                  <a:lnTo>
                    <a:pt x="479" y="318"/>
                  </a:lnTo>
                  <a:lnTo>
                    <a:pt x="481" y="317"/>
                  </a:lnTo>
                  <a:lnTo>
                    <a:pt x="489" y="314"/>
                  </a:lnTo>
                  <a:lnTo>
                    <a:pt x="491" y="314"/>
                  </a:lnTo>
                  <a:lnTo>
                    <a:pt x="492" y="314"/>
                  </a:lnTo>
                  <a:lnTo>
                    <a:pt x="496" y="315"/>
                  </a:lnTo>
                  <a:lnTo>
                    <a:pt x="498" y="318"/>
                  </a:lnTo>
                  <a:lnTo>
                    <a:pt x="498" y="319"/>
                  </a:lnTo>
                  <a:lnTo>
                    <a:pt x="501" y="320"/>
                  </a:lnTo>
                  <a:lnTo>
                    <a:pt x="506" y="320"/>
                  </a:lnTo>
                  <a:lnTo>
                    <a:pt x="509" y="318"/>
                  </a:lnTo>
                  <a:lnTo>
                    <a:pt x="511" y="317"/>
                  </a:lnTo>
                  <a:lnTo>
                    <a:pt x="515" y="318"/>
                  </a:lnTo>
                  <a:lnTo>
                    <a:pt x="520" y="319"/>
                  </a:lnTo>
                  <a:lnTo>
                    <a:pt x="522" y="320"/>
                  </a:lnTo>
                  <a:lnTo>
                    <a:pt x="524" y="323"/>
                  </a:lnTo>
                  <a:lnTo>
                    <a:pt x="524" y="323"/>
                  </a:lnTo>
                  <a:lnTo>
                    <a:pt x="526" y="327"/>
                  </a:lnTo>
                  <a:lnTo>
                    <a:pt x="536" y="332"/>
                  </a:lnTo>
                  <a:lnTo>
                    <a:pt x="546" y="324"/>
                  </a:lnTo>
                  <a:lnTo>
                    <a:pt x="553" y="322"/>
                  </a:lnTo>
                  <a:lnTo>
                    <a:pt x="555" y="320"/>
                  </a:lnTo>
                  <a:lnTo>
                    <a:pt x="572" y="319"/>
                  </a:lnTo>
                  <a:lnTo>
                    <a:pt x="588" y="314"/>
                  </a:lnTo>
                  <a:lnTo>
                    <a:pt x="592" y="314"/>
                  </a:lnTo>
                  <a:lnTo>
                    <a:pt x="593" y="314"/>
                  </a:lnTo>
                  <a:lnTo>
                    <a:pt x="600" y="314"/>
                  </a:lnTo>
                  <a:lnTo>
                    <a:pt x="602" y="314"/>
                  </a:lnTo>
                  <a:lnTo>
                    <a:pt x="621" y="317"/>
                  </a:lnTo>
                  <a:lnTo>
                    <a:pt x="629" y="314"/>
                  </a:lnTo>
                  <a:lnTo>
                    <a:pt x="631" y="313"/>
                  </a:lnTo>
                  <a:lnTo>
                    <a:pt x="633" y="311"/>
                  </a:lnTo>
                  <a:lnTo>
                    <a:pt x="637" y="313"/>
                  </a:lnTo>
                  <a:lnTo>
                    <a:pt x="678" y="330"/>
                  </a:lnTo>
                  <a:lnTo>
                    <a:pt x="681" y="332"/>
                  </a:lnTo>
                  <a:lnTo>
                    <a:pt x="685" y="333"/>
                  </a:lnTo>
                  <a:lnTo>
                    <a:pt x="685" y="333"/>
                  </a:lnTo>
                  <a:lnTo>
                    <a:pt x="686" y="334"/>
                  </a:lnTo>
                  <a:lnTo>
                    <a:pt x="690" y="172"/>
                  </a:lnTo>
                  <a:lnTo>
                    <a:pt x="675" y="66"/>
                  </a:lnTo>
                  <a:close/>
                </a:path>
              </a:pathLst>
            </a:custGeom>
            <a:solidFill>
              <a:srgbClr val="002F48"/>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2" name="Freeform 75">
              <a:extLst>
                <a:ext uri="{FF2B5EF4-FFF2-40B4-BE49-F238E27FC236}">
                  <a16:creationId xmlns:a16="http://schemas.microsoft.com/office/drawing/2014/main" id="{22D95131-E51B-C090-B2B1-EA2030C71B35}"/>
                </a:ext>
              </a:extLst>
            </p:cNvPr>
            <p:cNvSpPr>
              <a:spLocks/>
            </p:cNvSpPr>
            <p:nvPr/>
          </p:nvSpPr>
          <p:spPr bwMode="auto">
            <a:xfrm>
              <a:off x="6806651" y="4249739"/>
              <a:ext cx="617538" cy="549275"/>
            </a:xfrm>
            <a:custGeom>
              <a:avLst/>
              <a:gdLst>
                <a:gd name="T0" fmla="*/ 344 w 389"/>
                <a:gd name="T1" fmla="*/ 53 h 346"/>
                <a:gd name="T2" fmla="*/ 341 w 389"/>
                <a:gd name="T3" fmla="*/ 53 h 346"/>
                <a:gd name="T4" fmla="*/ 337 w 389"/>
                <a:gd name="T5" fmla="*/ 52 h 346"/>
                <a:gd name="T6" fmla="*/ 337 w 389"/>
                <a:gd name="T7" fmla="*/ 39 h 346"/>
                <a:gd name="T8" fmla="*/ 349 w 389"/>
                <a:gd name="T9" fmla="*/ 26 h 346"/>
                <a:gd name="T10" fmla="*/ 358 w 389"/>
                <a:gd name="T11" fmla="*/ 14 h 346"/>
                <a:gd name="T12" fmla="*/ 350 w 389"/>
                <a:gd name="T13" fmla="*/ 3 h 346"/>
                <a:gd name="T14" fmla="*/ 97 w 389"/>
                <a:gd name="T15" fmla="*/ 10 h 346"/>
                <a:gd name="T16" fmla="*/ 15 w 389"/>
                <a:gd name="T17" fmla="*/ 121 h 346"/>
                <a:gd name="T18" fmla="*/ 12 w 389"/>
                <a:gd name="T19" fmla="*/ 288 h 346"/>
                <a:gd name="T20" fmla="*/ 23 w 389"/>
                <a:gd name="T21" fmla="*/ 297 h 346"/>
                <a:gd name="T22" fmla="*/ 31 w 389"/>
                <a:gd name="T23" fmla="*/ 293 h 346"/>
                <a:gd name="T24" fmla="*/ 50 w 389"/>
                <a:gd name="T25" fmla="*/ 297 h 346"/>
                <a:gd name="T26" fmla="*/ 51 w 389"/>
                <a:gd name="T27" fmla="*/ 301 h 346"/>
                <a:gd name="T28" fmla="*/ 97 w 389"/>
                <a:gd name="T29" fmla="*/ 345 h 346"/>
                <a:gd name="T30" fmla="*/ 286 w 389"/>
                <a:gd name="T31" fmla="*/ 342 h 346"/>
                <a:gd name="T32" fmla="*/ 286 w 389"/>
                <a:gd name="T33" fmla="*/ 330 h 346"/>
                <a:gd name="T34" fmla="*/ 290 w 389"/>
                <a:gd name="T35" fmla="*/ 326 h 346"/>
                <a:gd name="T36" fmla="*/ 290 w 389"/>
                <a:gd name="T37" fmla="*/ 323 h 346"/>
                <a:gd name="T38" fmla="*/ 287 w 389"/>
                <a:gd name="T39" fmla="*/ 311 h 346"/>
                <a:gd name="T40" fmla="*/ 280 w 389"/>
                <a:gd name="T41" fmla="*/ 302 h 346"/>
                <a:gd name="T42" fmla="*/ 278 w 389"/>
                <a:gd name="T43" fmla="*/ 283 h 346"/>
                <a:gd name="T44" fmla="*/ 288 w 389"/>
                <a:gd name="T45" fmla="*/ 263 h 346"/>
                <a:gd name="T46" fmla="*/ 290 w 389"/>
                <a:gd name="T47" fmla="*/ 249 h 346"/>
                <a:gd name="T48" fmla="*/ 297 w 389"/>
                <a:gd name="T49" fmla="*/ 232 h 346"/>
                <a:gd name="T50" fmla="*/ 303 w 389"/>
                <a:gd name="T51" fmla="*/ 225 h 346"/>
                <a:gd name="T52" fmla="*/ 329 w 389"/>
                <a:gd name="T53" fmla="*/ 200 h 346"/>
                <a:gd name="T54" fmla="*/ 329 w 389"/>
                <a:gd name="T55" fmla="*/ 179 h 346"/>
                <a:gd name="T56" fmla="*/ 335 w 389"/>
                <a:gd name="T57" fmla="*/ 161 h 346"/>
                <a:gd name="T58" fmla="*/ 349 w 389"/>
                <a:gd name="T59" fmla="*/ 144 h 346"/>
                <a:gd name="T60" fmla="*/ 352 w 389"/>
                <a:gd name="T61" fmla="*/ 140 h 346"/>
                <a:gd name="T62" fmla="*/ 360 w 389"/>
                <a:gd name="T63" fmla="*/ 133 h 346"/>
                <a:gd name="T64" fmla="*/ 365 w 389"/>
                <a:gd name="T65" fmla="*/ 121 h 346"/>
                <a:gd name="T66" fmla="*/ 363 w 389"/>
                <a:gd name="T67" fmla="*/ 102 h 346"/>
                <a:gd name="T68" fmla="*/ 377 w 389"/>
                <a:gd name="T69" fmla="*/ 71 h 346"/>
                <a:gd name="T70" fmla="*/ 387 w 389"/>
                <a:gd name="T71" fmla="*/ 57 h 346"/>
                <a:gd name="T72" fmla="*/ 388 w 389"/>
                <a:gd name="T73" fmla="*/ 50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9" h="346">
                  <a:moveTo>
                    <a:pt x="388" y="50"/>
                  </a:moveTo>
                  <a:lnTo>
                    <a:pt x="344" y="53"/>
                  </a:lnTo>
                  <a:lnTo>
                    <a:pt x="341" y="53"/>
                  </a:lnTo>
                  <a:lnTo>
                    <a:pt x="341" y="53"/>
                  </a:lnTo>
                  <a:lnTo>
                    <a:pt x="340" y="53"/>
                  </a:lnTo>
                  <a:lnTo>
                    <a:pt x="337" y="52"/>
                  </a:lnTo>
                  <a:lnTo>
                    <a:pt x="336" y="48"/>
                  </a:lnTo>
                  <a:lnTo>
                    <a:pt x="337" y="39"/>
                  </a:lnTo>
                  <a:lnTo>
                    <a:pt x="339" y="37"/>
                  </a:lnTo>
                  <a:lnTo>
                    <a:pt x="349" y="26"/>
                  </a:lnTo>
                  <a:lnTo>
                    <a:pt x="358" y="19"/>
                  </a:lnTo>
                  <a:lnTo>
                    <a:pt x="358" y="14"/>
                  </a:lnTo>
                  <a:lnTo>
                    <a:pt x="356" y="8"/>
                  </a:lnTo>
                  <a:lnTo>
                    <a:pt x="350" y="3"/>
                  </a:lnTo>
                  <a:lnTo>
                    <a:pt x="349" y="0"/>
                  </a:lnTo>
                  <a:lnTo>
                    <a:pt x="97" y="10"/>
                  </a:lnTo>
                  <a:lnTo>
                    <a:pt x="0" y="15"/>
                  </a:lnTo>
                  <a:lnTo>
                    <a:pt x="15" y="121"/>
                  </a:lnTo>
                  <a:lnTo>
                    <a:pt x="12" y="288"/>
                  </a:lnTo>
                  <a:lnTo>
                    <a:pt x="12" y="288"/>
                  </a:lnTo>
                  <a:lnTo>
                    <a:pt x="18" y="296"/>
                  </a:lnTo>
                  <a:lnTo>
                    <a:pt x="23" y="297"/>
                  </a:lnTo>
                  <a:lnTo>
                    <a:pt x="28" y="294"/>
                  </a:lnTo>
                  <a:lnTo>
                    <a:pt x="31" y="293"/>
                  </a:lnTo>
                  <a:lnTo>
                    <a:pt x="46" y="296"/>
                  </a:lnTo>
                  <a:lnTo>
                    <a:pt x="50" y="297"/>
                  </a:lnTo>
                  <a:lnTo>
                    <a:pt x="51" y="299"/>
                  </a:lnTo>
                  <a:lnTo>
                    <a:pt x="51" y="301"/>
                  </a:lnTo>
                  <a:lnTo>
                    <a:pt x="51" y="346"/>
                  </a:lnTo>
                  <a:lnTo>
                    <a:pt x="97" y="345"/>
                  </a:lnTo>
                  <a:lnTo>
                    <a:pt x="217" y="343"/>
                  </a:lnTo>
                  <a:lnTo>
                    <a:pt x="286" y="342"/>
                  </a:lnTo>
                  <a:lnTo>
                    <a:pt x="286" y="341"/>
                  </a:lnTo>
                  <a:lnTo>
                    <a:pt x="286" y="330"/>
                  </a:lnTo>
                  <a:lnTo>
                    <a:pt x="287" y="327"/>
                  </a:lnTo>
                  <a:lnTo>
                    <a:pt x="290" y="326"/>
                  </a:lnTo>
                  <a:lnTo>
                    <a:pt x="291" y="325"/>
                  </a:lnTo>
                  <a:lnTo>
                    <a:pt x="290" y="323"/>
                  </a:lnTo>
                  <a:lnTo>
                    <a:pt x="288" y="319"/>
                  </a:lnTo>
                  <a:lnTo>
                    <a:pt x="287" y="311"/>
                  </a:lnTo>
                  <a:lnTo>
                    <a:pt x="281" y="307"/>
                  </a:lnTo>
                  <a:lnTo>
                    <a:pt x="280" y="302"/>
                  </a:lnTo>
                  <a:lnTo>
                    <a:pt x="277" y="286"/>
                  </a:lnTo>
                  <a:lnTo>
                    <a:pt x="278" y="283"/>
                  </a:lnTo>
                  <a:lnTo>
                    <a:pt x="286" y="272"/>
                  </a:lnTo>
                  <a:lnTo>
                    <a:pt x="288" y="263"/>
                  </a:lnTo>
                  <a:lnTo>
                    <a:pt x="288" y="252"/>
                  </a:lnTo>
                  <a:lnTo>
                    <a:pt x="290" y="249"/>
                  </a:lnTo>
                  <a:lnTo>
                    <a:pt x="297" y="242"/>
                  </a:lnTo>
                  <a:lnTo>
                    <a:pt x="297" y="232"/>
                  </a:lnTo>
                  <a:lnTo>
                    <a:pt x="299" y="229"/>
                  </a:lnTo>
                  <a:lnTo>
                    <a:pt x="303" y="225"/>
                  </a:lnTo>
                  <a:lnTo>
                    <a:pt x="313" y="209"/>
                  </a:lnTo>
                  <a:lnTo>
                    <a:pt x="329" y="200"/>
                  </a:lnTo>
                  <a:lnTo>
                    <a:pt x="330" y="194"/>
                  </a:lnTo>
                  <a:lnTo>
                    <a:pt x="329" y="179"/>
                  </a:lnTo>
                  <a:lnTo>
                    <a:pt x="333" y="164"/>
                  </a:lnTo>
                  <a:lnTo>
                    <a:pt x="335" y="161"/>
                  </a:lnTo>
                  <a:lnTo>
                    <a:pt x="349" y="149"/>
                  </a:lnTo>
                  <a:lnTo>
                    <a:pt x="349" y="144"/>
                  </a:lnTo>
                  <a:lnTo>
                    <a:pt x="350" y="141"/>
                  </a:lnTo>
                  <a:lnTo>
                    <a:pt x="352" y="140"/>
                  </a:lnTo>
                  <a:lnTo>
                    <a:pt x="353" y="140"/>
                  </a:lnTo>
                  <a:lnTo>
                    <a:pt x="360" y="133"/>
                  </a:lnTo>
                  <a:lnTo>
                    <a:pt x="361" y="131"/>
                  </a:lnTo>
                  <a:lnTo>
                    <a:pt x="365" y="121"/>
                  </a:lnTo>
                  <a:lnTo>
                    <a:pt x="361" y="106"/>
                  </a:lnTo>
                  <a:lnTo>
                    <a:pt x="363" y="102"/>
                  </a:lnTo>
                  <a:lnTo>
                    <a:pt x="374" y="91"/>
                  </a:lnTo>
                  <a:lnTo>
                    <a:pt x="377" y="71"/>
                  </a:lnTo>
                  <a:lnTo>
                    <a:pt x="379" y="68"/>
                  </a:lnTo>
                  <a:lnTo>
                    <a:pt x="387" y="57"/>
                  </a:lnTo>
                  <a:lnTo>
                    <a:pt x="389" y="52"/>
                  </a:lnTo>
                  <a:lnTo>
                    <a:pt x="388" y="50"/>
                  </a:lnTo>
                  <a:close/>
                </a:path>
              </a:pathLst>
            </a:custGeom>
            <a:solidFill>
              <a:srgbClr val="002F48"/>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3" name="Freeform 202">
              <a:extLst>
                <a:ext uri="{FF2B5EF4-FFF2-40B4-BE49-F238E27FC236}">
                  <a16:creationId xmlns:a16="http://schemas.microsoft.com/office/drawing/2014/main" id="{E9658EE6-50AB-8167-8D0B-88935372ED4E}"/>
                </a:ext>
              </a:extLst>
            </p:cNvPr>
            <p:cNvSpPr>
              <a:spLocks/>
            </p:cNvSpPr>
            <p:nvPr/>
          </p:nvSpPr>
          <p:spPr bwMode="auto">
            <a:xfrm>
              <a:off x="6886026" y="4806952"/>
              <a:ext cx="711200" cy="593725"/>
            </a:xfrm>
            <a:custGeom>
              <a:avLst/>
              <a:gdLst>
                <a:gd name="T0" fmla="*/ 415 w 448"/>
                <a:gd name="T1" fmla="*/ 349 h 374"/>
                <a:gd name="T2" fmla="*/ 394 w 448"/>
                <a:gd name="T3" fmla="*/ 328 h 374"/>
                <a:gd name="T4" fmla="*/ 407 w 448"/>
                <a:gd name="T5" fmla="*/ 308 h 374"/>
                <a:gd name="T6" fmla="*/ 428 w 448"/>
                <a:gd name="T7" fmla="*/ 284 h 374"/>
                <a:gd name="T8" fmla="*/ 426 w 448"/>
                <a:gd name="T9" fmla="*/ 270 h 374"/>
                <a:gd name="T10" fmla="*/ 398 w 448"/>
                <a:gd name="T11" fmla="*/ 293 h 374"/>
                <a:gd name="T12" fmla="*/ 387 w 448"/>
                <a:gd name="T13" fmla="*/ 299 h 374"/>
                <a:gd name="T14" fmla="*/ 372 w 448"/>
                <a:gd name="T15" fmla="*/ 289 h 374"/>
                <a:gd name="T16" fmla="*/ 381 w 448"/>
                <a:gd name="T17" fmla="*/ 274 h 374"/>
                <a:gd name="T18" fmla="*/ 372 w 448"/>
                <a:gd name="T19" fmla="*/ 274 h 374"/>
                <a:gd name="T20" fmla="*/ 354 w 448"/>
                <a:gd name="T21" fmla="*/ 285 h 374"/>
                <a:gd name="T22" fmla="*/ 325 w 448"/>
                <a:gd name="T23" fmla="*/ 284 h 374"/>
                <a:gd name="T24" fmla="*/ 318 w 448"/>
                <a:gd name="T25" fmla="*/ 264 h 374"/>
                <a:gd name="T26" fmla="*/ 340 w 448"/>
                <a:gd name="T27" fmla="*/ 245 h 374"/>
                <a:gd name="T28" fmla="*/ 370 w 448"/>
                <a:gd name="T29" fmla="*/ 251 h 374"/>
                <a:gd name="T30" fmla="*/ 387 w 448"/>
                <a:gd name="T31" fmla="*/ 255 h 374"/>
                <a:gd name="T32" fmla="*/ 367 w 448"/>
                <a:gd name="T33" fmla="*/ 227 h 374"/>
                <a:gd name="T34" fmla="*/ 370 w 448"/>
                <a:gd name="T35" fmla="*/ 191 h 374"/>
                <a:gd name="T36" fmla="*/ 210 w 448"/>
                <a:gd name="T37" fmla="*/ 195 h 374"/>
                <a:gd name="T38" fmla="*/ 223 w 448"/>
                <a:gd name="T39" fmla="*/ 121 h 374"/>
                <a:gd name="T40" fmla="*/ 246 w 448"/>
                <a:gd name="T41" fmla="*/ 74 h 374"/>
                <a:gd name="T42" fmla="*/ 252 w 448"/>
                <a:gd name="T43" fmla="*/ 68 h 374"/>
                <a:gd name="T44" fmla="*/ 253 w 448"/>
                <a:gd name="T45" fmla="*/ 55 h 374"/>
                <a:gd name="T46" fmla="*/ 247 w 448"/>
                <a:gd name="T47" fmla="*/ 23 h 374"/>
                <a:gd name="T48" fmla="*/ 104 w 448"/>
                <a:gd name="T49" fmla="*/ 3 h 374"/>
                <a:gd name="T50" fmla="*/ 0 w 448"/>
                <a:gd name="T51" fmla="*/ 5 h 374"/>
                <a:gd name="T52" fmla="*/ 6 w 448"/>
                <a:gd name="T53" fmla="*/ 104 h 374"/>
                <a:gd name="T54" fmla="*/ 16 w 448"/>
                <a:gd name="T55" fmla="*/ 116 h 374"/>
                <a:gd name="T56" fmla="*/ 26 w 448"/>
                <a:gd name="T57" fmla="*/ 135 h 374"/>
                <a:gd name="T58" fmla="*/ 25 w 448"/>
                <a:gd name="T59" fmla="*/ 143 h 374"/>
                <a:gd name="T60" fmla="*/ 31 w 448"/>
                <a:gd name="T61" fmla="*/ 150 h 374"/>
                <a:gd name="T62" fmla="*/ 38 w 448"/>
                <a:gd name="T63" fmla="*/ 162 h 374"/>
                <a:gd name="T64" fmla="*/ 37 w 448"/>
                <a:gd name="T65" fmla="*/ 166 h 374"/>
                <a:gd name="T66" fmla="*/ 44 w 448"/>
                <a:gd name="T67" fmla="*/ 181 h 374"/>
                <a:gd name="T68" fmla="*/ 44 w 448"/>
                <a:gd name="T69" fmla="*/ 226 h 374"/>
                <a:gd name="T70" fmla="*/ 35 w 448"/>
                <a:gd name="T71" fmla="*/ 245 h 374"/>
                <a:gd name="T72" fmla="*/ 31 w 448"/>
                <a:gd name="T73" fmla="*/ 261 h 374"/>
                <a:gd name="T74" fmla="*/ 37 w 448"/>
                <a:gd name="T75" fmla="*/ 277 h 374"/>
                <a:gd name="T76" fmla="*/ 27 w 448"/>
                <a:gd name="T77" fmla="*/ 305 h 374"/>
                <a:gd name="T78" fmla="*/ 18 w 448"/>
                <a:gd name="T79" fmla="*/ 317 h 374"/>
                <a:gd name="T80" fmla="*/ 47 w 448"/>
                <a:gd name="T81" fmla="*/ 316 h 374"/>
                <a:gd name="T82" fmla="*/ 152 w 448"/>
                <a:gd name="T83" fmla="*/ 330 h 374"/>
                <a:gd name="T84" fmla="*/ 167 w 448"/>
                <a:gd name="T85" fmla="*/ 322 h 374"/>
                <a:gd name="T86" fmla="*/ 189 w 448"/>
                <a:gd name="T87" fmla="*/ 305 h 374"/>
                <a:gd name="T88" fmla="*/ 200 w 448"/>
                <a:gd name="T89" fmla="*/ 309 h 374"/>
                <a:gd name="T90" fmla="*/ 211 w 448"/>
                <a:gd name="T91" fmla="*/ 312 h 374"/>
                <a:gd name="T92" fmla="*/ 224 w 448"/>
                <a:gd name="T93" fmla="*/ 317 h 374"/>
                <a:gd name="T94" fmla="*/ 227 w 448"/>
                <a:gd name="T95" fmla="*/ 328 h 374"/>
                <a:gd name="T96" fmla="*/ 256 w 448"/>
                <a:gd name="T97" fmla="*/ 338 h 374"/>
                <a:gd name="T98" fmla="*/ 290 w 448"/>
                <a:gd name="T99" fmla="*/ 366 h 374"/>
                <a:gd name="T100" fmla="*/ 313 w 448"/>
                <a:gd name="T101" fmla="*/ 358 h 374"/>
                <a:gd name="T102" fmla="*/ 324 w 448"/>
                <a:gd name="T103" fmla="*/ 358 h 374"/>
                <a:gd name="T104" fmla="*/ 340 w 448"/>
                <a:gd name="T105" fmla="*/ 358 h 374"/>
                <a:gd name="T106" fmla="*/ 357 w 448"/>
                <a:gd name="T107" fmla="*/ 361 h 374"/>
                <a:gd name="T108" fmla="*/ 360 w 448"/>
                <a:gd name="T109" fmla="*/ 337 h 374"/>
                <a:gd name="T110" fmla="*/ 375 w 448"/>
                <a:gd name="T111" fmla="*/ 330 h 374"/>
                <a:gd name="T112" fmla="*/ 380 w 448"/>
                <a:gd name="T113" fmla="*/ 344 h 374"/>
                <a:gd name="T114" fmla="*/ 422 w 448"/>
                <a:gd name="T115" fmla="*/ 359 h 374"/>
                <a:gd name="T116" fmla="*/ 445 w 448"/>
                <a:gd name="T117" fmla="*/ 367 h 374"/>
                <a:gd name="T118" fmla="*/ 447 w 448"/>
                <a:gd name="T119" fmla="*/ 362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48" h="374">
                  <a:moveTo>
                    <a:pt x="447" y="362"/>
                  </a:moveTo>
                  <a:lnTo>
                    <a:pt x="417" y="351"/>
                  </a:lnTo>
                  <a:lnTo>
                    <a:pt x="415" y="349"/>
                  </a:lnTo>
                  <a:lnTo>
                    <a:pt x="399" y="338"/>
                  </a:lnTo>
                  <a:lnTo>
                    <a:pt x="396" y="332"/>
                  </a:lnTo>
                  <a:lnTo>
                    <a:pt x="394" y="328"/>
                  </a:lnTo>
                  <a:lnTo>
                    <a:pt x="394" y="318"/>
                  </a:lnTo>
                  <a:lnTo>
                    <a:pt x="396" y="315"/>
                  </a:lnTo>
                  <a:lnTo>
                    <a:pt x="407" y="308"/>
                  </a:lnTo>
                  <a:lnTo>
                    <a:pt x="419" y="292"/>
                  </a:lnTo>
                  <a:lnTo>
                    <a:pt x="428" y="287"/>
                  </a:lnTo>
                  <a:lnTo>
                    <a:pt x="428" y="284"/>
                  </a:lnTo>
                  <a:lnTo>
                    <a:pt x="427" y="280"/>
                  </a:lnTo>
                  <a:lnTo>
                    <a:pt x="428" y="273"/>
                  </a:lnTo>
                  <a:lnTo>
                    <a:pt x="426" y="270"/>
                  </a:lnTo>
                  <a:lnTo>
                    <a:pt x="422" y="273"/>
                  </a:lnTo>
                  <a:lnTo>
                    <a:pt x="406" y="281"/>
                  </a:lnTo>
                  <a:lnTo>
                    <a:pt x="398" y="293"/>
                  </a:lnTo>
                  <a:lnTo>
                    <a:pt x="394" y="298"/>
                  </a:lnTo>
                  <a:lnTo>
                    <a:pt x="389" y="299"/>
                  </a:lnTo>
                  <a:lnTo>
                    <a:pt x="387" y="299"/>
                  </a:lnTo>
                  <a:lnTo>
                    <a:pt x="377" y="295"/>
                  </a:lnTo>
                  <a:lnTo>
                    <a:pt x="373" y="293"/>
                  </a:lnTo>
                  <a:lnTo>
                    <a:pt x="372" y="289"/>
                  </a:lnTo>
                  <a:lnTo>
                    <a:pt x="370" y="283"/>
                  </a:lnTo>
                  <a:lnTo>
                    <a:pt x="372" y="280"/>
                  </a:lnTo>
                  <a:lnTo>
                    <a:pt x="381" y="274"/>
                  </a:lnTo>
                  <a:lnTo>
                    <a:pt x="381" y="273"/>
                  </a:lnTo>
                  <a:lnTo>
                    <a:pt x="379" y="274"/>
                  </a:lnTo>
                  <a:lnTo>
                    <a:pt x="372" y="274"/>
                  </a:lnTo>
                  <a:lnTo>
                    <a:pt x="367" y="277"/>
                  </a:lnTo>
                  <a:lnTo>
                    <a:pt x="358" y="284"/>
                  </a:lnTo>
                  <a:lnTo>
                    <a:pt x="354" y="285"/>
                  </a:lnTo>
                  <a:lnTo>
                    <a:pt x="337" y="288"/>
                  </a:lnTo>
                  <a:lnTo>
                    <a:pt x="329" y="285"/>
                  </a:lnTo>
                  <a:lnTo>
                    <a:pt x="325" y="284"/>
                  </a:lnTo>
                  <a:lnTo>
                    <a:pt x="319" y="275"/>
                  </a:lnTo>
                  <a:lnTo>
                    <a:pt x="318" y="271"/>
                  </a:lnTo>
                  <a:lnTo>
                    <a:pt x="318" y="264"/>
                  </a:lnTo>
                  <a:lnTo>
                    <a:pt x="319" y="260"/>
                  </a:lnTo>
                  <a:lnTo>
                    <a:pt x="337" y="249"/>
                  </a:lnTo>
                  <a:lnTo>
                    <a:pt x="340" y="245"/>
                  </a:lnTo>
                  <a:lnTo>
                    <a:pt x="344" y="244"/>
                  </a:lnTo>
                  <a:lnTo>
                    <a:pt x="349" y="244"/>
                  </a:lnTo>
                  <a:lnTo>
                    <a:pt x="370" y="251"/>
                  </a:lnTo>
                  <a:lnTo>
                    <a:pt x="372" y="252"/>
                  </a:lnTo>
                  <a:lnTo>
                    <a:pt x="378" y="253"/>
                  </a:lnTo>
                  <a:lnTo>
                    <a:pt x="387" y="255"/>
                  </a:lnTo>
                  <a:lnTo>
                    <a:pt x="386" y="249"/>
                  </a:lnTo>
                  <a:lnTo>
                    <a:pt x="368" y="231"/>
                  </a:lnTo>
                  <a:lnTo>
                    <a:pt x="367" y="227"/>
                  </a:lnTo>
                  <a:lnTo>
                    <a:pt x="367" y="206"/>
                  </a:lnTo>
                  <a:lnTo>
                    <a:pt x="367" y="205"/>
                  </a:lnTo>
                  <a:lnTo>
                    <a:pt x="370" y="191"/>
                  </a:lnTo>
                  <a:lnTo>
                    <a:pt x="369" y="191"/>
                  </a:lnTo>
                  <a:lnTo>
                    <a:pt x="212" y="196"/>
                  </a:lnTo>
                  <a:lnTo>
                    <a:pt x="210" y="195"/>
                  </a:lnTo>
                  <a:lnTo>
                    <a:pt x="208" y="191"/>
                  </a:lnTo>
                  <a:lnTo>
                    <a:pt x="211" y="162"/>
                  </a:lnTo>
                  <a:lnTo>
                    <a:pt x="223" y="121"/>
                  </a:lnTo>
                  <a:lnTo>
                    <a:pt x="224" y="118"/>
                  </a:lnTo>
                  <a:lnTo>
                    <a:pt x="240" y="92"/>
                  </a:lnTo>
                  <a:lnTo>
                    <a:pt x="246" y="74"/>
                  </a:lnTo>
                  <a:lnTo>
                    <a:pt x="247" y="72"/>
                  </a:lnTo>
                  <a:lnTo>
                    <a:pt x="249" y="69"/>
                  </a:lnTo>
                  <a:lnTo>
                    <a:pt x="252" y="68"/>
                  </a:lnTo>
                  <a:lnTo>
                    <a:pt x="257" y="65"/>
                  </a:lnTo>
                  <a:lnTo>
                    <a:pt x="257" y="60"/>
                  </a:lnTo>
                  <a:lnTo>
                    <a:pt x="253" y="55"/>
                  </a:lnTo>
                  <a:lnTo>
                    <a:pt x="252" y="52"/>
                  </a:lnTo>
                  <a:lnTo>
                    <a:pt x="247" y="40"/>
                  </a:lnTo>
                  <a:lnTo>
                    <a:pt x="247" y="23"/>
                  </a:lnTo>
                  <a:lnTo>
                    <a:pt x="237" y="5"/>
                  </a:lnTo>
                  <a:lnTo>
                    <a:pt x="236" y="0"/>
                  </a:lnTo>
                  <a:lnTo>
                    <a:pt x="104" y="3"/>
                  </a:lnTo>
                  <a:lnTo>
                    <a:pt x="47" y="4"/>
                  </a:lnTo>
                  <a:lnTo>
                    <a:pt x="1" y="5"/>
                  </a:lnTo>
                  <a:lnTo>
                    <a:pt x="0" y="5"/>
                  </a:lnTo>
                  <a:lnTo>
                    <a:pt x="3" y="100"/>
                  </a:lnTo>
                  <a:lnTo>
                    <a:pt x="5" y="103"/>
                  </a:lnTo>
                  <a:lnTo>
                    <a:pt x="6" y="104"/>
                  </a:lnTo>
                  <a:lnTo>
                    <a:pt x="15" y="114"/>
                  </a:lnTo>
                  <a:lnTo>
                    <a:pt x="16" y="116"/>
                  </a:lnTo>
                  <a:lnTo>
                    <a:pt x="16" y="116"/>
                  </a:lnTo>
                  <a:lnTo>
                    <a:pt x="26" y="128"/>
                  </a:lnTo>
                  <a:lnTo>
                    <a:pt x="27" y="131"/>
                  </a:lnTo>
                  <a:lnTo>
                    <a:pt x="26" y="135"/>
                  </a:lnTo>
                  <a:lnTo>
                    <a:pt x="24" y="141"/>
                  </a:lnTo>
                  <a:lnTo>
                    <a:pt x="24" y="142"/>
                  </a:lnTo>
                  <a:lnTo>
                    <a:pt x="25" y="143"/>
                  </a:lnTo>
                  <a:lnTo>
                    <a:pt x="25" y="143"/>
                  </a:lnTo>
                  <a:lnTo>
                    <a:pt x="27" y="146"/>
                  </a:lnTo>
                  <a:lnTo>
                    <a:pt x="31" y="150"/>
                  </a:lnTo>
                  <a:lnTo>
                    <a:pt x="35" y="153"/>
                  </a:lnTo>
                  <a:lnTo>
                    <a:pt x="37" y="160"/>
                  </a:lnTo>
                  <a:lnTo>
                    <a:pt x="38" y="162"/>
                  </a:lnTo>
                  <a:lnTo>
                    <a:pt x="38" y="163"/>
                  </a:lnTo>
                  <a:lnTo>
                    <a:pt x="38" y="163"/>
                  </a:lnTo>
                  <a:lnTo>
                    <a:pt x="37" y="166"/>
                  </a:lnTo>
                  <a:lnTo>
                    <a:pt x="38" y="167"/>
                  </a:lnTo>
                  <a:lnTo>
                    <a:pt x="40" y="170"/>
                  </a:lnTo>
                  <a:lnTo>
                    <a:pt x="44" y="181"/>
                  </a:lnTo>
                  <a:lnTo>
                    <a:pt x="46" y="195"/>
                  </a:lnTo>
                  <a:lnTo>
                    <a:pt x="46" y="207"/>
                  </a:lnTo>
                  <a:lnTo>
                    <a:pt x="44" y="226"/>
                  </a:lnTo>
                  <a:lnTo>
                    <a:pt x="42" y="230"/>
                  </a:lnTo>
                  <a:lnTo>
                    <a:pt x="38" y="240"/>
                  </a:lnTo>
                  <a:lnTo>
                    <a:pt x="35" y="245"/>
                  </a:lnTo>
                  <a:lnTo>
                    <a:pt x="31" y="251"/>
                  </a:lnTo>
                  <a:lnTo>
                    <a:pt x="34" y="258"/>
                  </a:lnTo>
                  <a:lnTo>
                    <a:pt x="31" y="261"/>
                  </a:lnTo>
                  <a:lnTo>
                    <a:pt x="30" y="264"/>
                  </a:lnTo>
                  <a:lnTo>
                    <a:pt x="30" y="268"/>
                  </a:lnTo>
                  <a:lnTo>
                    <a:pt x="37" y="277"/>
                  </a:lnTo>
                  <a:lnTo>
                    <a:pt x="38" y="280"/>
                  </a:lnTo>
                  <a:lnTo>
                    <a:pt x="37" y="284"/>
                  </a:lnTo>
                  <a:lnTo>
                    <a:pt x="27" y="305"/>
                  </a:lnTo>
                  <a:lnTo>
                    <a:pt x="22" y="313"/>
                  </a:lnTo>
                  <a:lnTo>
                    <a:pt x="20" y="315"/>
                  </a:lnTo>
                  <a:lnTo>
                    <a:pt x="18" y="317"/>
                  </a:lnTo>
                  <a:lnTo>
                    <a:pt x="20" y="318"/>
                  </a:lnTo>
                  <a:lnTo>
                    <a:pt x="21" y="319"/>
                  </a:lnTo>
                  <a:lnTo>
                    <a:pt x="47" y="316"/>
                  </a:lnTo>
                  <a:lnTo>
                    <a:pt x="76" y="313"/>
                  </a:lnTo>
                  <a:lnTo>
                    <a:pt x="105" y="322"/>
                  </a:lnTo>
                  <a:lnTo>
                    <a:pt x="152" y="330"/>
                  </a:lnTo>
                  <a:lnTo>
                    <a:pt x="171" y="329"/>
                  </a:lnTo>
                  <a:lnTo>
                    <a:pt x="168" y="327"/>
                  </a:lnTo>
                  <a:lnTo>
                    <a:pt x="167" y="322"/>
                  </a:lnTo>
                  <a:lnTo>
                    <a:pt x="168" y="319"/>
                  </a:lnTo>
                  <a:lnTo>
                    <a:pt x="186" y="307"/>
                  </a:lnTo>
                  <a:lnTo>
                    <a:pt x="189" y="305"/>
                  </a:lnTo>
                  <a:lnTo>
                    <a:pt x="194" y="305"/>
                  </a:lnTo>
                  <a:lnTo>
                    <a:pt x="198" y="307"/>
                  </a:lnTo>
                  <a:lnTo>
                    <a:pt x="200" y="309"/>
                  </a:lnTo>
                  <a:lnTo>
                    <a:pt x="200" y="312"/>
                  </a:lnTo>
                  <a:lnTo>
                    <a:pt x="208" y="313"/>
                  </a:lnTo>
                  <a:lnTo>
                    <a:pt x="211" y="312"/>
                  </a:lnTo>
                  <a:lnTo>
                    <a:pt x="220" y="313"/>
                  </a:lnTo>
                  <a:lnTo>
                    <a:pt x="223" y="314"/>
                  </a:lnTo>
                  <a:lnTo>
                    <a:pt x="224" y="317"/>
                  </a:lnTo>
                  <a:lnTo>
                    <a:pt x="223" y="319"/>
                  </a:lnTo>
                  <a:lnTo>
                    <a:pt x="224" y="321"/>
                  </a:lnTo>
                  <a:lnTo>
                    <a:pt x="227" y="328"/>
                  </a:lnTo>
                  <a:lnTo>
                    <a:pt x="240" y="335"/>
                  </a:lnTo>
                  <a:lnTo>
                    <a:pt x="252" y="337"/>
                  </a:lnTo>
                  <a:lnTo>
                    <a:pt x="256" y="338"/>
                  </a:lnTo>
                  <a:lnTo>
                    <a:pt x="273" y="361"/>
                  </a:lnTo>
                  <a:lnTo>
                    <a:pt x="286" y="365"/>
                  </a:lnTo>
                  <a:lnTo>
                    <a:pt x="290" y="366"/>
                  </a:lnTo>
                  <a:lnTo>
                    <a:pt x="291" y="367"/>
                  </a:lnTo>
                  <a:lnTo>
                    <a:pt x="301" y="367"/>
                  </a:lnTo>
                  <a:lnTo>
                    <a:pt x="313" y="358"/>
                  </a:lnTo>
                  <a:lnTo>
                    <a:pt x="316" y="357"/>
                  </a:lnTo>
                  <a:lnTo>
                    <a:pt x="320" y="357"/>
                  </a:lnTo>
                  <a:lnTo>
                    <a:pt x="324" y="358"/>
                  </a:lnTo>
                  <a:lnTo>
                    <a:pt x="334" y="357"/>
                  </a:lnTo>
                  <a:lnTo>
                    <a:pt x="337" y="357"/>
                  </a:lnTo>
                  <a:lnTo>
                    <a:pt x="340" y="358"/>
                  </a:lnTo>
                  <a:lnTo>
                    <a:pt x="347" y="367"/>
                  </a:lnTo>
                  <a:lnTo>
                    <a:pt x="348" y="367"/>
                  </a:lnTo>
                  <a:lnTo>
                    <a:pt x="357" y="361"/>
                  </a:lnTo>
                  <a:lnTo>
                    <a:pt x="355" y="357"/>
                  </a:lnTo>
                  <a:lnTo>
                    <a:pt x="358" y="339"/>
                  </a:lnTo>
                  <a:lnTo>
                    <a:pt x="360" y="337"/>
                  </a:lnTo>
                  <a:lnTo>
                    <a:pt x="368" y="330"/>
                  </a:lnTo>
                  <a:lnTo>
                    <a:pt x="370" y="329"/>
                  </a:lnTo>
                  <a:lnTo>
                    <a:pt x="375" y="330"/>
                  </a:lnTo>
                  <a:lnTo>
                    <a:pt x="379" y="335"/>
                  </a:lnTo>
                  <a:lnTo>
                    <a:pt x="380" y="338"/>
                  </a:lnTo>
                  <a:lnTo>
                    <a:pt x="380" y="344"/>
                  </a:lnTo>
                  <a:lnTo>
                    <a:pt x="407" y="352"/>
                  </a:lnTo>
                  <a:lnTo>
                    <a:pt x="410" y="353"/>
                  </a:lnTo>
                  <a:lnTo>
                    <a:pt x="422" y="359"/>
                  </a:lnTo>
                  <a:lnTo>
                    <a:pt x="423" y="362"/>
                  </a:lnTo>
                  <a:lnTo>
                    <a:pt x="423" y="374"/>
                  </a:lnTo>
                  <a:lnTo>
                    <a:pt x="445" y="367"/>
                  </a:lnTo>
                  <a:lnTo>
                    <a:pt x="447" y="366"/>
                  </a:lnTo>
                  <a:lnTo>
                    <a:pt x="448" y="363"/>
                  </a:lnTo>
                  <a:lnTo>
                    <a:pt x="447" y="362"/>
                  </a:lnTo>
                  <a:close/>
                </a:path>
              </a:pathLst>
            </a:custGeom>
            <a:solidFill>
              <a:srgbClr val="002F48"/>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4" name="Freeform 80">
              <a:extLst>
                <a:ext uri="{FF2B5EF4-FFF2-40B4-BE49-F238E27FC236}">
                  <a16:creationId xmlns:a16="http://schemas.microsoft.com/office/drawing/2014/main" id="{5BFF94FD-AA62-AA6C-E273-187A0F0F92B0}"/>
                </a:ext>
              </a:extLst>
            </p:cNvPr>
            <p:cNvSpPr>
              <a:spLocks/>
            </p:cNvSpPr>
            <p:nvPr/>
          </p:nvSpPr>
          <p:spPr bwMode="auto">
            <a:xfrm>
              <a:off x="7230514" y="4470402"/>
              <a:ext cx="434975" cy="747713"/>
            </a:xfrm>
            <a:custGeom>
              <a:avLst/>
              <a:gdLst>
                <a:gd name="T0" fmla="*/ 255 w 274"/>
                <a:gd name="T1" fmla="*/ 304 h 471"/>
                <a:gd name="T2" fmla="*/ 261 w 274"/>
                <a:gd name="T3" fmla="*/ 7 h 471"/>
                <a:gd name="T4" fmla="*/ 196 w 274"/>
                <a:gd name="T5" fmla="*/ 3 h 471"/>
                <a:gd name="T6" fmla="*/ 91 w 274"/>
                <a:gd name="T7" fmla="*/ 10 h 471"/>
                <a:gd name="T8" fmla="*/ 89 w 274"/>
                <a:gd name="T9" fmla="*/ 16 h 471"/>
                <a:gd name="T10" fmla="*/ 72 w 274"/>
                <a:gd name="T11" fmla="*/ 40 h 471"/>
                <a:gd name="T12" fmla="*/ 70 w 274"/>
                <a:gd name="T13" fmla="*/ 64 h 471"/>
                <a:gd name="T14" fmla="*/ 54 w 274"/>
                <a:gd name="T15" fmla="*/ 77 h 471"/>
                <a:gd name="T16" fmla="*/ 40 w 274"/>
                <a:gd name="T17" fmla="*/ 95 h 471"/>
                <a:gd name="T18" fmla="*/ 39 w 274"/>
                <a:gd name="T19" fmla="*/ 109 h 471"/>
                <a:gd name="T20" fmla="*/ 30 w 274"/>
                <a:gd name="T21" fmla="*/ 124 h 471"/>
                <a:gd name="T22" fmla="*/ 26 w 274"/>
                <a:gd name="T23" fmla="*/ 139 h 471"/>
                <a:gd name="T24" fmla="*/ 21 w 274"/>
                <a:gd name="T25" fmla="*/ 160 h 471"/>
                <a:gd name="T26" fmla="*/ 29 w 274"/>
                <a:gd name="T27" fmla="*/ 169 h 471"/>
                <a:gd name="T28" fmla="*/ 34 w 274"/>
                <a:gd name="T29" fmla="*/ 181 h 471"/>
                <a:gd name="T30" fmla="*/ 35 w 274"/>
                <a:gd name="T31" fmla="*/ 188 h 471"/>
                <a:gd name="T32" fmla="*/ 29 w 274"/>
                <a:gd name="T33" fmla="*/ 193 h 471"/>
                <a:gd name="T34" fmla="*/ 28 w 274"/>
                <a:gd name="T35" fmla="*/ 202 h 471"/>
                <a:gd name="T36" fmla="*/ 28 w 274"/>
                <a:gd name="T37" fmla="*/ 211 h 471"/>
                <a:gd name="T38" fmla="*/ 40 w 274"/>
                <a:gd name="T39" fmla="*/ 233 h 471"/>
                <a:gd name="T40" fmla="*/ 43 w 274"/>
                <a:gd name="T41" fmla="*/ 261 h 471"/>
                <a:gd name="T42" fmla="*/ 50 w 274"/>
                <a:gd name="T43" fmla="*/ 270 h 471"/>
                <a:gd name="T44" fmla="*/ 50 w 274"/>
                <a:gd name="T45" fmla="*/ 284 h 471"/>
                <a:gd name="T46" fmla="*/ 40 w 274"/>
                <a:gd name="T47" fmla="*/ 287 h 471"/>
                <a:gd name="T48" fmla="*/ 29 w 274"/>
                <a:gd name="T49" fmla="*/ 311 h 471"/>
                <a:gd name="T50" fmla="*/ 4 w 274"/>
                <a:gd name="T51" fmla="*/ 374 h 471"/>
                <a:gd name="T52" fmla="*/ 155 w 274"/>
                <a:gd name="T53" fmla="*/ 393 h 471"/>
                <a:gd name="T54" fmla="*/ 162 w 274"/>
                <a:gd name="T55" fmla="*/ 399 h 471"/>
                <a:gd name="T56" fmla="*/ 160 w 274"/>
                <a:gd name="T57" fmla="*/ 418 h 471"/>
                <a:gd name="T58" fmla="*/ 177 w 274"/>
                <a:gd name="T59" fmla="*/ 453 h 471"/>
                <a:gd name="T60" fmla="*/ 182 w 274"/>
                <a:gd name="T61" fmla="*/ 470 h 471"/>
                <a:gd name="T62" fmla="*/ 199 w 274"/>
                <a:gd name="T63" fmla="*/ 459 h 471"/>
                <a:gd name="T64" fmla="*/ 242 w 274"/>
                <a:gd name="T65" fmla="*/ 447 h 471"/>
                <a:gd name="T66" fmla="*/ 252 w 274"/>
                <a:gd name="T67" fmla="*/ 451 h 471"/>
                <a:gd name="T68" fmla="*/ 270 w 274"/>
                <a:gd name="T69" fmla="*/ 448 h 471"/>
                <a:gd name="T70" fmla="*/ 274 w 274"/>
                <a:gd name="T71" fmla="*/ 451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4" h="471">
                  <a:moveTo>
                    <a:pt x="270" y="416"/>
                  </a:moveTo>
                  <a:lnTo>
                    <a:pt x="255" y="304"/>
                  </a:lnTo>
                  <a:lnTo>
                    <a:pt x="254" y="292"/>
                  </a:lnTo>
                  <a:lnTo>
                    <a:pt x="261" y="7"/>
                  </a:lnTo>
                  <a:lnTo>
                    <a:pt x="255" y="0"/>
                  </a:lnTo>
                  <a:lnTo>
                    <a:pt x="196" y="3"/>
                  </a:lnTo>
                  <a:lnTo>
                    <a:pt x="92" y="10"/>
                  </a:lnTo>
                  <a:lnTo>
                    <a:pt x="91" y="10"/>
                  </a:lnTo>
                  <a:lnTo>
                    <a:pt x="91" y="11"/>
                  </a:lnTo>
                  <a:lnTo>
                    <a:pt x="89" y="16"/>
                  </a:lnTo>
                  <a:lnTo>
                    <a:pt x="74" y="29"/>
                  </a:lnTo>
                  <a:lnTo>
                    <a:pt x="72" y="40"/>
                  </a:lnTo>
                  <a:lnTo>
                    <a:pt x="73" y="55"/>
                  </a:lnTo>
                  <a:lnTo>
                    <a:pt x="70" y="64"/>
                  </a:lnTo>
                  <a:lnTo>
                    <a:pt x="69" y="68"/>
                  </a:lnTo>
                  <a:lnTo>
                    <a:pt x="54" y="77"/>
                  </a:lnTo>
                  <a:lnTo>
                    <a:pt x="43" y="94"/>
                  </a:lnTo>
                  <a:lnTo>
                    <a:pt x="40" y="95"/>
                  </a:lnTo>
                  <a:lnTo>
                    <a:pt x="40" y="104"/>
                  </a:lnTo>
                  <a:lnTo>
                    <a:pt x="39" y="109"/>
                  </a:lnTo>
                  <a:lnTo>
                    <a:pt x="30" y="115"/>
                  </a:lnTo>
                  <a:lnTo>
                    <a:pt x="30" y="124"/>
                  </a:lnTo>
                  <a:lnTo>
                    <a:pt x="28" y="134"/>
                  </a:lnTo>
                  <a:lnTo>
                    <a:pt x="26" y="139"/>
                  </a:lnTo>
                  <a:lnTo>
                    <a:pt x="20" y="148"/>
                  </a:lnTo>
                  <a:lnTo>
                    <a:pt x="21" y="160"/>
                  </a:lnTo>
                  <a:lnTo>
                    <a:pt x="28" y="167"/>
                  </a:lnTo>
                  <a:lnTo>
                    <a:pt x="29" y="169"/>
                  </a:lnTo>
                  <a:lnTo>
                    <a:pt x="30" y="178"/>
                  </a:lnTo>
                  <a:lnTo>
                    <a:pt x="34" y="181"/>
                  </a:lnTo>
                  <a:lnTo>
                    <a:pt x="35" y="184"/>
                  </a:lnTo>
                  <a:lnTo>
                    <a:pt x="35" y="188"/>
                  </a:lnTo>
                  <a:lnTo>
                    <a:pt x="34" y="192"/>
                  </a:lnTo>
                  <a:lnTo>
                    <a:pt x="29" y="193"/>
                  </a:lnTo>
                  <a:lnTo>
                    <a:pt x="28" y="193"/>
                  </a:lnTo>
                  <a:lnTo>
                    <a:pt x="28" y="202"/>
                  </a:lnTo>
                  <a:lnTo>
                    <a:pt x="28" y="207"/>
                  </a:lnTo>
                  <a:lnTo>
                    <a:pt x="28" y="211"/>
                  </a:lnTo>
                  <a:lnTo>
                    <a:pt x="39" y="231"/>
                  </a:lnTo>
                  <a:lnTo>
                    <a:pt x="40" y="233"/>
                  </a:lnTo>
                  <a:lnTo>
                    <a:pt x="40" y="252"/>
                  </a:lnTo>
                  <a:lnTo>
                    <a:pt x="43" y="261"/>
                  </a:lnTo>
                  <a:lnTo>
                    <a:pt x="49" y="267"/>
                  </a:lnTo>
                  <a:lnTo>
                    <a:pt x="50" y="270"/>
                  </a:lnTo>
                  <a:lnTo>
                    <a:pt x="52" y="280"/>
                  </a:lnTo>
                  <a:lnTo>
                    <a:pt x="50" y="284"/>
                  </a:lnTo>
                  <a:lnTo>
                    <a:pt x="45" y="285"/>
                  </a:lnTo>
                  <a:lnTo>
                    <a:pt x="40" y="287"/>
                  </a:lnTo>
                  <a:lnTo>
                    <a:pt x="39" y="291"/>
                  </a:lnTo>
                  <a:lnTo>
                    <a:pt x="29" y="311"/>
                  </a:lnTo>
                  <a:lnTo>
                    <a:pt x="15" y="334"/>
                  </a:lnTo>
                  <a:lnTo>
                    <a:pt x="4" y="374"/>
                  </a:lnTo>
                  <a:lnTo>
                    <a:pt x="0" y="399"/>
                  </a:lnTo>
                  <a:lnTo>
                    <a:pt x="155" y="393"/>
                  </a:lnTo>
                  <a:lnTo>
                    <a:pt x="160" y="394"/>
                  </a:lnTo>
                  <a:lnTo>
                    <a:pt x="162" y="399"/>
                  </a:lnTo>
                  <a:lnTo>
                    <a:pt x="163" y="402"/>
                  </a:lnTo>
                  <a:lnTo>
                    <a:pt x="160" y="418"/>
                  </a:lnTo>
                  <a:lnTo>
                    <a:pt x="160" y="438"/>
                  </a:lnTo>
                  <a:lnTo>
                    <a:pt x="177" y="453"/>
                  </a:lnTo>
                  <a:lnTo>
                    <a:pt x="179" y="456"/>
                  </a:lnTo>
                  <a:lnTo>
                    <a:pt x="182" y="470"/>
                  </a:lnTo>
                  <a:lnTo>
                    <a:pt x="186" y="471"/>
                  </a:lnTo>
                  <a:lnTo>
                    <a:pt x="199" y="459"/>
                  </a:lnTo>
                  <a:lnTo>
                    <a:pt x="201" y="457"/>
                  </a:lnTo>
                  <a:lnTo>
                    <a:pt x="242" y="447"/>
                  </a:lnTo>
                  <a:lnTo>
                    <a:pt x="247" y="448"/>
                  </a:lnTo>
                  <a:lnTo>
                    <a:pt x="252" y="451"/>
                  </a:lnTo>
                  <a:lnTo>
                    <a:pt x="265" y="447"/>
                  </a:lnTo>
                  <a:lnTo>
                    <a:pt x="270" y="448"/>
                  </a:lnTo>
                  <a:lnTo>
                    <a:pt x="271" y="451"/>
                  </a:lnTo>
                  <a:lnTo>
                    <a:pt x="274" y="451"/>
                  </a:lnTo>
                  <a:lnTo>
                    <a:pt x="270" y="416"/>
                  </a:lnTo>
                  <a:close/>
                </a:path>
              </a:pathLst>
            </a:custGeom>
            <a:solidFill>
              <a:srgbClr val="002F48"/>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5" name="Freeform 82">
              <a:extLst>
                <a:ext uri="{FF2B5EF4-FFF2-40B4-BE49-F238E27FC236}">
                  <a16:creationId xmlns:a16="http://schemas.microsoft.com/office/drawing/2014/main" id="{B1A0D0AA-97B3-6766-F7AD-87673D8B53D2}"/>
                </a:ext>
              </a:extLst>
            </p:cNvPr>
            <p:cNvSpPr>
              <a:spLocks/>
            </p:cNvSpPr>
            <p:nvPr/>
          </p:nvSpPr>
          <p:spPr bwMode="auto">
            <a:xfrm>
              <a:off x="7648026" y="4441827"/>
              <a:ext cx="477838" cy="746125"/>
            </a:xfrm>
            <a:custGeom>
              <a:avLst/>
              <a:gdLst>
                <a:gd name="T0" fmla="*/ 95 w 301"/>
                <a:gd name="T1" fmla="*/ 454 h 470"/>
                <a:gd name="T2" fmla="*/ 94 w 301"/>
                <a:gd name="T3" fmla="*/ 449 h 470"/>
                <a:gd name="T4" fmla="*/ 99 w 301"/>
                <a:gd name="T5" fmla="*/ 438 h 470"/>
                <a:gd name="T6" fmla="*/ 93 w 301"/>
                <a:gd name="T7" fmla="*/ 436 h 470"/>
                <a:gd name="T8" fmla="*/ 85 w 301"/>
                <a:gd name="T9" fmla="*/ 427 h 470"/>
                <a:gd name="T10" fmla="*/ 79 w 301"/>
                <a:gd name="T11" fmla="*/ 417 h 470"/>
                <a:gd name="T12" fmla="*/ 79 w 301"/>
                <a:gd name="T13" fmla="*/ 408 h 470"/>
                <a:gd name="T14" fmla="*/ 79 w 301"/>
                <a:gd name="T15" fmla="*/ 402 h 470"/>
                <a:gd name="T16" fmla="*/ 84 w 301"/>
                <a:gd name="T17" fmla="*/ 397 h 470"/>
                <a:gd name="T18" fmla="*/ 291 w 301"/>
                <a:gd name="T19" fmla="*/ 362 h 470"/>
                <a:gd name="T20" fmla="*/ 292 w 301"/>
                <a:gd name="T21" fmla="*/ 334 h 470"/>
                <a:gd name="T22" fmla="*/ 280 w 301"/>
                <a:gd name="T23" fmla="*/ 310 h 470"/>
                <a:gd name="T24" fmla="*/ 281 w 301"/>
                <a:gd name="T25" fmla="*/ 290 h 470"/>
                <a:gd name="T26" fmla="*/ 289 w 301"/>
                <a:gd name="T27" fmla="*/ 269 h 470"/>
                <a:gd name="T28" fmla="*/ 295 w 301"/>
                <a:gd name="T29" fmla="*/ 258 h 470"/>
                <a:gd name="T30" fmla="*/ 290 w 301"/>
                <a:gd name="T31" fmla="*/ 251 h 470"/>
                <a:gd name="T32" fmla="*/ 289 w 301"/>
                <a:gd name="T33" fmla="*/ 247 h 470"/>
                <a:gd name="T34" fmla="*/ 290 w 301"/>
                <a:gd name="T35" fmla="*/ 239 h 470"/>
                <a:gd name="T36" fmla="*/ 289 w 301"/>
                <a:gd name="T37" fmla="*/ 235 h 470"/>
                <a:gd name="T38" fmla="*/ 279 w 301"/>
                <a:gd name="T39" fmla="*/ 232 h 470"/>
                <a:gd name="T40" fmla="*/ 276 w 301"/>
                <a:gd name="T41" fmla="*/ 222 h 470"/>
                <a:gd name="T42" fmla="*/ 267 w 301"/>
                <a:gd name="T43" fmla="*/ 204 h 470"/>
                <a:gd name="T44" fmla="*/ 206 w 301"/>
                <a:gd name="T45" fmla="*/ 0 h 470"/>
                <a:gd name="T46" fmla="*/ 5 w 301"/>
                <a:gd name="T47" fmla="*/ 18 h 470"/>
                <a:gd name="T48" fmla="*/ 8 w 301"/>
                <a:gd name="T49" fmla="*/ 23 h 470"/>
                <a:gd name="T50" fmla="*/ 0 w 301"/>
                <a:gd name="T51" fmla="*/ 310 h 470"/>
                <a:gd name="T52" fmla="*/ 21 w 301"/>
                <a:gd name="T53" fmla="*/ 465 h 470"/>
                <a:gd name="T54" fmla="*/ 27 w 301"/>
                <a:gd name="T55" fmla="*/ 461 h 470"/>
                <a:gd name="T56" fmla="*/ 37 w 301"/>
                <a:gd name="T57" fmla="*/ 465 h 470"/>
                <a:gd name="T58" fmla="*/ 41 w 301"/>
                <a:gd name="T59" fmla="*/ 441 h 470"/>
                <a:gd name="T60" fmla="*/ 47 w 301"/>
                <a:gd name="T61" fmla="*/ 423 h 470"/>
                <a:gd name="T62" fmla="*/ 55 w 301"/>
                <a:gd name="T63" fmla="*/ 423 h 470"/>
                <a:gd name="T64" fmla="*/ 64 w 301"/>
                <a:gd name="T65" fmla="*/ 441 h 470"/>
                <a:gd name="T66" fmla="*/ 66 w 301"/>
                <a:gd name="T67" fmla="*/ 457 h 470"/>
                <a:gd name="T68" fmla="*/ 83 w 301"/>
                <a:gd name="T69" fmla="*/ 470 h 470"/>
                <a:gd name="T70" fmla="*/ 95 w 301"/>
                <a:gd name="T71" fmla="*/ 460 h 470"/>
                <a:gd name="T72" fmla="*/ 102 w 301"/>
                <a:gd name="T73" fmla="*/ 456 h 470"/>
                <a:gd name="T74" fmla="*/ 99 w 301"/>
                <a:gd name="T75" fmla="*/ 45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1" h="470">
                  <a:moveTo>
                    <a:pt x="99" y="455"/>
                  </a:moveTo>
                  <a:lnTo>
                    <a:pt x="95" y="454"/>
                  </a:lnTo>
                  <a:lnTo>
                    <a:pt x="94" y="450"/>
                  </a:lnTo>
                  <a:lnTo>
                    <a:pt x="94" y="449"/>
                  </a:lnTo>
                  <a:lnTo>
                    <a:pt x="95" y="445"/>
                  </a:lnTo>
                  <a:lnTo>
                    <a:pt x="99" y="438"/>
                  </a:lnTo>
                  <a:lnTo>
                    <a:pt x="94" y="436"/>
                  </a:lnTo>
                  <a:lnTo>
                    <a:pt x="93" y="436"/>
                  </a:lnTo>
                  <a:lnTo>
                    <a:pt x="90" y="435"/>
                  </a:lnTo>
                  <a:lnTo>
                    <a:pt x="85" y="427"/>
                  </a:lnTo>
                  <a:lnTo>
                    <a:pt x="81" y="421"/>
                  </a:lnTo>
                  <a:lnTo>
                    <a:pt x="79" y="417"/>
                  </a:lnTo>
                  <a:lnTo>
                    <a:pt x="78" y="411"/>
                  </a:lnTo>
                  <a:lnTo>
                    <a:pt x="79" y="408"/>
                  </a:lnTo>
                  <a:lnTo>
                    <a:pt x="79" y="407"/>
                  </a:lnTo>
                  <a:lnTo>
                    <a:pt x="79" y="402"/>
                  </a:lnTo>
                  <a:lnTo>
                    <a:pt x="81" y="399"/>
                  </a:lnTo>
                  <a:lnTo>
                    <a:pt x="84" y="397"/>
                  </a:lnTo>
                  <a:lnTo>
                    <a:pt x="301" y="374"/>
                  </a:lnTo>
                  <a:lnTo>
                    <a:pt x="291" y="362"/>
                  </a:lnTo>
                  <a:lnTo>
                    <a:pt x="290" y="358"/>
                  </a:lnTo>
                  <a:lnTo>
                    <a:pt x="292" y="334"/>
                  </a:lnTo>
                  <a:lnTo>
                    <a:pt x="281" y="314"/>
                  </a:lnTo>
                  <a:lnTo>
                    <a:pt x="280" y="310"/>
                  </a:lnTo>
                  <a:lnTo>
                    <a:pt x="280" y="294"/>
                  </a:lnTo>
                  <a:lnTo>
                    <a:pt x="281" y="290"/>
                  </a:lnTo>
                  <a:lnTo>
                    <a:pt x="289" y="282"/>
                  </a:lnTo>
                  <a:lnTo>
                    <a:pt x="289" y="269"/>
                  </a:lnTo>
                  <a:lnTo>
                    <a:pt x="290" y="266"/>
                  </a:lnTo>
                  <a:lnTo>
                    <a:pt x="295" y="258"/>
                  </a:lnTo>
                  <a:lnTo>
                    <a:pt x="295" y="256"/>
                  </a:lnTo>
                  <a:lnTo>
                    <a:pt x="290" y="251"/>
                  </a:lnTo>
                  <a:lnTo>
                    <a:pt x="289" y="248"/>
                  </a:lnTo>
                  <a:lnTo>
                    <a:pt x="289" y="247"/>
                  </a:lnTo>
                  <a:lnTo>
                    <a:pt x="289" y="245"/>
                  </a:lnTo>
                  <a:lnTo>
                    <a:pt x="290" y="239"/>
                  </a:lnTo>
                  <a:lnTo>
                    <a:pt x="290" y="237"/>
                  </a:lnTo>
                  <a:lnTo>
                    <a:pt x="289" y="235"/>
                  </a:lnTo>
                  <a:lnTo>
                    <a:pt x="281" y="234"/>
                  </a:lnTo>
                  <a:lnTo>
                    <a:pt x="279" y="232"/>
                  </a:lnTo>
                  <a:lnTo>
                    <a:pt x="278" y="228"/>
                  </a:lnTo>
                  <a:lnTo>
                    <a:pt x="276" y="222"/>
                  </a:lnTo>
                  <a:lnTo>
                    <a:pt x="271" y="210"/>
                  </a:lnTo>
                  <a:lnTo>
                    <a:pt x="267" y="204"/>
                  </a:lnTo>
                  <a:lnTo>
                    <a:pt x="265" y="199"/>
                  </a:lnTo>
                  <a:lnTo>
                    <a:pt x="206" y="0"/>
                  </a:lnTo>
                  <a:lnTo>
                    <a:pt x="6" y="17"/>
                  </a:lnTo>
                  <a:lnTo>
                    <a:pt x="5" y="18"/>
                  </a:lnTo>
                  <a:lnTo>
                    <a:pt x="7" y="20"/>
                  </a:lnTo>
                  <a:lnTo>
                    <a:pt x="8" y="23"/>
                  </a:lnTo>
                  <a:lnTo>
                    <a:pt x="8" y="23"/>
                  </a:lnTo>
                  <a:lnTo>
                    <a:pt x="0" y="310"/>
                  </a:lnTo>
                  <a:lnTo>
                    <a:pt x="2" y="322"/>
                  </a:lnTo>
                  <a:lnTo>
                    <a:pt x="21" y="465"/>
                  </a:lnTo>
                  <a:lnTo>
                    <a:pt x="25" y="464"/>
                  </a:lnTo>
                  <a:lnTo>
                    <a:pt x="27" y="461"/>
                  </a:lnTo>
                  <a:lnTo>
                    <a:pt x="31" y="464"/>
                  </a:lnTo>
                  <a:lnTo>
                    <a:pt x="37" y="465"/>
                  </a:lnTo>
                  <a:lnTo>
                    <a:pt x="37" y="464"/>
                  </a:lnTo>
                  <a:lnTo>
                    <a:pt x="41" y="441"/>
                  </a:lnTo>
                  <a:lnTo>
                    <a:pt x="46" y="426"/>
                  </a:lnTo>
                  <a:lnTo>
                    <a:pt x="47" y="423"/>
                  </a:lnTo>
                  <a:lnTo>
                    <a:pt x="51" y="422"/>
                  </a:lnTo>
                  <a:lnTo>
                    <a:pt x="55" y="423"/>
                  </a:lnTo>
                  <a:lnTo>
                    <a:pt x="63" y="439"/>
                  </a:lnTo>
                  <a:lnTo>
                    <a:pt x="64" y="441"/>
                  </a:lnTo>
                  <a:lnTo>
                    <a:pt x="63" y="449"/>
                  </a:lnTo>
                  <a:lnTo>
                    <a:pt x="66" y="457"/>
                  </a:lnTo>
                  <a:lnTo>
                    <a:pt x="75" y="470"/>
                  </a:lnTo>
                  <a:lnTo>
                    <a:pt x="83" y="470"/>
                  </a:lnTo>
                  <a:lnTo>
                    <a:pt x="86" y="470"/>
                  </a:lnTo>
                  <a:lnTo>
                    <a:pt x="95" y="460"/>
                  </a:lnTo>
                  <a:lnTo>
                    <a:pt x="99" y="459"/>
                  </a:lnTo>
                  <a:lnTo>
                    <a:pt x="102" y="456"/>
                  </a:lnTo>
                  <a:lnTo>
                    <a:pt x="99" y="455"/>
                  </a:lnTo>
                  <a:lnTo>
                    <a:pt x="99" y="455"/>
                  </a:lnTo>
                  <a:close/>
                </a:path>
              </a:pathLst>
            </a:custGeom>
            <a:solidFill>
              <a:srgbClr val="002F48"/>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6" name="Freeform 94">
              <a:extLst>
                <a:ext uri="{FF2B5EF4-FFF2-40B4-BE49-F238E27FC236}">
                  <a16:creationId xmlns:a16="http://schemas.microsoft.com/office/drawing/2014/main" id="{ED0C91DA-9880-99F9-48FF-D381279C2A92}"/>
                </a:ext>
              </a:extLst>
            </p:cNvPr>
            <p:cNvSpPr>
              <a:spLocks/>
            </p:cNvSpPr>
            <p:nvPr/>
          </p:nvSpPr>
          <p:spPr bwMode="auto">
            <a:xfrm>
              <a:off x="7395613" y="4130677"/>
              <a:ext cx="1016000" cy="339725"/>
            </a:xfrm>
            <a:custGeom>
              <a:avLst/>
              <a:gdLst>
                <a:gd name="T0" fmla="*/ 639 w 640"/>
                <a:gd name="T1" fmla="*/ 0 h 214"/>
                <a:gd name="T2" fmla="*/ 506 w 640"/>
                <a:gd name="T3" fmla="*/ 20 h 214"/>
                <a:gd name="T4" fmla="*/ 164 w 640"/>
                <a:gd name="T5" fmla="*/ 48 h 214"/>
                <a:gd name="T6" fmla="*/ 160 w 640"/>
                <a:gd name="T7" fmla="*/ 49 h 214"/>
                <a:gd name="T8" fmla="*/ 159 w 640"/>
                <a:gd name="T9" fmla="*/ 61 h 214"/>
                <a:gd name="T10" fmla="*/ 145 w 640"/>
                <a:gd name="T11" fmla="*/ 64 h 214"/>
                <a:gd name="T12" fmla="*/ 39 w 640"/>
                <a:gd name="T13" fmla="*/ 74 h 214"/>
                <a:gd name="T14" fmla="*/ 33 w 640"/>
                <a:gd name="T15" fmla="*/ 98 h 214"/>
                <a:gd name="T16" fmla="*/ 34 w 640"/>
                <a:gd name="T17" fmla="*/ 104 h 214"/>
                <a:gd name="T18" fmla="*/ 30 w 640"/>
                <a:gd name="T19" fmla="*/ 119 h 214"/>
                <a:gd name="T20" fmla="*/ 28 w 640"/>
                <a:gd name="T21" fmla="*/ 124 h 214"/>
                <a:gd name="T22" fmla="*/ 28 w 640"/>
                <a:gd name="T23" fmla="*/ 127 h 214"/>
                <a:gd name="T24" fmla="*/ 26 w 640"/>
                <a:gd name="T25" fmla="*/ 136 h 214"/>
                <a:gd name="T26" fmla="*/ 16 w 640"/>
                <a:gd name="T27" fmla="*/ 148 h 214"/>
                <a:gd name="T28" fmla="*/ 11 w 640"/>
                <a:gd name="T29" fmla="*/ 171 h 214"/>
                <a:gd name="T30" fmla="*/ 3 w 640"/>
                <a:gd name="T31" fmla="*/ 196 h 214"/>
                <a:gd name="T32" fmla="*/ 0 w 640"/>
                <a:gd name="T33" fmla="*/ 214 h 214"/>
                <a:gd name="T34" fmla="*/ 154 w 640"/>
                <a:gd name="T35" fmla="*/ 204 h 214"/>
                <a:gd name="T36" fmla="*/ 155 w 640"/>
                <a:gd name="T37" fmla="*/ 204 h 214"/>
                <a:gd name="T38" fmla="*/ 448 w 640"/>
                <a:gd name="T39" fmla="*/ 176 h 214"/>
                <a:gd name="T40" fmla="*/ 450 w 640"/>
                <a:gd name="T41" fmla="*/ 156 h 214"/>
                <a:gd name="T42" fmla="*/ 454 w 640"/>
                <a:gd name="T43" fmla="*/ 155 h 214"/>
                <a:gd name="T44" fmla="*/ 460 w 640"/>
                <a:gd name="T45" fmla="*/ 152 h 214"/>
                <a:gd name="T46" fmla="*/ 466 w 640"/>
                <a:gd name="T47" fmla="*/ 143 h 214"/>
                <a:gd name="T48" fmla="*/ 467 w 640"/>
                <a:gd name="T49" fmla="*/ 138 h 214"/>
                <a:gd name="T50" fmla="*/ 478 w 640"/>
                <a:gd name="T51" fmla="*/ 125 h 214"/>
                <a:gd name="T52" fmla="*/ 497 w 640"/>
                <a:gd name="T53" fmla="*/ 116 h 214"/>
                <a:gd name="T54" fmla="*/ 528 w 640"/>
                <a:gd name="T55" fmla="*/ 96 h 214"/>
                <a:gd name="T56" fmla="*/ 539 w 640"/>
                <a:gd name="T57" fmla="*/ 93 h 214"/>
                <a:gd name="T58" fmla="*/ 552 w 640"/>
                <a:gd name="T59" fmla="*/ 75 h 214"/>
                <a:gd name="T60" fmla="*/ 556 w 640"/>
                <a:gd name="T61" fmla="*/ 70 h 214"/>
                <a:gd name="T62" fmla="*/ 560 w 640"/>
                <a:gd name="T63" fmla="*/ 69 h 214"/>
                <a:gd name="T64" fmla="*/ 564 w 640"/>
                <a:gd name="T65" fmla="*/ 67 h 214"/>
                <a:gd name="T66" fmla="*/ 574 w 640"/>
                <a:gd name="T67" fmla="*/ 59 h 214"/>
                <a:gd name="T68" fmla="*/ 575 w 640"/>
                <a:gd name="T69" fmla="*/ 59 h 214"/>
                <a:gd name="T70" fmla="*/ 580 w 640"/>
                <a:gd name="T71" fmla="*/ 61 h 214"/>
                <a:gd name="T72" fmla="*/ 582 w 640"/>
                <a:gd name="T73" fmla="*/ 61 h 214"/>
                <a:gd name="T74" fmla="*/ 583 w 640"/>
                <a:gd name="T75" fmla="*/ 58 h 214"/>
                <a:gd name="T76" fmla="*/ 602 w 640"/>
                <a:gd name="T77" fmla="*/ 48 h 214"/>
                <a:gd name="T78" fmla="*/ 616 w 640"/>
                <a:gd name="T79" fmla="*/ 45 h 214"/>
                <a:gd name="T80" fmla="*/ 637 w 640"/>
                <a:gd name="T81" fmla="*/ 18 h 214"/>
                <a:gd name="T82" fmla="*/ 640 w 640"/>
                <a:gd name="T83" fmla="*/ 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0" h="214">
                  <a:moveTo>
                    <a:pt x="639" y="3"/>
                  </a:moveTo>
                  <a:lnTo>
                    <a:pt x="639" y="0"/>
                  </a:lnTo>
                  <a:lnTo>
                    <a:pt x="513" y="18"/>
                  </a:lnTo>
                  <a:lnTo>
                    <a:pt x="506" y="20"/>
                  </a:lnTo>
                  <a:lnTo>
                    <a:pt x="170" y="51"/>
                  </a:lnTo>
                  <a:lnTo>
                    <a:pt x="164" y="48"/>
                  </a:lnTo>
                  <a:lnTo>
                    <a:pt x="159" y="48"/>
                  </a:lnTo>
                  <a:lnTo>
                    <a:pt x="160" y="49"/>
                  </a:lnTo>
                  <a:lnTo>
                    <a:pt x="160" y="58"/>
                  </a:lnTo>
                  <a:lnTo>
                    <a:pt x="159" y="61"/>
                  </a:lnTo>
                  <a:lnTo>
                    <a:pt x="155" y="63"/>
                  </a:lnTo>
                  <a:lnTo>
                    <a:pt x="145" y="64"/>
                  </a:lnTo>
                  <a:lnTo>
                    <a:pt x="40" y="74"/>
                  </a:lnTo>
                  <a:lnTo>
                    <a:pt x="39" y="74"/>
                  </a:lnTo>
                  <a:lnTo>
                    <a:pt x="36" y="81"/>
                  </a:lnTo>
                  <a:lnTo>
                    <a:pt x="33" y="98"/>
                  </a:lnTo>
                  <a:lnTo>
                    <a:pt x="33" y="99"/>
                  </a:lnTo>
                  <a:lnTo>
                    <a:pt x="34" y="104"/>
                  </a:lnTo>
                  <a:lnTo>
                    <a:pt x="31" y="115"/>
                  </a:lnTo>
                  <a:lnTo>
                    <a:pt x="30" y="119"/>
                  </a:lnTo>
                  <a:lnTo>
                    <a:pt x="29" y="123"/>
                  </a:lnTo>
                  <a:lnTo>
                    <a:pt x="28" y="124"/>
                  </a:lnTo>
                  <a:lnTo>
                    <a:pt x="27" y="125"/>
                  </a:lnTo>
                  <a:lnTo>
                    <a:pt x="28" y="127"/>
                  </a:lnTo>
                  <a:lnTo>
                    <a:pt x="28" y="128"/>
                  </a:lnTo>
                  <a:lnTo>
                    <a:pt x="26" y="136"/>
                  </a:lnTo>
                  <a:lnTo>
                    <a:pt x="24" y="139"/>
                  </a:lnTo>
                  <a:lnTo>
                    <a:pt x="16" y="148"/>
                  </a:lnTo>
                  <a:lnTo>
                    <a:pt x="13" y="167"/>
                  </a:lnTo>
                  <a:lnTo>
                    <a:pt x="11" y="171"/>
                  </a:lnTo>
                  <a:lnTo>
                    <a:pt x="0" y="182"/>
                  </a:lnTo>
                  <a:lnTo>
                    <a:pt x="3" y="196"/>
                  </a:lnTo>
                  <a:lnTo>
                    <a:pt x="0" y="211"/>
                  </a:lnTo>
                  <a:lnTo>
                    <a:pt x="0" y="214"/>
                  </a:lnTo>
                  <a:lnTo>
                    <a:pt x="120" y="206"/>
                  </a:lnTo>
                  <a:lnTo>
                    <a:pt x="154" y="204"/>
                  </a:lnTo>
                  <a:lnTo>
                    <a:pt x="154" y="204"/>
                  </a:lnTo>
                  <a:lnTo>
                    <a:pt x="155" y="204"/>
                  </a:lnTo>
                  <a:lnTo>
                    <a:pt x="367" y="185"/>
                  </a:lnTo>
                  <a:lnTo>
                    <a:pt x="448" y="176"/>
                  </a:lnTo>
                  <a:lnTo>
                    <a:pt x="449" y="158"/>
                  </a:lnTo>
                  <a:lnTo>
                    <a:pt x="450" y="156"/>
                  </a:lnTo>
                  <a:lnTo>
                    <a:pt x="453" y="155"/>
                  </a:lnTo>
                  <a:lnTo>
                    <a:pt x="454" y="155"/>
                  </a:lnTo>
                  <a:lnTo>
                    <a:pt x="459" y="155"/>
                  </a:lnTo>
                  <a:lnTo>
                    <a:pt x="460" y="152"/>
                  </a:lnTo>
                  <a:lnTo>
                    <a:pt x="466" y="147"/>
                  </a:lnTo>
                  <a:lnTo>
                    <a:pt x="466" y="143"/>
                  </a:lnTo>
                  <a:lnTo>
                    <a:pt x="466" y="141"/>
                  </a:lnTo>
                  <a:lnTo>
                    <a:pt x="467" y="138"/>
                  </a:lnTo>
                  <a:lnTo>
                    <a:pt x="469" y="132"/>
                  </a:lnTo>
                  <a:lnTo>
                    <a:pt x="478" y="125"/>
                  </a:lnTo>
                  <a:lnTo>
                    <a:pt x="480" y="123"/>
                  </a:lnTo>
                  <a:lnTo>
                    <a:pt x="497" y="116"/>
                  </a:lnTo>
                  <a:lnTo>
                    <a:pt x="510" y="111"/>
                  </a:lnTo>
                  <a:lnTo>
                    <a:pt x="528" y="96"/>
                  </a:lnTo>
                  <a:lnTo>
                    <a:pt x="531" y="94"/>
                  </a:lnTo>
                  <a:lnTo>
                    <a:pt x="539" y="93"/>
                  </a:lnTo>
                  <a:lnTo>
                    <a:pt x="548" y="82"/>
                  </a:lnTo>
                  <a:lnTo>
                    <a:pt x="552" y="75"/>
                  </a:lnTo>
                  <a:lnTo>
                    <a:pt x="553" y="73"/>
                  </a:lnTo>
                  <a:lnTo>
                    <a:pt x="556" y="70"/>
                  </a:lnTo>
                  <a:lnTo>
                    <a:pt x="558" y="69"/>
                  </a:lnTo>
                  <a:lnTo>
                    <a:pt x="560" y="69"/>
                  </a:lnTo>
                  <a:lnTo>
                    <a:pt x="561" y="68"/>
                  </a:lnTo>
                  <a:lnTo>
                    <a:pt x="564" y="67"/>
                  </a:lnTo>
                  <a:lnTo>
                    <a:pt x="571" y="60"/>
                  </a:lnTo>
                  <a:lnTo>
                    <a:pt x="574" y="59"/>
                  </a:lnTo>
                  <a:lnTo>
                    <a:pt x="574" y="59"/>
                  </a:lnTo>
                  <a:lnTo>
                    <a:pt x="575" y="59"/>
                  </a:lnTo>
                  <a:lnTo>
                    <a:pt x="578" y="60"/>
                  </a:lnTo>
                  <a:lnTo>
                    <a:pt x="580" y="61"/>
                  </a:lnTo>
                  <a:lnTo>
                    <a:pt x="582" y="62"/>
                  </a:lnTo>
                  <a:lnTo>
                    <a:pt x="582" y="61"/>
                  </a:lnTo>
                  <a:lnTo>
                    <a:pt x="582" y="60"/>
                  </a:lnTo>
                  <a:lnTo>
                    <a:pt x="583" y="58"/>
                  </a:lnTo>
                  <a:lnTo>
                    <a:pt x="594" y="52"/>
                  </a:lnTo>
                  <a:lnTo>
                    <a:pt x="602" y="48"/>
                  </a:lnTo>
                  <a:lnTo>
                    <a:pt x="605" y="47"/>
                  </a:lnTo>
                  <a:lnTo>
                    <a:pt x="616" y="45"/>
                  </a:lnTo>
                  <a:lnTo>
                    <a:pt x="628" y="24"/>
                  </a:lnTo>
                  <a:lnTo>
                    <a:pt x="637" y="18"/>
                  </a:lnTo>
                  <a:lnTo>
                    <a:pt x="639" y="14"/>
                  </a:lnTo>
                  <a:lnTo>
                    <a:pt x="640" y="9"/>
                  </a:lnTo>
                  <a:lnTo>
                    <a:pt x="639" y="3"/>
                  </a:lnTo>
                  <a:close/>
                </a:path>
              </a:pathLst>
            </a:custGeom>
            <a:solidFill>
              <a:srgbClr val="002F48"/>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7" name="Freeform 104">
              <a:extLst>
                <a:ext uri="{FF2B5EF4-FFF2-40B4-BE49-F238E27FC236}">
                  <a16:creationId xmlns:a16="http://schemas.microsoft.com/office/drawing/2014/main" id="{689A1DA7-7776-B96D-9742-A3F53FB3D2A5}"/>
                </a:ext>
              </a:extLst>
            </p:cNvPr>
            <p:cNvSpPr>
              <a:spLocks/>
            </p:cNvSpPr>
            <p:nvPr/>
          </p:nvSpPr>
          <p:spPr bwMode="auto">
            <a:xfrm>
              <a:off x="7494039" y="3781426"/>
              <a:ext cx="887413" cy="446088"/>
            </a:xfrm>
            <a:custGeom>
              <a:avLst/>
              <a:gdLst>
                <a:gd name="T0" fmla="*/ 552 w 559"/>
                <a:gd name="T1" fmla="*/ 123 h 281"/>
                <a:gd name="T2" fmla="*/ 540 w 559"/>
                <a:gd name="T3" fmla="*/ 118 h 281"/>
                <a:gd name="T4" fmla="*/ 532 w 559"/>
                <a:gd name="T5" fmla="*/ 113 h 281"/>
                <a:gd name="T6" fmla="*/ 506 w 559"/>
                <a:gd name="T7" fmla="*/ 78 h 281"/>
                <a:gd name="T8" fmla="*/ 505 w 559"/>
                <a:gd name="T9" fmla="*/ 63 h 281"/>
                <a:gd name="T10" fmla="*/ 502 w 559"/>
                <a:gd name="T11" fmla="*/ 46 h 281"/>
                <a:gd name="T12" fmla="*/ 498 w 559"/>
                <a:gd name="T13" fmla="*/ 43 h 281"/>
                <a:gd name="T14" fmla="*/ 485 w 559"/>
                <a:gd name="T15" fmla="*/ 37 h 281"/>
                <a:gd name="T16" fmla="*/ 481 w 559"/>
                <a:gd name="T17" fmla="*/ 34 h 281"/>
                <a:gd name="T18" fmla="*/ 474 w 559"/>
                <a:gd name="T19" fmla="*/ 20 h 281"/>
                <a:gd name="T20" fmla="*/ 463 w 559"/>
                <a:gd name="T21" fmla="*/ 30 h 281"/>
                <a:gd name="T22" fmla="*/ 444 w 559"/>
                <a:gd name="T23" fmla="*/ 37 h 281"/>
                <a:gd name="T24" fmla="*/ 438 w 559"/>
                <a:gd name="T25" fmla="*/ 35 h 281"/>
                <a:gd name="T26" fmla="*/ 429 w 559"/>
                <a:gd name="T27" fmla="*/ 30 h 281"/>
                <a:gd name="T28" fmla="*/ 416 w 559"/>
                <a:gd name="T29" fmla="*/ 38 h 281"/>
                <a:gd name="T30" fmla="*/ 382 w 559"/>
                <a:gd name="T31" fmla="*/ 28 h 281"/>
                <a:gd name="T32" fmla="*/ 371 w 559"/>
                <a:gd name="T33" fmla="*/ 25 h 281"/>
                <a:gd name="T34" fmla="*/ 367 w 559"/>
                <a:gd name="T35" fmla="*/ 23 h 281"/>
                <a:gd name="T36" fmla="*/ 349 w 559"/>
                <a:gd name="T37" fmla="*/ 0 h 281"/>
                <a:gd name="T38" fmla="*/ 337 w 559"/>
                <a:gd name="T39" fmla="*/ 4 h 281"/>
                <a:gd name="T40" fmla="*/ 326 w 559"/>
                <a:gd name="T41" fmla="*/ 0 h 281"/>
                <a:gd name="T42" fmla="*/ 326 w 559"/>
                <a:gd name="T43" fmla="*/ 6 h 281"/>
                <a:gd name="T44" fmla="*/ 324 w 559"/>
                <a:gd name="T45" fmla="*/ 35 h 281"/>
                <a:gd name="T46" fmla="*/ 304 w 559"/>
                <a:gd name="T47" fmla="*/ 45 h 281"/>
                <a:gd name="T48" fmla="*/ 287 w 559"/>
                <a:gd name="T49" fmla="*/ 55 h 281"/>
                <a:gd name="T50" fmla="*/ 254 w 559"/>
                <a:gd name="T51" fmla="*/ 103 h 281"/>
                <a:gd name="T52" fmla="*/ 245 w 559"/>
                <a:gd name="T53" fmla="*/ 118 h 281"/>
                <a:gd name="T54" fmla="*/ 212 w 559"/>
                <a:gd name="T55" fmla="*/ 112 h 281"/>
                <a:gd name="T56" fmla="*/ 203 w 559"/>
                <a:gd name="T57" fmla="*/ 136 h 281"/>
                <a:gd name="T58" fmla="*/ 189 w 559"/>
                <a:gd name="T59" fmla="*/ 141 h 281"/>
                <a:gd name="T60" fmla="*/ 167 w 559"/>
                <a:gd name="T61" fmla="*/ 133 h 281"/>
                <a:gd name="T62" fmla="*/ 159 w 559"/>
                <a:gd name="T63" fmla="*/ 149 h 281"/>
                <a:gd name="T64" fmla="*/ 150 w 559"/>
                <a:gd name="T65" fmla="*/ 147 h 281"/>
                <a:gd name="T66" fmla="*/ 97 w 559"/>
                <a:gd name="T67" fmla="*/ 145 h 281"/>
                <a:gd name="T68" fmla="*/ 93 w 559"/>
                <a:gd name="T69" fmla="*/ 155 h 281"/>
                <a:gd name="T70" fmla="*/ 83 w 559"/>
                <a:gd name="T71" fmla="*/ 161 h 281"/>
                <a:gd name="T72" fmla="*/ 80 w 559"/>
                <a:gd name="T73" fmla="*/ 169 h 281"/>
                <a:gd name="T74" fmla="*/ 88 w 559"/>
                <a:gd name="T75" fmla="*/ 177 h 281"/>
                <a:gd name="T76" fmla="*/ 81 w 559"/>
                <a:gd name="T77" fmla="*/ 186 h 281"/>
                <a:gd name="T78" fmla="*/ 54 w 559"/>
                <a:gd name="T79" fmla="*/ 202 h 281"/>
                <a:gd name="T80" fmla="*/ 55 w 559"/>
                <a:gd name="T81" fmla="*/ 228 h 281"/>
                <a:gd name="T82" fmla="*/ 30 w 559"/>
                <a:gd name="T83" fmla="*/ 223 h 281"/>
                <a:gd name="T84" fmla="*/ 5 w 559"/>
                <a:gd name="T85" fmla="*/ 221 h 281"/>
                <a:gd name="T86" fmla="*/ 1 w 559"/>
                <a:gd name="T87" fmla="*/ 234 h 281"/>
                <a:gd name="T88" fmla="*/ 10 w 559"/>
                <a:gd name="T89" fmla="*/ 241 h 281"/>
                <a:gd name="T90" fmla="*/ 13 w 559"/>
                <a:gd name="T91" fmla="*/ 250 h 281"/>
                <a:gd name="T92" fmla="*/ 2 w 559"/>
                <a:gd name="T93" fmla="*/ 281 h 281"/>
                <a:gd name="T94" fmla="*/ 88 w 559"/>
                <a:gd name="T95" fmla="*/ 272 h 281"/>
                <a:gd name="T96" fmla="*/ 85 w 559"/>
                <a:gd name="T97" fmla="*/ 259 h 281"/>
                <a:gd name="T98" fmla="*/ 108 w 559"/>
                <a:gd name="T99" fmla="*/ 260 h 281"/>
                <a:gd name="T100" fmla="*/ 447 w 559"/>
                <a:gd name="T101" fmla="*/ 228 h 281"/>
                <a:gd name="T102" fmla="*/ 457 w 559"/>
                <a:gd name="T103" fmla="*/ 219 h 281"/>
                <a:gd name="T104" fmla="*/ 496 w 559"/>
                <a:gd name="T105" fmla="*/ 191 h 281"/>
                <a:gd name="T106" fmla="*/ 504 w 559"/>
                <a:gd name="T107" fmla="*/ 177 h 281"/>
                <a:gd name="T108" fmla="*/ 510 w 559"/>
                <a:gd name="T109" fmla="*/ 166 h 281"/>
                <a:gd name="T110" fmla="*/ 558 w 559"/>
                <a:gd name="T111" fmla="*/ 127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59" h="281">
                  <a:moveTo>
                    <a:pt x="558" y="127"/>
                  </a:moveTo>
                  <a:lnTo>
                    <a:pt x="554" y="124"/>
                  </a:lnTo>
                  <a:lnTo>
                    <a:pt x="552" y="123"/>
                  </a:lnTo>
                  <a:lnTo>
                    <a:pt x="548" y="117"/>
                  </a:lnTo>
                  <a:lnTo>
                    <a:pt x="544" y="117"/>
                  </a:lnTo>
                  <a:lnTo>
                    <a:pt x="540" y="118"/>
                  </a:lnTo>
                  <a:lnTo>
                    <a:pt x="538" y="117"/>
                  </a:lnTo>
                  <a:lnTo>
                    <a:pt x="533" y="115"/>
                  </a:lnTo>
                  <a:lnTo>
                    <a:pt x="532" y="113"/>
                  </a:lnTo>
                  <a:lnTo>
                    <a:pt x="532" y="113"/>
                  </a:lnTo>
                  <a:lnTo>
                    <a:pt x="521" y="98"/>
                  </a:lnTo>
                  <a:lnTo>
                    <a:pt x="506" y="78"/>
                  </a:lnTo>
                  <a:lnTo>
                    <a:pt x="505" y="73"/>
                  </a:lnTo>
                  <a:lnTo>
                    <a:pt x="504" y="67"/>
                  </a:lnTo>
                  <a:lnTo>
                    <a:pt x="505" y="63"/>
                  </a:lnTo>
                  <a:lnTo>
                    <a:pt x="505" y="53"/>
                  </a:lnTo>
                  <a:lnTo>
                    <a:pt x="504" y="46"/>
                  </a:lnTo>
                  <a:lnTo>
                    <a:pt x="502" y="46"/>
                  </a:lnTo>
                  <a:lnTo>
                    <a:pt x="499" y="45"/>
                  </a:lnTo>
                  <a:lnTo>
                    <a:pt x="498" y="43"/>
                  </a:lnTo>
                  <a:lnTo>
                    <a:pt x="498" y="43"/>
                  </a:lnTo>
                  <a:lnTo>
                    <a:pt x="494" y="38"/>
                  </a:lnTo>
                  <a:lnTo>
                    <a:pt x="494" y="38"/>
                  </a:lnTo>
                  <a:lnTo>
                    <a:pt x="485" y="37"/>
                  </a:lnTo>
                  <a:lnTo>
                    <a:pt x="483" y="35"/>
                  </a:lnTo>
                  <a:lnTo>
                    <a:pt x="482" y="34"/>
                  </a:lnTo>
                  <a:lnTo>
                    <a:pt x="481" y="34"/>
                  </a:lnTo>
                  <a:lnTo>
                    <a:pt x="478" y="30"/>
                  </a:lnTo>
                  <a:lnTo>
                    <a:pt x="475" y="24"/>
                  </a:lnTo>
                  <a:lnTo>
                    <a:pt x="474" y="20"/>
                  </a:lnTo>
                  <a:lnTo>
                    <a:pt x="466" y="24"/>
                  </a:lnTo>
                  <a:lnTo>
                    <a:pt x="465" y="27"/>
                  </a:lnTo>
                  <a:lnTo>
                    <a:pt x="463" y="30"/>
                  </a:lnTo>
                  <a:lnTo>
                    <a:pt x="461" y="33"/>
                  </a:lnTo>
                  <a:lnTo>
                    <a:pt x="457" y="34"/>
                  </a:lnTo>
                  <a:lnTo>
                    <a:pt x="444" y="37"/>
                  </a:lnTo>
                  <a:lnTo>
                    <a:pt x="443" y="36"/>
                  </a:lnTo>
                  <a:lnTo>
                    <a:pt x="442" y="37"/>
                  </a:lnTo>
                  <a:lnTo>
                    <a:pt x="438" y="35"/>
                  </a:lnTo>
                  <a:lnTo>
                    <a:pt x="435" y="33"/>
                  </a:lnTo>
                  <a:lnTo>
                    <a:pt x="430" y="30"/>
                  </a:lnTo>
                  <a:lnTo>
                    <a:pt x="429" y="30"/>
                  </a:lnTo>
                  <a:lnTo>
                    <a:pt x="422" y="38"/>
                  </a:lnTo>
                  <a:lnTo>
                    <a:pt x="418" y="39"/>
                  </a:lnTo>
                  <a:lnTo>
                    <a:pt x="416" y="38"/>
                  </a:lnTo>
                  <a:lnTo>
                    <a:pt x="399" y="28"/>
                  </a:lnTo>
                  <a:lnTo>
                    <a:pt x="383" y="28"/>
                  </a:lnTo>
                  <a:lnTo>
                    <a:pt x="382" y="28"/>
                  </a:lnTo>
                  <a:lnTo>
                    <a:pt x="378" y="27"/>
                  </a:lnTo>
                  <a:lnTo>
                    <a:pt x="377" y="27"/>
                  </a:lnTo>
                  <a:lnTo>
                    <a:pt x="371" y="25"/>
                  </a:lnTo>
                  <a:lnTo>
                    <a:pt x="368" y="24"/>
                  </a:lnTo>
                  <a:lnTo>
                    <a:pt x="368" y="23"/>
                  </a:lnTo>
                  <a:lnTo>
                    <a:pt x="367" y="23"/>
                  </a:lnTo>
                  <a:lnTo>
                    <a:pt x="366" y="19"/>
                  </a:lnTo>
                  <a:lnTo>
                    <a:pt x="361" y="10"/>
                  </a:lnTo>
                  <a:lnTo>
                    <a:pt x="349" y="0"/>
                  </a:lnTo>
                  <a:lnTo>
                    <a:pt x="343" y="3"/>
                  </a:lnTo>
                  <a:lnTo>
                    <a:pt x="339" y="4"/>
                  </a:lnTo>
                  <a:lnTo>
                    <a:pt x="337" y="4"/>
                  </a:lnTo>
                  <a:lnTo>
                    <a:pt x="334" y="3"/>
                  </a:lnTo>
                  <a:lnTo>
                    <a:pt x="327" y="0"/>
                  </a:lnTo>
                  <a:lnTo>
                    <a:pt x="326" y="0"/>
                  </a:lnTo>
                  <a:lnTo>
                    <a:pt x="326" y="3"/>
                  </a:lnTo>
                  <a:lnTo>
                    <a:pt x="326" y="5"/>
                  </a:lnTo>
                  <a:lnTo>
                    <a:pt x="326" y="6"/>
                  </a:lnTo>
                  <a:lnTo>
                    <a:pt x="329" y="23"/>
                  </a:lnTo>
                  <a:lnTo>
                    <a:pt x="328" y="27"/>
                  </a:lnTo>
                  <a:lnTo>
                    <a:pt x="324" y="35"/>
                  </a:lnTo>
                  <a:lnTo>
                    <a:pt x="320" y="37"/>
                  </a:lnTo>
                  <a:lnTo>
                    <a:pt x="318" y="38"/>
                  </a:lnTo>
                  <a:lnTo>
                    <a:pt x="304" y="45"/>
                  </a:lnTo>
                  <a:lnTo>
                    <a:pt x="299" y="46"/>
                  </a:lnTo>
                  <a:lnTo>
                    <a:pt x="287" y="46"/>
                  </a:lnTo>
                  <a:lnTo>
                    <a:pt x="287" y="55"/>
                  </a:lnTo>
                  <a:lnTo>
                    <a:pt x="287" y="57"/>
                  </a:lnTo>
                  <a:lnTo>
                    <a:pt x="284" y="62"/>
                  </a:lnTo>
                  <a:lnTo>
                    <a:pt x="254" y="103"/>
                  </a:lnTo>
                  <a:lnTo>
                    <a:pt x="250" y="113"/>
                  </a:lnTo>
                  <a:lnTo>
                    <a:pt x="249" y="117"/>
                  </a:lnTo>
                  <a:lnTo>
                    <a:pt x="245" y="118"/>
                  </a:lnTo>
                  <a:lnTo>
                    <a:pt x="222" y="122"/>
                  </a:lnTo>
                  <a:lnTo>
                    <a:pt x="220" y="120"/>
                  </a:lnTo>
                  <a:lnTo>
                    <a:pt x="212" y="112"/>
                  </a:lnTo>
                  <a:lnTo>
                    <a:pt x="209" y="115"/>
                  </a:lnTo>
                  <a:lnTo>
                    <a:pt x="205" y="132"/>
                  </a:lnTo>
                  <a:lnTo>
                    <a:pt x="203" y="136"/>
                  </a:lnTo>
                  <a:lnTo>
                    <a:pt x="196" y="141"/>
                  </a:lnTo>
                  <a:lnTo>
                    <a:pt x="191" y="142"/>
                  </a:lnTo>
                  <a:lnTo>
                    <a:pt x="189" y="141"/>
                  </a:lnTo>
                  <a:lnTo>
                    <a:pt x="181" y="136"/>
                  </a:lnTo>
                  <a:lnTo>
                    <a:pt x="178" y="131"/>
                  </a:lnTo>
                  <a:lnTo>
                    <a:pt x="167" y="133"/>
                  </a:lnTo>
                  <a:lnTo>
                    <a:pt x="164" y="143"/>
                  </a:lnTo>
                  <a:lnTo>
                    <a:pt x="163" y="147"/>
                  </a:lnTo>
                  <a:lnTo>
                    <a:pt x="159" y="149"/>
                  </a:lnTo>
                  <a:lnTo>
                    <a:pt x="154" y="150"/>
                  </a:lnTo>
                  <a:lnTo>
                    <a:pt x="152" y="149"/>
                  </a:lnTo>
                  <a:lnTo>
                    <a:pt x="150" y="147"/>
                  </a:lnTo>
                  <a:lnTo>
                    <a:pt x="130" y="140"/>
                  </a:lnTo>
                  <a:lnTo>
                    <a:pt x="109" y="145"/>
                  </a:lnTo>
                  <a:lnTo>
                    <a:pt x="97" y="145"/>
                  </a:lnTo>
                  <a:lnTo>
                    <a:pt x="98" y="149"/>
                  </a:lnTo>
                  <a:lnTo>
                    <a:pt x="97" y="153"/>
                  </a:lnTo>
                  <a:lnTo>
                    <a:pt x="93" y="155"/>
                  </a:lnTo>
                  <a:lnTo>
                    <a:pt x="88" y="156"/>
                  </a:lnTo>
                  <a:lnTo>
                    <a:pt x="86" y="156"/>
                  </a:lnTo>
                  <a:lnTo>
                    <a:pt x="83" y="161"/>
                  </a:lnTo>
                  <a:lnTo>
                    <a:pt x="82" y="163"/>
                  </a:lnTo>
                  <a:lnTo>
                    <a:pt x="81" y="167"/>
                  </a:lnTo>
                  <a:lnTo>
                    <a:pt x="80" y="169"/>
                  </a:lnTo>
                  <a:lnTo>
                    <a:pt x="78" y="170"/>
                  </a:lnTo>
                  <a:lnTo>
                    <a:pt x="86" y="175"/>
                  </a:lnTo>
                  <a:lnTo>
                    <a:pt x="88" y="177"/>
                  </a:lnTo>
                  <a:lnTo>
                    <a:pt x="86" y="181"/>
                  </a:lnTo>
                  <a:lnTo>
                    <a:pt x="85" y="185"/>
                  </a:lnTo>
                  <a:lnTo>
                    <a:pt x="81" y="186"/>
                  </a:lnTo>
                  <a:lnTo>
                    <a:pt x="57" y="190"/>
                  </a:lnTo>
                  <a:lnTo>
                    <a:pt x="54" y="195"/>
                  </a:lnTo>
                  <a:lnTo>
                    <a:pt x="54" y="202"/>
                  </a:lnTo>
                  <a:lnTo>
                    <a:pt x="60" y="223"/>
                  </a:lnTo>
                  <a:lnTo>
                    <a:pt x="59" y="227"/>
                  </a:lnTo>
                  <a:lnTo>
                    <a:pt x="55" y="228"/>
                  </a:lnTo>
                  <a:lnTo>
                    <a:pt x="43" y="233"/>
                  </a:lnTo>
                  <a:lnTo>
                    <a:pt x="40" y="231"/>
                  </a:lnTo>
                  <a:lnTo>
                    <a:pt x="30" y="223"/>
                  </a:lnTo>
                  <a:lnTo>
                    <a:pt x="25" y="220"/>
                  </a:lnTo>
                  <a:lnTo>
                    <a:pt x="11" y="220"/>
                  </a:lnTo>
                  <a:lnTo>
                    <a:pt x="5" y="221"/>
                  </a:lnTo>
                  <a:lnTo>
                    <a:pt x="1" y="231"/>
                  </a:lnTo>
                  <a:lnTo>
                    <a:pt x="0" y="234"/>
                  </a:lnTo>
                  <a:lnTo>
                    <a:pt x="1" y="234"/>
                  </a:lnTo>
                  <a:lnTo>
                    <a:pt x="5" y="235"/>
                  </a:lnTo>
                  <a:lnTo>
                    <a:pt x="8" y="239"/>
                  </a:lnTo>
                  <a:lnTo>
                    <a:pt x="10" y="241"/>
                  </a:lnTo>
                  <a:lnTo>
                    <a:pt x="13" y="249"/>
                  </a:lnTo>
                  <a:lnTo>
                    <a:pt x="12" y="250"/>
                  </a:lnTo>
                  <a:lnTo>
                    <a:pt x="13" y="250"/>
                  </a:lnTo>
                  <a:lnTo>
                    <a:pt x="4" y="275"/>
                  </a:lnTo>
                  <a:lnTo>
                    <a:pt x="3" y="280"/>
                  </a:lnTo>
                  <a:lnTo>
                    <a:pt x="2" y="281"/>
                  </a:lnTo>
                  <a:lnTo>
                    <a:pt x="66" y="275"/>
                  </a:lnTo>
                  <a:lnTo>
                    <a:pt x="88" y="273"/>
                  </a:lnTo>
                  <a:lnTo>
                    <a:pt x="88" y="272"/>
                  </a:lnTo>
                  <a:lnTo>
                    <a:pt x="85" y="267"/>
                  </a:lnTo>
                  <a:lnTo>
                    <a:pt x="83" y="263"/>
                  </a:lnTo>
                  <a:lnTo>
                    <a:pt x="85" y="259"/>
                  </a:lnTo>
                  <a:lnTo>
                    <a:pt x="88" y="258"/>
                  </a:lnTo>
                  <a:lnTo>
                    <a:pt x="102" y="258"/>
                  </a:lnTo>
                  <a:lnTo>
                    <a:pt x="108" y="260"/>
                  </a:lnTo>
                  <a:lnTo>
                    <a:pt x="444" y="231"/>
                  </a:lnTo>
                  <a:lnTo>
                    <a:pt x="447" y="229"/>
                  </a:lnTo>
                  <a:lnTo>
                    <a:pt x="447" y="228"/>
                  </a:lnTo>
                  <a:lnTo>
                    <a:pt x="447" y="228"/>
                  </a:lnTo>
                  <a:lnTo>
                    <a:pt x="454" y="220"/>
                  </a:lnTo>
                  <a:lnTo>
                    <a:pt x="457" y="219"/>
                  </a:lnTo>
                  <a:lnTo>
                    <a:pt x="479" y="210"/>
                  </a:lnTo>
                  <a:lnTo>
                    <a:pt x="485" y="202"/>
                  </a:lnTo>
                  <a:lnTo>
                    <a:pt x="496" y="191"/>
                  </a:lnTo>
                  <a:lnTo>
                    <a:pt x="499" y="185"/>
                  </a:lnTo>
                  <a:lnTo>
                    <a:pt x="500" y="181"/>
                  </a:lnTo>
                  <a:lnTo>
                    <a:pt x="504" y="177"/>
                  </a:lnTo>
                  <a:lnTo>
                    <a:pt x="509" y="174"/>
                  </a:lnTo>
                  <a:lnTo>
                    <a:pt x="509" y="170"/>
                  </a:lnTo>
                  <a:lnTo>
                    <a:pt x="510" y="166"/>
                  </a:lnTo>
                  <a:lnTo>
                    <a:pt x="518" y="160"/>
                  </a:lnTo>
                  <a:lnTo>
                    <a:pt x="559" y="127"/>
                  </a:lnTo>
                  <a:lnTo>
                    <a:pt x="558" y="127"/>
                  </a:lnTo>
                  <a:close/>
                </a:path>
              </a:pathLst>
            </a:custGeom>
            <a:solidFill>
              <a:srgbClr val="002F48"/>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8" name="Freeform 126">
              <a:extLst>
                <a:ext uri="{FF2B5EF4-FFF2-40B4-BE49-F238E27FC236}">
                  <a16:creationId xmlns:a16="http://schemas.microsoft.com/office/drawing/2014/main" id="{4C5C5A59-E18F-E7C5-4627-5D7470F0DD6E}"/>
                </a:ext>
              </a:extLst>
            </p:cNvPr>
            <p:cNvSpPr>
              <a:spLocks/>
            </p:cNvSpPr>
            <p:nvPr/>
          </p:nvSpPr>
          <p:spPr bwMode="auto">
            <a:xfrm>
              <a:off x="8124277" y="4006851"/>
              <a:ext cx="1101725" cy="458788"/>
            </a:xfrm>
            <a:custGeom>
              <a:avLst/>
              <a:gdLst>
                <a:gd name="T0" fmla="*/ 190 w 694"/>
                <a:gd name="T1" fmla="*/ 99 h 289"/>
                <a:gd name="T2" fmla="*/ 160 w 694"/>
                <a:gd name="T3" fmla="*/ 133 h 289"/>
                <a:gd name="T4" fmla="*/ 132 w 694"/>
                <a:gd name="T5" fmla="*/ 146 h 289"/>
                <a:gd name="T6" fmla="*/ 119 w 694"/>
                <a:gd name="T7" fmla="*/ 150 h 289"/>
                <a:gd name="T8" fmla="*/ 108 w 694"/>
                <a:gd name="T9" fmla="*/ 157 h 289"/>
                <a:gd name="T10" fmla="*/ 102 w 694"/>
                <a:gd name="T11" fmla="*/ 158 h 289"/>
                <a:gd name="T12" fmla="*/ 83 w 694"/>
                <a:gd name="T13" fmla="*/ 181 h 289"/>
                <a:gd name="T14" fmla="*/ 39 w 694"/>
                <a:gd name="T15" fmla="*/ 205 h 289"/>
                <a:gd name="T16" fmla="*/ 18 w 694"/>
                <a:gd name="T17" fmla="*/ 223 h 289"/>
                <a:gd name="T18" fmla="*/ 8 w 694"/>
                <a:gd name="T19" fmla="*/ 240 h 289"/>
                <a:gd name="T20" fmla="*/ 0 w 694"/>
                <a:gd name="T21" fmla="*/ 254 h 289"/>
                <a:gd name="T22" fmla="*/ 135 w 694"/>
                <a:gd name="T23" fmla="*/ 229 h 289"/>
                <a:gd name="T24" fmla="*/ 142 w 694"/>
                <a:gd name="T25" fmla="*/ 225 h 289"/>
                <a:gd name="T26" fmla="*/ 169 w 694"/>
                <a:gd name="T27" fmla="*/ 209 h 289"/>
                <a:gd name="T28" fmla="*/ 282 w 694"/>
                <a:gd name="T29" fmla="*/ 199 h 289"/>
                <a:gd name="T30" fmla="*/ 287 w 694"/>
                <a:gd name="T31" fmla="*/ 206 h 289"/>
                <a:gd name="T32" fmla="*/ 297 w 694"/>
                <a:gd name="T33" fmla="*/ 206 h 289"/>
                <a:gd name="T34" fmla="*/ 400 w 694"/>
                <a:gd name="T35" fmla="*/ 217 h 289"/>
                <a:gd name="T36" fmla="*/ 498 w 694"/>
                <a:gd name="T37" fmla="*/ 281 h 289"/>
                <a:gd name="T38" fmla="*/ 546 w 694"/>
                <a:gd name="T39" fmla="*/ 282 h 289"/>
                <a:gd name="T40" fmla="*/ 565 w 694"/>
                <a:gd name="T41" fmla="*/ 233 h 289"/>
                <a:gd name="T42" fmla="*/ 592 w 694"/>
                <a:gd name="T43" fmla="*/ 209 h 289"/>
                <a:gd name="T44" fmla="*/ 612 w 694"/>
                <a:gd name="T45" fmla="*/ 182 h 289"/>
                <a:gd name="T46" fmla="*/ 637 w 694"/>
                <a:gd name="T47" fmla="*/ 175 h 289"/>
                <a:gd name="T48" fmla="*/ 662 w 694"/>
                <a:gd name="T49" fmla="*/ 153 h 289"/>
                <a:gd name="T50" fmla="*/ 642 w 694"/>
                <a:gd name="T51" fmla="*/ 164 h 289"/>
                <a:gd name="T52" fmla="*/ 608 w 694"/>
                <a:gd name="T53" fmla="*/ 162 h 289"/>
                <a:gd name="T54" fmla="*/ 612 w 694"/>
                <a:gd name="T55" fmla="*/ 148 h 289"/>
                <a:gd name="T56" fmla="*/ 628 w 694"/>
                <a:gd name="T57" fmla="*/ 153 h 289"/>
                <a:gd name="T58" fmla="*/ 640 w 694"/>
                <a:gd name="T59" fmla="*/ 131 h 289"/>
                <a:gd name="T60" fmla="*/ 632 w 694"/>
                <a:gd name="T61" fmla="*/ 123 h 289"/>
                <a:gd name="T62" fmla="*/ 631 w 694"/>
                <a:gd name="T63" fmla="*/ 111 h 289"/>
                <a:gd name="T64" fmla="*/ 635 w 694"/>
                <a:gd name="T65" fmla="*/ 96 h 289"/>
                <a:gd name="T66" fmla="*/ 646 w 694"/>
                <a:gd name="T67" fmla="*/ 102 h 289"/>
                <a:gd name="T68" fmla="*/ 654 w 694"/>
                <a:gd name="T69" fmla="*/ 109 h 289"/>
                <a:gd name="T70" fmla="*/ 676 w 694"/>
                <a:gd name="T71" fmla="*/ 102 h 289"/>
                <a:gd name="T72" fmla="*/ 687 w 694"/>
                <a:gd name="T73" fmla="*/ 87 h 289"/>
                <a:gd name="T74" fmla="*/ 687 w 694"/>
                <a:gd name="T75" fmla="*/ 55 h 289"/>
                <a:gd name="T76" fmla="*/ 677 w 694"/>
                <a:gd name="T77" fmla="*/ 67 h 289"/>
                <a:gd name="T78" fmla="*/ 663 w 694"/>
                <a:gd name="T79" fmla="*/ 63 h 289"/>
                <a:gd name="T80" fmla="*/ 652 w 694"/>
                <a:gd name="T81" fmla="*/ 58 h 289"/>
                <a:gd name="T82" fmla="*/ 623 w 694"/>
                <a:gd name="T83" fmla="*/ 68 h 289"/>
                <a:gd name="T84" fmla="*/ 614 w 694"/>
                <a:gd name="T85" fmla="*/ 63 h 289"/>
                <a:gd name="T86" fmla="*/ 621 w 694"/>
                <a:gd name="T87" fmla="*/ 48 h 289"/>
                <a:gd name="T88" fmla="*/ 642 w 694"/>
                <a:gd name="T89" fmla="*/ 35 h 289"/>
                <a:gd name="T90" fmla="*/ 661 w 694"/>
                <a:gd name="T91" fmla="*/ 21 h 289"/>
                <a:gd name="T92" fmla="*/ 675 w 694"/>
                <a:gd name="T93" fmla="*/ 21 h 289"/>
                <a:gd name="T94" fmla="*/ 667 w 694"/>
                <a:gd name="T95" fmla="*/ 11 h 289"/>
                <a:gd name="T96" fmla="*/ 655 w 694"/>
                <a:gd name="T97" fmla="*/ 0 h 289"/>
                <a:gd name="T98" fmla="*/ 243 w 694"/>
                <a:gd name="T99" fmla="*/ 73 h 289"/>
                <a:gd name="T100" fmla="*/ 228 w 694"/>
                <a:gd name="T101" fmla="*/ 75 h 289"/>
                <a:gd name="T102" fmla="*/ 204 w 694"/>
                <a:gd name="T103" fmla="*/ 75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94" h="289">
                  <a:moveTo>
                    <a:pt x="191" y="81"/>
                  </a:moveTo>
                  <a:lnTo>
                    <a:pt x="192" y="87"/>
                  </a:lnTo>
                  <a:lnTo>
                    <a:pt x="191" y="92"/>
                  </a:lnTo>
                  <a:lnTo>
                    <a:pt x="190" y="99"/>
                  </a:lnTo>
                  <a:lnTo>
                    <a:pt x="188" y="104"/>
                  </a:lnTo>
                  <a:lnTo>
                    <a:pt x="177" y="109"/>
                  </a:lnTo>
                  <a:lnTo>
                    <a:pt x="164" y="132"/>
                  </a:lnTo>
                  <a:lnTo>
                    <a:pt x="160" y="133"/>
                  </a:lnTo>
                  <a:lnTo>
                    <a:pt x="146" y="136"/>
                  </a:lnTo>
                  <a:lnTo>
                    <a:pt x="143" y="137"/>
                  </a:lnTo>
                  <a:lnTo>
                    <a:pt x="133" y="142"/>
                  </a:lnTo>
                  <a:lnTo>
                    <a:pt x="132" y="146"/>
                  </a:lnTo>
                  <a:lnTo>
                    <a:pt x="128" y="151"/>
                  </a:lnTo>
                  <a:lnTo>
                    <a:pt x="124" y="152"/>
                  </a:lnTo>
                  <a:lnTo>
                    <a:pt x="121" y="151"/>
                  </a:lnTo>
                  <a:lnTo>
                    <a:pt x="119" y="150"/>
                  </a:lnTo>
                  <a:lnTo>
                    <a:pt x="117" y="148"/>
                  </a:lnTo>
                  <a:lnTo>
                    <a:pt x="113" y="152"/>
                  </a:lnTo>
                  <a:lnTo>
                    <a:pt x="109" y="153"/>
                  </a:lnTo>
                  <a:lnTo>
                    <a:pt x="108" y="157"/>
                  </a:lnTo>
                  <a:lnTo>
                    <a:pt x="103" y="159"/>
                  </a:lnTo>
                  <a:lnTo>
                    <a:pt x="103" y="158"/>
                  </a:lnTo>
                  <a:lnTo>
                    <a:pt x="102" y="159"/>
                  </a:lnTo>
                  <a:lnTo>
                    <a:pt x="102" y="158"/>
                  </a:lnTo>
                  <a:lnTo>
                    <a:pt x="101" y="162"/>
                  </a:lnTo>
                  <a:lnTo>
                    <a:pt x="99" y="167"/>
                  </a:lnTo>
                  <a:lnTo>
                    <a:pt x="87" y="179"/>
                  </a:lnTo>
                  <a:lnTo>
                    <a:pt x="83" y="181"/>
                  </a:lnTo>
                  <a:lnTo>
                    <a:pt x="77" y="182"/>
                  </a:lnTo>
                  <a:lnTo>
                    <a:pt x="60" y="197"/>
                  </a:lnTo>
                  <a:lnTo>
                    <a:pt x="56" y="199"/>
                  </a:lnTo>
                  <a:lnTo>
                    <a:pt x="39" y="205"/>
                  </a:lnTo>
                  <a:lnTo>
                    <a:pt x="27" y="210"/>
                  </a:lnTo>
                  <a:lnTo>
                    <a:pt x="19" y="217"/>
                  </a:lnTo>
                  <a:lnTo>
                    <a:pt x="18" y="220"/>
                  </a:lnTo>
                  <a:lnTo>
                    <a:pt x="18" y="223"/>
                  </a:lnTo>
                  <a:lnTo>
                    <a:pt x="18" y="229"/>
                  </a:lnTo>
                  <a:lnTo>
                    <a:pt x="16" y="233"/>
                  </a:lnTo>
                  <a:lnTo>
                    <a:pt x="9" y="238"/>
                  </a:lnTo>
                  <a:lnTo>
                    <a:pt x="8" y="240"/>
                  </a:lnTo>
                  <a:lnTo>
                    <a:pt x="4" y="243"/>
                  </a:lnTo>
                  <a:lnTo>
                    <a:pt x="2" y="243"/>
                  </a:lnTo>
                  <a:lnTo>
                    <a:pt x="1" y="243"/>
                  </a:lnTo>
                  <a:lnTo>
                    <a:pt x="0" y="254"/>
                  </a:lnTo>
                  <a:lnTo>
                    <a:pt x="76" y="244"/>
                  </a:lnTo>
                  <a:lnTo>
                    <a:pt x="115" y="238"/>
                  </a:lnTo>
                  <a:lnTo>
                    <a:pt x="115" y="238"/>
                  </a:lnTo>
                  <a:lnTo>
                    <a:pt x="135" y="229"/>
                  </a:lnTo>
                  <a:lnTo>
                    <a:pt x="138" y="226"/>
                  </a:lnTo>
                  <a:lnTo>
                    <a:pt x="139" y="226"/>
                  </a:lnTo>
                  <a:lnTo>
                    <a:pt x="142" y="226"/>
                  </a:lnTo>
                  <a:lnTo>
                    <a:pt x="142" y="225"/>
                  </a:lnTo>
                  <a:lnTo>
                    <a:pt x="143" y="223"/>
                  </a:lnTo>
                  <a:lnTo>
                    <a:pt x="164" y="214"/>
                  </a:lnTo>
                  <a:lnTo>
                    <a:pt x="166" y="210"/>
                  </a:lnTo>
                  <a:lnTo>
                    <a:pt x="169" y="209"/>
                  </a:lnTo>
                  <a:lnTo>
                    <a:pt x="172" y="209"/>
                  </a:lnTo>
                  <a:lnTo>
                    <a:pt x="280" y="199"/>
                  </a:lnTo>
                  <a:lnTo>
                    <a:pt x="280" y="199"/>
                  </a:lnTo>
                  <a:lnTo>
                    <a:pt x="282" y="199"/>
                  </a:lnTo>
                  <a:lnTo>
                    <a:pt x="285" y="200"/>
                  </a:lnTo>
                  <a:lnTo>
                    <a:pt x="287" y="201"/>
                  </a:lnTo>
                  <a:lnTo>
                    <a:pt x="288" y="204"/>
                  </a:lnTo>
                  <a:lnTo>
                    <a:pt x="287" y="206"/>
                  </a:lnTo>
                  <a:lnTo>
                    <a:pt x="290" y="205"/>
                  </a:lnTo>
                  <a:lnTo>
                    <a:pt x="291" y="205"/>
                  </a:lnTo>
                  <a:lnTo>
                    <a:pt x="293" y="205"/>
                  </a:lnTo>
                  <a:lnTo>
                    <a:pt x="297" y="206"/>
                  </a:lnTo>
                  <a:lnTo>
                    <a:pt x="310" y="216"/>
                  </a:lnTo>
                  <a:lnTo>
                    <a:pt x="312" y="219"/>
                  </a:lnTo>
                  <a:lnTo>
                    <a:pt x="314" y="226"/>
                  </a:lnTo>
                  <a:lnTo>
                    <a:pt x="400" y="217"/>
                  </a:lnTo>
                  <a:lnTo>
                    <a:pt x="400" y="218"/>
                  </a:lnTo>
                  <a:lnTo>
                    <a:pt x="402" y="217"/>
                  </a:lnTo>
                  <a:lnTo>
                    <a:pt x="406" y="219"/>
                  </a:lnTo>
                  <a:lnTo>
                    <a:pt x="498" y="281"/>
                  </a:lnTo>
                  <a:lnTo>
                    <a:pt x="508" y="289"/>
                  </a:lnTo>
                  <a:lnTo>
                    <a:pt x="510" y="287"/>
                  </a:lnTo>
                  <a:lnTo>
                    <a:pt x="513" y="286"/>
                  </a:lnTo>
                  <a:lnTo>
                    <a:pt x="546" y="282"/>
                  </a:lnTo>
                  <a:lnTo>
                    <a:pt x="553" y="280"/>
                  </a:lnTo>
                  <a:lnTo>
                    <a:pt x="554" y="275"/>
                  </a:lnTo>
                  <a:lnTo>
                    <a:pt x="558" y="253"/>
                  </a:lnTo>
                  <a:lnTo>
                    <a:pt x="565" y="233"/>
                  </a:lnTo>
                  <a:lnTo>
                    <a:pt x="567" y="230"/>
                  </a:lnTo>
                  <a:lnTo>
                    <a:pt x="579" y="220"/>
                  </a:lnTo>
                  <a:lnTo>
                    <a:pt x="592" y="210"/>
                  </a:lnTo>
                  <a:lnTo>
                    <a:pt x="592" y="209"/>
                  </a:lnTo>
                  <a:lnTo>
                    <a:pt x="593" y="206"/>
                  </a:lnTo>
                  <a:lnTo>
                    <a:pt x="595" y="205"/>
                  </a:lnTo>
                  <a:lnTo>
                    <a:pt x="601" y="205"/>
                  </a:lnTo>
                  <a:lnTo>
                    <a:pt x="612" y="182"/>
                  </a:lnTo>
                  <a:lnTo>
                    <a:pt x="614" y="181"/>
                  </a:lnTo>
                  <a:lnTo>
                    <a:pt x="631" y="177"/>
                  </a:lnTo>
                  <a:lnTo>
                    <a:pt x="634" y="176"/>
                  </a:lnTo>
                  <a:lnTo>
                    <a:pt x="637" y="175"/>
                  </a:lnTo>
                  <a:lnTo>
                    <a:pt x="650" y="174"/>
                  </a:lnTo>
                  <a:lnTo>
                    <a:pt x="661" y="160"/>
                  </a:lnTo>
                  <a:lnTo>
                    <a:pt x="663" y="153"/>
                  </a:lnTo>
                  <a:lnTo>
                    <a:pt x="662" y="153"/>
                  </a:lnTo>
                  <a:lnTo>
                    <a:pt x="660" y="152"/>
                  </a:lnTo>
                  <a:lnTo>
                    <a:pt x="660" y="155"/>
                  </a:lnTo>
                  <a:lnTo>
                    <a:pt x="646" y="162"/>
                  </a:lnTo>
                  <a:lnTo>
                    <a:pt x="642" y="164"/>
                  </a:lnTo>
                  <a:lnTo>
                    <a:pt x="632" y="167"/>
                  </a:lnTo>
                  <a:lnTo>
                    <a:pt x="617" y="167"/>
                  </a:lnTo>
                  <a:lnTo>
                    <a:pt x="611" y="164"/>
                  </a:lnTo>
                  <a:lnTo>
                    <a:pt x="608" y="162"/>
                  </a:lnTo>
                  <a:lnTo>
                    <a:pt x="607" y="159"/>
                  </a:lnTo>
                  <a:lnTo>
                    <a:pt x="608" y="153"/>
                  </a:lnTo>
                  <a:lnTo>
                    <a:pt x="610" y="151"/>
                  </a:lnTo>
                  <a:lnTo>
                    <a:pt x="612" y="148"/>
                  </a:lnTo>
                  <a:lnTo>
                    <a:pt x="619" y="148"/>
                  </a:lnTo>
                  <a:lnTo>
                    <a:pt x="623" y="151"/>
                  </a:lnTo>
                  <a:lnTo>
                    <a:pt x="627" y="155"/>
                  </a:lnTo>
                  <a:lnTo>
                    <a:pt x="628" y="153"/>
                  </a:lnTo>
                  <a:lnTo>
                    <a:pt x="641" y="139"/>
                  </a:lnTo>
                  <a:lnTo>
                    <a:pt x="640" y="138"/>
                  </a:lnTo>
                  <a:lnTo>
                    <a:pt x="638" y="133"/>
                  </a:lnTo>
                  <a:lnTo>
                    <a:pt x="640" y="131"/>
                  </a:lnTo>
                  <a:lnTo>
                    <a:pt x="641" y="129"/>
                  </a:lnTo>
                  <a:lnTo>
                    <a:pt x="638" y="125"/>
                  </a:lnTo>
                  <a:lnTo>
                    <a:pt x="635" y="125"/>
                  </a:lnTo>
                  <a:lnTo>
                    <a:pt x="632" y="123"/>
                  </a:lnTo>
                  <a:lnTo>
                    <a:pt x="630" y="118"/>
                  </a:lnTo>
                  <a:lnTo>
                    <a:pt x="628" y="115"/>
                  </a:lnTo>
                  <a:lnTo>
                    <a:pt x="630" y="112"/>
                  </a:lnTo>
                  <a:lnTo>
                    <a:pt x="631" y="111"/>
                  </a:lnTo>
                  <a:lnTo>
                    <a:pt x="630" y="102"/>
                  </a:lnTo>
                  <a:lnTo>
                    <a:pt x="631" y="99"/>
                  </a:lnTo>
                  <a:lnTo>
                    <a:pt x="632" y="97"/>
                  </a:lnTo>
                  <a:lnTo>
                    <a:pt x="635" y="96"/>
                  </a:lnTo>
                  <a:lnTo>
                    <a:pt x="640" y="96"/>
                  </a:lnTo>
                  <a:lnTo>
                    <a:pt x="643" y="97"/>
                  </a:lnTo>
                  <a:lnTo>
                    <a:pt x="644" y="99"/>
                  </a:lnTo>
                  <a:lnTo>
                    <a:pt x="646" y="102"/>
                  </a:lnTo>
                  <a:lnTo>
                    <a:pt x="646" y="104"/>
                  </a:lnTo>
                  <a:lnTo>
                    <a:pt x="647" y="104"/>
                  </a:lnTo>
                  <a:lnTo>
                    <a:pt x="652" y="106"/>
                  </a:lnTo>
                  <a:lnTo>
                    <a:pt x="654" y="109"/>
                  </a:lnTo>
                  <a:lnTo>
                    <a:pt x="663" y="109"/>
                  </a:lnTo>
                  <a:lnTo>
                    <a:pt x="670" y="104"/>
                  </a:lnTo>
                  <a:lnTo>
                    <a:pt x="672" y="102"/>
                  </a:lnTo>
                  <a:lnTo>
                    <a:pt x="676" y="102"/>
                  </a:lnTo>
                  <a:lnTo>
                    <a:pt x="679" y="97"/>
                  </a:lnTo>
                  <a:lnTo>
                    <a:pt x="681" y="96"/>
                  </a:lnTo>
                  <a:lnTo>
                    <a:pt x="682" y="93"/>
                  </a:lnTo>
                  <a:lnTo>
                    <a:pt x="687" y="87"/>
                  </a:lnTo>
                  <a:lnTo>
                    <a:pt x="694" y="79"/>
                  </a:lnTo>
                  <a:lnTo>
                    <a:pt x="692" y="74"/>
                  </a:lnTo>
                  <a:lnTo>
                    <a:pt x="691" y="60"/>
                  </a:lnTo>
                  <a:lnTo>
                    <a:pt x="687" y="55"/>
                  </a:lnTo>
                  <a:lnTo>
                    <a:pt x="686" y="55"/>
                  </a:lnTo>
                  <a:lnTo>
                    <a:pt x="683" y="63"/>
                  </a:lnTo>
                  <a:lnTo>
                    <a:pt x="682" y="65"/>
                  </a:lnTo>
                  <a:lnTo>
                    <a:pt x="677" y="67"/>
                  </a:lnTo>
                  <a:lnTo>
                    <a:pt x="673" y="68"/>
                  </a:lnTo>
                  <a:lnTo>
                    <a:pt x="670" y="67"/>
                  </a:lnTo>
                  <a:lnTo>
                    <a:pt x="667" y="65"/>
                  </a:lnTo>
                  <a:lnTo>
                    <a:pt x="663" y="63"/>
                  </a:lnTo>
                  <a:lnTo>
                    <a:pt x="662" y="59"/>
                  </a:lnTo>
                  <a:lnTo>
                    <a:pt x="663" y="54"/>
                  </a:lnTo>
                  <a:lnTo>
                    <a:pt x="656" y="54"/>
                  </a:lnTo>
                  <a:lnTo>
                    <a:pt x="652" y="58"/>
                  </a:lnTo>
                  <a:lnTo>
                    <a:pt x="647" y="59"/>
                  </a:lnTo>
                  <a:lnTo>
                    <a:pt x="637" y="62"/>
                  </a:lnTo>
                  <a:lnTo>
                    <a:pt x="627" y="67"/>
                  </a:lnTo>
                  <a:lnTo>
                    <a:pt x="623" y="68"/>
                  </a:lnTo>
                  <a:lnTo>
                    <a:pt x="621" y="68"/>
                  </a:lnTo>
                  <a:lnTo>
                    <a:pt x="619" y="68"/>
                  </a:lnTo>
                  <a:lnTo>
                    <a:pt x="616" y="67"/>
                  </a:lnTo>
                  <a:lnTo>
                    <a:pt x="614" y="63"/>
                  </a:lnTo>
                  <a:lnTo>
                    <a:pt x="614" y="60"/>
                  </a:lnTo>
                  <a:lnTo>
                    <a:pt x="616" y="52"/>
                  </a:lnTo>
                  <a:lnTo>
                    <a:pt x="617" y="49"/>
                  </a:lnTo>
                  <a:lnTo>
                    <a:pt x="621" y="48"/>
                  </a:lnTo>
                  <a:lnTo>
                    <a:pt x="630" y="47"/>
                  </a:lnTo>
                  <a:lnTo>
                    <a:pt x="637" y="42"/>
                  </a:lnTo>
                  <a:lnTo>
                    <a:pt x="640" y="37"/>
                  </a:lnTo>
                  <a:lnTo>
                    <a:pt x="642" y="35"/>
                  </a:lnTo>
                  <a:lnTo>
                    <a:pt x="659" y="29"/>
                  </a:lnTo>
                  <a:lnTo>
                    <a:pt x="657" y="25"/>
                  </a:lnTo>
                  <a:lnTo>
                    <a:pt x="659" y="23"/>
                  </a:lnTo>
                  <a:lnTo>
                    <a:pt x="661" y="21"/>
                  </a:lnTo>
                  <a:lnTo>
                    <a:pt x="663" y="21"/>
                  </a:lnTo>
                  <a:lnTo>
                    <a:pt x="667" y="21"/>
                  </a:lnTo>
                  <a:lnTo>
                    <a:pt x="671" y="21"/>
                  </a:lnTo>
                  <a:lnTo>
                    <a:pt x="675" y="21"/>
                  </a:lnTo>
                  <a:lnTo>
                    <a:pt x="673" y="18"/>
                  </a:lnTo>
                  <a:lnTo>
                    <a:pt x="672" y="16"/>
                  </a:lnTo>
                  <a:lnTo>
                    <a:pt x="670" y="11"/>
                  </a:lnTo>
                  <a:lnTo>
                    <a:pt x="667" y="11"/>
                  </a:lnTo>
                  <a:lnTo>
                    <a:pt x="663" y="9"/>
                  </a:lnTo>
                  <a:lnTo>
                    <a:pt x="660" y="5"/>
                  </a:lnTo>
                  <a:lnTo>
                    <a:pt x="659" y="3"/>
                  </a:lnTo>
                  <a:lnTo>
                    <a:pt x="655" y="0"/>
                  </a:lnTo>
                  <a:lnTo>
                    <a:pt x="620" y="7"/>
                  </a:lnTo>
                  <a:lnTo>
                    <a:pt x="455" y="38"/>
                  </a:lnTo>
                  <a:lnTo>
                    <a:pt x="244" y="73"/>
                  </a:lnTo>
                  <a:lnTo>
                    <a:pt x="243" y="73"/>
                  </a:lnTo>
                  <a:lnTo>
                    <a:pt x="243" y="73"/>
                  </a:lnTo>
                  <a:lnTo>
                    <a:pt x="241" y="71"/>
                  </a:lnTo>
                  <a:lnTo>
                    <a:pt x="239" y="71"/>
                  </a:lnTo>
                  <a:lnTo>
                    <a:pt x="228" y="75"/>
                  </a:lnTo>
                  <a:lnTo>
                    <a:pt x="207" y="78"/>
                  </a:lnTo>
                  <a:lnTo>
                    <a:pt x="205" y="77"/>
                  </a:lnTo>
                  <a:lnTo>
                    <a:pt x="204" y="76"/>
                  </a:lnTo>
                  <a:lnTo>
                    <a:pt x="204" y="75"/>
                  </a:lnTo>
                  <a:lnTo>
                    <a:pt x="203" y="74"/>
                  </a:lnTo>
                  <a:lnTo>
                    <a:pt x="191" y="77"/>
                  </a:lnTo>
                  <a:lnTo>
                    <a:pt x="191" y="81"/>
                  </a:lnTo>
                  <a:close/>
                </a:path>
              </a:pathLst>
            </a:custGeom>
            <a:solidFill>
              <a:srgbClr val="002F48"/>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 name="Freeform 92">
              <a:extLst>
                <a:ext uri="{FF2B5EF4-FFF2-40B4-BE49-F238E27FC236}">
                  <a16:creationId xmlns:a16="http://schemas.microsoft.com/office/drawing/2014/main" id="{A6D4EE63-FD7F-CD4A-1B97-9855FFC1A898}"/>
                </a:ext>
              </a:extLst>
            </p:cNvPr>
            <p:cNvSpPr>
              <a:spLocks/>
            </p:cNvSpPr>
            <p:nvPr/>
          </p:nvSpPr>
          <p:spPr bwMode="auto">
            <a:xfrm>
              <a:off x="8286202" y="4337052"/>
              <a:ext cx="631825" cy="460375"/>
            </a:xfrm>
            <a:custGeom>
              <a:avLst/>
              <a:gdLst>
                <a:gd name="T0" fmla="*/ 297 w 398"/>
                <a:gd name="T1" fmla="*/ 20 h 290"/>
                <a:gd name="T2" fmla="*/ 208 w 398"/>
                <a:gd name="T3" fmla="*/ 29 h 290"/>
                <a:gd name="T4" fmla="*/ 203 w 398"/>
                <a:gd name="T5" fmla="*/ 28 h 290"/>
                <a:gd name="T6" fmla="*/ 200 w 398"/>
                <a:gd name="T7" fmla="*/ 17 h 290"/>
                <a:gd name="T8" fmla="*/ 188 w 398"/>
                <a:gd name="T9" fmla="*/ 7 h 290"/>
                <a:gd name="T10" fmla="*/ 178 w 398"/>
                <a:gd name="T11" fmla="*/ 8 h 290"/>
                <a:gd name="T12" fmla="*/ 173 w 398"/>
                <a:gd name="T13" fmla="*/ 1 h 290"/>
                <a:gd name="T14" fmla="*/ 72 w 398"/>
                <a:gd name="T15" fmla="*/ 11 h 290"/>
                <a:gd name="T16" fmla="*/ 69 w 398"/>
                <a:gd name="T17" fmla="*/ 12 h 290"/>
                <a:gd name="T18" fmla="*/ 49 w 398"/>
                <a:gd name="T19" fmla="*/ 23 h 290"/>
                <a:gd name="T20" fmla="*/ 44 w 398"/>
                <a:gd name="T21" fmla="*/ 28 h 290"/>
                <a:gd name="T22" fmla="*/ 39 w 398"/>
                <a:gd name="T23" fmla="*/ 28 h 290"/>
                <a:gd name="T24" fmla="*/ 17 w 398"/>
                <a:gd name="T25" fmla="*/ 40 h 290"/>
                <a:gd name="T26" fmla="*/ 13 w 398"/>
                <a:gd name="T27" fmla="*/ 49 h 290"/>
                <a:gd name="T28" fmla="*/ 0 w 398"/>
                <a:gd name="T29" fmla="*/ 66 h 290"/>
                <a:gd name="T30" fmla="*/ 24 w 398"/>
                <a:gd name="T31" fmla="*/ 76 h 290"/>
                <a:gd name="T32" fmla="*/ 45 w 398"/>
                <a:gd name="T33" fmla="*/ 84 h 290"/>
                <a:gd name="T34" fmla="*/ 56 w 398"/>
                <a:gd name="T35" fmla="*/ 97 h 290"/>
                <a:gd name="T36" fmla="*/ 74 w 398"/>
                <a:gd name="T37" fmla="*/ 122 h 290"/>
                <a:gd name="T38" fmla="*/ 84 w 398"/>
                <a:gd name="T39" fmla="*/ 131 h 290"/>
                <a:gd name="T40" fmla="*/ 114 w 398"/>
                <a:gd name="T41" fmla="*/ 154 h 290"/>
                <a:gd name="T42" fmla="*/ 129 w 398"/>
                <a:gd name="T43" fmla="*/ 160 h 290"/>
                <a:gd name="T44" fmla="*/ 130 w 398"/>
                <a:gd name="T45" fmla="*/ 164 h 290"/>
                <a:gd name="T46" fmla="*/ 138 w 398"/>
                <a:gd name="T47" fmla="*/ 178 h 290"/>
                <a:gd name="T48" fmla="*/ 148 w 398"/>
                <a:gd name="T49" fmla="*/ 186 h 290"/>
                <a:gd name="T50" fmla="*/ 166 w 398"/>
                <a:gd name="T51" fmla="*/ 200 h 290"/>
                <a:gd name="T52" fmla="*/ 180 w 398"/>
                <a:gd name="T53" fmla="*/ 205 h 290"/>
                <a:gd name="T54" fmla="*/ 182 w 398"/>
                <a:gd name="T55" fmla="*/ 214 h 290"/>
                <a:gd name="T56" fmla="*/ 192 w 398"/>
                <a:gd name="T57" fmla="*/ 227 h 290"/>
                <a:gd name="T58" fmla="*/ 207 w 398"/>
                <a:gd name="T59" fmla="*/ 247 h 290"/>
                <a:gd name="T60" fmla="*/ 217 w 398"/>
                <a:gd name="T61" fmla="*/ 261 h 290"/>
                <a:gd name="T62" fmla="*/ 227 w 398"/>
                <a:gd name="T63" fmla="*/ 286 h 290"/>
                <a:gd name="T64" fmla="*/ 227 w 398"/>
                <a:gd name="T65" fmla="*/ 288 h 290"/>
                <a:gd name="T66" fmla="*/ 236 w 398"/>
                <a:gd name="T67" fmla="*/ 290 h 290"/>
                <a:gd name="T68" fmla="*/ 240 w 398"/>
                <a:gd name="T69" fmla="*/ 287 h 290"/>
                <a:gd name="T70" fmla="*/ 249 w 398"/>
                <a:gd name="T71" fmla="*/ 276 h 290"/>
                <a:gd name="T72" fmla="*/ 249 w 398"/>
                <a:gd name="T73" fmla="*/ 275 h 290"/>
                <a:gd name="T74" fmla="*/ 246 w 398"/>
                <a:gd name="T75" fmla="*/ 268 h 290"/>
                <a:gd name="T76" fmla="*/ 248 w 398"/>
                <a:gd name="T77" fmla="*/ 264 h 290"/>
                <a:gd name="T78" fmla="*/ 251 w 398"/>
                <a:gd name="T79" fmla="*/ 260 h 290"/>
                <a:gd name="T80" fmla="*/ 262 w 398"/>
                <a:gd name="T81" fmla="*/ 254 h 290"/>
                <a:gd name="T82" fmla="*/ 265 w 398"/>
                <a:gd name="T83" fmla="*/ 248 h 290"/>
                <a:gd name="T84" fmla="*/ 265 w 398"/>
                <a:gd name="T85" fmla="*/ 244 h 290"/>
                <a:gd name="T86" fmla="*/ 270 w 398"/>
                <a:gd name="T87" fmla="*/ 241 h 290"/>
                <a:gd name="T88" fmla="*/ 280 w 398"/>
                <a:gd name="T89" fmla="*/ 237 h 290"/>
                <a:gd name="T90" fmla="*/ 291 w 398"/>
                <a:gd name="T91" fmla="*/ 224 h 290"/>
                <a:gd name="T92" fmla="*/ 308 w 398"/>
                <a:gd name="T93" fmla="*/ 213 h 290"/>
                <a:gd name="T94" fmla="*/ 329 w 398"/>
                <a:gd name="T95" fmla="*/ 193 h 290"/>
                <a:gd name="T96" fmla="*/ 340 w 398"/>
                <a:gd name="T97" fmla="*/ 179 h 290"/>
                <a:gd name="T98" fmla="*/ 350 w 398"/>
                <a:gd name="T99" fmla="*/ 167 h 290"/>
                <a:gd name="T100" fmla="*/ 358 w 398"/>
                <a:gd name="T101" fmla="*/ 165 h 290"/>
                <a:gd name="T102" fmla="*/ 359 w 398"/>
                <a:gd name="T103" fmla="*/ 163 h 290"/>
                <a:gd name="T104" fmla="*/ 359 w 398"/>
                <a:gd name="T105" fmla="*/ 143 h 290"/>
                <a:gd name="T106" fmla="*/ 365 w 398"/>
                <a:gd name="T107" fmla="*/ 130 h 290"/>
                <a:gd name="T108" fmla="*/ 372 w 398"/>
                <a:gd name="T109" fmla="*/ 114 h 290"/>
                <a:gd name="T110" fmla="*/ 391 w 398"/>
                <a:gd name="T111" fmla="*/ 91 h 290"/>
                <a:gd name="T112" fmla="*/ 363 w 398"/>
                <a:gd name="T113" fmla="*/ 62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8" h="290">
                  <a:moveTo>
                    <a:pt x="363" y="62"/>
                  </a:moveTo>
                  <a:lnTo>
                    <a:pt x="297" y="20"/>
                  </a:lnTo>
                  <a:lnTo>
                    <a:pt x="208" y="30"/>
                  </a:lnTo>
                  <a:lnTo>
                    <a:pt x="208" y="29"/>
                  </a:lnTo>
                  <a:lnTo>
                    <a:pt x="207" y="30"/>
                  </a:lnTo>
                  <a:lnTo>
                    <a:pt x="203" y="28"/>
                  </a:lnTo>
                  <a:lnTo>
                    <a:pt x="202" y="25"/>
                  </a:lnTo>
                  <a:lnTo>
                    <a:pt x="200" y="17"/>
                  </a:lnTo>
                  <a:lnTo>
                    <a:pt x="200" y="15"/>
                  </a:lnTo>
                  <a:lnTo>
                    <a:pt x="188" y="7"/>
                  </a:lnTo>
                  <a:lnTo>
                    <a:pt x="181" y="9"/>
                  </a:lnTo>
                  <a:lnTo>
                    <a:pt x="178" y="8"/>
                  </a:lnTo>
                  <a:lnTo>
                    <a:pt x="176" y="6"/>
                  </a:lnTo>
                  <a:lnTo>
                    <a:pt x="173" y="1"/>
                  </a:lnTo>
                  <a:lnTo>
                    <a:pt x="173" y="0"/>
                  </a:lnTo>
                  <a:lnTo>
                    <a:pt x="72" y="11"/>
                  </a:lnTo>
                  <a:lnTo>
                    <a:pt x="70" y="11"/>
                  </a:lnTo>
                  <a:lnTo>
                    <a:pt x="69" y="12"/>
                  </a:lnTo>
                  <a:lnTo>
                    <a:pt x="49" y="22"/>
                  </a:lnTo>
                  <a:lnTo>
                    <a:pt x="49" y="23"/>
                  </a:lnTo>
                  <a:lnTo>
                    <a:pt x="48" y="27"/>
                  </a:lnTo>
                  <a:lnTo>
                    <a:pt x="44" y="28"/>
                  </a:lnTo>
                  <a:lnTo>
                    <a:pt x="43" y="28"/>
                  </a:lnTo>
                  <a:lnTo>
                    <a:pt x="39" y="28"/>
                  </a:lnTo>
                  <a:lnTo>
                    <a:pt x="17" y="38"/>
                  </a:lnTo>
                  <a:lnTo>
                    <a:pt x="17" y="40"/>
                  </a:lnTo>
                  <a:lnTo>
                    <a:pt x="16" y="43"/>
                  </a:lnTo>
                  <a:lnTo>
                    <a:pt x="13" y="49"/>
                  </a:lnTo>
                  <a:lnTo>
                    <a:pt x="6" y="55"/>
                  </a:lnTo>
                  <a:lnTo>
                    <a:pt x="0" y="66"/>
                  </a:lnTo>
                  <a:lnTo>
                    <a:pt x="6" y="70"/>
                  </a:lnTo>
                  <a:lnTo>
                    <a:pt x="24" y="76"/>
                  </a:lnTo>
                  <a:lnTo>
                    <a:pt x="41" y="82"/>
                  </a:lnTo>
                  <a:lnTo>
                    <a:pt x="45" y="84"/>
                  </a:lnTo>
                  <a:lnTo>
                    <a:pt x="48" y="89"/>
                  </a:lnTo>
                  <a:lnTo>
                    <a:pt x="56" y="97"/>
                  </a:lnTo>
                  <a:lnTo>
                    <a:pt x="64" y="113"/>
                  </a:lnTo>
                  <a:lnTo>
                    <a:pt x="74" y="122"/>
                  </a:lnTo>
                  <a:lnTo>
                    <a:pt x="79" y="130"/>
                  </a:lnTo>
                  <a:lnTo>
                    <a:pt x="84" y="131"/>
                  </a:lnTo>
                  <a:lnTo>
                    <a:pt x="88" y="133"/>
                  </a:lnTo>
                  <a:lnTo>
                    <a:pt x="114" y="154"/>
                  </a:lnTo>
                  <a:lnTo>
                    <a:pt x="124" y="159"/>
                  </a:lnTo>
                  <a:lnTo>
                    <a:pt x="129" y="160"/>
                  </a:lnTo>
                  <a:lnTo>
                    <a:pt x="130" y="163"/>
                  </a:lnTo>
                  <a:lnTo>
                    <a:pt x="130" y="164"/>
                  </a:lnTo>
                  <a:lnTo>
                    <a:pt x="137" y="175"/>
                  </a:lnTo>
                  <a:lnTo>
                    <a:pt x="138" y="178"/>
                  </a:lnTo>
                  <a:lnTo>
                    <a:pt x="138" y="180"/>
                  </a:lnTo>
                  <a:lnTo>
                    <a:pt x="148" y="186"/>
                  </a:lnTo>
                  <a:lnTo>
                    <a:pt x="156" y="197"/>
                  </a:lnTo>
                  <a:lnTo>
                    <a:pt x="166" y="200"/>
                  </a:lnTo>
                  <a:lnTo>
                    <a:pt x="176" y="203"/>
                  </a:lnTo>
                  <a:lnTo>
                    <a:pt x="180" y="205"/>
                  </a:lnTo>
                  <a:lnTo>
                    <a:pt x="181" y="208"/>
                  </a:lnTo>
                  <a:lnTo>
                    <a:pt x="182" y="214"/>
                  </a:lnTo>
                  <a:lnTo>
                    <a:pt x="191" y="224"/>
                  </a:lnTo>
                  <a:lnTo>
                    <a:pt x="192" y="227"/>
                  </a:lnTo>
                  <a:lnTo>
                    <a:pt x="197" y="245"/>
                  </a:lnTo>
                  <a:lnTo>
                    <a:pt x="207" y="247"/>
                  </a:lnTo>
                  <a:lnTo>
                    <a:pt x="211" y="248"/>
                  </a:lnTo>
                  <a:lnTo>
                    <a:pt x="217" y="261"/>
                  </a:lnTo>
                  <a:lnTo>
                    <a:pt x="218" y="264"/>
                  </a:lnTo>
                  <a:lnTo>
                    <a:pt x="227" y="286"/>
                  </a:lnTo>
                  <a:lnTo>
                    <a:pt x="227" y="287"/>
                  </a:lnTo>
                  <a:lnTo>
                    <a:pt x="227" y="288"/>
                  </a:lnTo>
                  <a:lnTo>
                    <a:pt x="227" y="290"/>
                  </a:lnTo>
                  <a:lnTo>
                    <a:pt x="236" y="290"/>
                  </a:lnTo>
                  <a:lnTo>
                    <a:pt x="239" y="290"/>
                  </a:lnTo>
                  <a:lnTo>
                    <a:pt x="240" y="287"/>
                  </a:lnTo>
                  <a:lnTo>
                    <a:pt x="241" y="285"/>
                  </a:lnTo>
                  <a:lnTo>
                    <a:pt x="249" y="276"/>
                  </a:lnTo>
                  <a:lnTo>
                    <a:pt x="250" y="275"/>
                  </a:lnTo>
                  <a:lnTo>
                    <a:pt x="249" y="275"/>
                  </a:lnTo>
                  <a:lnTo>
                    <a:pt x="248" y="272"/>
                  </a:lnTo>
                  <a:lnTo>
                    <a:pt x="246" y="268"/>
                  </a:lnTo>
                  <a:lnTo>
                    <a:pt x="248" y="265"/>
                  </a:lnTo>
                  <a:lnTo>
                    <a:pt x="248" y="264"/>
                  </a:lnTo>
                  <a:lnTo>
                    <a:pt x="249" y="261"/>
                  </a:lnTo>
                  <a:lnTo>
                    <a:pt x="251" y="260"/>
                  </a:lnTo>
                  <a:lnTo>
                    <a:pt x="256" y="260"/>
                  </a:lnTo>
                  <a:lnTo>
                    <a:pt x="262" y="254"/>
                  </a:lnTo>
                  <a:lnTo>
                    <a:pt x="264" y="252"/>
                  </a:lnTo>
                  <a:lnTo>
                    <a:pt x="265" y="248"/>
                  </a:lnTo>
                  <a:lnTo>
                    <a:pt x="265" y="247"/>
                  </a:lnTo>
                  <a:lnTo>
                    <a:pt x="265" y="244"/>
                  </a:lnTo>
                  <a:lnTo>
                    <a:pt x="266" y="242"/>
                  </a:lnTo>
                  <a:lnTo>
                    <a:pt x="270" y="241"/>
                  </a:lnTo>
                  <a:lnTo>
                    <a:pt x="274" y="239"/>
                  </a:lnTo>
                  <a:lnTo>
                    <a:pt x="280" y="237"/>
                  </a:lnTo>
                  <a:lnTo>
                    <a:pt x="286" y="231"/>
                  </a:lnTo>
                  <a:lnTo>
                    <a:pt x="291" y="224"/>
                  </a:lnTo>
                  <a:lnTo>
                    <a:pt x="300" y="218"/>
                  </a:lnTo>
                  <a:lnTo>
                    <a:pt x="308" y="213"/>
                  </a:lnTo>
                  <a:lnTo>
                    <a:pt x="316" y="203"/>
                  </a:lnTo>
                  <a:lnTo>
                    <a:pt x="329" y="193"/>
                  </a:lnTo>
                  <a:lnTo>
                    <a:pt x="334" y="186"/>
                  </a:lnTo>
                  <a:lnTo>
                    <a:pt x="340" y="179"/>
                  </a:lnTo>
                  <a:lnTo>
                    <a:pt x="344" y="174"/>
                  </a:lnTo>
                  <a:lnTo>
                    <a:pt x="350" y="167"/>
                  </a:lnTo>
                  <a:lnTo>
                    <a:pt x="353" y="165"/>
                  </a:lnTo>
                  <a:lnTo>
                    <a:pt x="358" y="165"/>
                  </a:lnTo>
                  <a:lnTo>
                    <a:pt x="359" y="164"/>
                  </a:lnTo>
                  <a:lnTo>
                    <a:pt x="359" y="163"/>
                  </a:lnTo>
                  <a:lnTo>
                    <a:pt x="359" y="152"/>
                  </a:lnTo>
                  <a:lnTo>
                    <a:pt x="359" y="143"/>
                  </a:lnTo>
                  <a:lnTo>
                    <a:pt x="362" y="139"/>
                  </a:lnTo>
                  <a:lnTo>
                    <a:pt x="365" y="130"/>
                  </a:lnTo>
                  <a:lnTo>
                    <a:pt x="371" y="116"/>
                  </a:lnTo>
                  <a:lnTo>
                    <a:pt x="372" y="114"/>
                  </a:lnTo>
                  <a:lnTo>
                    <a:pt x="385" y="101"/>
                  </a:lnTo>
                  <a:lnTo>
                    <a:pt x="391" y="91"/>
                  </a:lnTo>
                  <a:lnTo>
                    <a:pt x="398" y="86"/>
                  </a:lnTo>
                  <a:lnTo>
                    <a:pt x="363" y="62"/>
                  </a:lnTo>
                  <a:close/>
                </a:path>
              </a:pathLst>
            </a:custGeom>
            <a:solidFill>
              <a:srgbClr val="002F48"/>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0" name="Freeform 87">
              <a:extLst>
                <a:ext uri="{FF2B5EF4-FFF2-40B4-BE49-F238E27FC236}">
                  <a16:creationId xmlns:a16="http://schemas.microsoft.com/office/drawing/2014/main" id="{7C2D6AB1-EB86-99DE-A84C-6622830A146E}"/>
                </a:ext>
              </a:extLst>
            </p:cNvPr>
            <p:cNvSpPr>
              <a:spLocks/>
            </p:cNvSpPr>
            <p:nvPr/>
          </p:nvSpPr>
          <p:spPr bwMode="auto">
            <a:xfrm>
              <a:off x="7990927" y="4402139"/>
              <a:ext cx="677863" cy="682625"/>
            </a:xfrm>
            <a:custGeom>
              <a:avLst/>
              <a:gdLst>
                <a:gd name="T0" fmla="*/ 193 w 427"/>
                <a:gd name="T1" fmla="*/ 0 h 430"/>
                <a:gd name="T2" fmla="*/ 78 w 427"/>
                <a:gd name="T3" fmla="*/ 16 h 430"/>
                <a:gd name="T4" fmla="*/ 0 w 427"/>
                <a:gd name="T5" fmla="*/ 23 h 430"/>
                <a:gd name="T6" fmla="*/ 62 w 427"/>
                <a:gd name="T7" fmla="*/ 229 h 430"/>
                <a:gd name="T8" fmla="*/ 70 w 427"/>
                <a:gd name="T9" fmla="*/ 246 h 430"/>
                <a:gd name="T10" fmla="*/ 75 w 427"/>
                <a:gd name="T11" fmla="*/ 250 h 430"/>
                <a:gd name="T12" fmla="*/ 82 w 427"/>
                <a:gd name="T13" fmla="*/ 254 h 430"/>
                <a:gd name="T14" fmla="*/ 84 w 427"/>
                <a:gd name="T15" fmla="*/ 263 h 430"/>
                <a:gd name="T16" fmla="*/ 83 w 427"/>
                <a:gd name="T17" fmla="*/ 269 h 430"/>
                <a:gd name="T18" fmla="*/ 91 w 427"/>
                <a:gd name="T19" fmla="*/ 279 h 430"/>
                <a:gd name="T20" fmla="*/ 88 w 427"/>
                <a:gd name="T21" fmla="*/ 289 h 430"/>
                <a:gd name="T22" fmla="*/ 83 w 427"/>
                <a:gd name="T23" fmla="*/ 308 h 430"/>
                <a:gd name="T24" fmla="*/ 74 w 427"/>
                <a:gd name="T25" fmla="*/ 320 h 430"/>
                <a:gd name="T26" fmla="*/ 85 w 427"/>
                <a:gd name="T27" fmla="*/ 355 h 430"/>
                <a:gd name="T28" fmla="*/ 85 w 427"/>
                <a:gd name="T29" fmla="*/ 383 h 430"/>
                <a:gd name="T30" fmla="*/ 94 w 427"/>
                <a:gd name="T31" fmla="*/ 397 h 430"/>
                <a:gd name="T32" fmla="*/ 95 w 427"/>
                <a:gd name="T33" fmla="*/ 405 h 430"/>
                <a:gd name="T34" fmla="*/ 104 w 427"/>
                <a:gd name="T35" fmla="*/ 417 h 430"/>
                <a:gd name="T36" fmla="*/ 108 w 427"/>
                <a:gd name="T37" fmla="*/ 428 h 430"/>
                <a:gd name="T38" fmla="*/ 338 w 427"/>
                <a:gd name="T39" fmla="*/ 415 h 430"/>
                <a:gd name="T40" fmla="*/ 347 w 427"/>
                <a:gd name="T41" fmla="*/ 430 h 430"/>
                <a:gd name="T42" fmla="*/ 352 w 427"/>
                <a:gd name="T43" fmla="*/ 422 h 430"/>
                <a:gd name="T44" fmla="*/ 347 w 427"/>
                <a:gd name="T45" fmla="*/ 392 h 430"/>
                <a:gd name="T46" fmla="*/ 350 w 427"/>
                <a:gd name="T47" fmla="*/ 386 h 430"/>
                <a:gd name="T48" fmla="*/ 362 w 427"/>
                <a:gd name="T49" fmla="*/ 381 h 430"/>
                <a:gd name="T50" fmla="*/ 378 w 427"/>
                <a:gd name="T51" fmla="*/ 387 h 430"/>
                <a:gd name="T52" fmla="*/ 394 w 427"/>
                <a:gd name="T53" fmla="*/ 386 h 430"/>
                <a:gd name="T54" fmla="*/ 389 w 427"/>
                <a:gd name="T55" fmla="*/ 367 h 430"/>
                <a:gd name="T56" fmla="*/ 391 w 427"/>
                <a:gd name="T57" fmla="*/ 346 h 430"/>
                <a:gd name="T58" fmla="*/ 403 w 427"/>
                <a:gd name="T59" fmla="*/ 298 h 430"/>
                <a:gd name="T60" fmla="*/ 412 w 427"/>
                <a:gd name="T61" fmla="*/ 281 h 430"/>
                <a:gd name="T62" fmla="*/ 426 w 427"/>
                <a:gd name="T63" fmla="*/ 263 h 430"/>
                <a:gd name="T64" fmla="*/ 425 w 427"/>
                <a:gd name="T65" fmla="*/ 260 h 430"/>
                <a:gd name="T66" fmla="*/ 409 w 427"/>
                <a:gd name="T67" fmla="*/ 259 h 430"/>
                <a:gd name="T68" fmla="*/ 403 w 427"/>
                <a:gd name="T69" fmla="*/ 251 h 430"/>
                <a:gd name="T70" fmla="*/ 403 w 427"/>
                <a:gd name="T71" fmla="*/ 246 h 430"/>
                <a:gd name="T72" fmla="*/ 389 w 427"/>
                <a:gd name="T73" fmla="*/ 216 h 430"/>
                <a:gd name="T74" fmla="*/ 377 w 427"/>
                <a:gd name="T75" fmla="*/ 212 h 430"/>
                <a:gd name="T76" fmla="*/ 374 w 427"/>
                <a:gd name="T77" fmla="*/ 211 h 430"/>
                <a:gd name="T78" fmla="*/ 368 w 427"/>
                <a:gd name="T79" fmla="*/ 189 h 430"/>
                <a:gd name="T80" fmla="*/ 359 w 427"/>
                <a:gd name="T81" fmla="*/ 176 h 430"/>
                <a:gd name="T82" fmla="*/ 353 w 427"/>
                <a:gd name="T83" fmla="*/ 171 h 430"/>
                <a:gd name="T84" fmla="*/ 339 w 427"/>
                <a:gd name="T85" fmla="*/ 165 h 430"/>
                <a:gd name="T86" fmla="*/ 336 w 427"/>
                <a:gd name="T87" fmla="*/ 162 h 430"/>
                <a:gd name="T88" fmla="*/ 318 w 427"/>
                <a:gd name="T89" fmla="*/ 146 h 430"/>
                <a:gd name="T90" fmla="*/ 315 w 427"/>
                <a:gd name="T91" fmla="*/ 139 h 430"/>
                <a:gd name="T92" fmla="*/ 308 w 427"/>
                <a:gd name="T93" fmla="*/ 127 h 430"/>
                <a:gd name="T94" fmla="*/ 294 w 427"/>
                <a:gd name="T95" fmla="*/ 123 h 430"/>
                <a:gd name="T96" fmla="*/ 261 w 427"/>
                <a:gd name="T97" fmla="*/ 98 h 430"/>
                <a:gd name="T98" fmla="*/ 253 w 427"/>
                <a:gd name="T99" fmla="*/ 89 h 430"/>
                <a:gd name="T100" fmla="*/ 235 w 427"/>
                <a:gd name="T101" fmla="*/ 63 h 430"/>
                <a:gd name="T102" fmla="*/ 225 w 427"/>
                <a:gd name="T103" fmla="*/ 49 h 430"/>
                <a:gd name="T104" fmla="*/ 187 w 427"/>
                <a:gd name="T105" fmla="*/ 38 h 430"/>
                <a:gd name="T106" fmla="*/ 178 w 427"/>
                <a:gd name="T107" fmla="*/ 29 h 430"/>
                <a:gd name="T108" fmla="*/ 178 w 427"/>
                <a:gd name="T109" fmla="*/ 21 h 430"/>
                <a:gd name="T110" fmla="*/ 192 w 427"/>
                <a:gd name="T111" fmla="*/ 1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7" h="430">
                  <a:moveTo>
                    <a:pt x="192" y="1"/>
                  </a:moveTo>
                  <a:lnTo>
                    <a:pt x="193" y="0"/>
                  </a:lnTo>
                  <a:lnTo>
                    <a:pt x="78" y="16"/>
                  </a:lnTo>
                  <a:lnTo>
                    <a:pt x="78" y="16"/>
                  </a:lnTo>
                  <a:lnTo>
                    <a:pt x="76" y="16"/>
                  </a:lnTo>
                  <a:lnTo>
                    <a:pt x="0" y="23"/>
                  </a:lnTo>
                  <a:lnTo>
                    <a:pt x="58" y="223"/>
                  </a:lnTo>
                  <a:lnTo>
                    <a:pt x="62" y="229"/>
                  </a:lnTo>
                  <a:lnTo>
                    <a:pt x="69" y="244"/>
                  </a:lnTo>
                  <a:lnTo>
                    <a:pt x="70" y="246"/>
                  </a:lnTo>
                  <a:lnTo>
                    <a:pt x="70" y="249"/>
                  </a:lnTo>
                  <a:lnTo>
                    <a:pt x="75" y="250"/>
                  </a:lnTo>
                  <a:lnTo>
                    <a:pt x="79" y="251"/>
                  </a:lnTo>
                  <a:lnTo>
                    <a:pt x="82" y="254"/>
                  </a:lnTo>
                  <a:lnTo>
                    <a:pt x="83" y="260"/>
                  </a:lnTo>
                  <a:lnTo>
                    <a:pt x="84" y="263"/>
                  </a:lnTo>
                  <a:lnTo>
                    <a:pt x="85" y="265"/>
                  </a:lnTo>
                  <a:lnTo>
                    <a:pt x="83" y="269"/>
                  </a:lnTo>
                  <a:lnTo>
                    <a:pt x="89" y="276"/>
                  </a:lnTo>
                  <a:lnTo>
                    <a:pt x="91" y="279"/>
                  </a:lnTo>
                  <a:lnTo>
                    <a:pt x="89" y="284"/>
                  </a:lnTo>
                  <a:lnTo>
                    <a:pt x="88" y="289"/>
                  </a:lnTo>
                  <a:lnTo>
                    <a:pt x="83" y="295"/>
                  </a:lnTo>
                  <a:lnTo>
                    <a:pt x="83" y="308"/>
                  </a:lnTo>
                  <a:lnTo>
                    <a:pt x="82" y="312"/>
                  </a:lnTo>
                  <a:lnTo>
                    <a:pt x="74" y="320"/>
                  </a:lnTo>
                  <a:lnTo>
                    <a:pt x="75" y="335"/>
                  </a:lnTo>
                  <a:lnTo>
                    <a:pt x="85" y="355"/>
                  </a:lnTo>
                  <a:lnTo>
                    <a:pt x="86" y="358"/>
                  </a:lnTo>
                  <a:lnTo>
                    <a:pt x="85" y="383"/>
                  </a:lnTo>
                  <a:lnTo>
                    <a:pt x="93" y="393"/>
                  </a:lnTo>
                  <a:lnTo>
                    <a:pt x="94" y="397"/>
                  </a:lnTo>
                  <a:lnTo>
                    <a:pt x="95" y="403"/>
                  </a:lnTo>
                  <a:lnTo>
                    <a:pt x="95" y="405"/>
                  </a:lnTo>
                  <a:lnTo>
                    <a:pt x="103" y="415"/>
                  </a:lnTo>
                  <a:lnTo>
                    <a:pt x="104" y="417"/>
                  </a:lnTo>
                  <a:lnTo>
                    <a:pt x="104" y="421"/>
                  </a:lnTo>
                  <a:lnTo>
                    <a:pt x="108" y="428"/>
                  </a:lnTo>
                  <a:lnTo>
                    <a:pt x="334" y="413"/>
                  </a:lnTo>
                  <a:lnTo>
                    <a:pt x="338" y="415"/>
                  </a:lnTo>
                  <a:lnTo>
                    <a:pt x="343" y="425"/>
                  </a:lnTo>
                  <a:lnTo>
                    <a:pt x="347" y="430"/>
                  </a:lnTo>
                  <a:lnTo>
                    <a:pt x="350" y="430"/>
                  </a:lnTo>
                  <a:lnTo>
                    <a:pt x="352" y="422"/>
                  </a:lnTo>
                  <a:lnTo>
                    <a:pt x="344" y="401"/>
                  </a:lnTo>
                  <a:lnTo>
                    <a:pt x="347" y="392"/>
                  </a:lnTo>
                  <a:lnTo>
                    <a:pt x="348" y="390"/>
                  </a:lnTo>
                  <a:lnTo>
                    <a:pt x="350" y="386"/>
                  </a:lnTo>
                  <a:lnTo>
                    <a:pt x="358" y="382"/>
                  </a:lnTo>
                  <a:lnTo>
                    <a:pt x="362" y="381"/>
                  </a:lnTo>
                  <a:lnTo>
                    <a:pt x="366" y="382"/>
                  </a:lnTo>
                  <a:lnTo>
                    <a:pt x="378" y="387"/>
                  </a:lnTo>
                  <a:lnTo>
                    <a:pt x="391" y="388"/>
                  </a:lnTo>
                  <a:lnTo>
                    <a:pt x="394" y="386"/>
                  </a:lnTo>
                  <a:lnTo>
                    <a:pt x="391" y="376"/>
                  </a:lnTo>
                  <a:lnTo>
                    <a:pt x="389" y="367"/>
                  </a:lnTo>
                  <a:lnTo>
                    <a:pt x="389" y="357"/>
                  </a:lnTo>
                  <a:lnTo>
                    <a:pt x="391" y="346"/>
                  </a:lnTo>
                  <a:lnTo>
                    <a:pt x="403" y="315"/>
                  </a:lnTo>
                  <a:lnTo>
                    <a:pt x="403" y="298"/>
                  </a:lnTo>
                  <a:lnTo>
                    <a:pt x="404" y="295"/>
                  </a:lnTo>
                  <a:lnTo>
                    <a:pt x="412" y="281"/>
                  </a:lnTo>
                  <a:lnTo>
                    <a:pt x="420" y="268"/>
                  </a:lnTo>
                  <a:lnTo>
                    <a:pt x="426" y="263"/>
                  </a:lnTo>
                  <a:lnTo>
                    <a:pt x="427" y="261"/>
                  </a:lnTo>
                  <a:lnTo>
                    <a:pt x="425" y="260"/>
                  </a:lnTo>
                  <a:lnTo>
                    <a:pt x="412" y="260"/>
                  </a:lnTo>
                  <a:lnTo>
                    <a:pt x="409" y="259"/>
                  </a:lnTo>
                  <a:lnTo>
                    <a:pt x="404" y="255"/>
                  </a:lnTo>
                  <a:lnTo>
                    <a:pt x="403" y="251"/>
                  </a:lnTo>
                  <a:lnTo>
                    <a:pt x="403" y="250"/>
                  </a:lnTo>
                  <a:lnTo>
                    <a:pt x="403" y="246"/>
                  </a:lnTo>
                  <a:lnTo>
                    <a:pt x="397" y="227"/>
                  </a:lnTo>
                  <a:lnTo>
                    <a:pt x="389" y="216"/>
                  </a:lnTo>
                  <a:lnTo>
                    <a:pt x="379" y="213"/>
                  </a:lnTo>
                  <a:lnTo>
                    <a:pt x="377" y="212"/>
                  </a:lnTo>
                  <a:lnTo>
                    <a:pt x="375" y="211"/>
                  </a:lnTo>
                  <a:lnTo>
                    <a:pt x="374" y="211"/>
                  </a:lnTo>
                  <a:lnTo>
                    <a:pt x="373" y="206"/>
                  </a:lnTo>
                  <a:lnTo>
                    <a:pt x="368" y="189"/>
                  </a:lnTo>
                  <a:lnTo>
                    <a:pt x="362" y="181"/>
                  </a:lnTo>
                  <a:lnTo>
                    <a:pt x="359" y="176"/>
                  </a:lnTo>
                  <a:lnTo>
                    <a:pt x="358" y="172"/>
                  </a:lnTo>
                  <a:lnTo>
                    <a:pt x="353" y="171"/>
                  </a:lnTo>
                  <a:lnTo>
                    <a:pt x="350" y="170"/>
                  </a:lnTo>
                  <a:lnTo>
                    <a:pt x="339" y="165"/>
                  </a:lnTo>
                  <a:lnTo>
                    <a:pt x="338" y="164"/>
                  </a:lnTo>
                  <a:lnTo>
                    <a:pt x="336" y="162"/>
                  </a:lnTo>
                  <a:lnTo>
                    <a:pt x="327" y="152"/>
                  </a:lnTo>
                  <a:lnTo>
                    <a:pt x="318" y="146"/>
                  </a:lnTo>
                  <a:lnTo>
                    <a:pt x="316" y="142"/>
                  </a:lnTo>
                  <a:lnTo>
                    <a:pt x="315" y="139"/>
                  </a:lnTo>
                  <a:lnTo>
                    <a:pt x="309" y="129"/>
                  </a:lnTo>
                  <a:lnTo>
                    <a:pt x="308" y="127"/>
                  </a:lnTo>
                  <a:lnTo>
                    <a:pt x="297" y="124"/>
                  </a:lnTo>
                  <a:lnTo>
                    <a:pt x="294" y="123"/>
                  </a:lnTo>
                  <a:lnTo>
                    <a:pt x="266" y="99"/>
                  </a:lnTo>
                  <a:lnTo>
                    <a:pt x="261" y="98"/>
                  </a:lnTo>
                  <a:lnTo>
                    <a:pt x="259" y="97"/>
                  </a:lnTo>
                  <a:lnTo>
                    <a:pt x="253" y="89"/>
                  </a:lnTo>
                  <a:lnTo>
                    <a:pt x="244" y="79"/>
                  </a:lnTo>
                  <a:lnTo>
                    <a:pt x="235" y="63"/>
                  </a:lnTo>
                  <a:lnTo>
                    <a:pt x="227" y="54"/>
                  </a:lnTo>
                  <a:lnTo>
                    <a:pt x="225" y="49"/>
                  </a:lnTo>
                  <a:lnTo>
                    <a:pt x="210" y="46"/>
                  </a:lnTo>
                  <a:lnTo>
                    <a:pt x="187" y="38"/>
                  </a:lnTo>
                  <a:lnTo>
                    <a:pt x="185" y="37"/>
                  </a:lnTo>
                  <a:lnTo>
                    <a:pt x="178" y="29"/>
                  </a:lnTo>
                  <a:lnTo>
                    <a:pt x="177" y="25"/>
                  </a:lnTo>
                  <a:lnTo>
                    <a:pt x="178" y="21"/>
                  </a:lnTo>
                  <a:lnTo>
                    <a:pt x="185" y="6"/>
                  </a:lnTo>
                  <a:lnTo>
                    <a:pt x="192" y="1"/>
                  </a:lnTo>
                  <a:close/>
                </a:path>
              </a:pathLst>
            </a:custGeom>
            <a:solidFill>
              <a:srgbClr val="002F48"/>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1" name="Freeform 83">
              <a:extLst>
                <a:ext uri="{FF2B5EF4-FFF2-40B4-BE49-F238E27FC236}">
                  <a16:creationId xmlns:a16="http://schemas.microsoft.com/office/drawing/2014/main" id="{0E52CA7F-C904-492E-FE61-F64D1A9B37A8}"/>
                </a:ext>
              </a:extLst>
            </p:cNvPr>
            <p:cNvSpPr>
              <a:spLocks/>
            </p:cNvSpPr>
            <p:nvPr/>
          </p:nvSpPr>
          <p:spPr bwMode="auto">
            <a:xfrm>
              <a:off x="7786139" y="5022852"/>
              <a:ext cx="1147763" cy="841375"/>
            </a:xfrm>
            <a:custGeom>
              <a:avLst/>
              <a:gdLst>
                <a:gd name="T0" fmla="*/ 0 w 723"/>
                <a:gd name="T1" fmla="*/ 46 h 530"/>
                <a:gd name="T2" fmla="*/ 12 w 723"/>
                <a:gd name="T3" fmla="*/ 60 h 530"/>
                <a:gd name="T4" fmla="*/ 22 w 723"/>
                <a:gd name="T5" fmla="*/ 72 h 530"/>
                <a:gd name="T6" fmla="*/ 21 w 723"/>
                <a:gd name="T7" fmla="*/ 83 h 530"/>
                <a:gd name="T8" fmla="*/ 25 w 723"/>
                <a:gd name="T9" fmla="*/ 91 h 530"/>
                <a:gd name="T10" fmla="*/ 27 w 723"/>
                <a:gd name="T11" fmla="*/ 94 h 530"/>
                <a:gd name="T12" fmla="*/ 36 w 723"/>
                <a:gd name="T13" fmla="*/ 77 h 530"/>
                <a:gd name="T14" fmla="*/ 47 w 723"/>
                <a:gd name="T15" fmla="*/ 78 h 530"/>
                <a:gd name="T16" fmla="*/ 61 w 723"/>
                <a:gd name="T17" fmla="*/ 77 h 530"/>
                <a:gd name="T18" fmla="*/ 105 w 723"/>
                <a:gd name="T19" fmla="*/ 71 h 530"/>
                <a:gd name="T20" fmla="*/ 115 w 723"/>
                <a:gd name="T21" fmla="*/ 77 h 530"/>
                <a:gd name="T22" fmla="*/ 130 w 723"/>
                <a:gd name="T23" fmla="*/ 84 h 530"/>
                <a:gd name="T24" fmla="*/ 159 w 723"/>
                <a:gd name="T25" fmla="*/ 95 h 530"/>
                <a:gd name="T26" fmla="*/ 178 w 723"/>
                <a:gd name="T27" fmla="*/ 99 h 530"/>
                <a:gd name="T28" fmla="*/ 189 w 723"/>
                <a:gd name="T29" fmla="*/ 108 h 530"/>
                <a:gd name="T30" fmla="*/ 213 w 723"/>
                <a:gd name="T31" fmla="*/ 133 h 530"/>
                <a:gd name="T32" fmla="*/ 236 w 723"/>
                <a:gd name="T33" fmla="*/ 130 h 530"/>
                <a:gd name="T34" fmla="*/ 273 w 723"/>
                <a:gd name="T35" fmla="*/ 109 h 530"/>
                <a:gd name="T36" fmla="*/ 290 w 723"/>
                <a:gd name="T37" fmla="*/ 93 h 530"/>
                <a:gd name="T38" fmla="*/ 363 w 723"/>
                <a:gd name="T39" fmla="*/ 109 h 530"/>
                <a:gd name="T40" fmla="*/ 382 w 723"/>
                <a:gd name="T41" fmla="*/ 135 h 530"/>
                <a:gd name="T42" fmla="*/ 434 w 723"/>
                <a:gd name="T43" fmla="*/ 166 h 530"/>
                <a:gd name="T44" fmla="*/ 457 w 723"/>
                <a:gd name="T45" fmla="*/ 192 h 530"/>
                <a:gd name="T46" fmla="*/ 453 w 723"/>
                <a:gd name="T47" fmla="*/ 270 h 530"/>
                <a:gd name="T48" fmla="*/ 466 w 723"/>
                <a:gd name="T49" fmla="*/ 300 h 530"/>
                <a:gd name="T50" fmla="*/ 460 w 723"/>
                <a:gd name="T51" fmla="*/ 278 h 530"/>
                <a:gd name="T52" fmla="*/ 481 w 723"/>
                <a:gd name="T53" fmla="*/ 285 h 530"/>
                <a:gd name="T54" fmla="*/ 493 w 723"/>
                <a:gd name="T55" fmla="*/ 280 h 530"/>
                <a:gd name="T56" fmla="*/ 497 w 723"/>
                <a:gd name="T57" fmla="*/ 296 h 530"/>
                <a:gd name="T58" fmla="*/ 482 w 723"/>
                <a:gd name="T59" fmla="*/ 327 h 530"/>
                <a:gd name="T60" fmla="*/ 492 w 723"/>
                <a:gd name="T61" fmla="*/ 343 h 530"/>
                <a:gd name="T62" fmla="*/ 525 w 723"/>
                <a:gd name="T63" fmla="*/ 377 h 530"/>
                <a:gd name="T64" fmla="*/ 542 w 723"/>
                <a:gd name="T65" fmla="*/ 394 h 530"/>
                <a:gd name="T66" fmla="*/ 563 w 723"/>
                <a:gd name="T67" fmla="*/ 418 h 530"/>
                <a:gd name="T68" fmla="*/ 586 w 723"/>
                <a:gd name="T69" fmla="*/ 465 h 530"/>
                <a:gd name="T70" fmla="*/ 639 w 723"/>
                <a:gd name="T71" fmla="*/ 505 h 530"/>
                <a:gd name="T72" fmla="*/ 659 w 723"/>
                <a:gd name="T73" fmla="*/ 515 h 530"/>
                <a:gd name="T74" fmla="*/ 657 w 723"/>
                <a:gd name="T75" fmla="*/ 530 h 530"/>
                <a:gd name="T76" fmla="*/ 706 w 723"/>
                <a:gd name="T77" fmla="*/ 512 h 530"/>
                <a:gd name="T78" fmla="*/ 708 w 723"/>
                <a:gd name="T79" fmla="*/ 477 h 530"/>
                <a:gd name="T80" fmla="*/ 721 w 723"/>
                <a:gd name="T81" fmla="*/ 451 h 530"/>
                <a:gd name="T82" fmla="*/ 717 w 723"/>
                <a:gd name="T83" fmla="*/ 373 h 530"/>
                <a:gd name="T84" fmla="*/ 665 w 723"/>
                <a:gd name="T85" fmla="*/ 276 h 530"/>
                <a:gd name="T86" fmla="*/ 644 w 723"/>
                <a:gd name="T87" fmla="*/ 238 h 530"/>
                <a:gd name="T88" fmla="*/ 639 w 723"/>
                <a:gd name="T89" fmla="*/ 217 h 530"/>
                <a:gd name="T90" fmla="*/ 606 w 723"/>
                <a:gd name="T91" fmla="*/ 167 h 530"/>
                <a:gd name="T92" fmla="*/ 559 w 723"/>
                <a:gd name="T93" fmla="*/ 99 h 530"/>
                <a:gd name="T94" fmla="*/ 537 w 723"/>
                <a:gd name="T95" fmla="*/ 42 h 530"/>
                <a:gd name="T96" fmla="*/ 531 w 723"/>
                <a:gd name="T97" fmla="*/ 29 h 530"/>
                <a:gd name="T98" fmla="*/ 502 w 723"/>
                <a:gd name="T99" fmla="*/ 6 h 530"/>
                <a:gd name="T100" fmla="*/ 485 w 723"/>
                <a:gd name="T101" fmla="*/ 10 h 530"/>
                <a:gd name="T102" fmla="*/ 485 w 723"/>
                <a:gd name="T103" fmla="*/ 49 h 530"/>
                <a:gd name="T104" fmla="*/ 460 w 723"/>
                <a:gd name="T105" fmla="*/ 31 h 530"/>
                <a:gd name="T106" fmla="*/ 232 w 723"/>
                <a:gd name="T107" fmla="*/ 45 h 530"/>
                <a:gd name="T108" fmla="*/ 217 w 723"/>
                <a:gd name="T109" fmla="*/ 21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23" h="530">
                  <a:moveTo>
                    <a:pt x="2" y="40"/>
                  </a:moveTo>
                  <a:lnTo>
                    <a:pt x="2" y="41"/>
                  </a:lnTo>
                  <a:lnTo>
                    <a:pt x="2" y="42"/>
                  </a:lnTo>
                  <a:lnTo>
                    <a:pt x="0" y="46"/>
                  </a:lnTo>
                  <a:lnTo>
                    <a:pt x="0" y="47"/>
                  </a:lnTo>
                  <a:lnTo>
                    <a:pt x="5" y="55"/>
                  </a:lnTo>
                  <a:lnTo>
                    <a:pt x="8" y="59"/>
                  </a:lnTo>
                  <a:lnTo>
                    <a:pt x="12" y="60"/>
                  </a:lnTo>
                  <a:lnTo>
                    <a:pt x="19" y="65"/>
                  </a:lnTo>
                  <a:lnTo>
                    <a:pt x="21" y="69"/>
                  </a:lnTo>
                  <a:lnTo>
                    <a:pt x="22" y="71"/>
                  </a:lnTo>
                  <a:lnTo>
                    <a:pt x="22" y="72"/>
                  </a:lnTo>
                  <a:lnTo>
                    <a:pt x="22" y="73"/>
                  </a:lnTo>
                  <a:lnTo>
                    <a:pt x="21" y="77"/>
                  </a:lnTo>
                  <a:lnTo>
                    <a:pt x="19" y="80"/>
                  </a:lnTo>
                  <a:lnTo>
                    <a:pt x="21" y="83"/>
                  </a:lnTo>
                  <a:lnTo>
                    <a:pt x="22" y="84"/>
                  </a:lnTo>
                  <a:lnTo>
                    <a:pt x="25" y="86"/>
                  </a:lnTo>
                  <a:lnTo>
                    <a:pt x="25" y="88"/>
                  </a:lnTo>
                  <a:lnTo>
                    <a:pt x="25" y="91"/>
                  </a:lnTo>
                  <a:lnTo>
                    <a:pt x="22" y="95"/>
                  </a:lnTo>
                  <a:lnTo>
                    <a:pt x="21" y="96"/>
                  </a:lnTo>
                  <a:lnTo>
                    <a:pt x="25" y="95"/>
                  </a:lnTo>
                  <a:lnTo>
                    <a:pt x="27" y="94"/>
                  </a:lnTo>
                  <a:lnTo>
                    <a:pt x="29" y="93"/>
                  </a:lnTo>
                  <a:lnTo>
                    <a:pt x="32" y="84"/>
                  </a:lnTo>
                  <a:lnTo>
                    <a:pt x="34" y="80"/>
                  </a:lnTo>
                  <a:lnTo>
                    <a:pt x="36" y="77"/>
                  </a:lnTo>
                  <a:lnTo>
                    <a:pt x="38" y="75"/>
                  </a:lnTo>
                  <a:lnTo>
                    <a:pt x="43" y="77"/>
                  </a:lnTo>
                  <a:lnTo>
                    <a:pt x="45" y="78"/>
                  </a:lnTo>
                  <a:lnTo>
                    <a:pt x="47" y="78"/>
                  </a:lnTo>
                  <a:lnTo>
                    <a:pt x="48" y="77"/>
                  </a:lnTo>
                  <a:lnTo>
                    <a:pt x="51" y="75"/>
                  </a:lnTo>
                  <a:lnTo>
                    <a:pt x="57" y="75"/>
                  </a:lnTo>
                  <a:lnTo>
                    <a:pt x="61" y="77"/>
                  </a:lnTo>
                  <a:lnTo>
                    <a:pt x="62" y="79"/>
                  </a:lnTo>
                  <a:lnTo>
                    <a:pt x="61" y="83"/>
                  </a:lnTo>
                  <a:lnTo>
                    <a:pt x="66" y="83"/>
                  </a:lnTo>
                  <a:lnTo>
                    <a:pt x="105" y="71"/>
                  </a:lnTo>
                  <a:lnTo>
                    <a:pt x="110" y="71"/>
                  </a:lnTo>
                  <a:lnTo>
                    <a:pt x="114" y="73"/>
                  </a:lnTo>
                  <a:lnTo>
                    <a:pt x="115" y="75"/>
                  </a:lnTo>
                  <a:lnTo>
                    <a:pt x="115" y="77"/>
                  </a:lnTo>
                  <a:lnTo>
                    <a:pt x="114" y="80"/>
                  </a:lnTo>
                  <a:lnTo>
                    <a:pt x="113" y="80"/>
                  </a:lnTo>
                  <a:lnTo>
                    <a:pt x="126" y="83"/>
                  </a:lnTo>
                  <a:lnTo>
                    <a:pt x="130" y="84"/>
                  </a:lnTo>
                  <a:lnTo>
                    <a:pt x="145" y="91"/>
                  </a:lnTo>
                  <a:lnTo>
                    <a:pt x="158" y="100"/>
                  </a:lnTo>
                  <a:lnTo>
                    <a:pt x="158" y="99"/>
                  </a:lnTo>
                  <a:lnTo>
                    <a:pt x="159" y="95"/>
                  </a:lnTo>
                  <a:lnTo>
                    <a:pt x="162" y="94"/>
                  </a:lnTo>
                  <a:lnTo>
                    <a:pt x="169" y="93"/>
                  </a:lnTo>
                  <a:lnTo>
                    <a:pt x="173" y="94"/>
                  </a:lnTo>
                  <a:lnTo>
                    <a:pt x="178" y="99"/>
                  </a:lnTo>
                  <a:lnTo>
                    <a:pt x="185" y="103"/>
                  </a:lnTo>
                  <a:lnTo>
                    <a:pt x="188" y="104"/>
                  </a:lnTo>
                  <a:lnTo>
                    <a:pt x="189" y="107"/>
                  </a:lnTo>
                  <a:lnTo>
                    <a:pt x="189" y="108"/>
                  </a:lnTo>
                  <a:lnTo>
                    <a:pt x="188" y="111"/>
                  </a:lnTo>
                  <a:lnTo>
                    <a:pt x="211" y="124"/>
                  </a:lnTo>
                  <a:lnTo>
                    <a:pt x="212" y="128"/>
                  </a:lnTo>
                  <a:lnTo>
                    <a:pt x="213" y="133"/>
                  </a:lnTo>
                  <a:lnTo>
                    <a:pt x="212" y="139"/>
                  </a:lnTo>
                  <a:lnTo>
                    <a:pt x="212" y="141"/>
                  </a:lnTo>
                  <a:lnTo>
                    <a:pt x="233" y="134"/>
                  </a:lnTo>
                  <a:lnTo>
                    <a:pt x="236" y="130"/>
                  </a:lnTo>
                  <a:lnTo>
                    <a:pt x="238" y="129"/>
                  </a:lnTo>
                  <a:lnTo>
                    <a:pt x="247" y="129"/>
                  </a:lnTo>
                  <a:lnTo>
                    <a:pt x="270" y="111"/>
                  </a:lnTo>
                  <a:lnTo>
                    <a:pt x="273" y="109"/>
                  </a:lnTo>
                  <a:lnTo>
                    <a:pt x="281" y="109"/>
                  </a:lnTo>
                  <a:lnTo>
                    <a:pt x="281" y="108"/>
                  </a:lnTo>
                  <a:lnTo>
                    <a:pt x="282" y="105"/>
                  </a:lnTo>
                  <a:lnTo>
                    <a:pt x="290" y="93"/>
                  </a:lnTo>
                  <a:lnTo>
                    <a:pt x="292" y="91"/>
                  </a:lnTo>
                  <a:lnTo>
                    <a:pt x="316" y="88"/>
                  </a:lnTo>
                  <a:lnTo>
                    <a:pt x="321" y="89"/>
                  </a:lnTo>
                  <a:lnTo>
                    <a:pt x="363" y="109"/>
                  </a:lnTo>
                  <a:lnTo>
                    <a:pt x="364" y="113"/>
                  </a:lnTo>
                  <a:lnTo>
                    <a:pt x="364" y="115"/>
                  </a:lnTo>
                  <a:lnTo>
                    <a:pt x="374" y="123"/>
                  </a:lnTo>
                  <a:lnTo>
                    <a:pt x="382" y="135"/>
                  </a:lnTo>
                  <a:lnTo>
                    <a:pt x="407" y="154"/>
                  </a:lnTo>
                  <a:lnTo>
                    <a:pt x="410" y="160"/>
                  </a:lnTo>
                  <a:lnTo>
                    <a:pt x="417" y="166"/>
                  </a:lnTo>
                  <a:lnTo>
                    <a:pt x="434" y="166"/>
                  </a:lnTo>
                  <a:lnTo>
                    <a:pt x="438" y="167"/>
                  </a:lnTo>
                  <a:lnTo>
                    <a:pt x="452" y="185"/>
                  </a:lnTo>
                  <a:lnTo>
                    <a:pt x="456" y="188"/>
                  </a:lnTo>
                  <a:lnTo>
                    <a:pt x="457" y="192"/>
                  </a:lnTo>
                  <a:lnTo>
                    <a:pt x="456" y="198"/>
                  </a:lnTo>
                  <a:lnTo>
                    <a:pt x="463" y="221"/>
                  </a:lnTo>
                  <a:lnTo>
                    <a:pt x="462" y="243"/>
                  </a:lnTo>
                  <a:lnTo>
                    <a:pt x="453" y="270"/>
                  </a:lnTo>
                  <a:lnTo>
                    <a:pt x="456" y="293"/>
                  </a:lnTo>
                  <a:lnTo>
                    <a:pt x="456" y="294"/>
                  </a:lnTo>
                  <a:lnTo>
                    <a:pt x="467" y="301"/>
                  </a:lnTo>
                  <a:lnTo>
                    <a:pt x="466" y="300"/>
                  </a:lnTo>
                  <a:lnTo>
                    <a:pt x="460" y="287"/>
                  </a:lnTo>
                  <a:lnTo>
                    <a:pt x="458" y="284"/>
                  </a:lnTo>
                  <a:lnTo>
                    <a:pt x="458" y="280"/>
                  </a:lnTo>
                  <a:lnTo>
                    <a:pt x="460" y="278"/>
                  </a:lnTo>
                  <a:lnTo>
                    <a:pt x="463" y="276"/>
                  </a:lnTo>
                  <a:lnTo>
                    <a:pt x="473" y="276"/>
                  </a:lnTo>
                  <a:lnTo>
                    <a:pt x="478" y="278"/>
                  </a:lnTo>
                  <a:lnTo>
                    <a:pt x="481" y="285"/>
                  </a:lnTo>
                  <a:lnTo>
                    <a:pt x="482" y="284"/>
                  </a:lnTo>
                  <a:lnTo>
                    <a:pt x="486" y="280"/>
                  </a:lnTo>
                  <a:lnTo>
                    <a:pt x="488" y="279"/>
                  </a:lnTo>
                  <a:lnTo>
                    <a:pt x="493" y="280"/>
                  </a:lnTo>
                  <a:lnTo>
                    <a:pt x="497" y="285"/>
                  </a:lnTo>
                  <a:lnTo>
                    <a:pt x="498" y="287"/>
                  </a:lnTo>
                  <a:lnTo>
                    <a:pt x="498" y="293"/>
                  </a:lnTo>
                  <a:lnTo>
                    <a:pt x="497" y="296"/>
                  </a:lnTo>
                  <a:lnTo>
                    <a:pt x="492" y="304"/>
                  </a:lnTo>
                  <a:lnTo>
                    <a:pt x="487" y="308"/>
                  </a:lnTo>
                  <a:lnTo>
                    <a:pt x="483" y="323"/>
                  </a:lnTo>
                  <a:lnTo>
                    <a:pt x="482" y="327"/>
                  </a:lnTo>
                  <a:lnTo>
                    <a:pt x="478" y="329"/>
                  </a:lnTo>
                  <a:lnTo>
                    <a:pt x="478" y="331"/>
                  </a:lnTo>
                  <a:lnTo>
                    <a:pt x="482" y="335"/>
                  </a:lnTo>
                  <a:lnTo>
                    <a:pt x="492" y="343"/>
                  </a:lnTo>
                  <a:lnTo>
                    <a:pt x="506" y="372"/>
                  </a:lnTo>
                  <a:lnTo>
                    <a:pt x="520" y="381"/>
                  </a:lnTo>
                  <a:lnTo>
                    <a:pt x="522" y="378"/>
                  </a:lnTo>
                  <a:lnTo>
                    <a:pt x="525" y="377"/>
                  </a:lnTo>
                  <a:lnTo>
                    <a:pt x="528" y="377"/>
                  </a:lnTo>
                  <a:lnTo>
                    <a:pt x="532" y="378"/>
                  </a:lnTo>
                  <a:lnTo>
                    <a:pt x="541" y="392"/>
                  </a:lnTo>
                  <a:lnTo>
                    <a:pt x="542" y="394"/>
                  </a:lnTo>
                  <a:lnTo>
                    <a:pt x="542" y="401"/>
                  </a:lnTo>
                  <a:lnTo>
                    <a:pt x="547" y="413"/>
                  </a:lnTo>
                  <a:lnTo>
                    <a:pt x="551" y="414"/>
                  </a:lnTo>
                  <a:lnTo>
                    <a:pt x="563" y="418"/>
                  </a:lnTo>
                  <a:lnTo>
                    <a:pt x="566" y="420"/>
                  </a:lnTo>
                  <a:lnTo>
                    <a:pt x="569" y="423"/>
                  </a:lnTo>
                  <a:lnTo>
                    <a:pt x="581" y="462"/>
                  </a:lnTo>
                  <a:lnTo>
                    <a:pt x="586" y="465"/>
                  </a:lnTo>
                  <a:lnTo>
                    <a:pt x="602" y="468"/>
                  </a:lnTo>
                  <a:lnTo>
                    <a:pt x="606" y="470"/>
                  </a:lnTo>
                  <a:lnTo>
                    <a:pt x="615" y="473"/>
                  </a:lnTo>
                  <a:lnTo>
                    <a:pt x="639" y="505"/>
                  </a:lnTo>
                  <a:lnTo>
                    <a:pt x="648" y="510"/>
                  </a:lnTo>
                  <a:lnTo>
                    <a:pt x="649" y="510"/>
                  </a:lnTo>
                  <a:lnTo>
                    <a:pt x="655" y="512"/>
                  </a:lnTo>
                  <a:lnTo>
                    <a:pt x="659" y="515"/>
                  </a:lnTo>
                  <a:lnTo>
                    <a:pt x="663" y="519"/>
                  </a:lnTo>
                  <a:lnTo>
                    <a:pt x="664" y="521"/>
                  </a:lnTo>
                  <a:lnTo>
                    <a:pt x="663" y="525"/>
                  </a:lnTo>
                  <a:lnTo>
                    <a:pt x="657" y="530"/>
                  </a:lnTo>
                  <a:lnTo>
                    <a:pt x="658" y="530"/>
                  </a:lnTo>
                  <a:lnTo>
                    <a:pt x="665" y="526"/>
                  </a:lnTo>
                  <a:lnTo>
                    <a:pt x="673" y="525"/>
                  </a:lnTo>
                  <a:lnTo>
                    <a:pt x="706" y="512"/>
                  </a:lnTo>
                  <a:lnTo>
                    <a:pt x="711" y="502"/>
                  </a:lnTo>
                  <a:lnTo>
                    <a:pt x="712" y="500"/>
                  </a:lnTo>
                  <a:lnTo>
                    <a:pt x="712" y="499"/>
                  </a:lnTo>
                  <a:lnTo>
                    <a:pt x="708" y="477"/>
                  </a:lnTo>
                  <a:lnTo>
                    <a:pt x="709" y="472"/>
                  </a:lnTo>
                  <a:lnTo>
                    <a:pt x="711" y="470"/>
                  </a:lnTo>
                  <a:lnTo>
                    <a:pt x="718" y="453"/>
                  </a:lnTo>
                  <a:lnTo>
                    <a:pt x="721" y="451"/>
                  </a:lnTo>
                  <a:lnTo>
                    <a:pt x="723" y="451"/>
                  </a:lnTo>
                  <a:lnTo>
                    <a:pt x="716" y="420"/>
                  </a:lnTo>
                  <a:lnTo>
                    <a:pt x="717" y="407"/>
                  </a:lnTo>
                  <a:lnTo>
                    <a:pt x="717" y="373"/>
                  </a:lnTo>
                  <a:lnTo>
                    <a:pt x="708" y="349"/>
                  </a:lnTo>
                  <a:lnTo>
                    <a:pt x="704" y="340"/>
                  </a:lnTo>
                  <a:lnTo>
                    <a:pt x="680" y="312"/>
                  </a:lnTo>
                  <a:lnTo>
                    <a:pt x="665" y="276"/>
                  </a:lnTo>
                  <a:lnTo>
                    <a:pt x="646" y="252"/>
                  </a:lnTo>
                  <a:lnTo>
                    <a:pt x="644" y="247"/>
                  </a:lnTo>
                  <a:lnTo>
                    <a:pt x="644" y="243"/>
                  </a:lnTo>
                  <a:lnTo>
                    <a:pt x="644" y="238"/>
                  </a:lnTo>
                  <a:lnTo>
                    <a:pt x="639" y="230"/>
                  </a:lnTo>
                  <a:lnTo>
                    <a:pt x="638" y="226"/>
                  </a:lnTo>
                  <a:lnTo>
                    <a:pt x="638" y="221"/>
                  </a:lnTo>
                  <a:lnTo>
                    <a:pt x="639" y="217"/>
                  </a:lnTo>
                  <a:lnTo>
                    <a:pt x="644" y="212"/>
                  </a:lnTo>
                  <a:lnTo>
                    <a:pt x="644" y="208"/>
                  </a:lnTo>
                  <a:lnTo>
                    <a:pt x="621" y="179"/>
                  </a:lnTo>
                  <a:lnTo>
                    <a:pt x="606" y="167"/>
                  </a:lnTo>
                  <a:lnTo>
                    <a:pt x="595" y="162"/>
                  </a:lnTo>
                  <a:lnTo>
                    <a:pt x="592" y="157"/>
                  </a:lnTo>
                  <a:lnTo>
                    <a:pt x="580" y="133"/>
                  </a:lnTo>
                  <a:lnTo>
                    <a:pt x="559" y="99"/>
                  </a:lnTo>
                  <a:lnTo>
                    <a:pt x="557" y="94"/>
                  </a:lnTo>
                  <a:lnTo>
                    <a:pt x="551" y="71"/>
                  </a:lnTo>
                  <a:lnTo>
                    <a:pt x="538" y="46"/>
                  </a:lnTo>
                  <a:lnTo>
                    <a:pt x="537" y="42"/>
                  </a:lnTo>
                  <a:lnTo>
                    <a:pt x="537" y="39"/>
                  </a:lnTo>
                  <a:lnTo>
                    <a:pt x="533" y="36"/>
                  </a:lnTo>
                  <a:lnTo>
                    <a:pt x="532" y="33"/>
                  </a:lnTo>
                  <a:lnTo>
                    <a:pt x="531" y="29"/>
                  </a:lnTo>
                  <a:lnTo>
                    <a:pt x="525" y="6"/>
                  </a:lnTo>
                  <a:lnTo>
                    <a:pt x="522" y="7"/>
                  </a:lnTo>
                  <a:lnTo>
                    <a:pt x="506" y="7"/>
                  </a:lnTo>
                  <a:lnTo>
                    <a:pt x="502" y="6"/>
                  </a:lnTo>
                  <a:lnTo>
                    <a:pt x="491" y="0"/>
                  </a:lnTo>
                  <a:lnTo>
                    <a:pt x="486" y="2"/>
                  </a:lnTo>
                  <a:lnTo>
                    <a:pt x="485" y="5"/>
                  </a:lnTo>
                  <a:lnTo>
                    <a:pt x="485" y="10"/>
                  </a:lnTo>
                  <a:lnTo>
                    <a:pt x="492" y="31"/>
                  </a:lnTo>
                  <a:lnTo>
                    <a:pt x="491" y="44"/>
                  </a:lnTo>
                  <a:lnTo>
                    <a:pt x="488" y="47"/>
                  </a:lnTo>
                  <a:lnTo>
                    <a:pt x="485" y="49"/>
                  </a:lnTo>
                  <a:lnTo>
                    <a:pt x="472" y="47"/>
                  </a:lnTo>
                  <a:lnTo>
                    <a:pt x="469" y="46"/>
                  </a:lnTo>
                  <a:lnTo>
                    <a:pt x="466" y="42"/>
                  </a:lnTo>
                  <a:lnTo>
                    <a:pt x="460" y="31"/>
                  </a:lnTo>
                  <a:lnTo>
                    <a:pt x="236" y="47"/>
                  </a:lnTo>
                  <a:lnTo>
                    <a:pt x="233" y="46"/>
                  </a:lnTo>
                  <a:lnTo>
                    <a:pt x="233" y="46"/>
                  </a:lnTo>
                  <a:lnTo>
                    <a:pt x="232" y="45"/>
                  </a:lnTo>
                  <a:lnTo>
                    <a:pt x="224" y="36"/>
                  </a:lnTo>
                  <a:lnTo>
                    <a:pt x="223" y="31"/>
                  </a:lnTo>
                  <a:lnTo>
                    <a:pt x="223" y="29"/>
                  </a:lnTo>
                  <a:lnTo>
                    <a:pt x="217" y="21"/>
                  </a:lnTo>
                  <a:lnTo>
                    <a:pt x="216" y="18"/>
                  </a:lnTo>
                  <a:lnTo>
                    <a:pt x="216" y="18"/>
                  </a:lnTo>
                  <a:lnTo>
                    <a:pt x="2" y="40"/>
                  </a:lnTo>
                  <a:close/>
                </a:path>
              </a:pathLst>
            </a:custGeom>
            <a:solidFill>
              <a:srgbClr val="002F48"/>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2" name="Freeform 155">
              <a:extLst>
                <a:ext uri="{FF2B5EF4-FFF2-40B4-BE49-F238E27FC236}">
                  <a16:creationId xmlns:a16="http://schemas.microsoft.com/office/drawing/2014/main" id="{81E75630-A058-7BF7-F7CC-5FD340EE86F6}"/>
                </a:ext>
              </a:extLst>
            </p:cNvPr>
            <p:cNvSpPr>
              <a:spLocks/>
            </p:cNvSpPr>
            <p:nvPr/>
          </p:nvSpPr>
          <p:spPr bwMode="auto">
            <a:xfrm>
              <a:off x="8252864" y="3616327"/>
              <a:ext cx="919163" cy="519113"/>
            </a:xfrm>
            <a:custGeom>
              <a:avLst/>
              <a:gdLst>
                <a:gd name="T0" fmla="*/ 553 w 579"/>
                <a:gd name="T1" fmla="*/ 211 h 327"/>
                <a:gd name="T2" fmla="*/ 538 w 579"/>
                <a:gd name="T3" fmla="*/ 219 h 327"/>
                <a:gd name="T4" fmla="*/ 523 w 579"/>
                <a:gd name="T5" fmla="*/ 211 h 327"/>
                <a:gd name="T6" fmla="*/ 519 w 579"/>
                <a:gd name="T7" fmla="*/ 198 h 327"/>
                <a:gd name="T8" fmla="*/ 533 w 579"/>
                <a:gd name="T9" fmla="*/ 198 h 327"/>
                <a:gd name="T10" fmla="*/ 541 w 579"/>
                <a:gd name="T11" fmla="*/ 191 h 327"/>
                <a:gd name="T12" fmla="*/ 524 w 579"/>
                <a:gd name="T13" fmla="*/ 188 h 327"/>
                <a:gd name="T14" fmla="*/ 519 w 579"/>
                <a:gd name="T15" fmla="*/ 180 h 327"/>
                <a:gd name="T16" fmla="*/ 526 w 579"/>
                <a:gd name="T17" fmla="*/ 175 h 327"/>
                <a:gd name="T18" fmla="*/ 524 w 579"/>
                <a:gd name="T19" fmla="*/ 166 h 327"/>
                <a:gd name="T20" fmla="*/ 536 w 579"/>
                <a:gd name="T21" fmla="*/ 161 h 327"/>
                <a:gd name="T22" fmla="*/ 523 w 579"/>
                <a:gd name="T23" fmla="*/ 149 h 327"/>
                <a:gd name="T24" fmla="*/ 520 w 579"/>
                <a:gd name="T25" fmla="*/ 141 h 327"/>
                <a:gd name="T26" fmla="*/ 524 w 579"/>
                <a:gd name="T27" fmla="*/ 126 h 327"/>
                <a:gd name="T28" fmla="*/ 524 w 579"/>
                <a:gd name="T29" fmla="*/ 113 h 327"/>
                <a:gd name="T30" fmla="*/ 493 w 579"/>
                <a:gd name="T31" fmla="*/ 101 h 327"/>
                <a:gd name="T32" fmla="*/ 482 w 579"/>
                <a:gd name="T33" fmla="*/ 103 h 327"/>
                <a:gd name="T34" fmla="*/ 465 w 579"/>
                <a:gd name="T35" fmla="*/ 95 h 327"/>
                <a:gd name="T36" fmla="*/ 448 w 579"/>
                <a:gd name="T37" fmla="*/ 93 h 327"/>
                <a:gd name="T38" fmla="*/ 434 w 579"/>
                <a:gd name="T39" fmla="*/ 84 h 327"/>
                <a:gd name="T40" fmla="*/ 439 w 579"/>
                <a:gd name="T41" fmla="*/ 56 h 327"/>
                <a:gd name="T42" fmla="*/ 443 w 579"/>
                <a:gd name="T43" fmla="*/ 34 h 327"/>
                <a:gd name="T44" fmla="*/ 415 w 579"/>
                <a:gd name="T45" fmla="*/ 24 h 327"/>
                <a:gd name="T46" fmla="*/ 403 w 579"/>
                <a:gd name="T47" fmla="*/ 11 h 327"/>
                <a:gd name="T48" fmla="*/ 403 w 579"/>
                <a:gd name="T49" fmla="*/ 2 h 327"/>
                <a:gd name="T50" fmla="*/ 389 w 579"/>
                <a:gd name="T51" fmla="*/ 16 h 327"/>
                <a:gd name="T52" fmla="*/ 376 w 579"/>
                <a:gd name="T53" fmla="*/ 21 h 327"/>
                <a:gd name="T54" fmla="*/ 340 w 579"/>
                <a:gd name="T55" fmla="*/ 16 h 327"/>
                <a:gd name="T56" fmla="*/ 344 w 579"/>
                <a:gd name="T57" fmla="*/ 23 h 327"/>
                <a:gd name="T58" fmla="*/ 336 w 579"/>
                <a:gd name="T59" fmla="*/ 34 h 327"/>
                <a:gd name="T60" fmla="*/ 324 w 579"/>
                <a:gd name="T61" fmla="*/ 54 h 327"/>
                <a:gd name="T62" fmla="*/ 315 w 579"/>
                <a:gd name="T63" fmla="*/ 68 h 327"/>
                <a:gd name="T64" fmla="*/ 300 w 579"/>
                <a:gd name="T65" fmla="*/ 73 h 327"/>
                <a:gd name="T66" fmla="*/ 285 w 579"/>
                <a:gd name="T67" fmla="*/ 109 h 327"/>
                <a:gd name="T68" fmla="*/ 269 w 579"/>
                <a:gd name="T69" fmla="*/ 112 h 327"/>
                <a:gd name="T70" fmla="*/ 262 w 579"/>
                <a:gd name="T71" fmla="*/ 101 h 327"/>
                <a:gd name="T72" fmla="*/ 238 w 579"/>
                <a:gd name="T73" fmla="*/ 161 h 327"/>
                <a:gd name="T74" fmla="*/ 228 w 579"/>
                <a:gd name="T75" fmla="*/ 192 h 327"/>
                <a:gd name="T76" fmla="*/ 216 w 579"/>
                <a:gd name="T77" fmla="*/ 220 h 327"/>
                <a:gd name="T78" fmla="*/ 193 w 579"/>
                <a:gd name="T79" fmla="*/ 232 h 327"/>
                <a:gd name="T80" fmla="*/ 183 w 579"/>
                <a:gd name="T81" fmla="*/ 240 h 327"/>
                <a:gd name="T82" fmla="*/ 153 w 579"/>
                <a:gd name="T83" fmla="*/ 250 h 327"/>
                <a:gd name="T84" fmla="*/ 142 w 579"/>
                <a:gd name="T85" fmla="*/ 244 h 327"/>
                <a:gd name="T86" fmla="*/ 129 w 579"/>
                <a:gd name="T87" fmla="*/ 257 h 327"/>
                <a:gd name="T88" fmla="*/ 99 w 579"/>
                <a:gd name="T89" fmla="*/ 251 h 327"/>
                <a:gd name="T90" fmla="*/ 48 w 579"/>
                <a:gd name="T91" fmla="*/ 271 h 327"/>
                <a:gd name="T92" fmla="*/ 40 w 579"/>
                <a:gd name="T93" fmla="*/ 285 h 327"/>
                <a:gd name="T94" fmla="*/ 29 w 579"/>
                <a:gd name="T95" fmla="*/ 299 h 327"/>
                <a:gd name="T96" fmla="*/ 8 w 579"/>
                <a:gd name="T97" fmla="*/ 323 h 327"/>
                <a:gd name="T98" fmla="*/ 126 w 579"/>
                <a:gd name="T99" fmla="*/ 308 h 327"/>
                <a:gd name="T100" fmla="*/ 132 w 579"/>
                <a:gd name="T101" fmla="*/ 310 h 327"/>
                <a:gd name="T102" fmla="*/ 156 w 579"/>
                <a:gd name="T103" fmla="*/ 306 h 327"/>
                <a:gd name="T104" fmla="*/ 374 w 579"/>
                <a:gd name="T105" fmla="*/ 274 h 327"/>
                <a:gd name="T106" fmla="*/ 575 w 579"/>
                <a:gd name="T107" fmla="*/ 232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9" h="327">
                  <a:moveTo>
                    <a:pt x="571" y="211"/>
                  </a:moveTo>
                  <a:lnTo>
                    <a:pt x="561" y="211"/>
                  </a:lnTo>
                  <a:lnTo>
                    <a:pt x="553" y="211"/>
                  </a:lnTo>
                  <a:lnTo>
                    <a:pt x="547" y="214"/>
                  </a:lnTo>
                  <a:lnTo>
                    <a:pt x="542" y="217"/>
                  </a:lnTo>
                  <a:lnTo>
                    <a:pt x="538" y="219"/>
                  </a:lnTo>
                  <a:lnTo>
                    <a:pt x="535" y="217"/>
                  </a:lnTo>
                  <a:lnTo>
                    <a:pt x="527" y="212"/>
                  </a:lnTo>
                  <a:lnTo>
                    <a:pt x="523" y="211"/>
                  </a:lnTo>
                  <a:lnTo>
                    <a:pt x="520" y="209"/>
                  </a:lnTo>
                  <a:lnTo>
                    <a:pt x="519" y="205"/>
                  </a:lnTo>
                  <a:lnTo>
                    <a:pt x="519" y="198"/>
                  </a:lnTo>
                  <a:lnTo>
                    <a:pt x="520" y="196"/>
                  </a:lnTo>
                  <a:lnTo>
                    <a:pt x="523" y="193"/>
                  </a:lnTo>
                  <a:lnTo>
                    <a:pt x="533" y="198"/>
                  </a:lnTo>
                  <a:lnTo>
                    <a:pt x="538" y="198"/>
                  </a:lnTo>
                  <a:lnTo>
                    <a:pt x="542" y="192"/>
                  </a:lnTo>
                  <a:lnTo>
                    <a:pt x="541" y="191"/>
                  </a:lnTo>
                  <a:lnTo>
                    <a:pt x="538" y="191"/>
                  </a:lnTo>
                  <a:lnTo>
                    <a:pt x="527" y="190"/>
                  </a:lnTo>
                  <a:lnTo>
                    <a:pt x="524" y="188"/>
                  </a:lnTo>
                  <a:lnTo>
                    <a:pt x="520" y="186"/>
                  </a:lnTo>
                  <a:lnTo>
                    <a:pt x="519" y="182"/>
                  </a:lnTo>
                  <a:lnTo>
                    <a:pt x="519" y="180"/>
                  </a:lnTo>
                  <a:lnTo>
                    <a:pt x="520" y="176"/>
                  </a:lnTo>
                  <a:lnTo>
                    <a:pt x="523" y="175"/>
                  </a:lnTo>
                  <a:lnTo>
                    <a:pt x="526" y="175"/>
                  </a:lnTo>
                  <a:lnTo>
                    <a:pt x="524" y="173"/>
                  </a:lnTo>
                  <a:lnTo>
                    <a:pt x="523" y="170"/>
                  </a:lnTo>
                  <a:lnTo>
                    <a:pt x="524" y="166"/>
                  </a:lnTo>
                  <a:lnTo>
                    <a:pt x="526" y="162"/>
                  </a:lnTo>
                  <a:lnTo>
                    <a:pt x="529" y="161"/>
                  </a:lnTo>
                  <a:lnTo>
                    <a:pt x="536" y="161"/>
                  </a:lnTo>
                  <a:lnTo>
                    <a:pt x="538" y="158"/>
                  </a:lnTo>
                  <a:lnTo>
                    <a:pt x="535" y="152"/>
                  </a:lnTo>
                  <a:lnTo>
                    <a:pt x="523" y="149"/>
                  </a:lnTo>
                  <a:lnTo>
                    <a:pt x="520" y="147"/>
                  </a:lnTo>
                  <a:lnTo>
                    <a:pt x="519" y="143"/>
                  </a:lnTo>
                  <a:lnTo>
                    <a:pt x="520" y="141"/>
                  </a:lnTo>
                  <a:lnTo>
                    <a:pt x="526" y="137"/>
                  </a:lnTo>
                  <a:lnTo>
                    <a:pt x="527" y="136"/>
                  </a:lnTo>
                  <a:lnTo>
                    <a:pt x="524" y="126"/>
                  </a:lnTo>
                  <a:lnTo>
                    <a:pt x="526" y="123"/>
                  </a:lnTo>
                  <a:lnTo>
                    <a:pt x="529" y="118"/>
                  </a:lnTo>
                  <a:lnTo>
                    <a:pt x="524" y="113"/>
                  </a:lnTo>
                  <a:lnTo>
                    <a:pt x="513" y="110"/>
                  </a:lnTo>
                  <a:lnTo>
                    <a:pt x="511" y="109"/>
                  </a:lnTo>
                  <a:lnTo>
                    <a:pt x="493" y="101"/>
                  </a:lnTo>
                  <a:lnTo>
                    <a:pt x="486" y="104"/>
                  </a:lnTo>
                  <a:lnTo>
                    <a:pt x="484" y="104"/>
                  </a:lnTo>
                  <a:lnTo>
                    <a:pt x="482" y="103"/>
                  </a:lnTo>
                  <a:lnTo>
                    <a:pt x="474" y="97"/>
                  </a:lnTo>
                  <a:lnTo>
                    <a:pt x="468" y="97"/>
                  </a:lnTo>
                  <a:lnTo>
                    <a:pt x="465" y="95"/>
                  </a:lnTo>
                  <a:lnTo>
                    <a:pt x="458" y="88"/>
                  </a:lnTo>
                  <a:lnTo>
                    <a:pt x="452" y="92"/>
                  </a:lnTo>
                  <a:lnTo>
                    <a:pt x="448" y="93"/>
                  </a:lnTo>
                  <a:lnTo>
                    <a:pt x="438" y="90"/>
                  </a:lnTo>
                  <a:lnTo>
                    <a:pt x="435" y="89"/>
                  </a:lnTo>
                  <a:lnTo>
                    <a:pt x="434" y="84"/>
                  </a:lnTo>
                  <a:lnTo>
                    <a:pt x="433" y="75"/>
                  </a:lnTo>
                  <a:lnTo>
                    <a:pt x="438" y="59"/>
                  </a:lnTo>
                  <a:lnTo>
                    <a:pt x="439" y="56"/>
                  </a:lnTo>
                  <a:lnTo>
                    <a:pt x="449" y="41"/>
                  </a:lnTo>
                  <a:lnTo>
                    <a:pt x="449" y="39"/>
                  </a:lnTo>
                  <a:lnTo>
                    <a:pt x="443" y="34"/>
                  </a:lnTo>
                  <a:lnTo>
                    <a:pt x="434" y="29"/>
                  </a:lnTo>
                  <a:lnTo>
                    <a:pt x="429" y="24"/>
                  </a:lnTo>
                  <a:lnTo>
                    <a:pt x="415" y="24"/>
                  </a:lnTo>
                  <a:lnTo>
                    <a:pt x="412" y="23"/>
                  </a:lnTo>
                  <a:lnTo>
                    <a:pt x="404" y="15"/>
                  </a:lnTo>
                  <a:lnTo>
                    <a:pt x="403" y="11"/>
                  </a:lnTo>
                  <a:lnTo>
                    <a:pt x="404" y="8"/>
                  </a:lnTo>
                  <a:lnTo>
                    <a:pt x="405" y="4"/>
                  </a:lnTo>
                  <a:lnTo>
                    <a:pt x="403" y="2"/>
                  </a:lnTo>
                  <a:lnTo>
                    <a:pt x="395" y="1"/>
                  </a:lnTo>
                  <a:lnTo>
                    <a:pt x="391" y="1"/>
                  </a:lnTo>
                  <a:lnTo>
                    <a:pt x="389" y="16"/>
                  </a:lnTo>
                  <a:lnTo>
                    <a:pt x="388" y="20"/>
                  </a:lnTo>
                  <a:lnTo>
                    <a:pt x="384" y="21"/>
                  </a:lnTo>
                  <a:lnTo>
                    <a:pt x="376" y="21"/>
                  </a:lnTo>
                  <a:lnTo>
                    <a:pt x="374" y="20"/>
                  </a:lnTo>
                  <a:lnTo>
                    <a:pt x="342" y="0"/>
                  </a:lnTo>
                  <a:lnTo>
                    <a:pt x="340" y="16"/>
                  </a:lnTo>
                  <a:lnTo>
                    <a:pt x="340" y="18"/>
                  </a:lnTo>
                  <a:lnTo>
                    <a:pt x="342" y="20"/>
                  </a:lnTo>
                  <a:lnTo>
                    <a:pt x="344" y="23"/>
                  </a:lnTo>
                  <a:lnTo>
                    <a:pt x="344" y="24"/>
                  </a:lnTo>
                  <a:lnTo>
                    <a:pt x="342" y="29"/>
                  </a:lnTo>
                  <a:lnTo>
                    <a:pt x="336" y="34"/>
                  </a:lnTo>
                  <a:lnTo>
                    <a:pt x="331" y="44"/>
                  </a:lnTo>
                  <a:lnTo>
                    <a:pt x="327" y="53"/>
                  </a:lnTo>
                  <a:lnTo>
                    <a:pt x="324" y="54"/>
                  </a:lnTo>
                  <a:lnTo>
                    <a:pt x="321" y="54"/>
                  </a:lnTo>
                  <a:lnTo>
                    <a:pt x="316" y="64"/>
                  </a:lnTo>
                  <a:lnTo>
                    <a:pt x="315" y="68"/>
                  </a:lnTo>
                  <a:lnTo>
                    <a:pt x="311" y="69"/>
                  </a:lnTo>
                  <a:lnTo>
                    <a:pt x="302" y="65"/>
                  </a:lnTo>
                  <a:lnTo>
                    <a:pt x="300" y="73"/>
                  </a:lnTo>
                  <a:lnTo>
                    <a:pt x="295" y="94"/>
                  </a:lnTo>
                  <a:lnTo>
                    <a:pt x="293" y="98"/>
                  </a:lnTo>
                  <a:lnTo>
                    <a:pt x="285" y="109"/>
                  </a:lnTo>
                  <a:lnTo>
                    <a:pt x="281" y="110"/>
                  </a:lnTo>
                  <a:lnTo>
                    <a:pt x="271" y="113"/>
                  </a:lnTo>
                  <a:lnTo>
                    <a:pt x="269" y="112"/>
                  </a:lnTo>
                  <a:lnTo>
                    <a:pt x="263" y="107"/>
                  </a:lnTo>
                  <a:lnTo>
                    <a:pt x="262" y="103"/>
                  </a:lnTo>
                  <a:lnTo>
                    <a:pt x="262" y="101"/>
                  </a:lnTo>
                  <a:lnTo>
                    <a:pt x="257" y="98"/>
                  </a:lnTo>
                  <a:lnTo>
                    <a:pt x="239" y="157"/>
                  </a:lnTo>
                  <a:lnTo>
                    <a:pt x="238" y="161"/>
                  </a:lnTo>
                  <a:lnTo>
                    <a:pt x="231" y="176"/>
                  </a:lnTo>
                  <a:lnTo>
                    <a:pt x="229" y="182"/>
                  </a:lnTo>
                  <a:lnTo>
                    <a:pt x="228" y="192"/>
                  </a:lnTo>
                  <a:lnTo>
                    <a:pt x="231" y="201"/>
                  </a:lnTo>
                  <a:lnTo>
                    <a:pt x="229" y="205"/>
                  </a:lnTo>
                  <a:lnTo>
                    <a:pt x="216" y="220"/>
                  </a:lnTo>
                  <a:lnTo>
                    <a:pt x="212" y="221"/>
                  </a:lnTo>
                  <a:lnTo>
                    <a:pt x="208" y="220"/>
                  </a:lnTo>
                  <a:lnTo>
                    <a:pt x="193" y="232"/>
                  </a:lnTo>
                  <a:lnTo>
                    <a:pt x="189" y="234"/>
                  </a:lnTo>
                  <a:lnTo>
                    <a:pt x="187" y="232"/>
                  </a:lnTo>
                  <a:lnTo>
                    <a:pt x="183" y="240"/>
                  </a:lnTo>
                  <a:lnTo>
                    <a:pt x="178" y="242"/>
                  </a:lnTo>
                  <a:lnTo>
                    <a:pt x="159" y="249"/>
                  </a:lnTo>
                  <a:lnTo>
                    <a:pt x="153" y="250"/>
                  </a:lnTo>
                  <a:lnTo>
                    <a:pt x="150" y="249"/>
                  </a:lnTo>
                  <a:lnTo>
                    <a:pt x="144" y="246"/>
                  </a:lnTo>
                  <a:lnTo>
                    <a:pt x="142" y="244"/>
                  </a:lnTo>
                  <a:lnTo>
                    <a:pt x="142" y="246"/>
                  </a:lnTo>
                  <a:lnTo>
                    <a:pt x="140" y="250"/>
                  </a:lnTo>
                  <a:lnTo>
                    <a:pt x="129" y="257"/>
                  </a:lnTo>
                  <a:lnTo>
                    <a:pt x="125" y="259"/>
                  </a:lnTo>
                  <a:lnTo>
                    <a:pt x="116" y="259"/>
                  </a:lnTo>
                  <a:lnTo>
                    <a:pt x="99" y="251"/>
                  </a:lnTo>
                  <a:lnTo>
                    <a:pt x="96" y="250"/>
                  </a:lnTo>
                  <a:lnTo>
                    <a:pt x="86" y="240"/>
                  </a:lnTo>
                  <a:lnTo>
                    <a:pt x="48" y="271"/>
                  </a:lnTo>
                  <a:lnTo>
                    <a:pt x="42" y="278"/>
                  </a:lnTo>
                  <a:lnTo>
                    <a:pt x="42" y="281"/>
                  </a:lnTo>
                  <a:lnTo>
                    <a:pt x="40" y="285"/>
                  </a:lnTo>
                  <a:lnTo>
                    <a:pt x="34" y="290"/>
                  </a:lnTo>
                  <a:lnTo>
                    <a:pt x="31" y="293"/>
                  </a:lnTo>
                  <a:lnTo>
                    <a:pt x="29" y="299"/>
                  </a:lnTo>
                  <a:lnTo>
                    <a:pt x="28" y="304"/>
                  </a:lnTo>
                  <a:lnTo>
                    <a:pt x="16" y="314"/>
                  </a:lnTo>
                  <a:lnTo>
                    <a:pt x="8" y="323"/>
                  </a:lnTo>
                  <a:lnTo>
                    <a:pt x="0" y="327"/>
                  </a:lnTo>
                  <a:lnTo>
                    <a:pt x="105" y="313"/>
                  </a:lnTo>
                  <a:lnTo>
                    <a:pt x="126" y="308"/>
                  </a:lnTo>
                  <a:lnTo>
                    <a:pt x="130" y="309"/>
                  </a:lnTo>
                  <a:lnTo>
                    <a:pt x="130" y="310"/>
                  </a:lnTo>
                  <a:lnTo>
                    <a:pt x="132" y="310"/>
                  </a:lnTo>
                  <a:lnTo>
                    <a:pt x="132" y="311"/>
                  </a:lnTo>
                  <a:lnTo>
                    <a:pt x="145" y="310"/>
                  </a:lnTo>
                  <a:lnTo>
                    <a:pt x="156" y="306"/>
                  </a:lnTo>
                  <a:lnTo>
                    <a:pt x="161" y="308"/>
                  </a:lnTo>
                  <a:lnTo>
                    <a:pt x="163" y="309"/>
                  </a:lnTo>
                  <a:lnTo>
                    <a:pt x="374" y="274"/>
                  </a:lnTo>
                  <a:lnTo>
                    <a:pt x="571" y="236"/>
                  </a:lnTo>
                  <a:lnTo>
                    <a:pt x="572" y="234"/>
                  </a:lnTo>
                  <a:lnTo>
                    <a:pt x="575" y="232"/>
                  </a:lnTo>
                  <a:lnTo>
                    <a:pt x="579" y="230"/>
                  </a:lnTo>
                  <a:lnTo>
                    <a:pt x="571" y="211"/>
                  </a:lnTo>
                  <a:close/>
                </a:path>
              </a:pathLst>
            </a:custGeom>
            <a:solidFill>
              <a:srgbClr val="002F48"/>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3" name="Freeform 122">
              <a:extLst>
                <a:ext uri="{FF2B5EF4-FFF2-40B4-BE49-F238E27FC236}">
                  <a16:creationId xmlns:a16="http://schemas.microsoft.com/office/drawing/2014/main" id="{304E21E1-26CA-15B3-B320-A3E6ABCA2C51}"/>
                </a:ext>
              </a:extLst>
            </p:cNvPr>
            <p:cNvSpPr>
              <a:spLocks/>
            </p:cNvSpPr>
            <p:nvPr/>
          </p:nvSpPr>
          <p:spPr bwMode="auto">
            <a:xfrm>
              <a:off x="8308427" y="3533776"/>
              <a:ext cx="555625" cy="477838"/>
            </a:xfrm>
            <a:custGeom>
              <a:avLst/>
              <a:gdLst>
                <a:gd name="T0" fmla="*/ 338 w 350"/>
                <a:gd name="T1" fmla="*/ 33 h 301"/>
                <a:gd name="T2" fmla="*/ 330 w 350"/>
                <a:gd name="T3" fmla="*/ 27 h 301"/>
                <a:gd name="T4" fmla="*/ 320 w 350"/>
                <a:gd name="T5" fmla="*/ 24 h 301"/>
                <a:gd name="T6" fmla="*/ 295 w 350"/>
                <a:gd name="T7" fmla="*/ 39 h 301"/>
                <a:gd name="T8" fmla="*/ 271 w 350"/>
                <a:gd name="T9" fmla="*/ 41 h 301"/>
                <a:gd name="T10" fmla="*/ 266 w 350"/>
                <a:gd name="T11" fmla="*/ 47 h 301"/>
                <a:gd name="T12" fmla="*/ 260 w 350"/>
                <a:gd name="T13" fmla="*/ 52 h 301"/>
                <a:gd name="T14" fmla="*/ 246 w 350"/>
                <a:gd name="T15" fmla="*/ 58 h 301"/>
                <a:gd name="T16" fmla="*/ 228 w 350"/>
                <a:gd name="T17" fmla="*/ 79 h 301"/>
                <a:gd name="T18" fmla="*/ 218 w 350"/>
                <a:gd name="T19" fmla="*/ 84 h 301"/>
                <a:gd name="T20" fmla="*/ 133 w 350"/>
                <a:gd name="T21" fmla="*/ 50 h 301"/>
                <a:gd name="T22" fmla="*/ 128 w 350"/>
                <a:gd name="T23" fmla="*/ 49 h 301"/>
                <a:gd name="T24" fmla="*/ 116 w 350"/>
                <a:gd name="T25" fmla="*/ 23 h 301"/>
                <a:gd name="T26" fmla="*/ 115 w 350"/>
                <a:gd name="T27" fmla="*/ 44 h 301"/>
                <a:gd name="T28" fmla="*/ 113 w 350"/>
                <a:gd name="T29" fmla="*/ 60 h 301"/>
                <a:gd name="T30" fmla="*/ 100 w 350"/>
                <a:gd name="T31" fmla="*/ 72 h 301"/>
                <a:gd name="T32" fmla="*/ 86 w 350"/>
                <a:gd name="T33" fmla="*/ 86 h 301"/>
                <a:gd name="T34" fmla="*/ 70 w 350"/>
                <a:gd name="T35" fmla="*/ 94 h 301"/>
                <a:gd name="T36" fmla="*/ 66 w 350"/>
                <a:gd name="T37" fmla="*/ 98 h 301"/>
                <a:gd name="T38" fmla="*/ 64 w 350"/>
                <a:gd name="T39" fmla="*/ 103 h 301"/>
                <a:gd name="T40" fmla="*/ 49 w 350"/>
                <a:gd name="T41" fmla="*/ 122 h 301"/>
                <a:gd name="T42" fmla="*/ 42 w 350"/>
                <a:gd name="T43" fmla="*/ 149 h 301"/>
                <a:gd name="T44" fmla="*/ 35 w 350"/>
                <a:gd name="T45" fmla="*/ 149 h 301"/>
                <a:gd name="T46" fmla="*/ 20 w 350"/>
                <a:gd name="T47" fmla="*/ 157 h 301"/>
                <a:gd name="T48" fmla="*/ 19 w 350"/>
                <a:gd name="T49" fmla="*/ 183 h 301"/>
                <a:gd name="T50" fmla="*/ 8 w 350"/>
                <a:gd name="T51" fmla="*/ 199 h 301"/>
                <a:gd name="T52" fmla="*/ 0 w 350"/>
                <a:gd name="T53" fmla="*/ 201 h 301"/>
                <a:gd name="T54" fmla="*/ 1 w 350"/>
                <a:gd name="T55" fmla="*/ 209 h 301"/>
                <a:gd name="T56" fmla="*/ 0 w 350"/>
                <a:gd name="T57" fmla="*/ 228 h 301"/>
                <a:gd name="T58" fmla="*/ 27 w 350"/>
                <a:gd name="T59" fmla="*/ 264 h 301"/>
                <a:gd name="T60" fmla="*/ 42 w 350"/>
                <a:gd name="T61" fmla="*/ 266 h 301"/>
                <a:gd name="T62" fmla="*/ 49 w 350"/>
                <a:gd name="T63" fmla="*/ 273 h 301"/>
                <a:gd name="T64" fmla="*/ 58 w 350"/>
                <a:gd name="T65" fmla="*/ 274 h 301"/>
                <a:gd name="T66" fmla="*/ 59 w 350"/>
                <a:gd name="T67" fmla="*/ 286 h 301"/>
                <a:gd name="T68" fmla="*/ 89 w 350"/>
                <a:gd name="T69" fmla="*/ 301 h 301"/>
                <a:gd name="T70" fmla="*/ 98 w 350"/>
                <a:gd name="T71" fmla="*/ 288 h 301"/>
                <a:gd name="T72" fmla="*/ 112 w 350"/>
                <a:gd name="T73" fmla="*/ 286 h 301"/>
                <a:gd name="T74" fmla="*/ 123 w 350"/>
                <a:gd name="T75" fmla="*/ 291 h 301"/>
                <a:gd name="T76" fmla="*/ 144 w 350"/>
                <a:gd name="T77" fmla="*/ 273 h 301"/>
                <a:gd name="T78" fmla="*/ 153 w 350"/>
                <a:gd name="T79" fmla="*/ 273 h 301"/>
                <a:gd name="T80" fmla="*/ 172 w 350"/>
                <a:gd name="T81" fmla="*/ 261 h 301"/>
                <a:gd name="T82" fmla="*/ 183 w 350"/>
                <a:gd name="T83" fmla="*/ 245 h 301"/>
                <a:gd name="T84" fmla="*/ 184 w 350"/>
                <a:gd name="T85" fmla="*/ 233 h 301"/>
                <a:gd name="T86" fmla="*/ 216 w 350"/>
                <a:gd name="T87" fmla="*/ 142 h 301"/>
                <a:gd name="T88" fmla="*/ 226 w 350"/>
                <a:gd name="T89" fmla="*/ 141 h 301"/>
                <a:gd name="T90" fmla="*/ 236 w 350"/>
                <a:gd name="T91" fmla="*/ 150 h 301"/>
                <a:gd name="T92" fmla="*/ 250 w 350"/>
                <a:gd name="T93" fmla="*/ 144 h 301"/>
                <a:gd name="T94" fmla="*/ 258 w 350"/>
                <a:gd name="T95" fmla="*/ 118 h 301"/>
                <a:gd name="T96" fmla="*/ 262 w 350"/>
                <a:gd name="T97" fmla="*/ 109 h 301"/>
                <a:gd name="T98" fmla="*/ 273 w 350"/>
                <a:gd name="T99" fmla="*/ 110 h 301"/>
                <a:gd name="T100" fmla="*/ 281 w 350"/>
                <a:gd name="T101" fmla="*/ 97 h 301"/>
                <a:gd name="T102" fmla="*/ 294 w 350"/>
                <a:gd name="T103" fmla="*/ 78 h 301"/>
                <a:gd name="T104" fmla="*/ 295 w 350"/>
                <a:gd name="T105" fmla="*/ 71 h 301"/>
                <a:gd name="T106" fmla="*/ 299 w 350"/>
                <a:gd name="T107" fmla="*/ 48 h 301"/>
                <a:gd name="T108" fmla="*/ 301 w 350"/>
                <a:gd name="T109" fmla="*/ 42 h 301"/>
                <a:gd name="T110" fmla="*/ 310 w 350"/>
                <a:gd name="T111" fmla="*/ 42 h 301"/>
                <a:gd name="T112" fmla="*/ 350 w 350"/>
                <a:gd name="T113" fmla="*/ 47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0" h="301">
                  <a:moveTo>
                    <a:pt x="343" y="34"/>
                  </a:moveTo>
                  <a:lnTo>
                    <a:pt x="340" y="34"/>
                  </a:lnTo>
                  <a:lnTo>
                    <a:pt x="338" y="33"/>
                  </a:lnTo>
                  <a:lnTo>
                    <a:pt x="336" y="28"/>
                  </a:lnTo>
                  <a:lnTo>
                    <a:pt x="335" y="26"/>
                  </a:lnTo>
                  <a:lnTo>
                    <a:pt x="330" y="27"/>
                  </a:lnTo>
                  <a:lnTo>
                    <a:pt x="325" y="27"/>
                  </a:lnTo>
                  <a:lnTo>
                    <a:pt x="322" y="26"/>
                  </a:lnTo>
                  <a:lnTo>
                    <a:pt x="320" y="24"/>
                  </a:lnTo>
                  <a:lnTo>
                    <a:pt x="298" y="33"/>
                  </a:lnTo>
                  <a:lnTo>
                    <a:pt x="296" y="36"/>
                  </a:lnTo>
                  <a:lnTo>
                    <a:pt x="295" y="39"/>
                  </a:lnTo>
                  <a:lnTo>
                    <a:pt x="291" y="41"/>
                  </a:lnTo>
                  <a:lnTo>
                    <a:pt x="281" y="42"/>
                  </a:lnTo>
                  <a:lnTo>
                    <a:pt x="271" y="41"/>
                  </a:lnTo>
                  <a:lnTo>
                    <a:pt x="267" y="39"/>
                  </a:lnTo>
                  <a:lnTo>
                    <a:pt x="267" y="42"/>
                  </a:lnTo>
                  <a:lnTo>
                    <a:pt x="266" y="47"/>
                  </a:lnTo>
                  <a:lnTo>
                    <a:pt x="262" y="48"/>
                  </a:lnTo>
                  <a:lnTo>
                    <a:pt x="261" y="48"/>
                  </a:lnTo>
                  <a:lnTo>
                    <a:pt x="260" y="52"/>
                  </a:lnTo>
                  <a:lnTo>
                    <a:pt x="258" y="56"/>
                  </a:lnTo>
                  <a:lnTo>
                    <a:pt x="255" y="57"/>
                  </a:lnTo>
                  <a:lnTo>
                    <a:pt x="246" y="58"/>
                  </a:lnTo>
                  <a:lnTo>
                    <a:pt x="234" y="78"/>
                  </a:lnTo>
                  <a:lnTo>
                    <a:pt x="230" y="79"/>
                  </a:lnTo>
                  <a:lnTo>
                    <a:pt x="228" y="79"/>
                  </a:lnTo>
                  <a:lnTo>
                    <a:pt x="226" y="84"/>
                  </a:lnTo>
                  <a:lnTo>
                    <a:pt x="221" y="86"/>
                  </a:lnTo>
                  <a:lnTo>
                    <a:pt x="218" y="84"/>
                  </a:lnTo>
                  <a:lnTo>
                    <a:pt x="217" y="81"/>
                  </a:lnTo>
                  <a:lnTo>
                    <a:pt x="206" y="36"/>
                  </a:lnTo>
                  <a:lnTo>
                    <a:pt x="133" y="50"/>
                  </a:lnTo>
                  <a:lnTo>
                    <a:pt x="132" y="50"/>
                  </a:lnTo>
                  <a:lnTo>
                    <a:pt x="131" y="50"/>
                  </a:lnTo>
                  <a:lnTo>
                    <a:pt x="128" y="49"/>
                  </a:lnTo>
                  <a:lnTo>
                    <a:pt x="127" y="44"/>
                  </a:lnTo>
                  <a:lnTo>
                    <a:pt x="119" y="0"/>
                  </a:lnTo>
                  <a:lnTo>
                    <a:pt x="116" y="23"/>
                  </a:lnTo>
                  <a:lnTo>
                    <a:pt x="113" y="32"/>
                  </a:lnTo>
                  <a:lnTo>
                    <a:pt x="113" y="41"/>
                  </a:lnTo>
                  <a:lnTo>
                    <a:pt x="115" y="44"/>
                  </a:lnTo>
                  <a:lnTo>
                    <a:pt x="116" y="54"/>
                  </a:lnTo>
                  <a:lnTo>
                    <a:pt x="115" y="58"/>
                  </a:lnTo>
                  <a:lnTo>
                    <a:pt x="113" y="60"/>
                  </a:lnTo>
                  <a:lnTo>
                    <a:pt x="113" y="60"/>
                  </a:lnTo>
                  <a:lnTo>
                    <a:pt x="104" y="71"/>
                  </a:lnTo>
                  <a:lnTo>
                    <a:pt x="100" y="72"/>
                  </a:lnTo>
                  <a:lnTo>
                    <a:pt x="98" y="72"/>
                  </a:lnTo>
                  <a:lnTo>
                    <a:pt x="94" y="76"/>
                  </a:lnTo>
                  <a:lnTo>
                    <a:pt x="86" y="86"/>
                  </a:lnTo>
                  <a:lnTo>
                    <a:pt x="85" y="90"/>
                  </a:lnTo>
                  <a:lnTo>
                    <a:pt x="80" y="91"/>
                  </a:lnTo>
                  <a:lnTo>
                    <a:pt x="70" y="94"/>
                  </a:lnTo>
                  <a:lnTo>
                    <a:pt x="67" y="93"/>
                  </a:lnTo>
                  <a:lnTo>
                    <a:pt x="66" y="94"/>
                  </a:lnTo>
                  <a:lnTo>
                    <a:pt x="66" y="98"/>
                  </a:lnTo>
                  <a:lnTo>
                    <a:pt x="65" y="102"/>
                  </a:lnTo>
                  <a:lnTo>
                    <a:pt x="64" y="103"/>
                  </a:lnTo>
                  <a:lnTo>
                    <a:pt x="64" y="103"/>
                  </a:lnTo>
                  <a:lnTo>
                    <a:pt x="61" y="105"/>
                  </a:lnTo>
                  <a:lnTo>
                    <a:pt x="56" y="110"/>
                  </a:lnTo>
                  <a:lnTo>
                    <a:pt x="49" y="122"/>
                  </a:lnTo>
                  <a:lnTo>
                    <a:pt x="51" y="134"/>
                  </a:lnTo>
                  <a:lnTo>
                    <a:pt x="50" y="137"/>
                  </a:lnTo>
                  <a:lnTo>
                    <a:pt x="42" y="149"/>
                  </a:lnTo>
                  <a:lnTo>
                    <a:pt x="39" y="150"/>
                  </a:lnTo>
                  <a:lnTo>
                    <a:pt x="38" y="150"/>
                  </a:lnTo>
                  <a:lnTo>
                    <a:pt x="35" y="149"/>
                  </a:lnTo>
                  <a:lnTo>
                    <a:pt x="29" y="140"/>
                  </a:lnTo>
                  <a:lnTo>
                    <a:pt x="28" y="141"/>
                  </a:lnTo>
                  <a:lnTo>
                    <a:pt x="20" y="157"/>
                  </a:lnTo>
                  <a:lnTo>
                    <a:pt x="25" y="166"/>
                  </a:lnTo>
                  <a:lnTo>
                    <a:pt x="20" y="179"/>
                  </a:lnTo>
                  <a:lnTo>
                    <a:pt x="19" y="183"/>
                  </a:lnTo>
                  <a:lnTo>
                    <a:pt x="13" y="186"/>
                  </a:lnTo>
                  <a:lnTo>
                    <a:pt x="10" y="195"/>
                  </a:lnTo>
                  <a:lnTo>
                    <a:pt x="8" y="199"/>
                  </a:lnTo>
                  <a:lnTo>
                    <a:pt x="3" y="201"/>
                  </a:lnTo>
                  <a:lnTo>
                    <a:pt x="0" y="201"/>
                  </a:lnTo>
                  <a:lnTo>
                    <a:pt x="0" y="201"/>
                  </a:lnTo>
                  <a:lnTo>
                    <a:pt x="1" y="206"/>
                  </a:lnTo>
                  <a:lnTo>
                    <a:pt x="1" y="208"/>
                  </a:lnTo>
                  <a:lnTo>
                    <a:pt x="1" y="209"/>
                  </a:lnTo>
                  <a:lnTo>
                    <a:pt x="1" y="219"/>
                  </a:lnTo>
                  <a:lnTo>
                    <a:pt x="0" y="223"/>
                  </a:lnTo>
                  <a:lnTo>
                    <a:pt x="0" y="228"/>
                  </a:lnTo>
                  <a:lnTo>
                    <a:pt x="15" y="248"/>
                  </a:lnTo>
                  <a:lnTo>
                    <a:pt x="26" y="263"/>
                  </a:lnTo>
                  <a:lnTo>
                    <a:pt x="27" y="264"/>
                  </a:lnTo>
                  <a:lnTo>
                    <a:pt x="30" y="263"/>
                  </a:lnTo>
                  <a:lnTo>
                    <a:pt x="39" y="264"/>
                  </a:lnTo>
                  <a:lnTo>
                    <a:pt x="42" y="266"/>
                  </a:lnTo>
                  <a:lnTo>
                    <a:pt x="45" y="269"/>
                  </a:lnTo>
                  <a:lnTo>
                    <a:pt x="46" y="271"/>
                  </a:lnTo>
                  <a:lnTo>
                    <a:pt x="49" y="273"/>
                  </a:lnTo>
                  <a:lnTo>
                    <a:pt x="51" y="273"/>
                  </a:lnTo>
                  <a:lnTo>
                    <a:pt x="53" y="273"/>
                  </a:lnTo>
                  <a:lnTo>
                    <a:pt x="58" y="274"/>
                  </a:lnTo>
                  <a:lnTo>
                    <a:pt x="60" y="278"/>
                  </a:lnTo>
                  <a:lnTo>
                    <a:pt x="61" y="280"/>
                  </a:lnTo>
                  <a:lnTo>
                    <a:pt x="59" y="286"/>
                  </a:lnTo>
                  <a:lnTo>
                    <a:pt x="70" y="296"/>
                  </a:lnTo>
                  <a:lnTo>
                    <a:pt x="81" y="301"/>
                  </a:lnTo>
                  <a:lnTo>
                    <a:pt x="89" y="301"/>
                  </a:lnTo>
                  <a:lnTo>
                    <a:pt x="95" y="296"/>
                  </a:lnTo>
                  <a:lnTo>
                    <a:pt x="97" y="291"/>
                  </a:lnTo>
                  <a:lnTo>
                    <a:pt x="98" y="288"/>
                  </a:lnTo>
                  <a:lnTo>
                    <a:pt x="101" y="287"/>
                  </a:lnTo>
                  <a:lnTo>
                    <a:pt x="108" y="284"/>
                  </a:lnTo>
                  <a:lnTo>
                    <a:pt x="112" y="286"/>
                  </a:lnTo>
                  <a:lnTo>
                    <a:pt x="116" y="291"/>
                  </a:lnTo>
                  <a:lnTo>
                    <a:pt x="119" y="292"/>
                  </a:lnTo>
                  <a:lnTo>
                    <a:pt x="123" y="291"/>
                  </a:lnTo>
                  <a:lnTo>
                    <a:pt x="140" y="286"/>
                  </a:lnTo>
                  <a:lnTo>
                    <a:pt x="143" y="276"/>
                  </a:lnTo>
                  <a:lnTo>
                    <a:pt x="144" y="273"/>
                  </a:lnTo>
                  <a:lnTo>
                    <a:pt x="148" y="272"/>
                  </a:lnTo>
                  <a:lnTo>
                    <a:pt x="149" y="272"/>
                  </a:lnTo>
                  <a:lnTo>
                    <a:pt x="153" y="273"/>
                  </a:lnTo>
                  <a:lnTo>
                    <a:pt x="154" y="274"/>
                  </a:lnTo>
                  <a:lnTo>
                    <a:pt x="169" y="263"/>
                  </a:lnTo>
                  <a:lnTo>
                    <a:pt x="172" y="261"/>
                  </a:lnTo>
                  <a:lnTo>
                    <a:pt x="177" y="263"/>
                  </a:lnTo>
                  <a:lnTo>
                    <a:pt x="184" y="252"/>
                  </a:lnTo>
                  <a:lnTo>
                    <a:pt x="183" y="245"/>
                  </a:lnTo>
                  <a:lnTo>
                    <a:pt x="183" y="244"/>
                  </a:lnTo>
                  <a:lnTo>
                    <a:pt x="183" y="235"/>
                  </a:lnTo>
                  <a:lnTo>
                    <a:pt x="184" y="233"/>
                  </a:lnTo>
                  <a:lnTo>
                    <a:pt x="196" y="208"/>
                  </a:lnTo>
                  <a:lnTo>
                    <a:pt x="215" y="145"/>
                  </a:lnTo>
                  <a:lnTo>
                    <a:pt x="216" y="142"/>
                  </a:lnTo>
                  <a:lnTo>
                    <a:pt x="218" y="141"/>
                  </a:lnTo>
                  <a:lnTo>
                    <a:pt x="221" y="140"/>
                  </a:lnTo>
                  <a:lnTo>
                    <a:pt x="226" y="141"/>
                  </a:lnTo>
                  <a:lnTo>
                    <a:pt x="235" y="146"/>
                  </a:lnTo>
                  <a:lnTo>
                    <a:pt x="236" y="149"/>
                  </a:lnTo>
                  <a:lnTo>
                    <a:pt x="236" y="150"/>
                  </a:lnTo>
                  <a:lnTo>
                    <a:pt x="240" y="153"/>
                  </a:lnTo>
                  <a:lnTo>
                    <a:pt x="243" y="153"/>
                  </a:lnTo>
                  <a:lnTo>
                    <a:pt x="250" y="144"/>
                  </a:lnTo>
                  <a:lnTo>
                    <a:pt x="256" y="122"/>
                  </a:lnTo>
                  <a:lnTo>
                    <a:pt x="257" y="120"/>
                  </a:lnTo>
                  <a:lnTo>
                    <a:pt x="258" y="118"/>
                  </a:lnTo>
                  <a:lnTo>
                    <a:pt x="260" y="112"/>
                  </a:lnTo>
                  <a:lnTo>
                    <a:pt x="261" y="110"/>
                  </a:lnTo>
                  <a:lnTo>
                    <a:pt x="262" y="109"/>
                  </a:lnTo>
                  <a:lnTo>
                    <a:pt x="262" y="108"/>
                  </a:lnTo>
                  <a:lnTo>
                    <a:pt x="265" y="106"/>
                  </a:lnTo>
                  <a:lnTo>
                    <a:pt x="273" y="110"/>
                  </a:lnTo>
                  <a:lnTo>
                    <a:pt x="277" y="101"/>
                  </a:lnTo>
                  <a:lnTo>
                    <a:pt x="279" y="98"/>
                  </a:lnTo>
                  <a:lnTo>
                    <a:pt x="281" y="97"/>
                  </a:lnTo>
                  <a:lnTo>
                    <a:pt x="286" y="96"/>
                  </a:lnTo>
                  <a:lnTo>
                    <a:pt x="290" y="87"/>
                  </a:lnTo>
                  <a:lnTo>
                    <a:pt x="294" y="78"/>
                  </a:lnTo>
                  <a:lnTo>
                    <a:pt x="297" y="75"/>
                  </a:lnTo>
                  <a:lnTo>
                    <a:pt x="296" y="75"/>
                  </a:lnTo>
                  <a:lnTo>
                    <a:pt x="295" y="71"/>
                  </a:lnTo>
                  <a:lnTo>
                    <a:pt x="295" y="70"/>
                  </a:lnTo>
                  <a:lnTo>
                    <a:pt x="295" y="70"/>
                  </a:lnTo>
                  <a:lnTo>
                    <a:pt x="299" y="48"/>
                  </a:lnTo>
                  <a:lnTo>
                    <a:pt x="299" y="47"/>
                  </a:lnTo>
                  <a:lnTo>
                    <a:pt x="299" y="44"/>
                  </a:lnTo>
                  <a:lnTo>
                    <a:pt x="301" y="42"/>
                  </a:lnTo>
                  <a:lnTo>
                    <a:pt x="304" y="41"/>
                  </a:lnTo>
                  <a:lnTo>
                    <a:pt x="306" y="41"/>
                  </a:lnTo>
                  <a:lnTo>
                    <a:pt x="310" y="42"/>
                  </a:lnTo>
                  <a:lnTo>
                    <a:pt x="343" y="63"/>
                  </a:lnTo>
                  <a:lnTo>
                    <a:pt x="345" y="63"/>
                  </a:lnTo>
                  <a:lnTo>
                    <a:pt x="350" y="47"/>
                  </a:lnTo>
                  <a:lnTo>
                    <a:pt x="343" y="34"/>
                  </a:lnTo>
                  <a:close/>
                </a:path>
              </a:pathLst>
            </a:custGeom>
            <a:solidFill>
              <a:srgbClr val="002F48"/>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94" name="Group 93">
            <a:extLst>
              <a:ext uri="{FF2B5EF4-FFF2-40B4-BE49-F238E27FC236}">
                <a16:creationId xmlns:a16="http://schemas.microsoft.com/office/drawing/2014/main" id="{EC4EB5A1-B106-7E5F-9A0E-0A91FFA687B3}"/>
              </a:ext>
            </a:extLst>
          </p:cNvPr>
          <p:cNvGrpSpPr/>
          <p:nvPr/>
        </p:nvGrpSpPr>
        <p:grpSpPr>
          <a:xfrm>
            <a:off x="5997957" y="2230621"/>
            <a:ext cx="2717537" cy="2478333"/>
            <a:chOff x="1926676" y="1362076"/>
            <a:chExt cx="3949700" cy="3602038"/>
          </a:xfrm>
        </p:grpSpPr>
        <p:sp>
          <p:nvSpPr>
            <p:cNvPr id="95" name="Freeform 195">
              <a:extLst>
                <a:ext uri="{FF2B5EF4-FFF2-40B4-BE49-F238E27FC236}">
                  <a16:creationId xmlns:a16="http://schemas.microsoft.com/office/drawing/2014/main" id="{BC85F46B-39B0-A5E9-8A09-B5ACA079E947}"/>
                </a:ext>
              </a:extLst>
            </p:cNvPr>
            <p:cNvSpPr>
              <a:spLocks/>
            </p:cNvSpPr>
            <p:nvPr/>
          </p:nvSpPr>
          <p:spPr bwMode="auto">
            <a:xfrm>
              <a:off x="2509289" y="3981451"/>
              <a:ext cx="106363" cy="84138"/>
            </a:xfrm>
            <a:custGeom>
              <a:avLst/>
              <a:gdLst>
                <a:gd name="T0" fmla="*/ 33 w 67"/>
                <a:gd name="T1" fmla="*/ 4 h 53"/>
                <a:gd name="T2" fmla="*/ 0 w 67"/>
                <a:gd name="T3" fmla="*/ 30 h 53"/>
                <a:gd name="T4" fmla="*/ 24 w 67"/>
                <a:gd name="T5" fmla="*/ 53 h 53"/>
                <a:gd name="T6" fmla="*/ 38 w 67"/>
                <a:gd name="T7" fmla="*/ 53 h 53"/>
                <a:gd name="T8" fmla="*/ 60 w 67"/>
                <a:gd name="T9" fmla="*/ 39 h 53"/>
                <a:gd name="T10" fmla="*/ 67 w 67"/>
                <a:gd name="T11" fmla="*/ 10 h 53"/>
                <a:gd name="T12" fmla="*/ 52 w 67"/>
                <a:gd name="T13" fmla="*/ 0 h 53"/>
                <a:gd name="T14" fmla="*/ 33 w 67"/>
                <a:gd name="T15" fmla="*/ 4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53">
                  <a:moveTo>
                    <a:pt x="33" y="4"/>
                  </a:moveTo>
                  <a:lnTo>
                    <a:pt x="0" y="30"/>
                  </a:lnTo>
                  <a:lnTo>
                    <a:pt x="24" y="53"/>
                  </a:lnTo>
                  <a:lnTo>
                    <a:pt x="38" y="53"/>
                  </a:lnTo>
                  <a:lnTo>
                    <a:pt x="60" y="39"/>
                  </a:lnTo>
                  <a:lnTo>
                    <a:pt x="67" y="10"/>
                  </a:lnTo>
                  <a:lnTo>
                    <a:pt x="52" y="0"/>
                  </a:lnTo>
                  <a:lnTo>
                    <a:pt x="33" y="4"/>
                  </a:lnTo>
                  <a:close/>
                </a:path>
              </a:pathLst>
            </a:custGeom>
            <a:solidFill>
              <a:srgbClr val="00608A"/>
            </a:solid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6" name="Freeform 196">
              <a:extLst>
                <a:ext uri="{FF2B5EF4-FFF2-40B4-BE49-F238E27FC236}">
                  <a16:creationId xmlns:a16="http://schemas.microsoft.com/office/drawing/2014/main" id="{C0919E4B-A0C4-AE5E-3481-EC4983756672}"/>
                </a:ext>
              </a:extLst>
            </p:cNvPr>
            <p:cNvSpPr>
              <a:spLocks/>
            </p:cNvSpPr>
            <p:nvPr/>
          </p:nvSpPr>
          <p:spPr bwMode="auto">
            <a:xfrm>
              <a:off x="2833139" y="4103688"/>
              <a:ext cx="122238" cy="100013"/>
            </a:xfrm>
            <a:custGeom>
              <a:avLst/>
              <a:gdLst>
                <a:gd name="T0" fmla="*/ 54 w 77"/>
                <a:gd name="T1" fmla="*/ 34 h 63"/>
                <a:gd name="T2" fmla="*/ 42 w 77"/>
                <a:gd name="T3" fmla="*/ 0 h 63"/>
                <a:gd name="T4" fmla="*/ 0 w 77"/>
                <a:gd name="T5" fmla="*/ 15 h 63"/>
                <a:gd name="T6" fmla="*/ 18 w 77"/>
                <a:gd name="T7" fmla="*/ 53 h 63"/>
                <a:gd name="T8" fmla="*/ 33 w 77"/>
                <a:gd name="T9" fmla="*/ 51 h 63"/>
                <a:gd name="T10" fmla="*/ 35 w 77"/>
                <a:gd name="T11" fmla="*/ 43 h 63"/>
                <a:gd name="T12" fmla="*/ 59 w 77"/>
                <a:gd name="T13" fmla="*/ 63 h 63"/>
                <a:gd name="T14" fmla="*/ 77 w 77"/>
                <a:gd name="T15" fmla="*/ 60 h 63"/>
                <a:gd name="T16" fmla="*/ 74 w 77"/>
                <a:gd name="T17" fmla="*/ 38 h 63"/>
                <a:gd name="T18" fmla="*/ 54 w 77"/>
                <a:gd name="T19" fmla="*/ 3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63">
                  <a:moveTo>
                    <a:pt x="54" y="34"/>
                  </a:moveTo>
                  <a:lnTo>
                    <a:pt x="42" y="0"/>
                  </a:lnTo>
                  <a:lnTo>
                    <a:pt x="0" y="15"/>
                  </a:lnTo>
                  <a:lnTo>
                    <a:pt x="18" y="53"/>
                  </a:lnTo>
                  <a:lnTo>
                    <a:pt x="33" y="51"/>
                  </a:lnTo>
                  <a:lnTo>
                    <a:pt x="35" y="43"/>
                  </a:lnTo>
                  <a:lnTo>
                    <a:pt x="59" y="63"/>
                  </a:lnTo>
                  <a:lnTo>
                    <a:pt x="77" y="60"/>
                  </a:lnTo>
                  <a:lnTo>
                    <a:pt x="74" y="38"/>
                  </a:lnTo>
                  <a:lnTo>
                    <a:pt x="54" y="34"/>
                  </a:lnTo>
                  <a:close/>
                </a:path>
              </a:pathLst>
            </a:custGeom>
            <a:solidFill>
              <a:srgbClr val="00608A"/>
            </a:solid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7" name="Freeform 197">
              <a:extLst>
                <a:ext uri="{FF2B5EF4-FFF2-40B4-BE49-F238E27FC236}">
                  <a16:creationId xmlns:a16="http://schemas.microsoft.com/office/drawing/2014/main" id="{7C1894B0-36F7-620E-DACD-D9117910E49A}"/>
                </a:ext>
              </a:extLst>
            </p:cNvPr>
            <p:cNvSpPr>
              <a:spLocks/>
            </p:cNvSpPr>
            <p:nvPr/>
          </p:nvSpPr>
          <p:spPr bwMode="auto">
            <a:xfrm>
              <a:off x="3028402" y="4210051"/>
              <a:ext cx="125413" cy="31750"/>
            </a:xfrm>
            <a:custGeom>
              <a:avLst/>
              <a:gdLst>
                <a:gd name="T0" fmla="*/ 0 w 79"/>
                <a:gd name="T1" fmla="*/ 16 h 20"/>
                <a:gd name="T2" fmla="*/ 64 w 79"/>
                <a:gd name="T3" fmla="*/ 20 h 20"/>
                <a:gd name="T4" fmla="*/ 79 w 79"/>
                <a:gd name="T5" fmla="*/ 7 h 20"/>
                <a:gd name="T6" fmla="*/ 9 w 79"/>
                <a:gd name="T7" fmla="*/ 0 h 20"/>
                <a:gd name="T8" fmla="*/ 0 w 79"/>
                <a:gd name="T9" fmla="*/ 16 h 20"/>
              </a:gdLst>
              <a:ahLst/>
              <a:cxnLst>
                <a:cxn ang="0">
                  <a:pos x="T0" y="T1"/>
                </a:cxn>
                <a:cxn ang="0">
                  <a:pos x="T2" y="T3"/>
                </a:cxn>
                <a:cxn ang="0">
                  <a:pos x="T4" y="T5"/>
                </a:cxn>
                <a:cxn ang="0">
                  <a:pos x="T6" y="T7"/>
                </a:cxn>
                <a:cxn ang="0">
                  <a:pos x="T8" y="T9"/>
                </a:cxn>
              </a:cxnLst>
              <a:rect l="0" t="0" r="r" b="b"/>
              <a:pathLst>
                <a:path w="79" h="20">
                  <a:moveTo>
                    <a:pt x="0" y="16"/>
                  </a:moveTo>
                  <a:lnTo>
                    <a:pt x="64" y="20"/>
                  </a:lnTo>
                  <a:lnTo>
                    <a:pt x="79" y="7"/>
                  </a:lnTo>
                  <a:lnTo>
                    <a:pt x="9" y="0"/>
                  </a:lnTo>
                  <a:lnTo>
                    <a:pt x="0" y="16"/>
                  </a:lnTo>
                  <a:close/>
                </a:path>
              </a:pathLst>
            </a:custGeom>
            <a:solidFill>
              <a:srgbClr val="00608A"/>
            </a:solid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8" name="Freeform 198">
              <a:extLst>
                <a:ext uri="{FF2B5EF4-FFF2-40B4-BE49-F238E27FC236}">
                  <a16:creationId xmlns:a16="http://schemas.microsoft.com/office/drawing/2014/main" id="{146E5093-DF54-6B71-8433-8E9771FA0953}"/>
                </a:ext>
              </a:extLst>
            </p:cNvPr>
            <p:cNvSpPr>
              <a:spLocks/>
            </p:cNvSpPr>
            <p:nvPr/>
          </p:nvSpPr>
          <p:spPr bwMode="auto">
            <a:xfrm>
              <a:off x="3082377" y="4275138"/>
              <a:ext cx="52388" cy="33338"/>
            </a:xfrm>
            <a:custGeom>
              <a:avLst/>
              <a:gdLst>
                <a:gd name="T0" fmla="*/ 0 w 33"/>
                <a:gd name="T1" fmla="*/ 0 h 21"/>
                <a:gd name="T2" fmla="*/ 12 w 33"/>
                <a:gd name="T3" fmla="*/ 21 h 21"/>
                <a:gd name="T4" fmla="*/ 33 w 33"/>
                <a:gd name="T5" fmla="*/ 14 h 21"/>
                <a:gd name="T6" fmla="*/ 23 w 33"/>
                <a:gd name="T7" fmla="*/ 0 h 21"/>
                <a:gd name="T8" fmla="*/ 0 w 33"/>
                <a:gd name="T9" fmla="*/ 0 h 21"/>
              </a:gdLst>
              <a:ahLst/>
              <a:cxnLst>
                <a:cxn ang="0">
                  <a:pos x="T0" y="T1"/>
                </a:cxn>
                <a:cxn ang="0">
                  <a:pos x="T2" y="T3"/>
                </a:cxn>
                <a:cxn ang="0">
                  <a:pos x="T4" y="T5"/>
                </a:cxn>
                <a:cxn ang="0">
                  <a:pos x="T6" y="T7"/>
                </a:cxn>
                <a:cxn ang="0">
                  <a:pos x="T8" y="T9"/>
                </a:cxn>
              </a:cxnLst>
              <a:rect l="0" t="0" r="r" b="b"/>
              <a:pathLst>
                <a:path w="33" h="21">
                  <a:moveTo>
                    <a:pt x="0" y="0"/>
                  </a:moveTo>
                  <a:lnTo>
                    <a:pt x="12" y="21"/>
                  </a:lnTo>
                  <a:lnTo>
                    <a:pt x="33" y="14"/>
                  </a:lnTo>
                  <a:lnTo>
                    <a:pt x="23" y="0"/>
                  </a:lnTo>
                  <a:lnTo>
                    <a:pt x="0" y="0"/>
                  </a:lnTo>
                  <a:close/>
                </a:path>
              </a:pathLst>
            </a:custGeom>
            <a:solidFill>
              <a:srgbClr val="00608A"/>
            </a:solid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9" name="Freeform 199">
              <a:extLst>
                <a:ext uri="{FF2B5EF4-FFF2-40B4-BE49-F238E27FC236}">
                  <a16:creationId xmlns:a16="http://schemas.microsoft.com/office/drawing/2014/main" id="{4B21076A-2D5B-0B18-26D8-191F83974CBD}"/>
                </a:ext>
              </a:extLst>
            </p:cNvPr>
            <p:cNvSpPr>
              <a:spLocks/>
            </p:cNvSpPr>
            <p:nvPr/>
          </p:nvSpPr>
          <p:spPr bwMode="auto">
            <a:xfrm>
              <a:off x="3158577" y="4244976"/>
              <a:ext cx="155575" cy="90488"/>
            </a:xfrm>
            <a:custGeom>
              <a:avLst/>
              <a:gdLst>
                <a:gd name="T0" fmla="*/ 59 w 98"/>
                <a:gd name="T1" fmla="*/ 12 h 57"/>
                <a:gd name="T2" fmla="*/ 26 w 98"/>
                <a:gd name="T3" fmla="*/ 16 h 57"/>
                <a:gd name="T4" fmla="*/ 12 w 98"/>
                <a:gd name="T5" fmla="*/ 0 h 57"/>
                <a:gd name="T6" fmla="*/ 0 w 98"/>
                <a:gd name="T7" fmla="*/ 16 h 57"/>
                <a:gd name="T8" fmla="*/ 14 w 98"/>
                <a:gd name="T9" fmla="*/ 33 h 57"/>
                <a:gd name="T10" fmla="*/ 30 w 98"/>
                <a:gd name="T11" fmla="*/ 33 h 57"/>
                <a:gd name="T12" fmla="*/ 40 w 98"/>
                <a:gd name="T13" fmla="*/ 57 h 57"/>
                <a:gd name="T14" fmla="*/ 83 w 98"/>
                <a:gd name="T15" fmla="*/ 49 h 57"/>
                <a:gd name="T16" fmla="*/ 98 w 98"/>
                <a:gd name="T17" fmla="*/ 38 h 57"/>
                <a:gd name="T18" fmla="*/ 59 w 98"/>
                <a:gd name="T19"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57">
                  <a:moveTo>
                    <a:pt x="59" y="12"/>
                  </a:moveTo>
                  <a:lnTo>
                    <a:pt x="26" y="16"/>
                  </a:lnTo>
                  <a:lnTo>
                    <a:pt x="12" y="0"/>
                  </a:lnTo>
                  <a:lnTo>
                    <a:pt x="0" y="16"/>
                  </a:lnTo>
                  <a:lnTo>
                    <a:pt x="14" y="33"/>
                  </a:lnTo>
                  <a:lnTo>
                    <a:pt x="30" y="33"/>
                  </a:lnTo>
                  <a:lnTo>
                    <a:pt x="40" y="57"/>
                  </a:lnTo>
                  <a:lnTo>
                    <a:pt x="83" y="49"/>
                  </a:lnTo>
                  <a:lnTo>
                    <a:pt x="98" y="38"/>
                  </a:lnTo>
                  <a:lnTo>
                    <a:pt x="59" y="12"/>
                  </a:lnTo>
                  <a:close/>
                </a:path>
              </a:pathLst>
            </a:custGeom>
            <a:solidFill>
              <a:srgbClr val="00608A"/>
            </a:solid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0" name="Freeform 206">
              <a:extLst>
                <a:ext uri="{FF2B5EF4-FFF2-40B4-BE49-F238E27FC236}">
                  <a16:creationId xmlns:a16="http://schemas.microsoft.com/office/drawing/2014/main" id="{5AD3D17B-C533-7CF2-2BCE-B3A9472F4477}"/>
                </a:ext>
              </a:extLst>
            </p:cNvPr>
            <p:cNvSpPr>
              <a:spLocks/>
            </p:cNvSpPr>
            <p:nvPr/>
          </p:nvSpPr>
          <p:spPr bwMode="auto">
            <a:xfrm>
              <a:off x="1926676" y="1362076"/>
              <a:ext cx="1330325" cy="1450975"/>
            </a:xfrm>
            <a:custGeom>
              <a:avLst/>
              <a:gdLst>
                <a:gd name="T0" fmla="*/ 759 w 838"/>
                <a:gd name="T1" fmla="*/ 914 h 914"/>
                <a:gd name="T2" fmla="*/ 781 w 838"/>
                <a:gd name="T3" fmla="*/ 874 h 914"/>
                <a:gd name="T4" fmla="*/ 748 w 838"/>
                <a:gd name="T5" fmla="*/ 798 h 914"/>
                <a:gd name="T6" fmla="*/ 732 w 838"/>
                <a:gd name="T7" fmla="*/ 662 h 914"/>
                <a:gd name="T8" fmla="*/ 693 w 838"/>
                <a:gd name="T9" fmla="*/ 662 h 914"/>
                <a:gd name="T10" fmla="*/ 696 w 838"/>
                <a:gd name="T11" fmla="*/ 606 h 914"/>
                <a:gd name="T12" fmla="*/ 656 w 838"/>
                <a:gd name="T13" fmla="*/ 574 h 914"/>
                <a:gd name="T14" fmla="*/ 838 w 838"/>
                <a:gd name="T15" fmla="*/ 187 h 914"/>
                <a:gd name="T16" fmla="*/ 708 w 838"/>
                <a:gd name="T17" fmla="*/ 107 h 914"/>
                <a:gd name="T18" fmla="*/ 693 w 838"/>
                <a:gd name="T19" fmla="*/ 53 h 914"/>
                <a:gd name="T20" fmla="*/ 632 w 838"/>
                <a:gd name="T21" fmla="*/ 0 h 914"/>
                <a:gd name="T22" fmla="*/ 432 w 838"/>
                <a:gd name="T23" fmla="*/ 46 h 914"/>
                <a:gd name="T24" fmla="*/ 414 w 838"/>
                <a:gd name="T25" fmla="*/ 76 h 914"/>
                <a:gd name="T26" fmla="*/ 466 w 838"/>
                <a:gd name="T27" fmla="*/ 108 h 914"/>
                <a:gd name="T28" fmla="*/ 467 w 838"/>
                <a:gd name="T29" fmla="*/ 188 h 914"/>
                <a:gd name="T30" fmla="*/ 444 w 838"/>
                <a:gd name="T31" fmla="*/ 190 h 914"/>
                <a:gd name="T32" fmla="*/ 416 w 838"/>
                <a:gd name="T33" fmla="*/ 153 h 914"/>
                <a:gd name="T34" fmla="*/ 366 w 838"/>
                <a:gd name="T35" fmla="*/ 151 h 914"/>
                <a:gd name="T36" fmla="*/ 367 w 838"/>
                <a:gd name="T37" fmla="*/ 245 h 914"/>
                <a:gd name="T38" fmla="*/ 429 w 838"/>
                <a:gd name="T39" fmla="*/ 244 h 914"/>
                <a:gd name="T40" fmla="*/ 420 w 838"/>
                <a:gd name="T41" fmla="*/ 305 h 914"/>
                <a:gd name="T42" fmla="*/ 362 w 838"/>
                <a:gd name="T43" fmla="*/ 304 h 914"/>
                <a:gd name="T44" fmla="*/ 304 w 838"/>
                <a:gd name="T45" fmla="*/ 350 h 914"/>
                <a:gd name="T46" fmla="*/ 292 w 838"/>
                <a:gd name="T47" fmla="*/ 506 h 914"/>
                <a:gd name="T48" fmla="*/ 373 w 838"/>
                <a:gd name="T49" fmla="*/ 531 h 914"/>
                <a:gd name="T50" fmla="*/ 375 w 838"/>
                <a:gd name="T51" fmla="*/ 561 h 914"/>
                <a:gd name="T52" fmla="*/ 313 w 838"/>
                <a:gd name="T53" fmla="*/ 597 h 914"/>
                <a:gd name="T54" fmla="*/ 289 w 838"/>
                <a:gd name="T55" fmla="*/ 588 h 914"/>
                <a:gd name="T56" fmla="*/ 204 w 838"/>
                <a:gd name="T57" fmla="*/ 632 h 914"/>
                <a:gd name="T58" fmla="*/ 186 w 838"/>
                <a:gd name="T59" fmla="*/ 623 h 914"/>
                <a:gd name="T60" fmla="*/ 0 w 838"/>
                <a:gd name="T61" fmla="*/ 645 h 914"/>
                <a:gd name="T62" fmla="*/ 32 w 838"/>
                <a:gd name="T63" fmla="*/ 669 h 914"/>
                <a:gd name="T64" fmla="*/ 181 w 838"/>
                <a:gd name="T65" fmla="*/ 679 h 914"/>
                <a:gd name="T66" fmla="*/ 357 w 838"/>
                <a:gd name="T67" fmla="*/ 634 h 914"/>
                <a:gd name="T68" fmla="*/ 449 w 838"/>
                <a:gd name="T69" fmla="*/ 547 h 914"/>
                <a:gd name="T70" fmla="*/ 463 w 838"/>
                <a:gd name="T71" fmla="*/ 554 h 914"/>
                <a:gd name="T72" fmla="*/ 463 w 838"/>
                <a:gd name="T73" fmla="*/ 577 h 914"/>
                <a:gd name="T74" fmla="*/ 538 w 838"/>
                <a:gd name="T75" fmla="*/ 550 h 914"/>
                <a:gd name="T76" fmla="*/ 551 w 838"/>
                <a:gd name="T77" fmla="*/ 508 h 914"/>
                <a:gd name="T78" fmla="*/ 715 w 838"/>
                <a:gd name="T79" fmla="*/ 742 h 914"/>
                <a:gd name="T80" fmla="*/ 685 w 838"/>
                <a:gd name="T81" fmla="*/ 885 h 914"/>
                <a:gd name="T82" fmla="*/ 759 w 838"/>
                <a:gd name="T83" fmla="*/ 914 h 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38" h="914">
                  <a:moveTo>
                    <a:pt x="759" y="914"/>
                  </a:moveTo>
                  <a:lnTo>
                    <a:pt x="781" y="874"/>
                  </a:lnTo>
                  <a:lnTo>
                    <a:pt x="748" y="798"/>
                  </a:lnTo>
                  <a:lnTo>
                    <a:pt x="732" y="662"/>
                  </a:lnTo>
                  <a:lnTo>
                    <a:pt x="693" y="662"/>
                  </a:lnTo>
                  <a:lnTo>
                    <a:pt x="696" y="606"/>
                  </a:lnTo>
                  <a:lnTo>
                    <a:pt x="656" y="574"/>
                  </a:lnTo>
                  <a:lnTo>
                    <a:pt x="838" y="187"/>
                  </a:lnTo>
                  <a:lnTo>
                    <a:pt x="708" y="107"/>
                  </a:lnTo>
                  <a:lnTo>
                    <a:pt x="693" y="53"/>
                  </a:lnTo>
                  <a:lnTo>
                    <a:pt x="632" y="0"/>
                  </a:lnTo>
                  <a:lnTo>
                    <a:pt x="432" y="46"/>
                  </a:lnTo>
                  <a:lnTo>
                    <a:pt x="414" y="76"/>
                  </a:lnTo>
                  <a:lnTo>
                    <a:pt x="466" y="108"/>
                  </a:lnTo>
                  <a:lnTo>
                    <a:pt x="467" y="188"/>
                  </a:lnTo>
                  <a:lnTo>
                    <a:pt x="444" y="190"/>
                  </a:lnTo>
                  <a:lnTo>
                    <a:pt x="416" y="153"/>
                  </a:lnTo>
                  <a:lnTo>
                    <a:pt x="366" y="151"/>
                  </a:lnTo>
                  <a:lnTo>
                    <a:pt x="367" y="245"/>
                  </a:lnTo>
                  <a:lnTo>
                    <a:pt x="429" y="244"/>
                  </a:lnTo>
                  <a:lnTo>
                    <a:pt x="420" y="305"/>
                  </a:lnTo>
                  <a:lnTo>
                    <a:pt x="362" y="304"/>
                  </a:lnTo>
                  <a:lnTo>
                    <a:pt x="304" y="350"/>
                  </a:lnTo>
                  <a:lnTo>
                    <a:pt x="292" y="506"/>
                  </a:lnTo>
                  <a:lnTo>
                    <a:pt x="373" y="531"/>
                  </a:lnTo>
                  <a:lnTo>
                    <a:pt x="375" y="561"/>
                  </a:lnTo>
                  <a:lnTo>
                    <a:pt x="313" y="597"/>
                  </a:lnTo>
                  <a:lnTo>
                    <a:pt x="289" y="588"/>
                  </a:lnTo>
                  <a:lnTo>
                    <a:pt x="204" y="632"/>
                  </a:lnTo>
                  <a:lnTo>
                    <a:pt x="186" y="623"/>
                  </a:lnTo>
                  <a:lnTo>
                    <a:pt x="0" y="645"/>
                  </a:lnTo>
                  <a:lnTo>
                    <a:pt x="32" y="669"/>
                  </a:lnTo>
                  <a:lnTo>
                    <a:pt x="181" y="679"/>
                  </a:lnTo>
                  <a:lnTo>
                    <a:pt x="357" y="634"/>
                  </a:lnTo>
                  <a:lnTo>
                    <a:pt x="449" y="547"/>
                  </a:lnTo>
                  <a:lnTo>
                    <a:pt x="463" y="554"/>
                  </a:lnTo>
                  <a:lnTo>
                    <a:pt x="463" y="577"/>
                  </a:lnTo>
                  <a:lnTo>
                    <a:pt x="538" y="550"/>
                  </a:lnTo>
                  <a:lnTo>
                    <a:pt x="551" y="508"/>
                  </a:lnTo>
                  <a:lnTo>
                    <a:pt x="715" y="742"/>
                  </a:lnTo>
                  <a:lnTo>
                    <a:pt x="685" y="885"/>
                  </a:lnTo>
                  <a:lnTo>
                    <a:pt x="759" y="914"/>
                  </a:lnTo>
                  <a:close/>
                </a:path>
              </a:pathLst>
            </a:custGeom>
            <a:solidFill>
              <a:srgbClr val="00608A"/>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1" name="Freeform 175">
              <a:extLst>
                <a:ext uri="{FF2B5EF4-FFF2-40B4-BE49-F238E27FC236}">
                  <a16:creationId xmlns:a16="http://schemas.microsoft.com/office/drawing/2014/main" id="{A43C4ACE-B077-C333-5BFA-095D2828ADEC}"/>
                </a:ext>
              </a:extLst>
            </p:cNvPr>
            <p:cNvSpPr>
              <a:spLocks/>
            </p:cNvSpPr>
            <p:nvPr/>
          </p:nvSpPr>
          <p:spPr bwMode="auto">
            <a:xfrm>
              <a:off x="3523701" y="1935163"/>
              <a:ext cx="838200" cy="584200"/>
            </a:xfrm>
            <a:custGeom>
              <a:avLst/>
              <a:gdLst>
                <a:gd name="T0" fmla="*/ 481 w 528"/>
                <a:gd name="T1" fmla="*/ 291 h 368"/>
                <a:gd name="T2" fmla="*/ 264 w 528"/>
                <a:gd name="T3" fmla="*/ 25 h 368"/>
                <a:gd name="T4" fmla="*/ 166 w 528"/>
                <a:gd name="T5" fmla="*/ 11 h 368"/>
                <a:gd name="T6" fmla="*/ 173 w 528"/>
                <a:gd name="T7" fmla="*/ 15 h 368"/>
                <a:gd name="T8" fmla="*/ 167 w 528"/>
                <a:gd name="T9" fmla="*/ 46 h 368"/>
                <a:gd name="T10" fmla="*/ 160 w 528"/>
                <a:gd name="T11" fmla="*/ 51 h 368"/>
                <a:gd name="T12" fmla="*/ 176 w 528"/>
                <a:gd name="T13" fmla="*/ 96 h 368"/>
                <a:gd name="T14" fmla="*/ 160 w 528"/>
                <a:gd name="T15" fmla="*/ 118 h 368"/>
                <a:gd name="T16" fmla="*/ 154 w 528"/>
                <a:gd name="T17" fmla="*/ 132 h 368"/>
                <a:gd name="T18" fmla="*/ 136 w 528"/>
                <a:gd name="T19" fmla="*/ 162 h 368"/>
                <a:gd name="T20" fmla="*/ 125 w 528"/>
                <a:gd name="T21" fmla="*/ 154 h 368"/>
                <a:gd name="T22" fmla="*/ 125 w 528"/>
                <a:gd name="T23" fmla="*/ 145 h 368"/>
                <a:gd name="T24" fmla="*/ 125 w 528"/>
                <a:gd name="T25" fmla="*/ 134 h 368"/>
                <a:gd name="T26" fmla="*/ 130 w 528"/>
                <a:gd name="T27" fmla="*/ 114 h 368"/>
                <a:gd name="T28" fmla="*/ 135 w 528"/>
                <a:gd name="T29" fmla="*/ 81 h 368"/>
                <a:gd name="T30" fmla="*/ 122 w 528"/>
                <a:gd name="T31" fmla="*/ 76 h 368"/>
                <a:gd name="T32" fmla="*/ 88 w 528"/>
                <a:gd name="T33" fmla="*/ 61 h 368"/>
                <a:gd name="T34" fmla="*/ 18 w 528"/>
                <a:gd name="T35" fmla="*/ 24 h 368"/>
                <a:gd name="T36" fmla="*/ 19 w 528"/>
                <a:gd name="T37" fmla="*/ 80 h 368"/>
                <a:gd name="T38" fmla="*/ 18 w 528"/>
                <a:gd name="T39" fmla="*/ 118 h 368"/>
                <a:gd name="T40" fmla="*/ 18 w 528"/>
                <a:gd name="T41" fmla="*/ 147 h 368"/>
                <a:gd name="T42" fmla="*/ 24 w 528"/>
                <a:gd name="T43" fmla="*/ 148 h 368"/>
                <a:gd name="T44" fmla="*/ 28 w 528"/>
                <a:gd name="T45" fmla="*/ 155 h 368"/>
                <a:gd name="T46" fmla="*/ 33 w 528"/>
                <a:gd name="T47" fmla="*/ 168 h 368"/>
                <a:gd name="T48" fmla="*/ 20 w 528"/>
                <a:gd name="T49" fmla="*/ 173 h 368"/>
                <a:gd name="T50" fmla="*/ 15 w 528"/>
                <a:gd name="T51" fmla="*/ 178 h 368"/>
                <a:gd name="T52" fmla="*/ 24 w 528"/>
                <a:gd name="T53" fmla="*/ 189 h 368"/>
                <a:gd name="T54" fmla="*/ 18 w 528"/>
                <a:gd name="T55" fmla="*/ 194 h 368"/>
                <a:gd name="T56" fmla="*/ 18 w 528"/>
                <a:gd name="T57" fmla="*/ 206 h 368"/>
                <a:gd name="T58" fmla="*/ 1 w 528"/>
                <a:gd name="T59" fmla="*/ 215 h 368"/>
                <a:gd name="T60" fmla="*/ 5 w 528"/>
                <a:gd name="T61" fmla="*/ 223 h 368"/>
                <a:gd name="T62" fmla="*/ 29 w 528"/>
                <a:gd name="T63" fmla="*/ 232 h 368"/>
                <a:gd name="T64" fmla="*/ 46 w 528"/>
                <a:gd name="T65" fmla="*/ 243 h 368"/>
                <a:gd name="T66" fmla="*/ 52 w 528"/>
                <a:gd name="T67" fmla="*/ 246 h 368"/>
                <a:gd name="T68" fmla="*/ 69 w 528"/>
                <a:gd name="T69" fmla="*/ 277 h 368"/>
                <a:gd name="T70" fmla="*/ 68 w 528"/>
                <a:gd name="T71" fmla="*/ 309 h 368"/>
                <a:gd name="T72" fmla="*/ 127 w 528"/>
                <a:gd name="T73" fmla="*/ 320 h 368"/>
                <a:gd name="T74" fmla="*/ 140 w 528"/>
                <a:gd name="T75" fmla="*/ 321 h 368"/>
                <a:gd name="T76" fmla="*/ 176 w 528"/>
                <a:gd name="T77" fmla="*/ 338 h 368"/>
                <a:gd name="T78" fmla="*/ 206 w 528"/>
                <a:gd name="T79" fmla="*/ 335 h 368"/>
                <a:gd name="T80" fmla="*/ 224 w 528"/>
                <a:gd name="T81" fmla="*/ 340 h 368"/>
                <a:gd name="T82" fmla="*/ 251 w 528"/>
                <a:gd name="T83" fmla="*/ 340 h 368"/>
                <a:gd name="T84" fmla="*/ 267 w 528"/>
                <a:gd name="T85" fmla="*/ 338 h 368"/>
                <a:gd name="T86" fmla="*/ 293 w 528"/>
                <a:gd name="T87" fmla="*/ 338 h 368"/>
                <a:gd name="T88" fmla="*/ 310 w 528"/>
                <a:gd name="T89" fmla="*/ 340 h 368"/>
                <a:gd name="T90" fmla="*/ 327 w 528"/>
                <a:gd name="T91" fmla="*/ 339 h 368"/>
                <a:gd name="T92" fmla="*/ 332 w 528"/>
                <a:gd name="T93" fmla="*/ 338 h 368"/>
                <a:gd name="T94" fmla="*/ 469 w 528"/>
                <a:gd name="T95" fmla="*/ 361 h 368"/>
                <a:gd name="T96" fmla="*/ 472 w 528"/>
                <a:gd name="T97" fmla="*/ 352 h 368"/>
                <a:gd name="T98" fmla="*/ 469 w 528"/>
                <a:gd name="T99" fmla="*/ 33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28" h="368">
                  <a:moveTo>
                    <a:pt x="471" y="331"/>
                  </a:moveTo>
                  <a:lnTo>
                    <a:pt x="471" y="329"/>
                  </a:lnTo>
                  <a:lnTo>
                    <a:pt x="481" y="291"/>
                  </a:lnTo>
                  <a:lnTo>
                    <a:pt x="528" y="89"/>
                  </a:lnTo>
                  <a:lnTo>
                    <a:pt x="362" y="52"/>
                  </a:lnTo>
                  <a:lnTo>
                    <a:pt x="264" y="25"/>
                  </a:lnTo>
                  <a:lnTo>
                    <a:pt x="166" y="0"/>
                  </a:lnTo>
                  <a:lnTo>
                    <a:pt x="166" y="8"/>
                  </a:lnTo>
                  <a:lnTo>
                    <a:pt x="166" y="11"/>
                  </a:lnTo>
                  <a:lnTo>
                    <a:pt x="167" y="11"/>
                  </a:lnTo>
                  <a:lnTo>
                    <a:pt x="171" y="12"/>
                  </a:lnTo>
                  <a:lnTo>
                    <a:pt x="173" y="15"/>
                  </a:lnTo>
                  <a:lnTo>
                    <a:pt x="174" y="35"/>
                  </a:lnTo>
                  <a:lnTo>
                    <a:pt x="173" y="38"/>
                  </a:lnTo>
                  <a:lnTo>
                    <a:pt x="167" y="46"/>
                  </a:lnTo>
                  <a:lnTo>
                    <a:pt x="163" y="47"/>
                  </a:lnTo>
                  <a:lnTo>
                    <a:pt x="160" y="47"/>
                  </a:lnTo>
                  <a:lnTo>
                    <a:pt x="160" y="51"/>
                  </a:lnTo>
                  <a:lnTo>
                    <a:pt x="170" y="74"/>
                  </a:lnTo>
                  <a:lnTo>
                    <a:pt x="171" y="76"/>
                  </a:lnTo>
                  <a:lnTo>
                    <a:pt x="176" y="96"/>
                  </a:lnTo>
                  <a:lnTo>
                    <a:pt x="176" y="103"/>
                  </a:lnTo>
                  <a:lnTo>
                    <a:pt x="175" y="107"/>
                  </a:lnTo>
                  <a:lnTo>
                    <a:pt x="160" y="118"/>
                  </a:lnTo>
                  <a:lnTo>
                    <a:pt x="157" y="124"/>
                  </a:lnTo>
                  <a:lnTo>
                    <a:pt x="156" y="129"/>
                  </a:lnTo>
                  <a:lnTo>
                    <a:pt x="154" y="132"/>
                  </a:lnTo>
                  <a:lnTo>
                    <a:pt x="145" y="150"/>
                  </a:lnTo>
                  <a:lnTo>
                    <a:pt x="144" y="154"/>
                  </a:lnTo>
                  <a:lnTo>
                    <a:pt x="136" y="162"/>
                  </a:lnTo>
                  <a:lnTo>
                    <a:pt x="131" y="163"/>
                  </a:lnTo>
                  <a:lnTo>
                    <a:pt x="128" y="162"/>
                  </a:lnTo>
                  <a:lnTo>
                    <a:pt x="125" y="154"/>
                  </a:lnTo>
                  <a:lnTo>
                    <a:pt x="124" y="150"/>
                  </a:lnTo>
                  <a:lnTo>
                    <a:pt x="124" y="148"/>
                  </a:lnTo>
                  <a:lnTo>
                    <a:pt x="125" y="145"/>
                  </a:lnTo>
                  <a:lnTo>
                    <a:pt x="125" y="144"/>
                  </a:lnTo>
                  <a:lnTo>
                    <a:pt x="126" y="138"/>
                  </a:lnTo>
                  <a:lnTo>
                    <a:pt x="125" y="134"/>
                  </a:lnTo>
                  <a:lnTo>
                    <a:pt x="125" y="125"/>
                  </a:lnTo>
                  <a:lnTo>
                    <a:pt x="126" y="123"/>
                  </a:lnTo>
                  <a:lnTo>
                    <a:pt x="130" y="114"/>
                  </a:lnTo>
                  <a:lnTo>
                    <a:pt x="135" y="107"/>
                  </a:lnTo>
                  <a:lnTo>
                    <a:pt x="136" y="104"/>
                  </a:lnTo>
                  <a:lnTo>
                    <a:pt x="135" y="81"/>
                  </a:lnTo>
                  <a:lnTo>
                    <a:pt x="132" y="78"/>
                  </a:lnTo>
                  <a:lnTo>
                    <a:pt x="131" y="76"/>
                  </a:lnTo>
                  <a:lnTo>
                    <a:pt x="122" y="76"/>
                  </a:lnTo>
                  <a:lnTo>
                    <a:pt x="119" y="75"/>
                  </a:lnTo>
                  <a:lnTo>
                    <a:pt x="107" y="70"/>
                  </a:lnTo>
                  <a:lnTo>
                    <a:pt x="88" y="61"/>
                  </a:lnTo>
                  <a:lnTo>
                    <a:pt x="60" y="46"/>
                  </a:lnTo>
                  <a:lnTo>
                    <a:pt x="18" y="18"/>
                  </a:lnTo>
                  <a:lnTo>
                    <a:pt x="18" y="24"/>
                  </a:lnTo>
                  <a:lnTo>
                    <a:pt x="14" y="36"/>
                  </a:lnTo>
                  <a:lnTo>
                    <a:pt x="11" y="54"/>
                  </a:lnTo>
                  <a:lnTo>
                    <a:pt x="19" y="80"/>
                  </a:lnTo>
                  <a:lnTo>
                    <a:pt x="18" y="88"/>
                  </a:lnTo>
                  <a:lnTo>
                    <a:pt x="18" y="109"/>
                  </a:lnTo>
                  <a:lnTo>
                    <a:pt x="18" y="118"/>
                  </a:lnTo>
                  <a:lnTo>
                    <a:pt x="18" y="125"/>
                  </a:lnTo>
                  <a:lnTo>
                    <a:pt x="18" y="138"/>
                  </a:lnTo>
                  <a:lnTo>
                    <a:pt x="18" y="147"/>
                  </a:lnTo>
                  <a:lnTo>
                    <a:pt x="18" y="148"/>
                  </a:lnTo>
                  <a:lnTo>
                    <a:pt x="20" y="147"/>
                  </a:lnTo>
                  <a:lnTo>
                    <a:pt x="24" y="148"/>
                  </a:lnTo>
                  <a:lnTo>
                    <a:pt x="27" y="150"/>
                  </a:lnTo>
                  <a:lnTo>
                    <a:pt x="28" y="154"/>
                  </a:lnTo>
                  <a:lnTo>
                    <a:pt x="28" y="155"/>
                  </a:lnTo>
                  <a:lnTo>
                    <a:pt x="33" y="162"/>
                  </a:lnTo>
                  <a:lnTo>
                    <a:pt x="34" y="164"/>
                  </a:lnTo>
                  <a:lnTo>
                    <a:pt x="33" y="168"/>
                  </a:lnTo>
                  <a:lnTo>
                    <a:pt x="29" y="169"/>
                  </a:lnTo>
                  <a:lnTo>
                    <a:pt x="22" y="171"/>
                  </a:lnTo>
                  <a:lnTo>
                    <a:pt x="20" y="173"/>
                  </a:lnTo>
                  <a:lnTo>
                    <a:pt x="17" y="174"/>
                  </a:lnTo>
                  <a:lnTo>
                    <a:pt x="14" y="173"/>
                  </a:lnTo>
                  <a:lnTo>
                    <a:pt x="15" y="178"/>
                  </a:lnTo>
                  <a:lnTo>
                    <a:pt x="18" y="181"/>
                  </a:lnTo>
                  <a:lnTo>
                    <a:pt x="23" y="186"/>
                  </a:lnTo>
                  <a:lnTo>
                    <a:pt x="24" y="189"/>
                  </a:lnTo>
                  <a:lnTo>
                    <a:pt x="23" y="193"/>
                  </a:lnTo>
                  <a:lnTo>
                    <a:pt x="19" y="194"/>
                  </a:lnTo>
                  <a:lnTo>
                    <a:pt x="18" y="194"/>
                  </a:lnTo>
                  <a:lnTo>
                    <a:pt x="18" y="198"/>
                  </a:lnTo>
                  <a:lnTo>
                    <a:pt x="19" y="201"/>
                  </a:lnTo>
                  <a:lnTo>
                    <a:pt x="18" y="206"/>
                  </a:lnTo>
                  <a:lnTo>
                    <a:pt x="8" y="215"/>
                  </a:lnTo>
                  <a:lnTo>
                    <a:pt x="4" y="216"/>
                  </a:lnTo>
                  <a:lnTo>
                    <a:pt x="1" y="215"/>
                  </a:lnTo>
                  <a:lnTo>
                    <a:pt x="0" y="219"/>
                  </a:lnTo>
                  <a:lnTo>
                    <a:pt x="1" y="221"/>
                  </a:lnTo>
                  <a:lnTo>
                    <a:pt x="5" y="223"/>
                  </a:lnTo>
                  <a:lnTo>
                    <a:pt x="15" y="228"/>
                  </a:lnTo>
                  <a:lnTo>
                    <a:pt x="17" y="228"/>
                  </a:lnTo>
                  <a:lnTo>
                    <a:pt x="29" y="232"/>
                  </a:lnTo>
                  <a:lnTo>
                    <a:pt x="33" y="233"/>
                  </a:lnTo>
                  <a:lnTo>
                    <a:pt x="44" y="241"/>
                  </a:lnTo>
                  <a:lnTo>
                    <a:pt x="46" y="243"/>
                  </a:lnTo>
                  <a:lnTo>
                    <a:pt x="46" y="245"/>
                  </a:lnTo>
                  <a:lnTo>
                    <a:pt x="48" y="245"/>
                  </a:lnTo>
                  <a:lnTo>
                    <a:pt x="52" y="246"/>
                  </a:lnTo>
                  <a:lnTo>
                    <a:pt x="67" y="257"/>
                  </a:lnTo>
                  <a:lnTo>
                    <a:pt x="68" y="260"/>
                  </a:lnTo>
                  <a:lnTo>
                    <a:pt x="69" y="277"/>
                  </a:lnTo>
                  <a:lnTo>
                    <a:pt x="68" y="282"/>
                  </a:lnTo>
                  <a:lnTo>
                    <a:pt x="68" y="305"/>
                  </a:lnTo>
                  <a:lnTo>
                    <a:pt x="68" y="309"/>
                  </a:lnTo>
                  <a:lnTo>
                    <a:pt x="89" y="320"/>
                  </a:lnTo>
                  <a:lnTo>
                    <a:pt x="111" y="321"/>
                  </a:lnTo>
                  <a:lnTo>
                    <a:pt x="127" y="320"/>
                  </a:lnTo>
                  <a:lnTo>
                    <a:pt x="128" y="320"/>
                  </a:lnTo>
                  <a:lnTo>
                    <a:pt x="128" y="320"/>
                  </a:lnTo>
                  <a:lnTo>
                    <a:pt x="140" y="321"/>
                  </a:lnTo>
                  <a:lnTo>
                    <a:pt x="168" y="327"/>
                  </a:lnTo>
                  <a:lnTo>
                    <a:pt x="173" y="329"/>
                  </a:lnTo>
                  <a:lnTo>
                    <a:pt x="176" y="338"/>
                  </a:lnTo>
                  <a:lnTo>
                    <a:pt x="177" y="337"/>
                  </a:lnTo>
                  <a:lnTo>
                    <a:pt x="179" y="337"/>
                  </a:lnTo>
                  <a:lnTo>
                    <a:pt x="206" y="335"/>
                  </a:lnTo>
                  <a:lnTo>
                    <a:pt x="220" y="338"/>
                  </a:lnTo>
                  <a:lnTo>
                    <a:pt x="224" y="339"/>
                  </a:lnTo>
                  <a:lnTo>
                    <a:pt x="224" y="340"/>
                  </a:lnTo>
                  <a:lnTo>
                    <a:pt x="239" y="344"/>
                  </a:lnTo>
                  <a:lnTo>
                    <a:pt x="246" y="343"/>
                  </a:lnTo>
                  <a:lnTo>
                    <a:pt x="251" y="340"/>
                  </a:lnTo>
                  <a:lnTo>
                    <a:pt x="253" y="339"/>
                  </a:lnTo>
                  <a:lnTo>
                    <a:pt x="255" y="338"/>
                  </a:lnTo>
                  <a:lnTo>
                    <a:pt x="267" y="338"/>
                  </a:lnTo>
                  <a:lnTo>
                    <a:pt x="277" y="339"/>
                  </a:lnTo>
                  <a:lnTo>
                    <a:pt x="285" y="338"/>
                  </a:lnTo>
                  <a:lnTo>
                    <a:pt x="293" y="338"/>
                  </a:lnTo>
                  <a:lnTo>
                    <a:pt x="297" y="339"/>
                  </a:lnTo>
                  <a:lnTo>
                    <a:pt x="304" y="339"/>
                  </a:lnTo>
                  <a:lnTo>
                    <a:pt x="310" y="340"/>
                  </a:lnTo>
                  <a:lnTo>
                    <a:pt x="314" y="344"/>
                  </a:lnTo>
                  <a:lnTo>
                    <a:pt x="319" y="344"/>
                  </a:lnTo>
                  <a:lnTo>
                    <a:pt x="327" y="339"/>
                  </a:lnTo>
                  <a:lnTo>
                    <a:pt x="328" y="339"/>
                  </a:lnTo>
                  <a:lnTo>
                    <a:pt x="331" y="338"/>
                  </a:lnTo>
                  <a:lnTo>
                    <a:pt x="332" y="338"/>
                  </a:lnTo>
                  <a:lnTo>
                    <a:pt x="469" y="368"/>
                  </a:lnTo>
                  <a:lnTo>
                    <a:pt x="469" y="368"/>
                  </a:lnTo>
                  <a:lnTo>
                    <a:pt x="469" y="361"/>
                  </a:lnTo>
                  <a:lnTo>
                    <a:pt x="470" y="359"/>
                  </a:lnTo>
                  <a:lnTo>
                    <a:pt x="471" y="355"/>
                  </a:lnTo>
                  <a:lnTo>
                    <a:pt x="472" y="352"/>
                  </a:lnTo>
                  <a:lnTo>
                    <a:pt x="470" y="348"/>
                  </a:lnTo>
                  <a:lnTo>
                    <a:pt x="469" y="344"/>
                  </a:lnTo>
                  <a:lnTo>
                    <a:pt x="469" y="337"/>
                  </a:lnTo>
                  <a:lnTo>
                    <a:pt x="471" y="331"/>
                  </a:lnTo>
                  <a:close/>
                </a:path>
              </a:pathLst>
            </a:custGeom>
            <a:solidFill>
              <a:srgbClr val="00608A"/>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2" name="Freeform 8">
              <a:extLst>
                <a:ext uri="{FF2B5EF4-FFF2-40B4-BE49-F238E27FC236}">
                  <a16:creationId xmlns:a16="http://schemas.microsoft.com/office/drawing/2014/main" id="{C3049B27-0F2C-C32B-EEB9-37400632F20E}"/>
                </a:ext>
              </a:extLst>
            </p:cNvPr>
            <p:cNvSpPr>
              <a:spLocks/>
            </p:cNvSpPr>
            <p:nvPr/>
          </p:nvSpPr>
          <p:spPr bwMode="auto">
            <a:xfrm>
              <a:off x="3290339" y="2312989"/>
              <a:ext cx="1019175" cy="815975"/>
            </a:xfrm>
            <a:custGeom>
              <a:avLst/>
              <a:gdLst>
                <a:gd name="T0" fmla="*/ 632 w 642"/>
                <a:gd name="T1" fmla="*/ 160 h 514"/>
                <a:gd name="T2" fmla="*/ 630 w 642"/>
                <a:gd name="T3" fmla="*/ 160 h 514"/>
                <a:gd name="T4" fmla="*/ 626 w 642"/>
                <a:gd name="T5" fmla="*/ 158 h 514"/>
                <a:gd name="T6" fmla="*/ 620 w 642"/>
                <a:gd name="T7" fmla="*/ 149 h 514"/>
                <a:gd name="T8" fmla="*/ 618 w 642"/>
                <a:gd name="T9" fmla="*/ 141 h 514"/>
                <a:gd name="T10" fmla="*/ 475 w 642"/>
                <a:gd name="T11" fmla="*/ 111 h 514"/>
                <a:gd name="T12" fmla="*/ 466 w 642"/>
                <a:gd name="T13" fmla="*/ 115 h 514"/>
                <a:gd name="T14" fmla="*/ 458 w 642"/>
                <a:gd name="T15" fmla="*/ 113 h 514"/>
                <a:gd name="T16" fmla="*/ 442 w 642"/>
                <a:gd name="T17" fmla="*/ 111 h 514"/>
                <a:gd name="T18" fmla="*/ 432 w 642"/>
                <a:gd name="T19" fmla="*/ 110 h 514"/>
                <a:gd name="T20" fmla="*/ 414 w 642"/>
                <a:gd name="T21" fmla="*/ 110 h 514"/>
                <a:gd name="T22" fmla="*/ 399 w 642"/>
                <a:gd name="T23" fmla="*/ 112 h 514"/>
                <a:gd name="T24" fmla="*/ 393 w 642"/>
                <a:gd name="T25" fmla="*/ 113 h 514"/>
                <a:gd name="T26" fmla="*/ 369 w 642"/>
                <a:gd name="T27" fmla="*/ 112 h 514"/>
                <a:gd name="T28" fmla="*/ 364 w 642"/>
                <a:gd name="T29" fmla="*/ 108 h 514"/>
                <a:gd name="T30" fmla="*/ 324 w 642"/>
                <a:gd name="T31" fmla="*/ 109 h 514"/>
                <a:gd name="T32" fmla="*/ 322 w 642"/>
                <a:gd name="T33" fmla="*/ 110 h 514"/>
                <a:gd name="T34" fmla="*/ 318 w 642"/>
                <a:gd name="T35" fmla="*/ 108 h 514"/>
                <a:gd name="T36" fmla="*/ 287 w 642"/>
                <a:gd name="T37" fmla="*/ 93 h 514"/>
                <a:gd name="T38" fmla="*/ 258 w 642"/>
                <a:gd name="T39" fmla="*/ 93 h 514"/>
                <a:gd name="T40" fmla="*/ 232 w 642"/>
                <a:gd name="T41" fmla="*/ 91 h 514"/>
                <a:gd name="T42" fmla="*/ 207 w 642"/>
                <a:gd name="T43" fmla="*/ 74 h 514"/>
                <a:gd name="T44" fmla="*/ 206 w 642"/>
                <a:gd name="T45" fmla="*/ 44 h 514"/>
                <a:gd name="T46" fmla="*/ 206 w 642"/>
                <a:gd name="T47" fmla="*/ 24 h 514"/>
                <a:gd name="T48" fmla="*/ 186 w 642"/>
                <a:gd name="T49" fmla="*/ 17 h 514"/>
                <a:gd name="T50" fmla="*/ 183 w 642"/>
                <a:gd name="T51" fmla="*/ 12 h 514"/>
                <a:gd name="T52" fmla="*/ 174 w 642"/>
                <a:gd name="T53" fmla="*/ 3 h 514"/>
                <a:gd name="T54" fmla="*/ 160 w 642"/>
                <a:gd name="T55" fmla="*/ 2 h 514"/>
                <a:gd name="T56" fmla="*/ 147 w 642"/>
                <a:gd name="T57" fmla="*/ 14 h 514"/>
                <a:gd name="T58" fmla="*/ 137 w 642"/>
                <a:gd name="T59" fmla="*/ 30 h 514"/>
                <a:gd name="T60" fmla="*/ 116 w 642"/>
                <a:gd name="T61" fmla="*/ 105 h 514"/>
                <a:gd name="T62" fmla="*/ 99 w 642"/>
                <a:gd name="T63" fmla="*/ 130 h 514"/>
                <a:gd name="T64" fmla="*/ 82 w 642"/>
                <a:gd name="T65" fmla="*/ 188 h 514"/>
                <a:gd name="T66" fmla="*/ 56 w 642"/>
                <a:gd name="T67" fmla="*/ 235 h 514"/>
                <a:gd name="T68" fmla="*/ 32 w 642"/>
                <a:gd name="T69" fmla="*/ 259 h 514"/>
                <a:gd name="T70" fmla="*/ 30 w 642"/>
                <a:gd name="T71" fmla="*/ 277 h 514"/>
                <a:gd name="T72" fmla="*/ 24 w 642"/>
                <a:gd name="T73" fmla="*/ 284 h 514"/>
                <a:gd name="T74" fmla="*/ 19 w 642"/>
                <a:gd name="T75" fmla="*/ 296 h 514"/>
                <a:gd name="T76" fmla="*/ 11 w 642"/>
                <a:gd name="T77" fmla="*/ 298 h 514"/>
                <a:gd name="T78" fmla="*/ 11 w 642"/>
                <a:gd name="T79" fmla="*/ 335 h 514"/>
                <a:gd name="T80" fmla="*/ 7 w 642"/>
                <a:gd name="T81" fmla="*/ 356 h 514"/>
                <a:gd name="T82" fmla="*/ 0 w 642"/>
                <a:gd name="T83" fmla="*/ 365 h 514"/>
                <a:gd name="T84" fmla="*/ 10 w 642"/>
                <a:gd name="T85" fmla="*/ 387 h 514"/>
                <a:gd name="T86" fmla="*/ 521 w 642"/>
                <a:gd name="T87" fmla="*/ 514 h 514"/>
                <a:gd name="T88" fmla="*/ 562 w 642"/>
                <a:gd name="T89" fmla="*/ 346 h 514"/>
                <a:gd name="T90" fmla="*/ 571 w 642"/>
                <a:gd name="T91" fmla="*/ 332 h 514"/>
                <a:gd name="T92" fmla="*/ 572 w 642"/>
                <a:gd name="T93" fmla="*/ 317 h 514"/>
                <a:gd name="T94" fmla="*/ 577 w 642"/>
                <a:gd name="T95" fmla="*/ 313 h 514"/>
                <a:gd name="T96" fmla="*/ 574 w 642"/>
                <a:gd name="T97" fmla="*/ 307 h 514"/>
                <a:gd name="T98" fmla="*/ 563 w 642"/>
                <a:gd name="T99" fmla="*/ 301 h 514"/>
                <a:gd name="T100" fmla="*/ 559 w 642"/>
                <a:gd name="T101" fmla="*/ 293 h 514"/>
                <a:gd name="T102" fmla="*/ 565 w 642"/>
                <a:gd name="T103" fmla="*/ 278 h 514"/>
                <a:gd name="T104" fmla="*/ 585 w 642"/>
                <a:gd name="T105" fmla="*/ 249 h 514"/>
                <a:gd name="T106" fmla="*/ 602 w 642"/>
                <a:gd name="T107" fmla="*/ 238 h 514"/>
                <a:gd name="T108" fmla="*/ 604 w 642"/>
                <a:gd name="T109" fmla="*/ 229 h 514"/>
                <a:gd name="T110" fmla="*/ 642 w 642"/>
                <a:gd name="T111" fmla="*/ 175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42" h="514">
                  <a:moveTo>
                    <a:pt x="640" y="167"/>
                  </a:moveTo>
                  <a:lnTo>
                    <a:pt x="632" y="160"/>
                  </a:lnTo>
                  <a:lnTo>
                    <a:pt x="632" y="160"/>
                  </a:lnTo>
                  <a:lnTo>
                    <a:pt x="630" y="160"/>
                  </a:lnTo>
                  <a:lnTo>
                    <a:pt x="627" y="159"/>
                  </a:lnTo>
                  <a:lnTo>
                    <a:pt x="626" y="158"/>
                  </a:lnTo>
                  <a:lnTo>
                    <a:pt x="626" y="157"/>
                  </a:lnTo>
                  <a:lnTo>
                    <a:pt x="620" y="149"/>
                  </a:lnTo>
                  <a:lnTo>
                    <a:pt x="618" y="145"/>
                  </a:lnTo>
                  <a:lnTo>
                    <a:pt x="618" y="141"/>
                  </a:lnTo>
                  <a:lnTo>
                    <a:pt x="479" y="110"/>
                  </a:lnTo>
                  <a:lnTo>
                    <a:pt x="475" y="111"/>
                  </a:lnTo>
                  <a:lnTo>
                    <a:pt x="470" y="113"/>
                  </a:lnTo>
                  <a:lnTo>
                    <a:pt x="466" y="115"/>
                  </a:lnTo>
                  <a:lnTo>
                    <a:pt x="460" y="115"/>
                  </a:lnTo>
                  <a:lnTo>
                    <a:pt x="458" y="113"/>
                  </a:lnTo>
                  <a:lnTo>
                    <a:pt x="451" y="111"/>
                  </a:lnTo>
                  <a:lnTo>
                    <a:pt x="442" y="111"/>
                  </a:lnTo>
                  <a:lnTo>
                    <a:pt x="440" y="110"/>
                  </a:lnTo>
                  <a:lnTo>
                    <a:pt x="432" y="110"/>
                  </a:lnTo>
                  <a:lnTo>
                    <a:pt x="424" y="111"/>
                  </a:lnTo>
                  <a:lnTo>
                    <a:pt x="414" y="110"/>
                  </a:lnTo>
                  <a:lnTo>
                    <a:pt x="403" y="110"/>
                  </a:lnTo>
                  <a:lnTo>
                    <a:pt x="399" y="112"/>
                  </a:lnTo>
                  <a:lnTo>
                    <a:pt x="395" y="113"/>
                  </a:lnTo>
                  <a:lnTo>
                    <a:pt x="393" y="113"/>
                  </a:lnTo>
                  <a:lnTo>
                    <a:pt x="386" y="115"/>
                  </a:lnTo>
                  <a:lnTo>
                    <a:pt x="369" y="112"/>
                  </a:lnTo>
                  <a:lnTo>
                    <a:pt x="366" y="111"/>
                  </a:lnTo>
                  <a:lnTo>
                    <a:pt x="364" y="108"/>
                  </a:lnTo>
                  <a:lnTo>
                    <a:pt x="353" y="107"/>
                  </a:lnTo>
                  <a:lnTo>
                    <a:pt x="324" y="109"/>
                  </a:lnTo>
                  <a:lnTo>
                    <a:pt x="322" y="110"/>
                  </a:lnTo>
                  <a:lnTo>
                    <a:pt x="322" y="110"/>
                  </a:lnTo>
                  <a:lnTo>
                    <a:pt x="321" y="110"/>
                  </a:lnTo>
                  <a:lnTo>
                    <a:pt x="318" y="108"/>
                  </a:lnTo>
                  <a:lnTo>
                    <a:pt x="313" y="97"/>
                  </a:lnTo>
                  <a:lnTo>
                    <a:pt x="287" y="93"/>
                  </a:lnTo>
                  <a:lnTo>
                    <a:pt x="275" y="92"/>
                  </a:lnTo>
                  <a:lnTo>
                    <a:pt x="258" y="93"/>
                  </a:lnTo>
                  <a:lnTo>
                    <a:pt x="235" y="92"/>
                  </a:lnTo>
                  <a:lnTo>
                    <a:pt x="232" y="91"/>
                  </a:lnTo>
                  <a:lnTo>
                    <a:pt x="209" y="78"/>
                  </a:lnTo>
                  <a:lnTo>
                    <a:pt x="207" y="74"/>
                  </a:lnTo>
                  <a:lnTo>
                    <a:pt x="206" y="67"/>
                  </a:lnTo>
                  <a:lnTo>
                    <a:pt x="206" y="44"/>
                  </a:lnTo>
                  <a:lnTo>
                    <a:pt x="207" y="39"/>
                  </a:lnTo>
                  <a:lnTo>
                    <a:pt x="206" y="24"/>
                  </a:lnTo>
                  <a:lnTo>
                    <a:pt x="194" y="17"/>
                  </a:lnTo>
                  <a:lnTo>
                    <a:pt x="186" y="17"/>
                  </a:lnTo>
                  <a:lnTo>
                    <a:pt x="184" y="15"/>
                  </a:lnTo>
                  <a:lnTo>
                    <a:pt x="183" y="12"/>
                  </a:lnTo>
                  <a:lnTo>
                    <a:pt x="183" y="8"/>
                  </a:lnTo>
                  <a:lnTo>
                    <a:pt x="174" y="3"/>
                  </a:lnTo>
                  <a:lnTo>
                    <a:pt x="164" y="0"/>
                  </a:lnTo>
                  <a:lnTo>
                    <a:pt x="160" y="2"/>
                  </a:lnTo>
                  <a:lnTo>
                    <a:pt x="150" y="0"/>
                  </a:lnTo>
                  <a:lnTo>
                    <a:pt x="147" y="14"/>
                  </a:lnTo>
                  <a:lnTo>
                    <a:pt x="146" y="18"/>
                  </a:lnTo>
                  <a:lnTo>
                    <a:pt x="137" y="30"/>
                  </a:lnTo>
                  <a:lnTo>
                    <a:pt x="127" y="71"/>
                  </a:lnTo>
                  <a:lnTo>
                    <a:pt x="116" y="105"/>
                  </a:lnTo>
                  <a:lnTo>
                    <a:pt x="115" y="108"/>
                  </a:lnTo>
                  <a:lnTo>
                    <a:pt x="99" y="130"/>
                  </a:lnTo>
                  <a:lnTo>
                    <a:pt x="83" y="184"/>
                  </a:lnTo>
                  <a:lnTo>
                    <a:pt x="82" y="188"/>
                  </a:lnTo>
                  <a:lnTo>
                    <a:pt x="63" y="217"/>
                  </a:lnTo>
                  <a:lnTo>
                    <a:pt x="56" y="235"/>
                  </a:lnTo>
                  <a:lnTo>
                    <a:pt x="37" y="257"/>
                  </a:lnTo>
                  <a:lnTo>
                    <a:pt x="32" y="259"/>
                  </a:lnTo>
                  <a:lnTo>
                    <a:pt x="32" y="272"/>
                  </a:lnTo>
                  <a:lnTo>
                    <a:pt x="30" y="277"/>
                  </a:lnTo>
                  <a:lnTo>
                    <a:pt x="25" y="279"/>
                  </a:lnTo>
                  <a:lnTo>
                    <a:pt x="24" y="284"/>
                  </a:lnTo>
                  <a:lnTo>
                    <a:pt x="23" y="288"/>
                  </a:lnTo>
                  <a:lnTo>
                    <a:pt x="19" y="296"/>
                  </a:lnTo>
                  <a:lnTo>
                    <a:pt x="14" y="297"/>
                  </a:lnTo>
                  <a:lnTo>
                    <a:pt x="11" y="298"/>
                  </a:lnTo>
                  <a:lnTo>
                    <a:pt x="13" y="331"/>
                  </a:lnTo>
                  <a:lnTo>
                    <a:pt x="11" y="335"/>
                  </a:lnTo>
                  <a:lnTo>
                    <a:pt x="7" y="347"/>
                  </a:lnTo>
                  <a:lnTo>
                    <a:pt x="7" y="356"/>
                  </a:lnTo>
                  <a:lnTo>
                    <a:pt x="5" y="360"/>
                  </a:lnTo>
                  <a:lnTo>
                    <a:pt x="0" y="365"/>
                  </a:lnTo>
                  <a:lnTo>
                    <a:pt x="7" y="381"/>
                  </a:lnTo>
                  <a:lnTo>
                    <a:pt x="10" y="387"/>
                  </a:lnTo>
                  <a:lnTo>
                    <a:pt x="310" y="465"/>
                  </a:lnTo>
                  <a:lnTo>
                    <a:pt x="521" y="514"/>
                  </a:lnTo>
                  <a:lnTo>
                    <a:pt x="523" y="514"/>
                  </a:lnTo>
                  <a:lnTo>
                    <a:pt x="562" y="346"/>
                  </a:lnTo>
                  <a:lnTo>
                    <a:pt x="563" y="343"/>
                  </a:lnTo>
                  <a:lnTo>
                    <a:pt x="571" y="332"/>
                  </a:lnTo>
                  <a:lnTo>
                    <a:pt x="571" y="321"/>
                  </a:lnTo>
                  <a:lnTo>
                    <a:pt x="572" y="317"/>
                  </a:lnTo>
                  <a:lnTo>
                    <a:pt x="575" y="316"/>
                  </a:lnTo>
                  <a:lnTo>
                    <a:pt x="577" y="313"/>
                  </a:lnTo>
                  <a:lnTo>
                    <a:pt x="578" y="312"/>
                  </a:lnTo>
                  <a:lnTo>
                    <a:pt x="574" y="307"/>
                  </a:lnTo>
                  <a:lnTo>
                    <a:pt x="573" y="306"/>
                  </a:lnTo>
                  <a:lnTo>
                    <a:pt x="563" y="301"/>
                  </a:lnTo>
                  <a:lnTo>
                    <a:pt x="562" y="297"/>
                  </a:lnTo>
                  <a:lnTo>
                    <a:pt x="559" y="293"/>
                  </a:lnTo>
                  <a:lnTo>
                    <a:pt x="563" y="281"/>
                  </a:lnTo>
                  <a:lnTo>
                    <a:pt x="565" y="278"/>
                  </a:lnTo>
                  <a:lnTo>
                    <a:pt x="582" y="250"/>
                  </a:lnTo>
                  <a:lnTo>
                    <a:pt x="585" y="249"/>
                  </a:lnTo>
                  <a:lnTo>
                    <a:pt x="596" y="245"/>
                  </a:lnTo>
                  <a:lnTo>
                    <a:pt x="602" y="238"/>
                  </a:lnTo>
                  <a:lnTo>
                    <a:pt x="602" y="231"/>
                  </a:lnTo>
                  <a:lnTo>
                    <a:pt x="604" y="229"/>
                  </a:lnTo>
                  <a:lnTo>
                    <a:pt x="610" y="225"/>
                  </a:lnTo>
                  <a:lnTo>
                    <a:pt x="642" y="175"/>
                  </a:lnTo>
                  <a:lnTo>
                    <a:pt x="640" y="167"/>
                  </a:lnTo>
                  <a:close/>
                </a:path>
              </a:pathLst>
            </a:custGeom>
            <a:solidFill>
              <a:srgbClr val="00608A"/>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3" name="Freeform 192">
              <a:extLst>
                <a:ext uri="{FF2B5EF4-FFF2-40B4-BE49-F238E27FC236}">
                  <a16:creationId xmlns:a16="http://schemas.microsoft.com/office/drawing/2014/main" id="{C69E73B5-4AD1-F59E-8183-7E01C9107871}"/>
                </a:ext>
              </a:extLst>
            </p:cNvPr>
            <p:cNvSpPr>
              <a:spLocks/>
            </p:cNvSpPr>
            <p:nvPr/>
          </p:nvSpPr>
          <p:spPr bwMode="auto">
            <a:xfrm>
              <a:off x="3207788" y="2936876"/>
              <a:ext cx="1009650" cy="1684338"/>
            </a:xfrm>
            <a:custGeom>
              <a:avLst/>
              <a:gdLst>
                <a:gd name="T0" fmla="*/ 589 w 595"/>
                <a:gd name="T1" fmla="*/ 853 h 992"/>
                <a:gd name="T2" fmla="*/ 585 w 595"/>
                <a:gd name="T3" fmla="*/ 851 h 992"/>
                <a:gd name="T4" fmla="*/ 577 w 595"/>
                <a:gd name="T5" fmla="*/ 832 h 992"/>
                <a:gd name="T6" fmla="*/ 576 w 595"/>
                <a:gd name="T7" fmla="*/ 816 h 992"/>
                <a:gd name="T8" fmla="*/ 573 w 595"/>
                <a:gd name="T9" fmla="*/ 807 h 992"/>
                <a:gd name="T10" fmla="*/ 574 w 595"/>
                <a:gd name="T11" fmla="*/ 792 h 992"/>
                <a:gd name="T12" fmla="*/ 262 w 595"/>
                <a:gd name="T13" fmla="*/ 342 h 992"/>
                <a:gd name="T14" fmla="*/ 310 w 595"/>
                <a:gd name="T15" fmla="*/ 69 h 992"/>
                <a:gd name="T16" fmla="*/ 52 w 595"/>
                <a:gd name="T17" fmla="*/ 0 h 992"/>
                <a:gd name="T18" fmla="*/ 49 w 595"/>
                <a:gd name="T19" fmla="*/ 25 h 992"/>
                <a:gd name="T20" fmla="*/ 34 w 595"/>
                <a:gd name="T21" fmla="*/ 67 h 992"/>
                <a:gd name="T22" fmla="*/ 4 w 595"/>
                <a:gd name="T23" fmla="*/ 113 h 992"/>
                <a:gd name="T24" fmla="*/ 0 w 595"/>
                <a:gd name="T25" fmla="*/ 141 h 992"/>
                <a:gd name="T26" fmla="*/ 1 w 595"/>
                <a:gd name="T27" fmla="*/ 166 h 992"/>
                <a:gd name="T28" fmla="*/ 13 w 595"/>
                <a:gd name="T29" fmla="*/ 197 h 992"/>
                <a:gd name="T30" fmla="*/ 7 w 595"/>
                <a:gd name="T31" fmla="*/ 228 h 992"/>
                <a:gd name="T32" fmla="*/ 4 w 595"/>
                <a:gd name="T33" fmla="*/ 264 h 992"/>
                <a:gd name="T34" fmla="*/ 17 w 595"/>
                <a:gd name="T35" fmla="*/ 313 h 992"/>
                <a:gd name="T36" fmla="*/ 25 w 595"/>
                <a:gd name="T37" fmla="*/ 373 h 992"/>
                <a:gd name="T38" fmla="*/ 57 w 595"/>
                <a:gd name="T39" fmla="*/ 395 h 992"/>
                <a:gd name="T40" fmla="*/ 68 w 595"/>
                <a:gd name="T41" fmla="*/ 378 h 992"/>
                <a:gd name="T42" fmla="*/ 72 w 595"/>
                <a:gd name="T43" fmla="*/ 402 h 992"/>
                <a:gd name="T44" fmla="*/ 74 w 595"/>
                <a:gd name="T45" fmla="*/ 432 h 992"/>
                <a:gd name="T46" fmla="*/ 61 w 595"/>
                <a:gd name="T47" fmla="*/ 409 h 992"/>
                <a:gd name="T48" fmla="*/ 55 w 595"/>
                <a:gd name="T49" fmla="*/ 418 h 992"/>
                <a:gd name="T50" fmla="*/ 49 w 595"/>
                <a:gd name="T51" fmla="*/ 432 h 992"/>
                <a:gd name="T52" fmla="*/ 64 w 595"/>
                <a:gd name="T53" fmla="*/ 486 h 992"/>
                <a:gd name="T54" fmla="*/ 80 w 595"/>
                <a:gd name="T55" fmla="*/ 509 h 992"/>
                <a:gd name="T56" fmla="*/ 62 w 595"/>
                <a:gd name="T57" fmla="*/ 525 h 992"/>
                <a:gd name="T58" fmla="*/ 63 w 595"/>
                <a:gd name="T59" fmla="*/ 550 h 992"/>
                <a:gd name="T60" fmla="*/ 84 w 595"/>
                <a:gd name="T61" fmla="*/ 589 h 992"/>
                <a:gd name="T62" fmla="*/ 116 w 595"/>
                <a:gd name="T63" fmla="*/ 646 h 992"/>
                <a:gd name="T64" fmla="*/ 112 w 595"/>
                <a:gd name="T65" fmla="*/ 657 h 992"/>
                <a:gd name="T66" fmla="*/ 123 w 595"/>
                <a:gd name="T67" fmla="*/ 685 h 992"/>
                <a:gd name="T68" fmla="*/ 116 w 595"/>
                <a:gd name="T69" fmla="*/ 715 h 992"/>
                <a:gd name="T70" fmla="*/ 121 w 595"/>
                <a:gd name="T71" fmla="*/ 736 h 992"/>
                <a:gd name="T72" fmla="*/ 180 w 595"/>
                <a:gd name="T73" fmla="*/ 760 h 992"/>
                <a:gd name="T74" fmla="*/ 213 w 595"/>
                <a:gd name="T75" fmla="*/ 791 h 992"/>
                <a:gd name="T76" fmla="*/ 257 w 595"/>
                <a:gd name="T77" fmla="*/ 810 h 992"/>
                <a:gd name="T78" fmla="*/ 266 w 595"/>
                <a:gd name="T79" fmla="*/ 828 h 992"/>
                <a:gd name="T80" fmla="*/ 281 w 595"/>
                <a:gd name="T81" fmla="*/ 842 h 992"/>
                <a:gd name="T82" fmla="*/ 314 w 595"/>
                <a:gd name="T83" fmla="*/ 881 h 992"/>
                <a:gd name="T84" fmla="*/ 331 w 595"/>
                <a:gd name="T85" fmla="*/ 947 h 992"/>
                <a:gd name="T86" fmla="*/ 337 w 595"/>
                <a:gd name="T87" fmla="*/ 958 h 992"/>
                <a:gd name="T88" fmla="*/ 337 w 595"/>
                <a:gd name="T89" fmla="*/ 974 h 992"/>
                <a:gd name="T90" fmla="*/ 519 w 595"/>
                <a:gd name="T91" fmla="*/ 987 h 992"/>
                <a:gd name="T92" fmla="*/ 538 w 595"/>
                <a:gd name="T93" fmla="*/ 987 h 992"/>
                <a:gd name="T94" fmla="*/ 541 w 595"/>
                <a:gd name="T95" fmla="*/ 977 h 992"/>
                <a:gd name="T96" fmla="*/ 532 w 595"/>
                <a:gd name="T97" fmla="*/ 969 h 992"/>
                <a:gd name="T98" fmla="*/ 529 w 595"/>
                <a:gd name="T99" fmla="*/ 960 h 992"/>
                <a:gd name="T100" fmla="*/ 533 w 595"/>
                <a:gd name="T101" fmla="*/ 948 h 992"/>
                <a:gd name="T102" fmla="*/ 531 w 595"/>
                <a:gd name="T103" fmla="*/ 936 h 992"/>
                <a:gd name="T104" fmla="*/ 535 w 595"/>
                <a:gd name="T105" fmla="*/ 930 h 992"/>
                <a:gd name="T106" fmla="*/ 555 w 595"/>
                <a:gd name="T107" fmla="*/ 911 h 992"/>
                <a:gd name="T108" fmla="*/ 571 w 595"/>
                <a:gd name="T109" fmla="*/ 875 h 992"/>
                <a:gd name="T110" fmla="*/ 577 w 595"/>
                <a:gd name="T111" fmla="*/ 872 h 992"/>
                <a:gd name="T112" fmla="*/ 591 w 595"/>
                <a:gd name="T113" fmla="*/ 865 h 992"/>
                <a:gd name="T114" fmla="*/ 592 w 595"/>
                <a:gd name="T115" fmla="*/ 860 h 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5" h="992">
                  <a:moveTo>
                    <a:pt x="592" y="860"/>
                  </a:moveTo>
                  <a:cubicBezTo>
                    <a:pt x="591" y="857"/>
                    <a:pt x="591" y="857"/>
                    <a:pt x="591" y="857"/>
                  </a:cubicBezTo>
                  <a:cubicBezTo>
                    <a:pt x="589" y="853"/>
                    <a:pt x="589" y="853"/>
                    <a:pt x="589" y="853"/>
                  </a:cubicBezTo>
                  <a:cubicBezTo>
                    <a:pt x="588" y="853"/>
                    <a:pt x="588" y="853"/>
                    <a:pt x="588" y="853"/>
                  </a:cubicBezTo>
                  <a:cubicBezTo>
                    <a:pt x="586" y="851"/>
                    <a:pt x="586" y="851"/>
                    <a:pt x="586" y="851"/>
                  </a:cubicBezTo>
                  <a:cubicBezTo>
                    <a:pt x="585" y="851"/>
                    <a:pt x="585" y="851"/>
                    <a:pt x="585" y="851"/>
                  </a:cubicBezTo>
                  <a:cubicBezTo>
                    <a:pt x="584" y="851"/>
                    <a:pt x="584" y="851"/>
                    <a:pt x="584" y="851"/>
                  </a:cubicBezTo>
                  <a:cubicBezTo>
                    <a:pt x="579" y="841"/>
                    <a:pt x="579" y="841"/>
                    <a:pt x="579" y="841"/>
                  </a:cubicBezTo>
                  <a:cubicBezTo>
                    <a:pt x="577" y="832"/>
                    <a:pt x="577" y="832"/>
                    <a:pt x="577" y="832"/>
                  </a:cubicBezTo>
                  <a:cubicBezTo>
                    <a:pt x="578" y="825"/>
                    <a:pt x="578" y="825"/>
                    <a:pt x="578" y="825"/>
                  </a:cubicBezTo>
                  <a:cubicBezTo>
                    <a:pt x="578" y="821"/>
                    <a:pt x="578" y="821"/>
                    <a:pt x="578" y="821"/>
                  </a:cubicBezTo>
                  <a:cubicBezTo>
                    <a:pt x="576" y="816"/>
                    <a:pt x="576" y="816"/>
                    <a:pt x="576" y="816"/>
                  </a:cubicBezTo>
                  <a:cubicBezTo>
                    <a:pt x="574" y="810"/>
                    <a:pt x="574" y="810"/>
                    <a:pt x="574" y="810"/>
                  </a:cubicBezTo>
                  <a:cubicBezTo>
                    <a:pt x="574" y="809"/>
                    <a:pt x="574" y="809"/>
                    <a:pt x="574" y="809"/>
                  </a:cubicBezTo>
                  <a:cubicBezTo>
                    <a:pt x="573" y="807"/>
                    <a:pt x="573" y="807"/>
                    <a:pt x="573" y="807"/>
                  </a:cubicBezTo>
                  <a:cubicBezTo>
                    <a:pt x="574" y="801"/>
                    <a:pt x="574" y="801"/>
                    <a:pt x="574" y="801"/>
                  </a:cubicBezTo>
                  <a:cubicBezTo>
                    <a:pt x="574" y="800"/>
                    <a:pt x="574" y="800"/>
                    <a:pt x="574" y="800"/>
                  </a:cubicBezTo>
                  <a:cubicBezTo>
                    <a:pt x="574" y="792"/>
                    <a:pt x="574" y="792"/>
                    <a:pt x="574" y="792"/>
                  </a:cubicBezTo>
                  <a:cubicBezTo>
                    <a:pt x="574" y="791"/>
                    <a:pt x="574" y="791"/>
                    <a:pt x="574" y="791"/>
                  </a:cubicBezTo>
                  <a:cubicBezTo>
                    <a:pt x="263" y="346"/>
                    <a:pt x="263" y="346"/>
                    <a:pt x="263" y="346"/>
                  </a:cubicBezTo>
                  <a:cubicBezTo>
                    <a:pt x="262" y="342"/>
                    <a:pt x="262" y="342"/>
                    <a:pt x="262" y="342"/>
                  </a:cubicBezTo>
                  <a:cubicBezTo>
                    <a:pt x="315" y="141"/>
                    <a:pt x="315" y="141"/>
                    <a:pt x="315" y="141"/>
                  </a:cubicBezTo>
                  <a:cubicBezTo>
                    <a:pt x="332" y="75"/>
                    <a:pt x="332" y="75"/>
                    <a:pt x="332" y="75"/>
                  </a:cubicBezTo>
                  <a:cubicBezTo>
                    <a:pt x="310" y="69"/>
                    <a:pt x="310" y="69"/>
                    <a:pt x="310" y="69"/>
                  </a:cubicBezTo>
                  <a:cubicBezTo>
                    <a:pt x="56" y="3"/>
                    <a:pt x="56" y="3"/>
                    <a:pt x="56" y="3"/>
                  </a:cubicBezTo>
                  <a:cubicBezTo>
                    <a:pt x="53" y="2"/>
                    <a:pt x="53" y="2"/>
                    <a:pt x="53" y="2"/>
                  </a:cubicBezTo>
                  <a:cubicBezTo>
                    <a:pt x="52" y="0"/>
                    <a:pt x="52" y="0"/>
                    <a:pt x="52" y="0"/>
                  </a:cubicBezTo>
                  <a:cubicBezTo>
                    <a:pt x="49" y="1"/>
                    <a:pt x="49" y="1"/>
                    <a:pt x="49" y="1"/>
                  </a:cubicBezTo>
                  <a:cubicBezTo>
                    <a:pt x="43" y="14"/>
                    <a:pt x="43" y="14"/>
                    <a:pt x="43" y="14"/>
                  </a:cubicBezTo>
                  <a:cubicBezTo>
                    <a:pt x="49" y="25"/>
                    <a:pt x="49" y="25"/>
                    <a:pt x="49" y="25"/>
                  </a:cubicBezTo>
                  <a:cubicBezTo>
                    <a:pt x="47" y="52"/>
                    <a:pt x="47" y="52"/>
                    <a:pt x="47" y="52"/>
                  </a:cubicBezTo>
                  <a:cubicBezTo>
                    <a:pt x="39" y="61"/>
                    <a:pt x="39" y="61"/>
                    <a:pt x="39" y="61"/>
                  </a:cubicBezTo>
                  <a:cubicBezTo>
                    <a:pt x="34" y="67"/>
                    <a:pt x="34" y="67"/>
                    <a:pt x="34" y="67"/>
                  </a:cubicBezTo>
                  <a:cubicBezTo>
                    <a:pt x="31" y="76"/>
                    <a:pt x="31" y="76"/>
                    <a:pt x="31" y="76"/>
                  </a:cubicBezTo>
                  <a:cubicBezTo>
                    <a:pt x="31" y="83"/>
                    <a:pt x="31" y="83"/>
                    <a:pt x="31" y="83"/>
                  </a:cubicBezTo>
                  <a:cubicBezTo>
                    <a:pt x="4" y="113"/>
                    <a:pt x="4" y="113"/>
                    <a:pt x="4" y="113"/>
                  </a:cubicBezTo>
                  <a:cubicBezTo>
                    <a:pt x="0" y="129"/>
                    <a:pt x="0" y="129"/>
                    <a:pt x="0" y="129"/>
                  </a:cubicBezTo>
                  <a:cubicBezTo>
                    <a:pt x="0" y="135"/>
                    <a:pt x="0" y="135"/>
                    <a:pt x="0" y="135"/>
                  </a:cubicBezTo>
                  <a:cubicBezTo>
                    <a:pt x="0" y="141"/>
                    <a:pt x="0" y="141"/>
                    <a:pt x="0" y="141"/>
                  </a:cubicBezTo>
                  <a:cubicBezTo>
                    <a:pt x="0" y="152"/>
                    <a:pt x="0" y="152"/>
                    <a:pt x="0" y="152"/>
                  </a:cubicBezTo>
                  <a:cubicBezTo>
                    <a:pt x="0" y="159"/>
                    <a:pt x="0" y="159"/>
                    <a:pt x="0" y="159"/>
                  </a:cubicBezTo>
                  <a:cubicBezTo>
                    <a:pt x="1" y="166"/>
                    <a:pt x="1" y="166"/>
                    <a:pt x="1" y="166"/>
                  </a:cubicBezTo>
                  <a:cubicBezTo>
                    <a:pt x="4" y="171"/>
                    <a:pt x="4" y="171"/>
                    <a:pt x="4" y="171"/>
                  </a:cubicBezTo>
                  <a:cubicBezTo>
                    <a:pt x="4" y="176"/>
                    <a:pt x="4" y="176"/>
                    <a:pt x="4" y="176"/>
                  </a:cubicBezTo>
                  <a:cubicBezTo>
                    <a:pt x="13" y="197"/>
                    <a:pt x="13" y="197"/>
                    <a:pt x="13" y="197"/>
                  </a:cubicBezTo>
                  <a:cubicBezTo>
                    <a:pt x="17" y="214"/>
                    <a:pt x="17" y="214"/>
                    <a:pt x="17" y="214"/>
                  </a:cubicBezTo>
                  <a:cubicBezTo>
                    <a:pt x="13" y="218"/>
                    <a:pt x="13" y="218"/>
                    <a:pt x="13" y="218"/>
                  </a:cubicBezTo>
                  <a:cubicBezTo>
                    <a:pt x="7" y="228"/>
                    <a:pt x="7" y="228"/>
                    <a:pt x="7" y="228"/>
                  </a:cubicBezTo>
                  <a:cubicBezTo>
                    <a:pt x="1" y="249"/>
                    <a:pt x="1" y="249"/>
                    <a:pt x="1" y="249"/>
                  </a:cubicBezTo>
                  <a:cubicBezTo>
                    <a:pt x="1" y="257"/>
                    <a:pt x="1" y="257"/>
                    <a:pt x="1" y="257"/>
                  </a:cubicBezTo>
                  <a:cubicBezTo>
                    <a:pt x="4" y="264"/>
                    <a:pt x="4" y="264"/>
                    <a:pt x="4" y="264"/>
                  </a:cubicBezTo>
                  <a:cubicBezTo>
                    <a:pt x="0" y="272"/>
                    <a:pt x="0" y="272"/>
                    <a:pt x="0" y="272"/>
                  </a:cubicBezTo>
                  <a:cubicBezTo>
                    <a:pt x="10" y="303"/>
                    <a:pt x="10" y="303"/>
                    <a:pt x="10" y="303"/>
                  </a:cubicBezTo>
                  <a:cubicBezTo>
                    <a:pt x="17" y="313"/>
                    <a:pt x="17" y="313"/>
                    <a:pt x="17" y="313"/>
                  </a:cubicBezTo>
                  <a:cubicBezTo>
                    <a:pt x="31" y="327"/>
                    <a:pt x="31" y="327"/>
                    <a:pt x="31" y="327"/>
                  </a:cubicBezTo>
                  <a:cubicBezTo>
                    <a:pt x="31" y="363"/>
                    <a:pt x="31" y="363"/>
                    <a:pt x="31" y="363"/>
                  </a:cubicBezTo>
                  <a:cubicBezTo>
                    <a:pt x="25" y="373"/>
                    <a:pt x="25" y="373"/>
                    <a:pt x="25" y="373"/>
                  </a:cubicBezTo>
                  <a:cubicBezTo>
                    <a:pt x="38" y="378"/>
                    <a:pt x="38" y="378"/>
                    <a:pt x="38" y="378"/>
                  </a:cubicBezTo>
                  <a:cubicBezTo>
                    <a:pt x="49" y="392"/>
                    <a:pt x="49" y="392"/>
                    <a:pt x="49" y="392"/>
                  </a:cubicBezTo>
                  <a:cubicBezTo>
                    <a:pt x="57" y="395"/>
                    <a:pt x="57" y="395"/>
                    <a:pt x="57" y="395"/>
                  </a:cubicBezTo>
                  <a:cubicBezTo>
                    <a:pt x="61" y="392"/>
                    <a:pt x="61" y="392"/>
                    <a:pt x="61" y="392"/>
                  </a:cubicBezTo>
                  <a:cubicBezTo>
                    <a:pt x="61" y="386"/>
                    <a:pt x="61" y="386"/>
                    <a:pt x="61" y="386"/>
                  </a:cubicBezTo>
                  <a:cubicBezTo>
                    <a:pt x="68" y="378"/>
                    <a:pt x="68" y="378"/>
                    <a:pt x="68" y="378"/>
                  </a:cubicBezTo>
                  <a:cubicBezTo>
                    <a:pt x="72" y="379"/>
                    <a:pt x="72" y="379"/>
                    <a:pt x="72" y="379"/>
                  </a:cubicBezTo>
                  <a:cubicBezTo>
                    <a:pt x="71" y="392"/>
                    <a:pt x="71" y="392"/>
                    <a:pt x="71" y="392"/>
                  </a:cubicBezTo>
                  <a:cubicBezTo>
                    <a:pt x="72" y="402"/>
                    <a:pt x="72" y="402"/>
                    <a:pt x="72" y="402"/>
                  </a:cubicBezTo>
                  <a:cubicBezTo>
                    <a:pt x="77" y="420"/>
                    <a:pt x="77" y="420"/>
                    <a:pt x="77" y="420"/>
                  </a:cubicBezTo>
                  <a:cubicBezTo>
                    <a:pt x="76" y="428"/>
                    <a:pt x="76" y="428"/>
                    <a:pt x="76" y="428"/>
                  </a:cubicBezTo>
                  <a:cubicBezTo>
                    <a:pt x="74" y="432"/>
                    <a:pt x="74" y="432"/>
                    <a:pt x="74" y="432"/>
                  </a:cubicBezTo>
                  <a:cubicBezTo>
                    <a:pt x="62" y="422"/>
                    <a:pt x="62" y="422"/>
                    <a:pt x="62" y="422"/>
                  </a:cubicBezTo>
                  <a:cubicBezTo>
                    <a:pt x="61" y="420"/>
                    <a:pt x="61" y="420"/>
                    <a:pt x="61" y="420"/>
                  </a:cubicBezTo>
                  <a:cubicBezTo>
                    <a:pt x="61" y="409"/>
                    <a:pt x="61" y="409"/>
                    <a:pt x="61" y="409"/>
                  </a:cubicBezTo>
                  <a:cubicBezTo>
                    <a:pt x="57" y="402"/>
                    <a:pt x="57" y="402"/>
                    <a:pt x="57" y="402"/>
                  </a:cubicBezTo>
                  <a:cubicBezTo>
                    <a:pt x="55" y="402"/>
                    <a:pt x="55" y="402"/>
                    <a:pt x="55" y="402"/>
                  </a:cubicBezTo>
                  <a:cubicBezTo>
                    <a:pt x="55" y="418"/>
                    <a:pt x="55" y="418"/>
                    <a:pt x="55" y="418"/>
                  </a:cubicBezTo>
                  <a:cubicBezTo>
                    <a:pt x="50" y="420"/>
                    <a:pt x="50" y="420"/>
                    <a:pt x="50" y="420"/>
                  </a:cubicBezTo>
                  <a:cubicBezTo>
                    <a:pt x="53" y="428"/>
                    <a:pt x="53" y="428"/>
                    <a:pt x="53" y="428"/>
                  </a:cubicBezTo>
                  <a:cubicBezTo>
                    <a:pt x="49" y="432"/>
                    <a:pt x="49" y="432"/>
                    <a:pt x="49" y="432"/>
                  </a:cubicBezTo>
                  <a:cubicBezTo>
                    <a:pt x="49" y="464"/>
                    <a:pt x="49" y="464"/>
                    <a:pt x="49" y="464"/>
                  </a:cubicBezTo>
                  <a:cubicBezTo>
                    <a:pt x="55" y="474"/>
                    <a:pt x="55" y="474"/>
                    <a:pt x="55" y="474"/>
                  </a:cubicBezTo>
                  <a:cubicBezTo>
                    <a:pt x="64" y="486"/>
                    <a:pt x="64" y="486"/>
                    <a:pt x="64" y="486"/>
                  </a:cubicBezTo>
                  <a:cubicBezTo>
                    <a:pt x="76" y="489"/>
                    <a:pt x="76" y="489"/>
                    <a:pt x="76" y="489"/>
                  </a:cubicBezTo>
                  <a:cubicBezTo>
                    <a:pt x="81" y="493"/>
                    <a:pt x="81" y="493"/>
                    <a:pt x="81" y="493"/>
                  </a:cubicBezTo>
                  <a:cubicBezTo>
                    <a:pt x="80" y="509"/>
                    <a:pt x="80" y="509"/>
                    <a:pt x="80" y="509"/>
                  </a:cubicBezTo>
                  <a:cubicBezTo>
                    <a:pt x="72" y="519"/>
                    <a:pt x="72" y="519"/>
                    <a:pt x="72" y="519"/>
                  </a:cubicBezTo>
                  <a:cubicBezTo>
                    <a:pt x="67" y="519"/>
                    <a:pt x="67" y="519"/>
                    <a:pt x="67" y="519"/>
                  </a:cubicBezTo>
                  <a:cubicBezTo>
                    <a:pt x="62" y="525"/>
                    <a:pt x="62" y="525"/>
                    <a:pt x="62" y="525"/>
                  </a:cubicBezTo>
                  <a:cubicBezTo>
                    <a:pt x="61" y="547"/>
                    <a:pt x="61" y="547"/>
                    <a:pt x="61" y="547"/>
                  </a:cubicBezTo>
                  <a:cubicBezTo>
                    <a:pt x="63" y="550"/>
                    <a:pt x="63" y="550"/>
                    <a:pt x="63" y="550"/>
                  </a:cubicBezTo>
                  <a:cubicBezTo>
                    <a:pt x="63" y="550"/>
                    <a:pt x="63" y="550"/>
                    <a:pt x="63" y="550"/>
                  </a:cubicBezTo>
                  <a:cubicBezTo>
                    <a:pt x="77" y="571"/>
                    <a:pt x="77" y="571"/>
                    <a:pt x="77" y="571"/>
                  </a:cubicBezTo>
                  <a:cubicBezTo>
                    <a:pt x="80" y="579"/>
                    <a:pt x="80" y="579"/>
                    <a:pt x="80" y="579"/>
                  </a:cubicBezTo>
                  <a:cubicBezTo>
                    <a:pt x="84" y="589"/>
                    <a:pt x="84" y="589"/>
                    <a:pt x="84" y="589"/>
                  </a:cubicBezTo>
                  <a:cubicBezTo>
                    <a:pt x="85" y="600"/>
                    <a:pt x="85" y="600"/>
                    <a:pt x="85" y="600"/>
                  </a:cubicBezTo>
                  <a:cubicBezTo>
                    <a:pt x="111" y="638"/>
                    <a:pt x="111" y="638"/>
                    <a:pt x="111" y="638"/>
                  </a:cubicBezTo>
                  <a:cubicBezTo>
                    <a:pt x="116" y="646"/>
                    <a:pt x="116" y="646"/>
                    <a:pt x="116" y="646"/>
                  </a:cubicBezTo>
                  <a:cubicBezTo>
                    <a:pt x="116" y="654"/>
                    <a:pt x="116" y="654"/>
                    <a:pt x="116" y="654"/>
                  </a:cubicBezTo>
                  <a:cubicBezTo>
                    <a:pt x="115" y="654"/>
                    <a:pt x="115" y="654"/>
                    <a:pt x="115" y="654"/>
                  </a:cubicBezTo>
                  <a:cubicBezTo>
                    <a:pt x="112" y="657"/>
                    <a:pt x="112" y="657"/>
                    <a:pt x="112" y="657"/>
                  </a:cubicBezTo>
                  <a:cubicBezTo>
                    <a:pt x="113" y="667"/>
                    <a:pt x="113" y="667"/>
                    <a:pt x="113" y="667"/>
                  </a:cubicBezTo>
                  <a:cubicBezTo>
                    <a:pt x="121" y="671"/>
                    <a:pt x="121" y="671"/>
                    <a:pt x="121" y="671"/>
                  </a:cubicBezTo>
                  <a:cubicBezTo>
                    <a:pt x="123" y="685"/>
                    <a:pt x="123" y="685"/>
                    <a:pt x="123" y="685"/>
                  </a:cubicBezTo>
                  <a:cubicBezTo>
                    <a:pt x="122" y="688"/>
                    <a:pt x="122" y="688"/>
                    <a:pt x="122" y="688"/>
                  </a:cubicBezTo>
                  <a:cubicBezTo>
                    <a:pt x="120" y="698"/>
                    <a:pt x="120" y="698"/>
                    <a:pt x="120" y="698"/>
                  </a:cubicBezTo>
                  <a:cubicBezTo>
                    <a:pt x="116" y="715"/>
                    <a:pt x="116" y="715"/>
                    <a:pt x="116" y="715"/>
                  </a:cubicBezTo>
                  <a:cubicBezTo>
                    <a:pt x="112" y="720"/>
                    <a:pt x="112" y="720"/>
                    <a:pt x="112" y="720"/>
                  </a:cubicBezTo>
                  <a:cubicBezTo>
                    <a:pt x="112" y="727"/>
                    <a:pt x="112" y="727"/>
                    <a:pt x="112" y="727"/>
                  </a:cubicBezTo>
                  <a:cubicBezTo>
                    <a:pt x="121" y="736"/>
                    <a:pt x="121" y="736"/>
                    <a:pt x="121" y="736"/>
                  </a:cubicBezTo>
                  <a:cubicBezTo>
                    <a:pt x="135" y="744"/>
                    <a:pt x="135" y="744"/>
                    <a:pt x="135" y="744"/>
                  </a:cubicBezTo>
                  <a:cubicBezTo>
                    <a:pt x="147" y="744"/>
                    <a:pt x="147" y="744"/>
                    <a:pt x="147" y="744"/>
                  </a:cubicBezTo>
                  <a:cubicBezTo>
                    <a:pt x="180" y="760"/>
                    <a:pt x="180" y="760"/>
                    <a:pt x="180" y="760"/>
                  </a:cubicBezTo>
                  <a:cubicBezTo>
                    <a:pt x="194" y="763"/>
                    <a:pt x="194" y="763"/>
                    <a:pt x="194" y="763"/>
                  </a:cubicBezTo>
                  <a:cubicBezTo>
                    <a:pt x="207" y="771"/>
                    <a:pt x="207" y="771"/>
                    <a:pt x="207" y="771"/>
                  </a:cubicBezTo>
                  <a:cubicBezTo>
                    <a:pt x="213" y="791"/>
                    <a:pt x="213" y="791"/>
                    <a:pt x="213" y="791"/>
                  </a:cubicBezTo>
                  <a:cubicBezTo>
                    <a:pt x="227" y="803"/>
                    <a:pt x="227" y="803"/>
                    <a:pt x="227" y="803"/>
                  </a:cubicBezTo>
                  <a:cubicBezTo>
                    <a:pt x="239" y="809"/>
                    <a:pt x="239" y="809"/>
                    <a:pt x="239" y="809"/>
                  </a:cubicBezTo>
                  <a:cubicBezTo>
                    <a:pt x="257" y="810"/>
                    <a:pt x="257" y="810"/>
                    <a:pt x="257" y="810"/>
                  </a:cubicBezTo>
                  <a:cubicBezTo>
                    <a:pt x="264" y="818"/>
                    <a:pt x="264" y="818"/>
                    <a:pt x="264" y="818"/>
                  </a:cubicBezTo>
                  <a:cubicBezTo>
                    <a:pt x="263" y="823"/>
                    <a:pt x="263" y="823"/>
                    <a:pt x="263" y="823"/>
                  </a:cubicBezTo>
                  <a:cubicBezTo>
                    <a:pt x="266" y="828"/>
                    <a:pt x="266" y="828"/>
                    <a:pt x="266" y="828"/>
                  </a:cubicBezTo>
                  <a:cubicBezTo>
                    <a:pt x="260" y="837"/>
                    <a:pt x="260" y="837"/>
                    <a:pt x="260" y="837"/>
                  </a:cubicBezTo>
                  <a:cubicBezTo>
                    <a:pt x="267" y="844"/>
                    <a:pt x="267" y="844"/>
                    <a:pt x="267" y="844"/>
                  </a:cubicBezTo>
                  <a:cubicBezTo>
                    <a:pt x="281" y="842"/>
                    <a:pt x="281" y="842"/>
                    <a:pt x="281" y="842"/>
                  </a:cubicBezTo>
                  <a:cubicBezTo>
                    <a:pt x="297" y="859"/>
                    <a:pt x="297" y="859"/>
                    <a:pt x="297" y="859"/>
                  </a:cubicBezTo>
                  <a:cubicBezTo>
                    <a:pt x="305" y="873"/>
                    <a:pt x="305" y="873"/>
                    <a:pt x="305" y="873"/>
                  </a:cubicBezTo>
                  <a:cubicBezTo>
                    <a:pt x="314" y="881"/>
                    <a:pt x="314" y="881"/>
                    <a:pt x="314" y="881"/>
                  </a:cubicBezTo>
                  <a:cubicBezTo>
                    <a:pt x="331" y="915"/>
                    <a:pt x="331" y="915"/>
                    <a:pt x="331" y="915"/>
                  </a:cubicBezTo>
                  <a:cubicBezTo>
                    <a:pt x="331" y="942"/>
                    <a:pt x="331" y="942"/>
                    <a:pt x="331" y="942"/>
                  </a:cubicBezTo>
                  <a:cubicBezTo>
                    <a:pt x="331" y="947"/>
                    <a:pt x="331" y="947"/>
                    <a:pt x="331" y="947"/>
                  </a:cubicBezTo>
                  <a:cubicBezTo>
                    <a:pt x="334" y="952"/>
                    <a:pt x="334" y="952"/>
                    <a:pt x="334" y="952"/>
                  </a:cubicBezTo>
                  <a:cubicBezTo>
                    <a:pt x="337" y="952"/>
                    <a:pt x="337" y="952"/>
                    <a:pt x="337" y="952"/>
                  </a:cubicBezTo>
                  <a:cubicBezTo>
                    <a:pt x="337" y="958"/>
                    <a:pt x="337" y="958"/>
                    <a:pt x="337" y="958"/>
                  </a:cubicBezTo>
                  <a:cubicBezTo>
                    <a:pt x="334" y="961"/>
                    <a:pt x="334" y="961"/>
                    <a:pt x="334" y="961"/>
                  </a:cubicBezTo>
                  <a:cubicBezTo>
                    <a:pt x="337" y="972"/>
                    <a:pt x="337" y="972"/>
                    <a:pt x="337" y="972"/>
                  </a:cubicBezTo>
                  <a:cubicBezTo>
                    <a:pt x="337" y="974"/>
                    <a:pt x="337" y="974"/>
                    <a:pt x="337" y="974"/>
                  </a:cubicBezTo>
                  <a:cubicBezTo>
                    <a:pt x="516" y="990"/>
                    <a:pt x="516" y="990"/>
                    <a:pt x="516" y="990"/>
                  </a:cubicBezTo>
                  <a:cubicBezTo>
                    <a:pt x="516" y="988"/>
                    <a:pt x="516" y="988"/>
                    <a:pt x="516" y="988"/>
                  </a:cubicBezTo>
                  <a:cubicBezTo>
                    <a:pt x="519" y="987"/>
                    <a:pt x="519" y="987"/>
                    <a:pt x="519" y="987"/>
                  </a:cubicBezTo>
                  <a:cubicBezTo>
                    <a:pt x="532" y="992"/>
                    <a:pt x="532" y="992"/>
                    <a:pt x="532" y="992"/>
                  </a:cubicBezTo>
                  <a:cubicBezTo>
                    <a:pt x="533" y="992"/>
                    <a:pt x="533" y="992"/>
                    <a:pt x="533" y="992"/>
                  </a:cubicBezTo>
                  <a:cubicBezTo>
                    <a:pt x="538" y="987"/>
                    <a:pt x="538" y="987"/>
                    <a:pt x="538" y="987"/>
                  </a:cubicBezTo>
                  <a:cubicBezTo>
                    <a:pt x="539" y="986"/>
                    <a:pt x="539" y="986"/>
                    <a:pt x="539" y="986"/>
                  </a:cubicBezTo>
                  <a:cubicBezTo>
                    <a:pt x="540" y="981"/>
                    <a:pt x="540" y="981"/>
                    <a:pt x="540" y="981"/>
                  </a:cubicBezTo>
                  <a:cubicBezTo>
                    <a:pt x="541" y="977"/>
                    <a:pt x="541" y="977"/>
                    <a:pt x="541" y="977"/>
                  </a:cubicBezTo>
                  <a:cubicBezTo>
                    <a:pt x="541" y="977"/>
                    <a:pt x="541" y="977"/>
                    <a:pt x="541" y="977"/>
                  </a:cubicBezTo>
                  <a:cubicBezTo>
                    <a:pt x="541" y="975"/>
                    <a:pt x="541" y="975"/>
                    <a:pt x="541" y="975"/>
                  </a:cubicBezTo>
                  <a:cubicBezTo>
                    <a:pt x="532" y="969"/>
                    <a:pt x="532" y="969"/>
                    <a:pt x="532" y="969"/>
                  </a:cubicBezTo>
                  <a:cubicBezTo>
                    <a:pt x="532" y="968"/>
                    <a:pt x="532" y="968"/>
                    <a:pt x="532" y="968"/>
                  </a:cubicBezTo>
                  <a:cubicBezTo>
                    <a:pt x="530" y="963"/>
                    <a:pt x="530" y="963"/>
                    <a:pt x="530" y="963"/>
                  </a:cubicBezTo>
                  <a:cubicBezTo>
                    <a:pt x="529" y="960"/>
                    <a:pt x="529" y="960"/>
                    <a:pt x="529" y="960"/>
                  </a:cubicBezTo>
                  <a:cubicBezTo>
                    <a:pt x="531" y="953"/>
                    <a:pt x="531" y="953"/>
                    <a:pt x="531" y="953"/>
                  </a:cubicBezTo>
                  <a:cubicBezTo>
                    <a:pt x="533" y="949"/>
                    <a:pt x="533" y="949"/>
                    <a:pt x="533" y="949"/>
                  </a:cubicBezTo>
                  <a:cubicBezTo>
                    <a:pt x="533" y="948"/>
                    <a:pt x="533" y="948"/>
                    <a:pt x="533" y="948"/>
                  </a:cubicBezTo>
                  <a:cubicBezTo>
                    <a:pt x="532" y="942"/>
                    <a:pt x="532" y="942"/>
                    <a:pt x="532" y="942"/>
                  </a:cubicBezTo>
                  <a:cubicBezTo>
                    <a:pt x="531" y="937"/>
                    <a:pt x="531" y="937"/>
                    <a:pt x="531" y="937"/>
                  </a:cubicBezTo>
                  <a:cubicBezTo>
                    <a:pt x="531" y="936"/>
                    <a:pt x="531" y="936"/>
                    <a:pt x="531" y="936"/>
                  </a:cubicBezTo>
                  <a:cubicBezTo>
                    <a:pt x="532" y="933"/>
                    <a:pt x="532" y="933"/>
                    <a:pt x="532" y="933"/>
                  </a:cubicBezTo>
                  <a:cubicBezTo>
                    <a:pt x="533" y="931"/>
                    <a:pt x="533" y="931"/>
                    <a:pt x="533" y="931"/>
                  </a:cubicBezTo>
                  <a:cubicBezTo>
                    <a:pt x="535" y="930"/>
                    <a:pt x="535" y="930"/>
                    <a:pt x="535" y="930"/>
                  </a:cubicBezTo>
                  <a:cubicBezTo>
                    <a:pt x="541" y="930"/>
                    <a:pt x="541" y="930"/>
                    <a:pt x="541" y="930"/>
                  </a:cubicBezTo>
                  <a:cubicBezTo>
                    <a:pt x="553" y="914"/>
                    <a:pt x="553" y="914"/>
                    <a:pt x="553" y="914"/>
                  </a:cubicBezTo>
                  <a:cubicBezTo>
                    <a:pt x="555" y="911"/>
                    <a:pt x="555" y="911"/>
                    <a:pt x="555" y="911"/>
                  </a:cubicBezTo>
                  <a:cubicBezTo>
                    <a:pt x="556" y="909"/>
                    <a:pt x="556" y="909"/>
                    <a:pt x="556" y="909"/>
                  </a:cubicBezTo>
                  <a:cubicBezTo>
                    <a:pt x="562" y="886"/>
                    <a:pt x="562" y="886"/>
                    <a:pt x="562" y="886"/>
                  </a:cubicBezTo>
                  <a:cubicBezTo>
                    <a:pt x="571" y="875"/>
                    <a:pt x="571" y="875"/>
                    <a:pt x="571" y="875"/>
                  </a:cubicBezTo>
                  <a:cubicBezTo>
                    <a:pt x="571" y="874"/>
                    <a:pt x="571" y="874"/>
                    <a:pt x="571" y="874"/>
                  </a:cubicBezTo>
                  <a:cubicBezTo>
                    <a:pt x="574" y="873"/>
                    <a:pt x="574" y="873"/>
                    <a:pt x="574" y="873"/>
                  </a:cubicBezTo>
                  <a:cubicBezTo>
                    <a:pt x="577" y="872"/>
                    <a:pt x="577" y="872"/>
                    <a:pt x="577" y="872"/>
                  </a:cubicBezTo>
                  <a:cubicBezTo>
                    <a:pt x="580" y="871"/>
                    <a:pt x="580" y="871"/>
                    <a:pt x="580" y="871"/>
                  </a:cubicBezTo>
                  <a:cubicBezTo>
                    <a:pt x="590" y="864"/>
                    <a:pt x="590" y="864"/>
                    <a:pt x="590" y="864"/>
                  </a:cubicBezTo>
                  <a:cubicBezTo>
                    <a:pt x="591" y="865"/>
                    <a:pt x="591" y="865"/>
                    <a:pt x="591" y="865"/>
                  </a:cubicBezTo>
                  <a:cubicBezTo>
                    <a:pt x="592" y="866"/>
                    <a:pt x="592" y="866"/>
                    <a:pt x="592" y="866"/>
                  </a:cubicBezTo>
                  <a:cubicBezTo>
                    <a:pt x="595" y="864"/>
                    <a:pt x="595" y="864"/>
                    <a:pt x="595" y="864"/>
                  </a:cubicBezTo>
                  <a:lnTo>
                    <a:pt x="592" y="860"/>
                  </a:lnTo>
                  <a:close/>
                </a:path>
              </a:pathLst>
            </a:custGeom>
            <a:solidFill>
              <a:srgbClr val="00608A"/>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 name="Freeform 12">
              <a:extLst>
                <a:ext uri="{FF2B5EF4-FFF2-40B4-BE49-F238E27FC236}">
                  <a16:creationId xmlns:a16="http://schemas.microsoft.com/office/drawing/2014/main" id="{3102C3F1-B333-FCCC-0ADF-C9A81FA06419}"/>
                </a:ext>
              </a:extLst>
            </p:cNvPr>
            <p:cNvSpPr>
              <a:spLocks/>
            </p:cNvSpPr>
            <p:nvPr/>
          </p:nvSpPr>
          <p:spPr bwMode="auto">
            <a:xfrm>
              <a:off x="3668163" y="3068638"/>
              <a:ext cx="795338" cy="1187450"/>
            </a:xfrm>
            <a:custGeom>
              <a:avLst/>
              <a:gdLst>
                <a:gd name="T0" fmla="*/ 473 w 501"/>
                <a:gd name="T1" fmla="*/ 86 h 748"/>
                <a:gd name="T2" fmla="*/ 287 w 501"/>
                <a:gd name="T3" fmla="*/ 50 h 748"/>
                <a:gd name="T4" fmla="*/ 226 w 501"/>
                <a:gd name="T5" fmla="*/ 35 h 748"/>
                <a:gd name="T6" fmla="*/ 75 w 501"/>
                <a:gd name="T7" fmla="*/ 0 h 748"/>
                <a:gd name="T8" fmla="*/ 0 w 501"/>
                <a:gd name="T9" fmla="*/ 282 h 748"/>
                <a:gd name="T10" fmla="*/ 325 w 501"/>
                <a:gd name="T11" fmla="*/ 748 h 748"/>
                <a:gd name="T12" fmla="*/ 330 w 501"/>
                <a:gd name="T13" fmla="*/ 729 h 748"/>
                <a:gd name="T14" fmla="*/ 328 w 501"/>
                <a:gd name="T15" fmla="*/ 724 h 748"/>
                <a:gd name="T16" fmla="*/ 327 w 501"/>
                <a:gd name="T17" fmla="*/ 721 h 748"/>
                <a:gd name="T18" fmla="*/ 331 w 501"/>
                <a:gd name="T19" fmla="*/ 673 h 748"/>
                <a:gd name="T20" fmla="*/ 329 w 501"/>
                <a:gd name="T21" fmla="*/ 655 h 748"/>
                <a:gd name="T22" fmla="*/ 329 w 501"/>
                <a:gd name="T23" fmla="*/ 655 h 748"/>
                <a:gd name="T24" fmla="*/ 329 w 501"/>
                <a:gd name="T25" fmla="*/ 654 h 748"/>
                <a:gd name="T26" fmla="*/ 330 w 501"/>
                <a:gd name="T27" fmla="*/ 651 h 748"/>
                <a:gd name="T28" fmla="*/ 334 w 501"/>
                <a:gd name="T29" fmla="*/ 646 h 748"/>
                <a:gd name="T30" fmla="*/ 337 w 501"/>
                <a:gd name="T31" fmla="*/ 645 h 748"/>
                <a:gd name="T32" fmla="*/ 346 w 501"/>
                <a:gd name="T33" fmla="*/ 644 h 748"/>
                <a:gd name="T34" fmla="*/ 348 w 501"/>
                <a:gd name="T35" fmla="*/ 644 h 748"/>
                <a:gd name="T36" fmla="*/ 348 w 501"/>
                <a:gd name="T37" fmla="*/ 644 h 748"/>
                <a:gd name="T38" fmla="*/ 367 w 501"/>
                <a:gd name="T39" fmla="*/ 649 h 748"/>
                <a:gd name="T40" fmla="*/ 372 w 501"/>
                <a:gd name="T41" fmla="*/ 650 h 748"/>
                <a:gd name="T42" fmla="*/ 377 w 501"/>
                <a:gd name="T43" fmla="*/ 656 h 748"/>
                <a:gd name="T44" fmla="*/ 378 w 501"/>
                <a:gd name="T45" fmla="*/ 659 h 748"/>
                <a:gd name="T46" fmla="*/ 378 w 501"/>
                <a:gd name="T47" fmla="*/ 662 h 748"/>
                <a:gd name="T48" fmla="*/ 379 w 501"/>
                <a:gd name="T49" fmla="*/ 664 h 748"/>
                <a:gd name="T50" fmla="*/ 382 w 501"/>
                <a:gd name="T51" fmla="*/ 664 h 748"/>
                <a:gd name="T52" fmla="*/ 397 w 501"/>
                <a:gd name="T53" fmla="*/ 626 h 748"/>
                <a:gd name="T54" fmla="*/ 398 w 501"/>
                <a:gd name="T55" fmla="*/ 618 h 748"/>
                <a:gd name="T56" fmla="*/ 407 w 501"/>
                <a:gd name="T57" fmla="*/ 577 h 748"/>
                <a:gd name="T58" fmla="*/ 501 w 501"/>
                <a:gd name="T59" fmla="*/ 92 h 748"/>
                <a:gd name="T60" fmla="*/ 473 w 501"/>
                <a:gd name="T61" fmla="*/ 86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1" h="748">
                  <a:moveTo>
                    <a:pt x="473" y="86"/>
                  </a:moveTo>
                  <a:lnTo>
                    <a:pt x="287" y="50"/>
                  </a:lnTo>
                  <a:lnTo>
                    <a:pt x="226" y="35"/>
                  </a:lnTo>
                  <a:lnTo>
                    <a:pt x="75" y="0"/>
                  </a:lnTo>
                  <a:lnTo>
                    <a:pt x="0" y="282"/>
                  </a:lnTo>
                  <a:lnTo>
                    <a:pt x="325" y="748"/>
                  </a:lnTo>
                  <a:lnTo>
                    <a:pt x="330" y="729"/>
                  </a:lnTo>
                  <a:lnTo>
                    <a:pt x="328" y="724"/>
                  </a:lnTo>
                  <a:lnTo>
                    <a:pt x="327" y="721"/>
                  </a:lnTo>
                  <a:lnTo>
                    <a:pt x="331" y="673"/>
                  </a:lnTo>
                  <a:lnTo>
                    <a:pt x="329" y="655"/>
                  </a:lnTo>
                  <a:lnTo>
                    <a:pt x="329" y="655"/>
                  </a:lnTo>
                  <a:lnTo>
                    <a:pt x="329" y="654"/>
                  </a:lnTo>
                  <a:lnTo>
                    <a:pt x="330" y="651"/>
                  </a:lnTo>
                  <a:lnTo>
                    <a:pt x="334" y="646"/>
                  </a:lnTo>
                  <a:lnTo>
                    <a:pt x="337" y="645"/>
                  </a:lnTo>
                  <a:lnTo>
                    <a:pt x="346" y="644"/>
                  </a:lnTo>
                  <a:lnTo>
                    <a:pt x="348" y="644"/>
                  </a:lnTo>
                  <a:lnTo>
                    <a:pt x="348" y="644"/>
                  </a:lnTo>
                  <a:lnTo>
                    <a:pt x="367" y="649"/>
                  </a:lnTo>
                  <a:lnTo>
                    <a:pt x="372" y="650"/>
                  </a:lnTo>
                  <a:lnTo>
                    <a:pt x="377" y="656"/>
                  </a:lnTo>
                  <a:lnTo>
                    <a:pt x="378" y="659"/>
                  </a:lnTo>
                  <a:lnTo>
                    <a:pt x="378" y="662"/>
                  </a:lnTo>
                  <a:lnTo>
                    <a:pt x="379" y="664"/>
                  </a:lnTo>
                  <a:lnTo>
                    <a:pt x="382" y="664"/>
                  </a:lnTo>
                  <a:lnTo>
                    <a:pt x="397" y="626"/>
                  </a:lnTo>
                  <a:lnTo>
                    <a:pt x="398" y="618"/>
                  </a:lnTo>
                  <a:lnTo>
                    <a:pt x="407" y="577"/>
                  </a:lnTo>
                  <a:lnTo>
                    <a:pt x="501" y="92"/>
                  </a:lnTo>
                  <a:lnTo>
                    <a:pt x="473" y="86"/>
                  </a:lnTo>
                  <a:close/>
                </a:path>
              </a:pathLst>
            </a:custGeom>
            <a:solidFill>
              <a:srgbClr val="00608A"/>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 name="Freeform 6">
              <a:extLst>
                <a:ext uri="{FF2B5EF4-FFF2-40B4-BE49-F238E27FC236}">
                  <a16:creationId xmlns:a16="http://schemas.microsoft.com/office/drawing/2014/main" id="{67E1F0CB-F81F-DE54-DCA9-1A2131E36972}"/>
                </a:ext>
              </a:extLst>
            </p:cNvPr>
            <p:cNvSpPr>
              <a:spLocks/>
            </p:cNvSpPr>
            <p:nvPr/>
          </p:nvSpPr>
          <p:spPr bwMode="auto">
            <a:xfrm>
              <a:off x="4136477" y="2078038"/>
              <a:ext cx="739775" cy="1182688"/>
            </a:xfrm>
            <a:custGeom>
              <a:avLst/>
              <a:gdLst>
                <a:gd name="T0" fmla="*/ 99 w 466"/>
                <a:gd name="T1" fmla="*/ 297 h 745"/>
                <a:gd name="T2" fmla="*/ 106 w 466"/>
                <a:gd name="T3" fmla="*/ 301 h 745"/>
                <a:gd name="T4" fmla="*/ 113 w 466"/>
                <a:gd name="T5" fmla="*/ 308 h 745"/>
                <a:gd name="T6" fmla="*/ 116 w 466"/>
                <a:gd name="T7" fmla="*/ 312 h 745"/>
                <a:gd name="T8" fmla="*/ 83 w 466"/>
                <a:gd name="T9" fmla="*/ 381 h 745"/>
                <a:gd name="T10" fmla="*/ 78 w 466"/>
                <a:gd name="T11" fmla="*/ 392 h 745"/>
                <a:gd name="T12" fmla="*/ 55 w 466"/>
                <a:gd name="T13" fmla="*/ 405 h 745"/>
                <a:gd name="T14" fmla="*/ 36 w 466"/>
                <a:gd name="T15" fmla="*/ 442 h 745"/>
                <a:gd name="T16" fmla="*/ 48 w 466"/>
                <a:gd name="T17" fmla="*/ 448 h 745"/>
                <a:gd name="T18" fmla="*/ 54 w 466"/>
                <a:gd name="T19" fmla="*/ 464 h 745"/>
                <a:gd name="T20" fmla="*/ 48 w 466"/>
                <a:gd name="T21" fmla="*/ 471 h 745"/>
                <a:gd name="T22" fmla="*/ 36 w 466"/>
                <a:gd name="T23" fmla="*/ 496 h 745"/>
                <a:gd name="T24" fmla="*/ 212 w 466"/>
                <a:gd name="T25" fmla="*/ 706 h 745"/>
                <a:gd name="T26" fmla="*/ 466 w 466"/>
                <a:gd name="T27" fmla="*/ 508 h 745"/>
                <a:gd name="T28" fmla="*/ 458 w 466"/>
                <a:gd name="T29" fmla="*/ 491 h 745"/>
                <a:gd name="T30" fmla="*/ 451 w 466"/>
                <a:gd name="T31" fmla="*/ 491 h 745"/>
                <a:gd name="T32" fmla="*/ 443 w 466"/>
                <a:gd name="T33" fmla="*/ 496 h 745"/>
                <a:gd name="T34" fmla="*/ 420 w 466"/>
                <a:gd name="T35" fmla="*/ 498 h 745"/>
                <a:gd name="T36" fmla="*/ 392 w 466"/>
                <a:gd name="T37" fmla="*/ 494 h 745"/>
                <a:gd name="T38" fmla="*/ 380 w 466"/>
                <a:gd name="T39" fmla="*/ 495 h 745"/>
                <a:gd name="T40" fmla="*/ 371 w 466"/>
                <a:gd name="T41" fmla="*/ 496 h 745"/>
                <a:gd name="T42" fmla="*/ 351 w 466"/>
                <a:gd name="T43" fmla="*/ 495 h 745"/>
                <a:gd name="T44" fmla="*/ 348 w 466"/>
                <a:gd name="T45" fmla="*/ 501 h 745"/>
                <a:gd name="T46" fmla="*/ 333 w 466"/>
                <a:gd name="T47" fmla="*/ 495 h 745"/>
                <a:gd name="T48" fmla="*/ 327 w 466"/>
                <a:gd name="T49" fmla="*/ 476 h 745"/>
                <a:gd name="T50" fmla="*/ 323 w 466"/>
                <a:gd name="T51" fmla="*/ 451 h 745"/>
                <a:gd name="T52" fmla="*/ 313 w 466"/>
                <a:gd name="T53" fmla="*/ 450 h 745"/>
                <a:gd name="T54" fmla="*/ 304 w 466"/>
                <a:gd name="T55" fmla="*/ 431 h 745"/>
                <a:gd name="T56" fmla="*/ 302 w 466"/>
                <a:gd name="T57" fmla="*/ 413 h 745"/>
                <a:gd name="T58" fmla="*/ 296 w 466"/>
                <a:gd name="T59" fmla="*/ 378 h 745"/>
                <a:gd name="T60" fmla="*/ 293 w 466"/>
                <a:gd name="T61" fmla="*/ 363 h 745"/>
                <a:gd name="T62" fmla="*/ 266 w 466"/>
                <a:gd name="T63" fmla="*/ 375 h 745"/>
                <a:gd name="T64" fmla="*/ 259 w 466"/>
                <a:gd name="T65" fmla="*/ 375 h 745"/>
                <a:gd name="T66" fmla="*/ 241 w 466"/>
                <a:gd name="T67" fmla="*/ 356 h 745"/>
                <a:gd name="T68" fmla="*/ 246 w 466"/>
                <a:gd name="T69" fmla="*/ 342 h 745"/>
                <a:gd name="T70" fmla="*/ 247 w 466"/>
                <a:gd name="T71" fmla="*/ 332 h 745"/>
                <a:gd name="T72" fmla="*/ 255 w 466"/>
                <a:gd name="T73" fmla="*/ 317 h 745"/>
                <a:gd name="T74" fmla="*/ 261 w 466"/>
                <a:gd name="T75" fmla="*/ 296 h 745"/>
                <a:gd name="T76" fmla="*/ 263 w 466"/>
                <a:gd name="T77" fmla="*/ 290 h 745"/>
                <a:gd name="T78" fmla="*/ 274 w 466"/>
                <a:gd name="T79" fmla="*/ 259 h 745"/>
                <a:gd name="T80" fmla="*/ 258 w 466"/>
                <a:gd name="T81" fmla="*/ 253 h 745"/>
                <a:gd name="T82" fmla="*/ 247 w 466"/>
                <a:gd name="T83" fmla="*/ 247 h 745"/>
                <a:gd name="T84" fmla="*/ 237 w 466"/>
                <a:gd name="T85" fmla="*/ 220 h 745"/>
                <a:gd name="T86" fmla="*/ 202 w 466"/>
                <a:gd name="T87" fmla="*/ 170 h 745"/>
                <a:gd name="T88" fmla="*/ 195 w 466"/>
                <a:gd name="T89" fmla="*/ 160 h 745"/>
                <a:gd name="T90" fmla="*/ 201 w 466"/>
                <a:gd name="T91" fmla="*/ 152 h 745"/>
                <a:gd name="T92" fmla="*/ 190 w 466"/>
                <a:gd name="T93" fmla="*/ 106 h 745"/>
                <a:gd name="T94" fmla="*/ 189 w 466"/>
                <a:gd name="T95" fmla="*/ 100 h 745"/>
                <a:gd name="T96" fmla="*/ 107 w 466"/>
                <a:gd name="T97" fmla="*/ 189 h 745"/>
                <a:gd name="T98" fmla="*/ 94 w 466"/>
                <a:gd name="T99" fmla="*/ 245 h 745"/>
                <a:gd name="T100" fmla="*/ 97 w 466"/>
                <a:gd name="T101" fmla="*/ 261 h 745"/>
                <a:gd name="T102" fmla="*/ 94 w 466"/>
                <a:gd name="T103" fmla="*/ 273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6" h="745">
                  <a:moveTo>
                    <a:pt x="95" y="284"/>
                  </a:moveTo>
                  <a:lnTo>
                    <a:pt x="95" y="292"/>
                  </a:lnTo>
                  <a:lnTo>
                    <a:pt x="99" y="297"/>
                  </a:lnTo>
                  <a:lnTo>
                    <a:pt x="101" y="299"/>
                  </a:lnTo>
                  <a:lnTo>
                    <a:pt x="104" y="300"/>
                  </a:lnTo>
                  <a:lnTo>
                    <a:pt x="106" y="301"/>
                  </a:lnTo>
                  <a:lnTo>
                    <a:pt x="107" y="301"/>
                  </a:lnTo>
                  <a:lnTo>
                    <a:pt x="111" y="306"/>
                  </a:lnTo>
                  <a:lnTo>
                    <a:pt x="113" y="308"/>
                  </a:lnTo>
                  <a:lnTo>
                    <a:pt x="113" y="308"/>
                  </a:lnTo>
                  <a:lnTo>
                    <a:pt x="114" y="309"/>
                  </a:lnTo>
                  <a:lnTo>
                    <a:pt x="116" y="312"/>
                  </a:lnTo>
                  <a:lnTo>
                    <a:pt x="118" y="323"/>
                  </a:lnTo>
                  <a:lnTo>
                    <a:pt x="117" y="327"/>
                  </a:lnTo>
                  <a:lnTo>
                    <a:pt x="83" y="381"/>
                  </a:lnTo>
                  <a:lnTo>
                    <a:pt x="79" y="382"/>
                  </a:lnTo>
                  <a:lnTo>
                    <a:pt x="79" y="387"/>
                  </a:lnTo>
                  <a:lnTo>
                    <a:pt x="78" y="392"/>
                  </a:lnTo>
                  <a:lnTo>
                    <a:pt x="69" y="400"/>
                  </a:lnTo>
                  <a:lnTo>
                    <a:pt x="65" y="401"/>
                  </a:lnTo>
                  <a:lnTo>
                    <a:pt x="55" y="405"/>
                  </a:lnTo>
                  <a:lnTo>
                    <a:pt x="38" y="431"/>
                  </a:lnTo>
                  <a:lnTo>
                    <a:pt x="36" y="441"/>
                  </a:lnTo>
                  <a:lnTo>
                    <a:pt x="36" y="442"/>
                  </a:lnTo>
                  <a:lnTo>
                    <a:pt x="46" y="446"/>
                  </a:lnTo>
                  <a:lnTo>
                    <a:pt x="47" y="447"/>
                  </a:lnTo>
                  <a:lnTo>
                    <a:pt x="48" y="448"/>
                  </a:lnTo>
                  <a:lnTo>
                    <a:pt x="54" y="457"/>
                  </a:lnTo>
                  <a:lnTo>
                    <a:pt x="55" y="460"/>
                  </a:lnTo>
                  <a:lnTo>
                    <a:pt x="54" y="464"/>
                  </a:lnTo>
                  <a:lnTo>
                    <a:pt x="50" y="469"/>
                  </a:lnTo>
                  <a:lnTo>
                    <a:pt x="49" y="471"/>
                  </a:lnTo>
                  <a:lnTo>
                    <a:pt x="48" y="471"/>
                  </a:lnTo>
                  <a:lnTo>
                    <a:pt x="48" y="482"/>
                  </a:lnTo>
                  <a:lnTo>
                    <a:pt x="46" y="486"/>
                  </a:lnTo>
                  <a:lnTo>
                    <a:pt x="36" y="496"/>
                  </a:lnTo>
                  <a:lnTo>
                    <a:pt x="0" y="664"/>
                  </a:lnTo>
                  <a:lnTo>
                    <a:pt x="210" y="707"/>
                  </a:lnTo>
                  <a:lnTo>
                    <a:pt x="212" y="706"/>
                  </a:lnTo>
                  <a:lnTo>
                    <a:pt x="366" y="734"/>
                  </a:lnTo>
                  <a:lnTo>
                    <a:pt x="433" y="745"/>
                  </a:lnTo>
                  <a:lnTo>
                    <a:pt x="466" y="508"/>
                  </a:lnTo>
                  <a:lnTo>
                    <a:pt x="463" y="505"/>
                  </a:lnTo>
                  <a:lnTo>
                    <a:pt x="461" y="501"/>
                  </a:lnTo>
                  <a:lnTo>
                    <a:pt x="458" y="491"/>
                  </a:lnTo>
                  <a:lnTo>
                    <a:pt x="453" y="485"/>
                  </a:lnTo>
                  <a:lnTo>
                    <a:pt x="451" y="489"/>
                  </a:lnTo>
                  <a:lnTo>
                    <a:pt x="451" y="491"/>
                  </a:lnTo>
                  <a:lnTo>
                    <a:pt x="450" y="495"/>
                  </a:lnTo>
                  <a:lnTo>
                    <a:pt x="445" y="496"/>
                  </a:lnTo>
                  <a:lnTo>
                    <a:pt x="443" y="496"/>
                  </a:lnTo>
                  <a:lnTo>
                    <a:pt x="425" y="496"/>
                  </a:lnTo>
                  <a:lnTo>
                    <a:pt x="421" y="498"/>
                  </a:lnTo>
                  <a:lnTo>
                    <a:pt x="420" y="498"/>
                  </a:lnTo>
                  <a:lnTo>
                    <a:pt x="420" y="498"/>
                  </a:lnTo>
                  <a:lnTo>
                    <a:pt x="410" y="495"/>
                  </a:lnTo>
                  <a:lnTo>
                    <a:pt x="392" y="494"/>
                  </a:lnTo>
                  <a:lnTo>
                    <a:pt x="390" y="493"/>
                  </a:lnTo>
                  <a:lnTo>
                    <a:pt x="388" y="491"/>
                  </a:lnTo>
                  <a:lnTo>
                    <a:pt x="380" y="495"/>
                  </a:lnTo>
                  <a:lnTo>
                    <a:pt x="376" y="496"/>
                  </a:lnTo>
                  <a:lnTo>
                    <a:pt x="372" y="496"/>
                  </a:lnTo>
                  <a:lnTo>
                    <a:pt x="371" y="496"/>
                  </a:lnTo>
                  <a:lnTo>
                    <a:pt x="355" y="491"/>
                  </a:lnTo>
                  <a:lnTo>
                    <a:pt x="352" y="493"/>
                  </a:lnTo>
                  <a:lnTo>
                    <a:pt x="351" y="495"/>
                  </a:lnTo>
                  <a:lnTo>
                    <a:pt x="349" y="500"/>
                  </a:lnTo>
                  <a:lnTo>
                    <a:pt x="349" y="500"/>
                  </a:lnTo>
                  <a:lnTo>
                    <a:pt x="348" y="501"/>
                  </a:lnTo>
                  <a:lnTo>
                    <a:pt x="344" y="503"/>
                  </a:lnTo>
                  <a:lnTo>
                    <a:pt x="342" y="501"/>
                  </a:lnTo>
                  <a:lnTo>
                    <a:pt x="333" y="495"/>
                  </a:lnTo>
                  <a:lnTo>
                    <a:pt x="328" y="485"/>
                  </a:lnTo>
                  <a:lnTo>
                    <a:pt x="327" y="480"/>
                  </a:lnTo>
                  <a:lnTo>
                    <a:pt x="327" y="476"/>
                  </a:lnTo>
                  <a:lnTo>
                    <a:pt x="329" y="464"/>
                  </a:lnTo>
                  <a:lnTo>
                    <a:pt x="328" y="462"/>
                  </a:lnTo>
                  <a:lnTo>
                    <a:pt x="323" y="451"/>
                  </a:lnTo>
                  <a:lnTo>
                    <a:pt x="317" y="451"/>
                  </a:lnTo>
                  <a:lnTo>
                    <a:pt x="315" y="451"/>
                  </a:lnTo>
                  <a:lnTo>
                    <a:pt x="313" y="450"/>
                  </a:lnTo>
                  <a:lnTo>
                    <a:pt x="304" y="439"/>
                  </a:lnTo>
                  <a:lnTo>
                    <a:pt x="303" y="434"/>
                  </a:lnTo>
                  <a:lnTo>
                    <a:pt x="304" y="431"/>
                  </a:lnTo>
                  <a:lnTo>
                    <a:pt x="308" y="427"/>
                  </a:lnTo>
                  <a:lnTo>
                    <a:pt x="308" y="421"/>
                  </a:lnTo>
                  <a:lnTo>
                    <a:pt x="302" y="413"/>
                  </a:lnTo>
                  <a:lnTo>
                    <a:pt x="300" y="410"/>
                  </a:lnTo>
                  <a:lnTo>
                    <a:pt x="296" y="397"/>
                  </a:lnTo>
                  <a:lnTo>
                    <a:pt x="296" y="378"/>
                  </a:lnTo>
                  <a:lnTo>
                    <a:pt x="298" y="368"/>
                  </a:lnTo>
                  <a:lnTo>
                    <a:pt x="294" y="365"/>
                  </a:lnTo>
                  <a:lnTo>
                    <a:pt x="293" y="363"/>
                  </a:lnTo>
                  <a:lnTo>
                    <a:pt x="289" y="356"/>
                  </a:lnTo>
                  <a:lnTo>
                    <a:pt x="270" y="373"/>
                  </a:lnTo>
                  <a:lnTo>
                    <a:pt x="266" y="375"/>
                  </a:lnTo>
                  <a:lnTo>
                    <a:pt x="265" y="375"/>
                  </a:lnTo>
                  <a:lnTo>
                    <a:pt x="261" y="375"/>
                  </a:lnTo>
                  <a:lnTo>
                    <a:pt x="259" y="375"/>
                  </a:lnTo>
                  <a:lnTo>
                    <a:pt x="256" y="373"/>
                  </a:lnTo>
                  <a:lnTo>
                    <a:pt x="243" y="361"/>
                  </a:lnTo>
                  <a:lnTo>
                    <a:pt x="241" y="356"/>
                  </a:lnTo>
                  <a:lnTo>
                    <a:pt x="243" y="353"/>
                  </a:lnTo>
                  <a:lnTo>
                    <a:pt x="246" y="348"/>
                  </a:lnTo>
                  <a:lnTo>
                    <a:pt x="246" y="342"/>
                  </a:lnTo>
                  <a:lnTo>
                    <a:pt x="246" y="341"/>
                  </a:lnTo>
                  <a:lnTo>
                    <a:pt x="246" y="334"/>
                  </a:lnTo>
                  <a:lnTo>
                    <a:pt x="247" y="332"/>
                  </a:lnTo>
                  <a:lnTo>
                    <a:pt x="256" y="323"/>
                  </a:lnTo>
                  <a:lnTo>
                    <a:pt x="256" y="321"/>
                  </a:lnTo>
                  <a:lnTo>
                    <a:pt x="255" y="317"/>
                  </a:lnTo>
                  <a:lnTo>
                    <a:pt x="256" y="303"/>
                  </a:lnTo>
                  <a:lnTo>
                    <a:pt x="258" y="300"/>
                  </a:lnTo>
                  <a:lnTo>
                    <a:pt x="261" y="296"/>
                  </a:lnTo>
                  <a:lnTo>
                    <a:pt x="263" y="293"/>
                  </a:lnTo>
                  <a:lnTo>
                    <a:pt x="263" y="292"/>
                  </a:lnTo>
                  <a:lnTo>
                    <a:pt x="263" y="290"/>
                  </a:lnTo>
                  <a:lnTo>
                    <a:pt x="264" y="288"/>
                  </a:lnTo>
                  <a:lnTo>
                    <a:pt x="276" y="260"/>
                  </a:lnTo>
                  <a:lnTo>
                    <a:pt x="274" y="259"/>
                  </a:lnTo>
                  <a:lnTo>
                    <a:pt x="263" y="258"/>
                  </a:lnTo>
                  <a:lnTo>
                    <a:pt x="259" y="256"/>
                  </a:lnTo>
                  <a:lnTo>
                    <a:pt x="258" y="253"/>
                  </a:lnTo>
                  <a:lnTo>
                    <a:pt x="256" y="248"/>
                  </a:lnTo>
                  <a:lnTo>
                    <a:pt x="250" y="248"/>
                  </a:lnTo>
                  <a:lnTo>
                    <a:pt x="247" y="247"/>
                  </a:lnTo>
                  <a:lnTo>
                    <a:pt x="241" y="235"/>
                  </a:lnTo>
                  <a:lnTo>
                    <a:pt x="240" y="231"/>
                  </a:lnTo>
                  <a:lnTo>
                    <a:pt x="237" y="220"/>
                  </a:lnTo>
                  <a:lnTo>
                    <a:pt x="226" y="199"/>
                  </a:lnTo>
                  <a:lnTo>
                    <a:pt x="209" y="181"/>
                  </a:lnTo>
                  <a:lnTo>
                    <a:pt x="202" y="170"/>
                  </a:lnTo>
                  <a:lnTo>
                    <a:pt x="196" y="165"/>
                  </a:lnTo>
                  <a:lnTo>
                    <a:pt x="195" y="161"/>
                  </a:lnTo>
                  <a:lnTo>
                    <a:pt x="195" y="160"/>
                  </a:lnTo>
                  <a:lnTo>
                    <a:pt x="195" y="160"/>
                  </a:lnTo>
                  <a:lnTo>
                    <a:pt x="196" y="156"/>
                  </a:lnTo>
                  <a:lnTo>
                    <a:pt x="201" y="152"/>
                  </a:lnTo>
                  <a:lnTo>
                    <a:pt x="204" y="143"/>
                  </a:lnTo>
                  <a:lnTo>
                    <a:pt x="201" y="132"/>
                  </a:lnTo>
                  <a:lnTo>
                    <a:pt x="190" y="106"/>
                  </a:lnTo>
                  <a:lnTo>
                    <a:pt x="189" y="102"/>
                  </a:lnTo>
                  <a:lnTo>
                    <a:pt x="189" y="101"/>
                  </a:lnTo>
                  <a:lnTo>
                    <a:pt x="189" y="100"/>
                  </a:lnTo>
                  <a:lnTo>
                    <a:pt x="204" y="13"/>
                  </a:lnTo>
                  <a:lnTo>
                    <a:pt x="153" y="0"/>
                  </a:lnTo>
                  <a:lnTo>
                    <a:pt x="107" y="189"/>
                  </a:lnTo>
                  <a:lnTo>
                    <a:pt x="95" y="240"/>
                  </a:lnTo>
                  <a:lnTo>
                    <a:pt x="95" y="241"/>
                  </a:lnTo>
                  <a:lnTo>
                    <a:pt x="94" y="245"/>
                  </a:lnTo>
                  <a:lnTo>
                    <a:pt x="94" y="253"/>
                  </a:lnTo>
                  <a:lnTo>
                    <a:pt x="97" y="260"/>
                  </a:lnTo>
                  <a:lnTo>
                    <a:pt x="97" y="261"/>
                  </a:lnTo>
                  <a:lnTo>
                    <a:pt x="97" y="261"/>
                  </a:lnTo>
                  <a:lnTo>
                    <a:pt x="95" y="269"/>
                  </a:lnTo>
                  <a:lnTo>
                    <a:pt x="94" y="273"/>
                  </a:lnTo>
                  <a:lnTo>
                    <a:pt x="94" y="280"/>
                  </a:lnTo>
                  <a:lnTo>
                    <a:pt x="95" y="284"/>
                  </a:lnTo>
                  <a:close/>
                </a:path>
              </a:pathLst>
            </a:custGeom>
            <a:solidFill>
              <a:srgbClr val="00608A"/>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6" name="Freeform 20">
              <a:extLst>
                <a:ext uri="{FF2B5EF4-FFF2-40B4-BE49-F238E27FC236}">
                  <a16:creationId xmlns:a16="http://schemas.microsoft.com/office/drawing/2014/main" id="{EE7390B4-A1DA-CB97-D55F-B3F32B1150CD}"/>
                </a:ext>
              </a:extLst>
            </p:cNvPr>
            <p:cNvSpPr>
              <a:spLocks/>
            </p:cNvSpPr>
            <p:nvPr/>
          </p:nvSpPr>
          <p:spPr bwMode="auto">
            <a:xfrm>
              <a:off x="4452389" y="2101852"/>
              <a:ext cx="1287463" cy="785813"/>
            </a:xfrm>
            <a:custGeom>
              <a:avLst/>
              <a:gdLst>
                <a:gd name="T0" fmla="*/ 286 w 811"/>
                <a:gd name="T1" fmla="*/ 47 h 495"/>
                <a:gd name="T2" fmla="*/ 15 w 811"/>
                <a:gd name="T3" fmla="*/ 0 h 495"/>
                <a:gd name="T4" fmla="*/ 0 w 811"/>
                <a:gd name="T5" fmla="*/ 86 h 495"/>
                <a:gd name="T6" fmla="*/ 11 w 811"/>
                <a:gd name="T7" fmla="*/ 114 h 495"/>
                <a:gd name="T8" fmla="*/ 13 w 811"/>
                <a:gd name="T9" fmla="*/ 128 h 495"/>
                <a:gd name="T10" fmla="*/ 11 w 811"/>
                <a:gd name="T11" fmla="*/ 140 h 495"/>
                <a:gd name="T12" fmla="*/ 9 w 811"/>
                <a:gd name="T13" fmla="*/ 145 h 495"/>
                <a:gd name="T14" fmla="*/ 10 w 811"/>
                <a:gd name="T15" fmla="*/ 148 h 495"/>
                <a:gd name="T16" fmla="*/ 35 w 811"/>
                <a:gd name="T17" fmla="*/ 177 h 495"/>
                <a:gd name="T18" fmla="*/ 48 w 811"/>
                <a:gd name="T19" fmla="*/ 204 h 495"/>
                <a:gd name="T20" fmla="*/ 52 w 811"/>
                <a:gd name="T21" fmla="*/ 217 h 495"/>
                <a:gd name="T22" fmla="*/ 62 w 811"/>
                <a:gd name="T23" fmla="*/ 224 h 495"/>
                <a:gd name="T24" fmla="*/ 67 w 811"/>
                <a:gd name="T25" fmla="*/ 228 h 495"/>
                <a:gd name="T26" fmla="*/ 79 w 811"/>
                <a:gd name="T27" fmla="*/ 234 h 495"/>
                <a:gd name="T28" fmla="*/ 86 w 811"/>
                <a:gd name="T29" fmla="*/ 240 h 495"/>
                <a:gd name="T30" fmla="*/ 87 w 811"/>
                <a:gd name="T31" fmla="*/ 243 h 495"/>
                <a:gd name="T32" fmla="*/ 86 w 811"/>
                <a:gd name="T33" fmla="*/ 248 h 495"/>
                <a:gd name="T34" fmla="*/ 73 w 811"/>
                <a:gd name="T35" fmla="*/ 278 h 495"/>
                <a:gd name="T36" fmla="*/ 71 w 811"/>
                <a:gd name="T37" fmla="*/ 285 h 495"/>
                <a:gd name="T38" fmla="*/ 66 w 811"/>
                <a:gd name="T39" fmla="*/ 298 h 495"/>
                <a:gd name="T40" fmla="*/ 69 w 811"/>
                <a:gd name="T41" fmla="*/ 303 h 495"/>
                <a:gd name="T42" fmla="*/ 66 w 811"/>
                <a:gd name="T43" fmla="*/ 315 h 495"/>
                <a:gd name="T44" fmla="*/ 56 w 811"/>
                <a:gd name="T45" fmla="*/ 326 h 495"/>
                <a:gd name="T46" fmla="*/ 56 w 811"/>
                <a:gd name="T47" fmla="*/ 334 h 495"/>
                <a:gd name="T48" fmla="*/ 54 w 811"/>
                <a:gd name="T49" fmla="*/ 341 h 495"/>
                <a:gd name="T50" fmla="*/ 65 w 811"/>
                <a:gd name="T51" fmla="*/ 351 h 495"/>
                <a:gd name="T52" fmla="*/ 88 w 811"/>
                <a:gd name="T53" fmla="*/ 332 h 495"/>
                <a:gd name="T54" fmla="*/ 95 w 811"/>
                <a:gd name="T55" fmla="*/ 332 h 495"/>
                <a:gd name="T56" fmla="*/ 99 w 811"/>
                <a:gd name="T57" fmla="*/ 337 h 495"/>
                <a:gd name="T58" fmla="*/ 101 w 811"/>
                <a:gd name="T59" fmla="*/ 342 h 495"/>
                <a:gd name="T60" fmla="*/ 109 w 811"/>
                <a:gd name="T61" fmla="*/ 351 h 495"/>
                <a:gd name="T62" fmla="*/ 106 w 811"/>
                <a:gd name="T63" fmla="*/ 382 h 495"/>
                <a:gd name="T64" fmla="*/ 110 w 811"/>
                <a:gd name="T65" fmla="*/ 392 h 495"/>
                <a:gd name="T66" fmla="*/ 116 w 811"/>
                <a:gd name="T67" fmla="*/ 402 h 495"/>
                <a:gd name="T68" fmla="*/ 118 w 811"/>
                <a:gd name="T69" fmla="*/ 414 h 495"/>
                <a:gd name="T70" fmla="*/ 116 w 811"/>
                <a:gd name="T71" fmla="*/ 417 h 495"/>
                <a:gd name="T72" fmla="*/ 119 w 811"/>
                <a:gd name="T73" fmla="*/ 427 h 495"/>
                <a:gd name="T74" fmla="*/ 126 w 811"/>
                <a:gd name="T75" fmla="*/ 427 h 495"/>
                <a:gd name="T76" fmla="*/ 135 w 811"/>
                <a:gd name="T77" fmla="*/ 441 h 495"/>
                <a:gd name="T78" fmla="*/ 140 w 811"/>
                <a:gd name="T79" fmla="*/ 447 h 495"/>
                <a:gd name="T80" fmla="*/ 137 w 811"/>
                <a:gd name="T81" fmla="*/ 465 h 495"/>
                <a:gd name="T82" fmla="*/ 144 w 811"/>
                <a:gd name="T83" fmla="*/ 475 h 495"/>
                <a:gd name="T84" fmla="*/ 146 w 811"/>
                <a:gd name="T85" fmla="*/ 471 h 495"/>
                <a:gd name="T86" fmla="*/ 151 w 811"/>
                <a:gd name="T87" fmla="*/ 468 h 495"/>
                <a:gd name="T88" fmla="*/ 155 w 811"/>
                <a:gd name="T89" fmla="*/ 467 h 495"/>
                <a:gd name="T90" fmla="*/ 156 w 811"/>
                <a:gd name="T91" fmla="*/ 467 h 495"/>
                <a:gd name="T92" fmla="*/ 177 w 811"/>
                <a:gd name="T93" fmla="*/ 473 h 495"/>
                <a:gd name="T94" fmla="*/ 187 w 811"/>
                <a:gd name="T95" fmla="*/ 467 h 495"/>
                <a:gd name="T96" fmla="*/ 191 w 811"/>
                <a:gd name="T97" fmla="*/ 467 h 495"/>
                <a:gd name="T98" fmla="*/ 196 w 811"/>
                <a:gd name="T99" fmla="*/ 470 h 495"/>
                <a:gd name="T100" fmla="*/ 221 w 811"/>
                <a:gd name="T101" fmla="*/ 474 h 495"/>
                <a:gd name="T102" fmla="*/ 224 w 811"/>
                <a:gd name="T103" fmla="*/ 473 h 495"/>
                <a:gd name="T104" fmla="*/ 241 w 811"/>
                <a:gd name="T105" fmla="*/ 473 h 495"/>
                <a:gd name="T106" fmla="*/ 242 w 811"/>
                <a:gd name="T107" fmla="*/ 468 h 495"/>
                <a:gd name="T108" fmla="*/ 254 w 811"/>
                <a:gd name="T109" fmla="*/ 458 h 495"/>
                <a:gd name="T110" fmla="*/ 267 w 811"/>
                <a:gd name="T111" fmla="*/ 471 h 495"/>
                <a:gd name="T112" fmla="*/ 270 w 811"/>
                <a:gd name="T113" fmla="*/ 478 h 495"/>
                <a:gd name="T114" fmla="*/ 276 w 811"/>
                <a:gd name="T115" fmla="*/ 442 h 495"/>
                <a:gd name="T116" fmla="*/ 281 w 811"/>
                <a:gd name="T117" fmla="*/ 437 h 495"/>
                <a:gd name="T118" fmla="*/ 282 w 811"/>
                <a:gd name="T119" fmla="*/ 437 h 495"/>
                <a:gd name="T120" fmla="*/ 779 w 811"/>
                <a:gd name="T121" fmla="*/ 495 h 495"/>
                <a:gd name="T122" fmla="*/ 811 w 811"/>
                <a:gd name="T123" fmla="*/ 112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1" h="495">
                  <a:moveTo>
                    <a:pt x="494" y="80"/>
                  </a:moveTo>
                  <a:lnTo>
                    <a:pt x="286" y="47"/>
                  </a:lnTo>
                  <a:lnTo>
                    <a:pt x="83" y="11"/>
                  </a:lnTo>
                  <a:lnTo>
                    <a:pt x="15" y="0"/>
                  </a:lnTo>
                  <a:lnTo>
                    <a:pt x="4" y="58"/>
                  </a:lnTo>
                  <a:lnTo>
                    <a:pt x="0" y="86"/>
                  </a:lnTo>
                  <a:lnTo>
                    <a:pt x="10" y="111"/>
                  </a:lnTo>
                  <a:lnTo>
                    <a:pt x="11" y="114"/>
                  </a:lnTo>
                  <a:lnTo>
                    <a:pt x="13" y="127"/>
                  </a:lnTo>
                  <a:lnTo>
                    <a:pt x="13" y="128"/>
                  </a:lnTo>
                  <a:lnTo>
                    <a:pt x="13" y="128"/>
                  </a:lnTo>
                  <a:lnTo>
                    <a:pt x="11" y="140"/>
                  </a:lnTo>
                  <a:lnTo>
                    <a:pt x="10" y="145"/>
                  </a:lnTo>
                  <a:lnTo>
                    <a:pt x="9" y="145"/>
                  </a:lnTo>
                  <a:lnTo>
                    <a:pt x="7" y="146"/>
                  </a:lnTo>
                  <a:lnTo>
                    <a:pt x="10" y="148"/>
                  </a:lnTo>
                  <a:lnTo>
                    <a:pt x="17" y="159"/>
                  </a:lnTo>
                  <a:lnTo>
                    <a:pt x="35" y="177"/>
                  </a:lnTo>
                  <a:lnTo>
                    <a:pt x="47" y="201"/>
                  </a:lnTo>
                  <a:lnTo>
                    <a:pt x="48" y="204"/>
                  </a:lnTo>
                  <a:lnTo>
                    <a:pt x="51" y="215"/>
                  </a:lnTo>
                  <a:lnTo>
                    <a:pt x="52" y="217"/>
                  </a:lnTo>
                  <a:lnTo>
                    <a:pt x="54" y="224"/>
                  </a:lnTo>
                  <a:lnTo>
                    <a:pt x="62" y="224"/>
                  </a:lnTo>
                  <a:lnTo>
                    <a:pt x="66" y="225"/>
                  </a:lnTo>
                  <a:lnTo>
                    <a:pt x="67" y="228"/>
                  </a:lnTo>
                  <a:lnTo>
                    <a:pt x="67" y="233"/>
                  </a:lnTo>
                  <a:lnTo>
                    <a:pt x="79" y="234"/>
                  </a:lnTo>
                  <a:lnTo>
                    <a:pt x="83" y="235"/>
                  </a:lnTo>
                  <a:lnTo>
                    <a:pt x="86" y="240"/>
                  </a:lnTo>
                  <a:lnTo>
                    <a:pt x="88" y="243"/>
                  </a:lnTo>
                  <a:lnTo>
                    <a:pt x="87" y="243"/>
                  </a:lnTo>
                  <a:lnTo>
                    <a:pt x="88" y="244"/>
                  </a:lnTo>
                  <a:lnTo>
                    <a:pt x="86" y="248"/>
                  </a:lnTo>
                  <a:lnTo>
                    <a:pt x="73" y="277"/>
                  </a:lnTo>
                  <a:lnTo>
                    <a:pt x="73" y="278"/>
                  </a:lnTo>
                  <a:lnTo>
                    <a:pt x="73" y="280"/>
                  </a:lnTo>
                  <a:lnTo>
                    <a:pt x="71" y="285"/>
                  </a:lnTo>
                  <a:lnTo>
                    <a:pt x="67" y="290"/>
                  </a:lnTo>
                  <a:lnTo>
                    <a:pt x="66" y="298"/>
                  </a:lnTo>
                  <a:lnTo>
                    <a:pt x="67" y="300"/>
                  </a:lnTo>
                  <a:lnTo>
                    <a:pt x="69" y="303"/>
                  </a:lnTo>
                  <a:lnTo>
                    <a:pt x="67" y="311"/>
                  </a:lnTo>
                  <a:lnTo>
                    <a:pt x="66" y="315"/>
                  </a:lnTo>
                  <a:lnTo>
                    <a:pt x="56" y="322"/>
                  </a:lnTo>
                  <a:lnTo>
                    <a:pt x="56" y="326"/>
                  </a:lnTo>
                  <a:lnTo>
                    <a:pt x="56" y="327"/>
                  </a:lnTo>
                  <a:lnTo>
                    <a:pt x="56" y="334"/>
                  </a:lnTo>
                  <a:lnTo>
                    <a:pt x="55" y="338"/>
                  </a:lnTo>
                  <a:lnTo>
                    <a:pt x="54" y="341"/>
                  </a:lnTo>
                  <a:lnTo>
                    <a:pt x="64" y="351"/>
                  </a:lnTo>
                  <a:lnTo>
                    <a:pt x="65" y="351"/>
                  </a:lnTo>
                  <a:lnTo>
                    <a:pt x="84" y="334"/>
                  </a:lnTo>
                  <a:lnTo>
                    <a:pt x="88" y="332"/>
                  </a:lnTo>
                  <a:lnTo>
                    <a:pt x="90" y="329"/>
                  </a:lnTo>
                  <a:lnTo>
                    <a:pt x="95" y="332"/>
                  </a:lnTo>
                  <a:lnTo>
                    <a:pt x="97" y="334"/>
                  </a:lnTo>
                  <a:lnTo>
                    <a:pt x="99" y="337"/>
                  </a:lnTo>
                  <a:lnTo>
                    <a:pt x="100" y="341"/>
                  </a:lnTo>
                  <a:lnTo>
                    <a:pt x="101" y="342"/>
                  </a:lnTo>
                  <a:lnTo>
                    <a:pt x="106" y="348"/>
                  </a:lnTo>
                  <a:lnTo>
                    <a:pt x="109" y="351"/>
                  </a:lnTo>
                  <a:lnTo>
                    <a:pt x="106" y="363"/>
                  </a:lnTo>
                  <a:lnTo>
                    <a:pt x="106" y="382"/>
                  </a:lnTo>
                  <a:lnTo>
                    <a:pt x="110" y="390"/>
                  </a:lnTo>
                  <a:lnTo>
                    <a:pt x="110" y="392"/>
                  </a:lnTo>
                  <a:lnTo>
                    <a:pt x="113" y="397"/>
                  </a:lnTo>
                  <a:lnTo>
                    <a:pt x="116" y="402"/>
                  </a:lnTo>
                  <a:lnTo>
                    <a:pt x="118" y="405"/>
                  </a:lnTo>
                  <a:lnTo>
                    <a:pt x="118" y="414"/>
                  </a:lnTo>
                  <a:lnTo>
                    <a:pt x="116" y="417"/>
                  </a:lnTo>
                  <a:lnTo>
                    <a:pt x="116" y="417"/>
                  </a:lnTo>
                  <a:lnTo>
                    <a:pt x="115" y="419"/>
                  </a:lnTo>
                  <a:lnTo>
                    <a:pt x="119" y="427"/>
                  </a:lnTo>
                  <a:lnTo>
                    <a:pt x="120" y="427"/>
                  </a:lnTo>
                  <a:lnTo>
                    <a:pt x="126" y="427"/>
                  </a:lnTo>
                  <a:lnTo>
                    <a:pt x="130" y="429"/>
                  </a:lnTo>
                  <a:lnTo>
                    <a:pt x="135" y="441"/>
                  </a:lnTo>
                  <a:lnTo>
                    <a:pt x="139" y="445"/>
                  </a:lnTo>
                  <a:lnTo>
                    <a:pt x="140" y="447"/>
                  </a:lnTo>
                  <a:lnTo>
                    <a:pt x="137" y="461"/>
                  </a:lnTo>
                  <a:lnTo>
                    <a:pt x="137" y="465"/>
                  </a:lnTo>
                  <a:lnTo>
                    <a:pt x="141" y="474"/>
                  </a:lnTo>
                  <a:lnTo>
                    <a:pt x="144" y="475"/>
                  </a:lnTo>
                  <a:lnTo>
                    <a:pt x="144" y="475"/>
                  </a:lnTo>
                  <a:lnTo>
                    <a:pt x="146" y="471"/>
                  </a:lnTo>
                  <a:lnTo>
                    <a:pt x="149" y="470"/>
                  </a:lnTo>
                  <a:lnTo>
                    <a:pt x="151" y="468"/>
                  </a:lnTo>
                  <a:lnTo>
                    <a:pt x="152" y="468"/>
                  </a:lnTo>
                  <a:lnTo>
                    <a:pt x="155" y="467"/>
                  </a:lnTo>
                  <a:lnTo>
                    <a:pt x="156" y="467"/>
                  </a:lnTo>
                  <a:lnTo>
                    <a:pt x="156" y="467"/>
                  </a:lnTo>
                  <a:lnTo>
                    <a:pt x="173" y="473"/>
                  </a:lnTo>
                  <a:lnTo>
                    <a:pt x="177" y="473"/>
                  </a:lnTo>
                  <a:lnTo>
                    <a:pt x="183" y="468"/>
                  </a:lnTo>
                  <a:lnTo>
                    <a:pt x="187" y="467"/>
                  </a:lnTo>
                  <a:lnTo>
                    <a:pt x="188" y="467"/>
                  </a:lnTo>
                  <a:lnTo>
                    <a:pt x="191" y="467"/>
                  </a:lnTo>
                  <a:lnTo>
                    <a:pt x="194" y="468"/>
                  </a:lnTo>
                  <a:lnTo>
                    <a:pt x="196" y="470"/>
                  </a:lnTo>
                  <a:lnTo>
                    <a:pt x="211" y="471"/>
                  </a:lnTo>
                  <a:lnTo>
                    <a:pt x="221" y="474"/>
                  </a:lnTo>
                  <a:lnTo>
                    <a:pt x="221" y="474"/>
                  </a:lnTo>
                  <a:lnTo>
                    <a:pt x="224" y="473"/>
                  </a:lnTo>
                  <a:lnTo>
                    <a:pt x="226" y="473"/>
                  </a:lnTo>
                  <a:lnTo>
                    <a:pt x="241" y="473"/>
                  </a:lnTo>
                  <a:lnTo>
                    <a:pt x="241" y="471"/>
                  </a:lnTo>
                  <a:lnTo>
                    <a:pt x="242" y="468"/>
                  </a:lnTo>
                  <a:lnTo>
                    <a:pt x="252" y="459"/>
                  </a:lnTo>
                  <a:lnTo>
                    <a:pt x="254" y="458"/>
                  </a:lnTo>
                  <a:lnTo>
                    <a:pt x="259" y="459"/>
                  </a:lnTo>
                  <a:lnTo>
                    <a:pt x="267" y="471"/>
                  </a:lnTo>
                  <a:lnTo>
                    <a:pt x="269" y="474"/>
                  </a:lnTo>
                  <a:lnTo>
                    <a:pt x="270" y="478"/>
                  </a:lnTo>
                  <a:lnTo>
                    <a:pt x="270" y="476"/>
                  </a:lnTo>
                  <a:lnTo>
                    <a:pt x="276" y="442"/>
                  </a:lnTo>
                  <a:lnTo>
                    <a:pt x="277" y="440"/>
                  </a:lnTo>
                  <a:lnTo>
                    <a:pt x="281" y="437"/>
                  </a:lnTo>
                  <a:lnTo>
                    <a:pt x="282" y="439"/>
                  </a:lnTo>
                  <a:lnTo>
                    <a:pt x="282" y="437"/>
                  </a:lnTo>
                  <a:lnTo>
                    <a:pt x="384" y="450"/>
                  </a:lnTo>
                  <a:lnTo>
                    <a:pt x="779" y="495"/>
                  </a:lnTo>
                  <a:lnTo>
                    <a:pt x="785" y="405"/>
                  </a:lnTo>
                  <a:lnTo>
                    <a:pt x="811" y="112"/>
                  </a:lnTo>
                  <a:lnTo>
                    <a:pt x="494" y="80"/>
                  </a:lnTo>
                  <a:close/>
                </a:path>
              </a:pathLst>
            </a:custGeom>
            <a:solidFill>
              <a:srgbClr val="00608A"/>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7" name="Freeform 23">
              <a:extLst>
                <a:ext uri="{FF2B5EF4-FFF2-40B4-BE49-F238E27FC236}">
                  <a16:creationId xmlns:a16="http://schemas.microsoft.com/office/drawing/2014/main" id="{65D786E7-9335-E55E-115A-781E8BBB466C}"/>
                </a:ext>
              </a:extLst>
            </p:cNvPr>
            <p:cNvSpPr>
              <a:spLocks/>
            </p:cNvSpPr>
            <p:nvPr/>
          </p:nvSpPr>
          <p:spPr bwMode="auto">
            <a:xfrm>
              <a:off x="4812751" y="2811463"/>
              <a:ext cx="876300" cy="693738"/>
            </a:xfrm>
            <a:custGeom>
              <a:avLst/>
              <a:gdLst>
                <a:gd name="T0" fmla="*/ 59 w 552"/>
                <a:gd name="T1" fmla="*/ 0 h 437"/>
                <a:gd name="T2" fmla="*/ 59 w 552"/>
                <a:gd name="T3" fmla="*/ 1 h 437"/>
                <a:gd name="T4" fmla="*/ 53 w 552"/>
                <a:gd name="T5" fmla="*/ 43 h 437"/>
                <a:gd name="T6" fmla="*/ 17 w 552"/>
                <a:gd name="T7" fmla="*/ 290 h 437"/>
                <a:gd name="T8" fmla="*/ 16 w 552"/>
                <a:gd name="T9" fmla="*/ 293 h 437"/>
                <a:gd name="T10" fmla="*/ 16 w 552"/>
                <a:gd name="T11" fmla="*/ 293 h 437"/>
                <a:gd name="T12" fmla="*/ 0 w 552"/>
                <a:gd name="T13" fmla="*/ 379 h 437"/>
                <a:gd name="T14" fmla="*/ 147 w 552"/>
                <a:gd name="T15" fmla="*/ 401 h 437"/>
                <a:gd name="T16" fmla="*/ 518 w 552"/>
                <a:gd name="T17" fmla="*/ 437 h 437"/>
                <a:gd name="T18" fmla="*/ 534 w 552"/>
                <a:gd name="T19" fmla="*/ 248 h 437"/>
                <a:gd name="T20" fmla="*/ 535 w 552"/>
                <a:gd name="T21" fmla="*/ 246 h 437"/>
                <a:gd name="T22" fmla="*/ 536 w 552"/>
                <a:gd name="T23" fmla="*/ 245 h 437"/>
                <a:gd name="T24" fmla="*/ 552 w 552"/>
                <a:gd name="T25" fmla="*/ 59 h 437"/>
                <a:gd name="T26" fmla="*/ 552 w 552"/>
                <a:gd name="T27" fmla="*/ 58 h 437"/>
                <a:gd name="T28" fmla="*/ 59 w 552"/>
                <a:gd name="T29"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2" h="437">
                  <a:moveTo>
                    <a:pt x="59" y="0"/>
                  </a:moveTo>
                  <a:lnTo>
                    <a:pt x="59" y="1"/>
                  </a:lnTo>
                  <a:lnTo>
                    <a:pt x="53" y="43"/>
                  </a:lnTo>
                  <a:lnTo>
                    <a:pt x="17" y="290"/>
                  </a:lnTo>
                  <a:lnTo>
                    <a:pt x="16" y="293"/>
                  </a:lnTo>
                  <a:lnTo>
                    <a:pt x="16" y="293"/>
                  </a:lnTo>
                  <a:lnTo>
                    <a:pt x="0" y="379"/>
                  </a:lnTo>
                  <a:lnTo>
                    <a:pt x="147" y="401"/>
                  </a:lnTo>
                  <a:lnTo>
                    <a:pt x="518" y="437"/>
                  </a:lnTo>
                  <a:lnTo>
                    <a:pt x="534" y="248"/>
                  </a:lnTo>
                  <a:lnTo>
                    <a:pt x="535" y="246"/>
                  </a:lnTo>
                  <a:lnTo>
                    <a:pt x="536" y="245"/>
                  </a:lnTo>
                  <a:lnTo>
                    <a:pt x="552" y="59"/>
                  </a:lnTo>
                  <a:lnTo>
                    <a:pt x="552" y="58"/>
                  </a:lnTo>
                  <a:lnTo>
                    <a:pt x="59" y="0"/>
                  </a:lnTo>
                  <a:close/>
                </a:path>
              </a:pathLst>
            </a:custGeom>
            <a:solidFill>
              <a:srgbClr val="00608A"/>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8" name="Freeform 14">
              <a:extLst>
                <a:ext uri="{FF2B5EF4-FFF2-40B4-BE49-F238E27FC236}">
                  <a16:creationId xmlns:a16="http://schemas.microsoft.com/office/drawing/2014/main" id="{4CAA1EC4-669E-FD9A-3863-F4EFCFC31396}"/>
                </a:ext>
              </a:extLst>
            </p:cNvPr>
            <p:cNvSpPr>
              <a:spLocks/>
            </p:cNvSpPr>
            <p:nvPr/>
          </p:nvSpPr>
          <p:spPr bwMode="auto">
            <a:xfrm>
              <a:off x="4331739" y="3217864"/>
              <a:ext cx="703263" cy="849313"/>
            </a:xfrm>
            <a:custGeom>
              <a:avLst/>
              <a:gdLst>
                <a:gd name="T0" fmla="*/ 295 w 443"/>
                <a:gd name="T1" fmla="*/ 130 h 535"/>
                <a:gd name="T2" fmla="*/ 294 w 443"/>
                <a:gd name="T3" fmla="*/ 126 h 535"/>
                <a:gd name="T4" fmla="*/ 309 w 443"/>
                <a:gd name="T5" fmla="*/ 38 h 535"/>
                <a:gd name="T6" fmla="*/ 94 w 443"/>
                <a:gd name="T7" fmla="*/ 0 h 535"/>
                <a:gd name="T8" fmla="*/ 0 w 443"/>
                <a:gd name="T9" fmla="*/ 478 h 535"/>
                <a:gd name="T10" fmla="*/ 387 w 443"/>
                <a:gd name="T11" fmla="*/ 535 h 535"/>
                <a:gd name="T12" fmla="*/ 443 w 443"/>
                <a:gd name="T13" fmla="*/ 154 h 535"/>
                <a:gd name="T14" fmla="*/ 298 w 443"/>
                <a:gd name="T15" fmla="*/ 131 h 535"/>
                <a:gd name="T16" fmla="*/ 295 w 443"/>
                <a:gd name="T17" fmla="*/ 13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 h="535">
                  <a:moveTo>
                    <a:pt x="295" y="130"/>
                  </a:moveTo>
                  <a:lnTo>
                    <a:pt x="294" y="126"/>
                  </a:lnTo>
                  <a:lnTo>
                    <a:pt x="309" y="38"/>
                  </a:lnTo>
                  <a:lnTo>
                    <a:pt x="94" y="0"/>
                  </a:lnTo>
                  <a:lnTo>
                    <a:pt x="0" y="478"/>
                  </a:lnTo>
                  <a:lnTo>
                    <a:pt x="387" y="535"/>
                  </a:lnTo>
                  <a:lnTo>
                    <a:pt x="443" y="154"/>
                  </a:lnTo>
                  <a:lnTo>
                    <a:pt x="298" y="131"/>
                  </a:lnTo>
                  <a:lnTo>
                    <a:pt x="295" y="130"/>
                  </a:lnTo>
                  <a:close/>
                </a:path>
              </a:pathLst>
            </a:custGeom>
            <a:solidFill>
              <a:srgbClr val="00608A"/>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9" name="Freeform 27">
              <a:extLst>
                <a:ext uri="{FF2B5EF4-FFF2-40B4-BE49-F238E27FC236}">
                  <a16:creationId xmlns:a16="http://schemas.microsoft.com/office/drawing/2014/main" id="{15421C5B-8DD6-17AC-F8DC-B9EBE0C5E8E9}"/>
                </a:ext>
              </a:extLst>
            </p:cNvPr>
            <p:cNvSpPr>
              <a:spLocks/>
            </p:cNvSpPr>
            <p:nvPr/>
          </p:nvSpPr>
          <p:spPr bwMode="auto">
            <a:xfrm>
              <a:off x="4961976" y="3465514"/>
              <a:ext cx="914400" cy="696913"/>
            </a:xfrm>
            <a:custGeom>
              <a:avLst/>
              <a:gdLst>
                <a:gd name="T0" fmla="*/ 569 w 576"/>
                <a:gd name="T1" fmla="*/ 144 h 439"/>
                <a:gd name="T2" fmla="*/ 576 w 576"/>
                <a:gd name="T3" fmla="*/ 50 h 439"/>
                <a:gd name="T4" fmla="*/ 428 w 576"/>
                <a:gd name="T5" fmla="*/ 36 h 439"/>
                <a:gd name="T6" fmla="*/ 322 w 576"/>
                <a:gd name="T7" fmla="*/ 25 h 439"/>
                <a:gd name="T8" fmla="*/ 56 w 576"/>
                <a:gd name="T9" fmla="*/ 0 h 439"/>
                <a:gd name="T10" fmla="*/ 43 w 576"/>
                <a:gd name="T11" fmla="*/ 86 h 439"/>
                <a:gd name="T12" fmla="*/ 0 w 576"/>
                <a:gd name="T13" fmla="*/ 380 h 439"/>
                <a:gd name="T14" fmla="*/ 477 w 576"/>
                <a:gd name="T15" fmla="*/ 434 h 439"/>
                <a:gd name="T16" fmla="*/ 553 w 576"/>
                <a:gd name="T17" fmla="*/ 439 h 439"/>
                <a:gd name="T18" fmla="*/ 569 w 576"/>
                <a:gd name="T19" fmla="*/ 144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439">
                  <a:moveTo>
                    <a:pt x="569" y="144"/>
                  </a:moveTo>
                  <a:lnTo>
                    <a:pt x="576" y="50"/>
                  </a:lnTo>
                  <a:lnTo>
                    <a:pt x="428" y="36"/>
                  </a:lnTo>
                  <a:lnTo>
                    <a:pt x="322" y="25"/>
                  </a:lnTo>
                  <a:lnTo>
                    <a:pt x="56" y="0"/>
                  </a:lnTo>
                  <a:lnTo>
                    <a:pt x="43" y="86"/>
                  </a:lnTo>
                  <a:lnTo>
                    <a:pt x="0" y="380"/>
                  </a:lnTo>
                  <a:lnTo>
                    <a:pt x="477" y="434"/>
                  </a:lnTo>
                  <a:lnTo>
                    <a:pt x="553" y="439"/>
                  </a:lnTo>
                  <a:lnTo>
                    <a:pt x="569" y="144"/>
                  </a:lnTo>
                  <a:close/>
                </a:path>
              </a:pathLst>
            </a:custGeom>
            <a:solidFill>
              <a:srgbClr val="00608A"/>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0" name="Freeform 10">
              <a:extLst>
                <a:ext uri="{FF2B5EF4-FFF2-40B4-BE49-F238E27FC236}">
                  <a16:creationId xmlns:a16="http://schemas.microsoft.com/office/drawing/2014/main" id="{45A61833-3166-13FF-C7BA-74BF89B61BF2}"/>
                </a:ext>
              </a:extLst>
            </p:cNvPr>
            <p:cNvSpPr>
              <a:spLocks/>
            </p:cNvSpPr>
            <p:nvPr/>
          </p:nvSpPr>
          <p:spPr bwMode="auto">
            <a:xfrm>
              <a:off x="4093613" y="3992563"/>
              <a:ext cx="850900" cy="960438"/>
            </a:xfrm>
            <a:custGeom>
              <a:avLst/>
              <a:gdLst>
                <a:gd name="T0" fmla="*/ 141 w 536"/>
                <a:gd name="T1" fmla="*/ 31 h 605"/>
                <a:gd name="T2" fmla="*/ 122 w 536"/>
                <a:gd name="T3" fmla="*/ 86 h 605"/>
                <a:gd name="T4" fmla="*/ 117 w 536"/>
                <a:gd name="T5" fmla="*/ 91 h 605"/>
                <a:gd name="T6" fmla="*/ 108 w 536"/>
                <a:gd name="T7" fmla="*/ 90 h 605"/>
                <a:gd name="T8" fmla="*/ 100 w 536"/>
                <a:gd name="T9" fmla="*/ 82 h 605"/>
                <a:gd name="T10" fmla="*/ 96 w 536"/>
                <a:gd name="T11" fmla="*/ 74 h 605"/>
                <a:gd name="T12" fmla="*/ 72 w 536"/>
                <a:gd name="T13" fmla="*/ 73 h 605"/>
                <a:gd name="T14" fmla="*/ 75 w 536"/>
                <a:gd name="T15" fmla="*/ 90 h 605"/>
                <a:gd name="T16" fmla="*/ 71 w 536"/>
                <a:gd name="T17" fmla="*/ 141 h 605"/>
                <a:gd name="T18" fmla="*/ 72 w 536"/>
                <a:gd name="T19" fmla="*/ 146 h 605"/>
                <a:gd name="T20" fmla="*/ 66 w 536"/>
                <a:gd name="T21" fmla="*/ 168 h 605"/>
                <a:gd name="T22" fmla="*/ 65 w 536"/>
                <a:gd name="T23" fmla="*/ 179 h 605"/>
                <a:gd name="T24" fmla="*/ 65 w 536"/>
                <a:gd name="T25" fmla="*/ 198 h 605"/>
                <a:gd name="T26" fmla="*/ 69 w 536"/>
                <a:gd name="T27" fmla="*/ 213 h 605"/>
                <a:gd name="T28" fmla="*/ 72 w 536"/>
                <a:gd name="T29" fmla="*/ 230 h 605"/>
                <a:gd name="T30" fmla="*/ 77 w 536"/>
                <a:gd name="T31" fmla="*/ 239 h 605"/>
                <a:gd name="T32" fmla="*/ 82 w 536"/>
                <a:gd name="T33" fmla="*/ 243 h 605"/>
                <a:gd name="T34" fmla="*/ 87 w 536"/>
                <a:gd name="T35" fmla="*/ 262 h 605"/>
                <a:gd name="T36" fmla="*/ 82 w 536"/>
                <a:gd name="T37" fmla="*/ 269 h 605"/>
                <a:gd name="T38" fmla="*/ 76 w 536"/>
                <a:gd name="T39" fmla="*/ 269 h 605"/>
                <a:gd name="T40" fmla="*/ 66 w 536"/>
                <a:gd name="T41" fmla="*/ 274 h 605"/>
                <a:gd name="T42" fmla="*/ 51 w 536"/>
                <a:gd name="T43" fmla="*/ 288 h 605"/>
                <a:gd name="T44" fmla="*/ 43 w 536"/>
                <a:gd name="T45" fmla="*/ 317 h 605"/>
                <a:gd name="T46" fmla="*/ 22 w 536"/>
                <a:gd name="T47" fmla="*/ 339 h 605"/>
                <a:gd name="T48" fmla="*/ 21 w 536"/>
                <a:gd name="T49" fmla="*/ 342 h 605"/>
                <a:gd name="T50" fmla="*/ 17 w 536"/>
                <a:gd name="T51" fmla="*/ 362 h 605"/>
                <a:gd name="T52" fmla="*/ 30 w 536"/>
                <a:gd name="T53" fmla="*/ 374 h 605"/>
                <a:gd name="T54" fmla="*/ 33 w 536"/>
                <a:gd name="T55" fmla="*/ 380 h 605"/>
                <a:gd name="T56" fmla="*/ 28 w 536"/>
                <a:gd name="T57" fmla="*/ 387 h 605"/>
                <a:gd name="T58" fmla="*/ 26 w 536"/>
                <a:gd name="T59" fmla="*/ 397 h 605"/>
                <a:gd name="T60" fmla="*/ 16 w 536"/>
                <a:gd name="T61" fmla="*/ 405 h 605"/>
                <a:gd name="T62" fmla="*/ 1 w 536"/>
                <a:gd name="T63" fmla="*/ 401 h 605"/>
                <a:gd name="T64" fmla="*/ 291 w 536"/>
                <a:gd name="T65" fmla="*/ 581 h 605"/>
                <a:gd name="T66" fmla="*/ 536 w 536"/>
                <a:gd name="T67" fmla="*/ 57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36" h="605">
                  <a:moveTo>
                    <a:pt x="148" y="0"/>
                  </a:moveTo>
                  <a:lnTo>
                    <a:pt x="141" y="31"/>
                  </a:lnTo>
                  <a:lnTo>
                    <a:pt x="139" y="44"/>
                  </a:lnTo>
                  <a:lnTo>
                    <a:pt x="122" y="86"/>
                  </a:lnTo>
                  <a:lnTo>
                    <a:pt x="121" y="90"/>
                  </a:lnTo>
                  <a:lnTo>
                    <a:pt x="117" y="91"/>
                  </a:lnTo>
                  <a:lnTo>
                    <a:pt x="110" y="91"/>
                  </a:lnTo>
                  <a:lnTo>
                    <a:pt x="108" y="90"/>
                  </a:lnTo>
                  <a:lnTo>
                    <a:pt x="102" y="86"/>
                  </a:lnTo>
                  <a:lnTo>
                    <a:pt x="100" y="82"/>
                  </a:lnTo>
                  <a:lnTo>
                    <a:pt x="100" y="78"/>
                  </a:lnTo>
                  <a:lnTo>
                    <a:pt x="96" y="74"/>
                  </a:lnTo>
                  <a:lnTo>
                    <a:pt x="80" y="72"/>
                  </a:lnTo>
                  <a:lnTo>
                    <a:pt x="72" y="73"/>
                  </a:lnTo>
                  <a:lnTo>
                    <a:pt x="71" y="75"/>
                  </a:lnTo>
                  <a:lnTo>
                    <a:pt x="75" y="90"/>
                  </a:lnTo>
                  <a:lnTo>
                    <a:pt x="69" y="139"/>
                  </a:lnTo>
                  <a:lnTo>
                    <a:pt x="71" y="141"/>
                  </a:lnTo>
                  <a:lnTo>
                    <a:pt x="72" y="145"/>
                  </a:lnTo>
                  <a:lnTo>
                    <a:pt x="72" y="146"/>
                  </a:lnTo>
                  <a:lnTo>
                    <a:pt x="72" y="146"/>
                  </a:lnTo>
                  <a:lnTo>
                    <a:pt x="66" y="168"/>
                  </a:lnTo>
                  <a:lnTo>
                    <a:pt x="65" y="171"/>
                  </a:lnTo>
                  <a:lnTo>
                    <a:pt x="65" y="179"/>
                  </a:lnTo>
                  <a:lnTo>
                    <a:pt x="65" y="191"/>
                  </a:lnTo>
                  <a:lnTo>
                    <a:pt x="65" y="198"/>
                  </a:lnTo>
                  <a:lnTo>
                    <a:pt x="65" y="201"/>
                  </a:lnTo>
                  <a:lnTo>
                    <a:pt x="69" y="213"/>
                  </a:lnTo>
                  <a:lnTo>
                    <a:pt x="69" y="223"/>
                  </a:lnTo>
                  <a:lnTo>
                    <a:pt x="72" y="230"/>
                  </a:lnTo>
                  <a:lnTo>
                    <a:pt x="75" y="238"/>
                  </a:lnTo>
                  <a:lnTo>
                    <a:pt x="77" y="239"/>
                  </a:lnTo>
                  <a:lnTo>
                    <a:pt x="81" y="240"/>
                  </a:lnTo>
                  <a:lnTo>
                    <a:pt x="82" y="243"/>
                  </a:lnTo>
                  <a:lnTo>
                    <a:pt x="84" y="252"/>
                  </a:lnTo>
                  <a:lnTo>
                    <a:pt x="87" y="262"/>
                  </a:lnTo>
                  <a:lnTo>
                    <a:pt x="86" y="266"/>
                  </a:lnTo>
                  <a:lnTo>
                    <a:pt x="82" y="269"/>
                  </a:lnTo>
                  <a:lnTo>
                    <a:pt x="79" y="270"/>
                  </a:lnTo>
                  <a:lnTo>
                    <a:pt x="76" y="269"/>
                  </a:lnTo>
                  <a:lnTo>
                    <a:pt x="71" y="273"/>
                  </a:lnTo>
                  <a:lnTo>
                    <a:pt x="66" y="274"/>
                  </a:lnTo>
                  <a:lnTo>
                    <a:pt x="60" y="277"/>
                  </a:lnTo>
                  <a:lnTo>
                    <a:pt x="51" y="288"/>
                  </a:lnTo>
                  <a:lnTo>
                    <a:pt x="45" y="312"/>
                  </a:lnTo>
                  <a:lnTo>
                    <a:pt x="43" y="317"/>
                  </a:lnTo>
                  <a:lnTo>
                    <a:pt x="27" y="337"/>
                  </a:lnTo>
                  <a:lnTo>
                    <a:pt x="22" y="339"/>
                  </a:lnTo>
                  <a:lnTo>
                    <a:pt x="19" y="339"/>
                  </a:lnTo>
                  <a:lnTo>
                    <a:pt x="21" y="342"/>
                  </a:lnTo>
                  <a:lnTo>
                    <a:pt x="21" y="351"/>
                  </a:lnTo>
                  <a:lnTo>
                    <a:pt x="17" y="362"/>
                  </a:lnTo>
                  <a:lnTo>
                    <a:pt x="19" y="366"/>
                  </a:lnTo>
                  <a:lnTo>
                    <a:pt x="30" y="374"/>
                  </a:lnTo>
                  <a:lnTo>
                    <a:pt x="32" y="377"/>
                  </a:lnTo>
                  <a:lnTo>
                    <a:pt x="33" y="380"/>
                  </a:lnTo>
                  <a:lnTo>
                    <a:pt x="32" y="384"/>
                  </a:lnTo>
                  <a:lnTo>
                    <a:pt x="28" y="387"/>
                  </a:lnTo>
                  <a:lnTo>
                    <a:pt x="27" y="394"/>
                  </a:lnTo>
                  <a:lnTo>
                    <a:pt x="26" y="397"/>
                  </a:lnTo>
                  <a:lnTo>
                    <a:pt x="20" y="404"/>
                  </a:lnTo>
                  <a:lnTo>
                    <a:pt x="16" y="405"/>
                  </a:lnTo>
                  <a:lnTo>
                    <a:pt x="12" y="405"/>
                  </a:lnTo>
                  <a:lnTo>
                    <a:pt x="1" y="401"/>
                  </a:lnTo>
                  <a:lnTo>
                    <a:pt x="0" y="415"/>
                  </a:lnTo>
                  <a:lnTo>
                    <a:pt x="291" y="581"/>
                  </a:lnTo>
                  <a:lnTo>
                    <a:pt x="456" y="605"/>
                  </a:lnTo>
                  <a:lnTo>
                    <a:pt x="536" y="57"/>
                  </a:lnTo>
                  <a:lnTo>
                    <a:pt x="148" y="0"/>
                  </a:lnTo>
                  <a:close/>
                </a:path>
              </a:pathLst>
            </a:custGeom>
            <a:solidFill>
              <a:srgbClr val="00608A"/>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1" name="Freeform 24">
              <a:extLst>
                <a:ext uri="{FF2B5EF4-FFF2-40B4-BE49-F238E27FC236}">
                  <a16:creationId xmlns:a16="http://schemas.microsoft.com/office/drawing/2014/main" id="{E53202D0-F375-CB96-4EBA-B9A8FEF0AA82}"/>
                </a:ext>
              </a:extLst>
            </p:cNvPr>
            <p:cNvSpPr>
              <a:spLocks/>
            </p:cNvSpPr>
            <p:nvPr/>
          </p:nvSpPr>
          <p:spPr bwMode="auto">
            <a:xfrm>
              <a:off x="4833388" y="4084639"/>
              <a:ext cx="876300" cy="879475"/>
            </a:xfrm>
            <a:custGeom>
              <a:avLst/>
              <a:gdLst>
                <a:gd name="T0" fmla="*/ 81 w 552"/>
                <a:gd name="T1" fmla="*/ 1 h 554"/>
                <a:gd name="T2" fmla="*/ 79 w 552"/>
                <a:gd name="T3" fmla="*/ 0 h 554"/>
                <a:gd name="T4" fmla="*/ 0 w 552"/>
                <a:gd name="T5" fmla="*/ 547 h 554"/>
                <a:gd name="T6" fmla="*/ 1 w 552"/>
                <a:gd name="T7" fmla="*/ 547 h 554"/>
                <a:gd name="T8" fmla="*/ 62 w 552"/>
                <a:gd name="T9" fmla="*/ 554 h 554"/>
                <a:gd name="T10" fmla="*/ 70 w 552"/>
                <a:gd name="T11" fmla="*/ 517 h 554"/>
                <a:gd name="T12" fmla="*/ 71 w 552"/>
                <a:gd name="T13" fmla="*/ 514 h 554"/>
                <a:gd name="T14" fmla="*/ 73 w 552"/>
                <a:gd name="T15" fmla="*/ 513 h 554"/>
                <a:gd name="T16" fmla="*/ 206 w 552"/>
                <a:gd name="T17" fmla="*/ 528 h 554"/>
                <a:gd name="T18" fmla="*/ 206 w 552"/>
                <a:gd name="T19" fmla="*/ 527 h 554"/>
                <a:gd name="T20" fmla="*/ 207 w 552"/>
                <a:gd name="T21" fmla="*/ 520 h 554"/>
                <a:gd name="T22" fmla="*/ 206 w 552"/>
                <a:gd name="T23" fmla="*/ 515 h 554"/>
                <a:gd name="T24" fmla="*/ 207 w 552"/>
                <a:gd name="T25" fmla="*/ 513 h 554"/>
                <a:gd name="T26" fmla="*/ 208 w 552"/>
                <a:gd name="T27" fmla="*/ 512 h 554"/>
                <a:gd name="T28" fmla="*/ 212 w 552"/>
                <a:gd name="T29" fmla="*/ 510 h 554"/>
                <a:gd name="T30" fmla="*/ 213 w 552"/>
                <a:gd name="T31" fmla="*/ 510 h 554"/>
                <a:gd name="T32" fmla="*/ 213 w 552"/>
                <a:gd name="T33" fmla="*/ 510 h 554"/>
                <a:gd name="T34" fmla="*/ 512 w 552"/>
                <a:gd name="T35" fmla="*/ 534 h 554"/>
                <a:gd name="T36" fmla="*/ 545 w 552"/>
                <a:gd name="T37" fmla="*/ 97 h 554"/>
                <a:gd name="T38" fmla="*/ 546 w 552"/>
                <a:gd name="T39" fmla="*/ 94 h 554"/>
                <a:gd name="T40" fmla="*/ 549 w 552"/>
                <a:gd name="T41" fmla="*/ 93 h 554"/>
                <a:gd name="T42" fmla="*/ 552 w 552"/>
                <a:gd name="T43" fmla="*/ 53 h 554"/>
                <a:gd name="T44" fmla="*/ 81 w 552"/>
                <a:gd name="T45" fmla="*/ 1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2" h="554">
                  <a:moveTo>
                    <a:pt x="81" y="1"/>
                  </a:moveTo>
                  <a:lnTo>
                    <a:pt x="79" y="0"/>
                  </a:lnTo>
                  <a:lnTo>
                    <a:pt x="0" y="547"/>
                  </a:lnTo>
                  <a:lnTo>
                    <a:pt x="1" y="547"/>
                  </a:lnTo>
                  <a:lnTo>
                    <a:pt x="62" y="554"/>
                  </a:lnTo>
                  <a:lnTo>
                    <a:pt x="70" y="517"/>
                  </a:lnTo>
                  <a:lnTo>
                    <a:pt x="71" y="514"/>
                  </a:lnTo>
                  <a:lnTo>
                    <a:pt x="73" y="513"/>
                  </a:lnTo>
                  <a:lnTo>
                    <a:pt x="206" y="528"/>
                  </a:lnTo>
                  <a:lnTo>
                    <a:pt x="206" y="527"/>
                  </a:lnTo>
                  <a:lnTo>
                    <a:pt x="207" y="520"/>
                  </a:lnTo>
                  <a:lnTo>
                    <a:pt x="206" y="515"/>
                  </a:lnTo>
                  <a:lnTo>
                    <a:pt x="207" y="513"/>
                  </a:lnTo>
                  <a:lnTo>
                    <a:pt x="208" y="512"/>
                  </a:lnTo>
                  <a:lnTo>
                    <a:pt x="212" y="510"/>
                  </a:lnTo>
                  <a:lnTo>
                    <a:pt x="213" y="510"/>
                  </a:lnTo>
                  <a:lnTo>
                    <a:pt x="213" y="510"/>
                  </a:lnTo>
                  <a:lnTo>
                    <a:pt x="512" y="534"/>
                  </a:lnTo>
                  <a:lnTo>
                    <a:pt x="545" y="97"/>
                  </a:lnTo>
                  <a:lnTo>
                    <a:pt x="546" y="94"/>
                  </a:lnTo>
                  <a:lnTo>
                    <a:pt x="549" y="93"/>
                  </a:lnTo>
                  <a:lnTo>
                    <a:pt x="552" y="53"/>
                  </a:lnTo>
                  <a:lnTo>
                    <a:pt x="81" y="1"/>
                  </a:lnTo>
                  <a:close/>
                </a:path>
              </a:pathLst>
            </a:custGeom>
            <a:solidFill>
              <a:srgbClr val="00608A"/>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2" name="Freeform 200">
              <a:extLst>
                <a:ext uri="{FF2B5EF4-FFF2-40B4-BE49-F238E27FC236}">
                  <a16:creationId xmlns:a16="http://schemas.microsoft.com/office/drawing/2014/main" id="{21069FE1-7231-4165-513C-169B12D2B927}"/>
                </a:ext>
              </a:extLst>
            </p:cNvPr>
            <p:cNvSpPr>
              <a:spLocks/>
            </p:cNvSpPr>
            <p:nvPr/>
          </p:nvSpPr>
          <p:spPr bwMode="auto">
            <a:xfrm>
              <a:off x="3299864" y="4408488"/>
              <a:ext cx="260350" cy="288925"/>
            </a:xfrm>
            <a:custGeom>
              <a:avLst/>
              <a:gdLst>
                <a:gd name="T0" fmla="*/ 26 w 164"/>
                <a:gd name="T1" fmla="*/ 0 h 182"/>
                <a:gd name="T2" fmla="*/ 19 w 164"/>
                <a:gd name="T3" fmla="*/ 11 h 182"/>
                <a:gd name="T4" fmla="*/ 29 w 164"/>
                <a:gd name="T5" fmla="*/ 39 h 182"/>
                <a:gd name="T6" fmla="*/ 0 w 164"/>
                <a:gd name="T7" fmla="*/ 72 h 182"/>
                <a:gd name="T8" fmla="*/ 21 w 164"/>
                <a:gd name="T9" fmla="*/ 122 h 182"/>
                <a:gd name="T10" fmla="*/ 19 w 164"/>
                <a:gd name="T11" fmla="*/ 162 h 182"/>
                <a:gd name="T12" fmla="*/ 52 w 164"/>
                <a:gd name="T13" fmla="*/ 182 h 182"/>
                <a:gd name="T14" fmla="*/ 72 w 164"/>
                <a:gd name="T15" fmla="*/ 152 h 182"/>
                <a:gd name="T16" fmla="*/ 141 w 164"/>
                <a:gd name="T17" fmla="*/ 123 h 182"/>
                <a:gd name="T18" fmla="*/ 164 w 164"/>
                <a:gd name="T19" fmla="*/ 101 h 182"/>
                <a:gd name="T20" fmla="*/ 107 w 164"/>
                <a:gd name="T21" fmla="*/ 38 h 182"/>
                <a:gd name="T22" fmla="*/ 26 w 164"/>
                <a:gd name="T23"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82">
                  <a:moveTo>
                    <a:pt x="26" y="0"/>
                  </a:moveTo>
                  <a:lnTo>
                    <a:pt x="19" y="11"/>
                  </a:lnTo>
                  <a:lnTo>
                    <a:pt x="29" y="39"/>
                  </a:lnTo>
                  <a:lnTo>
                    <a:pt x="0" y="72"/>
                  </a:lnTo>
                  <a:lnTo>
                    <a:pt x="21" y="122"/>
                  </a:lnTo>
                  <a:lnTo>
                    <a:pt x="19" y="162"/>
                  </a:lnTo>
                  <a:lnTo>
                    <a:pt x="52" y="182"/>
                  </a:lnTo>
                  <a:lnTo>
                    <a:pt x="72" y="152"/>
                  </a:lnTo>
                  <a:lnTo>
                    <a:pt x="141" y="123"/>
                  </a:lnTo>
                  <a:lnTo>
                    <a:pt x="164" y="101"/>
                  </a:lnTo>
                  <a:lnTo>
                    <a:pt x="107" y="38"/>
                  </a:lnTo>
                  <a:lnTo>
                    <a:pt x="26" y="0"/>
                  </a:lnTo>
                  <a:close/>
                </a:path>
              </a:pathLst>
            </a:custGeom>
            <a:solidFill>
              <a:srgbClr val="00608A"/>
            </a:solidFill>
            <a:ln w="317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113" name="Group 112">
            <a:extLst>
              <a:ext uri="{FF2B5EF4-FFF2-40B4-BE49-F238E27FC236}">
                <a16:creationId xmlns:a16="http://schemas.microsoft.com/office/drawing/2014/main" id="{874C97BB-4BB7-E34A-A688-E791855F5686}"/>
              </a:ext>
            </a:extLst>
          </p:cNvPr>
          <p:cNvGrpSpPr>
            <a:grpSpLocks noChangeAspect="1"/>
          </p:cNvGrpSpPr>
          <p:nvPr/>
        </p:nvGrpSpPr>
        <p:grpSpPr>
          <a:xfrm>
            <a:off x="7270764" y="3383906"/>
            <a:ext cx="1097280" cy="571084"/>
            <a:chOff x="7221336" y="3202104"/>
            <a:chExt cx="1196458" cy="622701"/>
          </a:xfrm>
        </p:grpSpPr>
        <p:grpSp>
          <p:nvGrpSpPr>
            <p:cNvPr id="114" name="Group 113">
              <a:extLst>
                <a:ext uri="{FF2B5EF4-FFF2-40B4-BE49-F238E27FC236}">
                  <a16:creationId xmlns:a16="http://schemas.microsoft.com/office/drawing/2014/main" id="{25701B43-D95F-AE45-01BE-FBA35FD5E80A}"/>
                </a:ext>
              </a:extLst>
            </p:cNvPr>
            <p:cNvGrpSpPr/>
            <p:nvPr/>
          </p:nvGrpSpPr>
          <p:grpSpPr>
            <a:xfrm>
              <a:off x="7410346" y="3202104"/>
              <a:ext cx="807487" cy="622701"/>
              <a:chOff x="7410346" y="3202104"/>
              <a:chExt cx="807487" cy="622701"/>
            </a:xfrm>
            <a:solidFill>
              <a:srgbClr val="00608A"/>
            </a:solidFill>
          </p:grpSpPr>
          <p:sp>
            <p:nvSpPr>
              <p:cNvPr id="116" name="Rectangle 115">
                <a:extLst>
                  <a:ext uri="{FF2B5EF4-FFF2-40B4-BE49-F238E27FC236}">
                    <a16:creationId xmlns:a16="http://schemas.microsoft.com/office/drawing/2014/main" id="{C7A7AFBF-81FB-2E01-445B-70C6EA60DA08}"/>
                  </a:ext>
                </a:extLst>
              </p:cNvPr>
              <p:cNvSpPr/>
              <p:nvPr/>
            </p:nvSpPr>
            <p:spPr>
              <a:xfrm>
                <a:off x="7519236" y="3202104"/>
                <a:ext cx="608439" cy="2359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800"/>
              </a:p>
            </p:txBody>
          </p:sp>
          <p:sp>
            <p:nvSpPr>
              <p:cNvPr id="117" name="Rectangle 116">
                <a:extLst>
                  <a:ext uri="{FF2B5EF4-FFF2-40B4-BE49-F238E27FC236}">
                    <a16:creationId xmlns:a16="http://schemas.microsoft.com/office/drawing/2014/main" id="{23A4BE37-93B9-3C69-6663-8135FAE11DCC}"/>
                  </a:ext>
                </a:extLst>
              </p:cNvPr>
              <p:cNvSpPr/>
              <p:nvPr/>
            </p:nvSpPr>
            <p:spPr>
              <a:xfrm>
                <a:off x="7410346" y="3403695"/>
                <a:ext cx="807487" cy="2359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800"/>
              </a:p>
            </p:txBody>
          </p:sp>
          <p:sp>
            <p:nvSpPr>
              <p:cNvPr id="118" name="Rectangle 117">
                <a:extLst>
                  <a:ext uri="{FF2B5EF4-FFF2-40B4-BE49-F238E27FC236}">
                    <a16:creationId xmlns:a16="http://schemas.microsoft.com/office/drawing/2014/main" id="{E81A873F-7780-1CDF-5C21-0173748BFB6E}"/>
                  </a:ext>
                </a:extLst>
              </p:cNvPr>
              <p:cNvSpPr/>
              <p:nvPr/>
            </p:nvSpPr>
            <p:spPr>
              <a:xfrm>
                <a:off x="7621053" y="3588877"/>
                <a:ext cx="404061" cy="2359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1800"/>
              </a:p>
            </p:txBody>
          </p:sp>
        </p:grpSp>
        <p:sp>
          <p:nvSpPr>
            <p:cNvPr id="115" name="TextBox 114">
              <a:extLst>
                <a:ext uri="{FF2B5EF4-FFF2-40B4-BE49-F238E27FC236}">
                  <a16:creationId xmlns:a16="http://schemas.microsoft.com/office/drawing/2014/main" id="{AAEBEA0C-10A0-8428-47C4-061D104FA99B}"/>
                </a:ext>
              </a:extLst>
            </p:cNvPr>
            <p:cNvSpPr txBox="1"/>
            <p:nvPr/>
          </p:nvSpPr>
          <p:spPr>
            <a:xfrm>
              <a:off x="7221336" y="3217020"/>
              <a:ext cx="1196458" cy="604072"/>
            </a:xfrm>
            <a:prstGeom prst="rect">
              <a:avLst/>
            </a:prstGeom>
            <a:noFill/>
          </p:spPr>
          <p:txBody>
            <a:bodyPr wrap="square" lIns="0" tIns="0" rIns="0" bIns="0" rtlCol="0">
              <a:spAutoFit/>
            </a:bodyPr>
            <a:lstStyle/>
            <a:p>
              <a:pPr algn="ctr">
                <a:lnSpc>
                  <a:spcPct val="90000"/>
                </a:lnSpc>
                <a:buClr>
                  <a:schemeClr val="accent2"/>
                </a:buClr>
              </a:pPr>
              <a:r>
                <a:rPr lang="en-US" sz="1600" b="1" dirty="0">
                  <a:solidFill>
                    <a:schemeClr val="bg1"/>
                  </a:solidFill>
                </a:rPr>
                <a:t>West</a:t>
              </a:r>
            </a:p>
            <a:p>
              <a:pPr algn="ctr">
                <a:lnSpc>
                  <a:spcPct val="90000"/>
                </a:lnSpc>
                <a:buClr>
                  <a:schemeClr val="accent2"/>
                </a:buClr>
              </a:pPr>
              <a:r>
                <a:rPr lang="en-US" sz="1200" dirty="0">
                  <a:solidFill>
                    <a:schemeClr val="bg1"/>
                  </a:solidFill>
                </a:rPr>
                <a:t>9.8 million</a:t>
              </a:r>
            </a:p>
            <a:p>
              <a:pPr algn="ctr">
                <a:lnSpc>
                  <a:spcPct val="90000"/>
                </a:lnSpc>
                <a:buClr>
                  <a:schemeClr val="accent2"/>
                </a:buClr>
              </a:pPr>
              <a:r>
                <a:rPr lang="en-US" sz="1200" dirty="0">
                  <a:solidFill>
                    <a:schemeClr val="bg1"/>
                  </a:solidFill>
                </a:rPr>
                <a:t>45%</a:t>
              </a:r>
            </a:p>
          </p:txBody>
        </p:sp>
      </p:grpSp>
      <p:grpSp>
        <p:nvGrpSpPr>
          <p:cNvPr id="119" name="Group 118">
            <a:extLst>
              <a:ext uri="{FF2B5EF4-FFF2-40B4-BE49-F238E27FC236}">
                <a16:creationId xmlns:a16="http://schemas.microsoft.com/office/drawing/2014/main" id="{1A409580-D22A-4057-5A32-8107EC515C39}"/>
              </a:ext>
            </a:extLst>
          </p:cNvPr>
          <p:cNvGrpSpPr>
            <a:grpSpLocks noChangeAspect="1"/>
          </p:cNvGrpSpPr>
          <p:nvPr/>
        </p:nvGrpSpPr>
        <p:grpSpPr>
          <a:xfrm>
            <a:off x="8731122" y="3272010"/>
            <a:ext cx="1005840" cy="554129"/>
            <a:chOff x="8680950" y="3089092"/>
            <a:chExt cx="1196458" cy="659140"/>
          </a:xfrm>
        </p:grpSpPr>
        <p:grpSp>
          <p:nvGrpSpPr>
            <p:cNvPr id="120" name="Group 119">
              <a:extLst>
                <a:ext uri="{FF2B5EF4-FFF2-40B4-BE49-F238E27FC236}">
                  <a16:creationId xmlns:a16="http://schemas.microsoft.com/office/drawing/2014/main" id="{6CB92A29-D9D5-696E-5285-EE050FC86DF7}"/>
                </a:ext>
              </a:extLst>
            </p:cNvPr>
            <p:cNvGrpSpPr/>
            <p:nvPr/>
          </p:nvGrpSpPr>
          <p:grpSpPr>
            <a:xfrm>
              <a:off x="8751417" y="3089737"/>
              <a:ext cx="1062001" cy="658495"/>
              <a:chOff x="8751417" y="3089737"/>
              <a:chExt cx="1062001" cy="658495"/>
            </a:xfrm>
          </p:grpSpPr>
          <p:sp>
            <p:nvSpPr>
              <p:cNvPr id="122" name="Rectangle 121">
                <a:extLst>
                  <a:ext uri="{FF2B5EF4-FFF2-40B4-BE49-F238E27FC236}">
                    <a16:creationId xmlns:a16="http://schemas.microsoft.com/office/drawing/2014/main" id="{FFFB55C4-5FA9-CFF5-4CDB-83E8C5F22C4F}"/>
                  </a:ext>
                </a:extLst>
              </p:cNvPr>
              <p:cNvSpPr/>
              <p:nvPr/>
            </p:nvSpPr>
            <p:spPr>
              <a:xfrm>
                <a:off x="8751417" y="3089737"/>
                <a:ext cx="1062001" cy="235929"/>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sp>
            <p:nvSpPr>
              <p:cNvPr id="123" name="Rectangle 122">
                <a:extLst>
                  <a:ext uri="{FF2B5EF4-FFF2-40B4-BE49-F238E27FC236}">
                    <a16:creationId xmlns:a16="http://schemas.microsoft.com/office/drawing/2014/main" id="{E9F36144-4FB5-CC24-1C13-A0CD7F6AA48E}"/>
                  </a:ext>
                </a:extLst>
              </p:cNvPr>
              <p:cNvSpPr/>
              <p:nvPr/>
            </p:nvSpPr>
            <p:spPr>
              <a:xfrm>
                <a:off x="8809439" y="3321281"/>
                <a:ext cx="929952" cy="235929"/>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sp>
            <p:nvSpPr>
              <p:cNvPr id="124" name="Rectangle 123">
                <a:extLst>
                  <a:ext uri="{FF2B5EF4-FFF2-40B4-BE49-F238E27FC236}">
                    <a16:creationId xmlns:a16="http://schemas.microsoft.com/office/drawing/2014/main" id="{812F026E-896C-177E-0AD8-DD592D1928AF}"/>
                  </a:ext>
                </a:extLst>
              </p:cNvPr>
              <p:cNvSpPr/>
              <p:nvPr/>
            </p:nvSpPr>
            <p:spPr>
              <a:xfrm>
                <a:off x="9060830" y="3512299"/>
                <a:ext cx="448919" cy="235933"/>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grpSp>
        <p:sp>
          <p:nvSpPr>
            <p:cNvPr id="121" name="TextBox 120">
              <a:extLst>
                <a:ext uri="{FF2B5EF4-FFF2-40B4-BE49-F238E27FC236}">
                  <a16:creationId xmlns:a16="http://schemas.microsoft.com/office/drawing/2014/main" id="{28BBC5EB-6F55-5D06-BBBD-0B755638DDD1}"/>
                </a:ext>
              </a:extLst>
            </p:cNvPr>
            <p:cNvSpPr txBox="1"/>
            <p:nvPr/>
          </p:nvSpPr>
          <p:spPr>
            <a:xfrm>
              <a:off x="8680950" y="3089092"/>
              <a:ext cx="1196458" cy="658987"/>
            </a:xfrm>
            <a:prstGeom prst="rect">
              <a:avLst/>
            </a:prstGeom>
            <a:noFill/>
          </p:spPr>
          <p:txBody>
            <a:bodyPr wrap="square" lIns="0" tIns="0" rIns="0" bIns="0" rtlCol="0">
              <a:spAutoFit/>
            </a:bodyPr>
            <a:lstStyle/>
            <a:p>
              <a:pPr algn="ctr">
                <a:lnSpc>
                  <a:spcPct val="90000"/>
                </a:lnSpc>
                <a:buClr>
                  <a:schemeClr val="accent2"/>
                </a:buClr>
              </a:pPr>
              <a:r>
                <a:rPr lang="en-US" sz="1600" b="1" dirty="0">
                  <a:solidFill>
                    <a:schemeClr val="bg1"/>
                  </a:solidFill>
                </a:rPr>
                <a:t>Midwest</a:t>
              </a:r>
            </a:p>
            <a:p>
              <a:pPr algn="ctr">
                <a:lnSpc>
                  <a:spcPct val="90000"/>
                </a:lnSpc>
                <a:buClr>
                  <a:schemeClr val="accent2"/>
                </a:buClr>
              </a:pPr>
              <a:r>
                <a:rPr lang="en-US" sz="1200" dirty="0">
                  <a:solidFill>
                    <a:schemeClr val="bg1"/>
                  </a:solidFill>
                </a:rPr>
                <a:t>2.7 million</a:t>
              </a:r>
            </a:p>
            <a:p>
              <a:pPr algn="ctr">
                <a:lnSpc>
                  <a:spcPct val="90000"/>
                </a:lnSpc>
                <a:buClr>
                  <a:schemeClr val="accent2"/>
                </a:buClr>
              </a:pPr>
              <a:r>
                <a:rPr lang="en-US" sz="1200" dirty="0">
                  <a:solidFill>
                    <a:schemeClr val="bg1"/>
                  </a:solidFill>
                </a:rPr>
                <a:t>12%</a:t>
              </a:r>
            </a:p>
          </p:txBody>
        </p:sp>
      </p:grpSp>
      <p:grpSp>
        <p:nvGrpSpPr>
          <p:cNvPr id="125" name="Group 124">
            <a:extLst>
              <a:ext uri="{FF2B5EF4-FFF2-40B4-BE49-F238E27FC236}">
                <a16:creationId xmlns:a16="http://schemas.microsoft.com/office/drawing/2014/main" id="{1B0D9112-4022-0CD7-C23D-59D62BB8E599}"/>
              </a:ext>
            </a:extLst>
          </p:cNvPr>
          <p:cNvGrpSpPr>
            <a:grpSpLocks noChangeAspect="1"/>
          </p:cNvGrpSpPr>
          <p:nvPr/>
        </p:nvGrpSpPr>
        <p:grpSpPr>
          <a:xfrm>
            <a:off x="9789203" y="4169758"/>
            <a:ext cx="1005840" cy="565355"/>
            <a:chOff x="8671614" y="3108409"/>
            <a:chExt cx="1196458" cy="672495"/>
          </a:xfrm>
        </p:grpSpPr>
        <p:grpSp>
          <p:nvGrpSpPr>
            <p:cNvPr id="126" name="Group 125">
              <a:extLst>
                <a:ext uri="{FF2B5EF4-FFF2-40B4-BE49-F238E27FC236}">
                  <a16:creationId xmlns:a16="http://schemas.microsoft.com/office/drawing/2014/main" id="{3E00E923-CBAE-3D92-B6B4-221B2C1D4E75}"/>
                </a:ext>
              </a:extLst>
            </p:cNvPr>
            <p:cNvGrpSpPr/>
            <p:nvPr/>
          </p:nvGrpSpPr>
          <p:grpSpPr>
            <a:xfrm>
              <a:off x="8804773" y="3108409"/>
              <a:ext cx="893711" cy="672495"/>
              <a:chOff x="8804773" y="3108409"/>
              <a:chExt cx="893711" cy="672495"/>
            </a:xfrm>
          </p:grpSpPr>
          <p:sp>
            <p:nvSpPr>
              <p:cNvPr id="128" name="Rectangle 127">
                <a:extLst>
                  <a:ext uri="{FF2B5EF4-FFF2-40B4-BE49-F238E27FC236}">
                    <a16:creationId xmlns:a16="http://schemas.microsoft.com/office/drawing/2014/main" id="{57830EF6-92B3-CE14-5443-250157BE18DB}"/>
                  </a:ext>
                </a:extLst>
              </p:cNvPr>
              <p:cNvSpPr/>
              <p:nvPr/>
            </p:nvSpPr>
            <p:spPr>
              <a:xfrm>
                <a:off x="8891431" y="3108409"/>
                <a:ext cx="756188" cy="235929"/>
              </a:xfrm>
              <a:prstGeom prst="rect">
                <a:avLst/>
              </a:prstGeom>
              <a:solidFill>
                <a:srgbClr val="002F48"/>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sp>
            <p:nvSpPr>
              <p:cNvPr id="129" name="Rectangle 128">
                <a:extLst>
                  <a:ext uri="{FF2B5EF4-FFF2-40B4-BE49-F238E27FC236}">
                    <a16:creationId xmlns:a16="http://schemas.microsoft.com/office/drawing/2014/main" id="{7B65A492-5169-A26E-2B13-53C93C891BFB}"/>
                  </a:ext>
                </a:extLst>
              </p:cNvPr>
              <p:cNvSpPr/>
              <p:nvPr/>
            </p:nvSpPr>
            <p:spPr>
              <a:xfrm>
                <a:off x="8804773" y="3321281"/>
                <a:ext cx="893711" cy="235928"/>
              </a:xfrm>
              <a:prstGeom prst="rect">
                <a:avLst/>
              </a:prstGeom>
              <a:solidFill>
                <a:srgbClr val="002F48"/>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sp>
            <p:nvSpPr>
              <p:cNvPr id="130" name="Rectangle 129">
                <a:extLst>
                  <a:ext uri="{FF2B5EF4-FFF2-40B4-BE49-F238E27FC236}">
                    <a16:creationId xmlns:a16="http://schemas.microsoft.com/office/drawing/2014/main" id="{93CC0695-172B-BD97-0D74-F2BC667AF070}"/>
                  </a:ext>
                </a:extLst>
              </p:cNvPr>
              <p:cNvSpPr/>
              <p:nvPr/>
            </p:nvSpPr>
            <p:spPr>
              <a:xfrm>
                <a:off x="9046827" y="3544976"/>
                <a:ext cx="448920" cy="235928"/>
              </a:xfrm>
              <a:prstGeom prst="rect">
                <a:avLst/>
              </a:prstGeom>
              <a:solidFill>
                <a:srgbClr val="002F48"/>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a:p>
            </p:txBody>
          </p:sp>
        </p:grpSp>
        <p:sp>
          <p:nvSpPr>
            <p:cNvPr id="127" name="TextBox 126">
              <a:extLst>
                <a:ext uri="{FF2B5EF4-FFF2-40B4-BE49-F238E27FC236}">
                  <a16:creationId xmlns:a16="http://schemas.microsoft.com/office/drawing/2014/main" id="{5B386395-09E1-AD80-940C-E51A65748A72}"/>
                </a:ext>
              </a:extLst>
            </p:cNvPr>
            <p:cNvSpPr txBox="1"/>
            <p:nvPr/>
          </p:nvSpPr>
          <p:spPr>
            <a:xfrm>
              <a:off x="8671614" y="3112433"/>
              <a:ext cx="1196458" cy="658988"/>
            </a:xfrm>
            <a:prstGeom prst="rect">
              <a:avLst/>
            </a:prstGeom>
            <a:noFill/>
          </p:spPr>
          <p:txBody>
            <a:bodyPr wrap="square" lIns="0" tIns="0" rIns="0" bIns="0" rtlCol="0">
              <a:spAutoFit/>
            </a:bodyPr>
            <a:lstStyle/>
            <a:p>
              <a:pPr algn="ctr">
                <a:lnSpc>
                  <a:spcPct val="90000"/>
                </a:lnSpc>
                <a:buClr>
                  <a:schemeClr val="accent2"/>
                </a:buClr>
              </a:pPr>
              <a:r>
                <a:rPr lang="en-US" sz="1600" b="1" dirty="0">
                  <a:solidFill>
                    <a:schemeClr val="bg1"/>
                  </a:solidFill>
                </a:rPr>
                <a:t>South</a:t>
              </a:r>
            </a:p>
            <a:p>
              <a:pPr algn="ctr">
                <a:lnSpc>
                  <a:spcPct val="90000"/>
                </a:lnSpc>
                <a:buClr>
                  <a:schemeClr val="accent2"/>
                </a:buClr>
              </a:pPr>
              <a:r>
                <a:rPr lang="en-US" sz="1200" dirty="0">
                  <a:solidFill>
                    <a:schemeClr val="bg1"/>
                  </a:solidFill>
                </a:rPr>
                <a:t>5.3 million</a:t>
              </a:r>
            </a:p>
            <a:p>
              <a:pPr algn="ctr">
                <a:lnSpc>
                  <a:spcPct val="90000"/>
                </a:lnSpc>
                <a:buClr>
                  <a:schemeClr val="accent2"/>
                </a:buClr>
              </a:pPr>
              <a:r>
                <a:rPr lang="en-US" sz="1200" dirty="0">
                  <a:solidFill>
                    <a:schemeClr val="bg1"/>
                  </a:solidFill>
                </a:rPr>
                <a:t>24%</a:t>
              </a:r>
            </a:p>
          </p:txBody>
        </p:sp>
      </p:grpSp>
      <p:sp>
        <p:nvSpPr>
          <p:cNvPr id="131" name="TextBox 130">
            <a:extLst>
              <a:ext uri="{FF2B5EF4-FFF2-40B4-BE49-F238E27FC236}">
                <a16:creationId xmlns:a16="http://schemas.microsoft.com/office/drawing/2014/main" id="{1B1B7C3A-D44E-283A-7662-E3D7BE5B1C17}"/>
              </a:ext>
            </a:extLst>
          </p:cNvPr>
          <p:cNvSpPr txBox="1"/>
          <p:nvPr/>
        </p:nvSpPr>
        <p:spPr>
          <a:xfrm>
            <a:off x="10526522" y="2977613"/>
            <a:ext cx="1005840" cy="554000"/>
          </a:xfrm>
          <a:prstGeom prst="rect">
            <a:avLst/>
          </a:prstGeom>
          <a:noFill/>
        </p:spPr>
        <p:txBody>
          <a:bodyPr wrap="square" lIns="0" tIns="0" rIns="0" bIns="0" rtlCol="0">
            <a:spAutoFit/>
          </a:bodyPr>
          <a:lstStyle/>
          <a:p>
            <a:pPr algn="ctr">
              <a:lnSpc>
                <a:spcPct val="90000"/>
              </a:lnSpc>
              <a:buClr>
                <a:schemeClr val="accent2"/>
              </a:buClr>
            </a:pPr>
            <a:r>
              <a:rPr lang="en-US" sz="1600" b="1" dirty="0"/>
              <a:t>Northeast</a:t>
            </a:r>
          </a:p>
          <a:p>
            <a:pPr algn="ctr">
              <a:lnSpc>
                <a:spcPct val="90000"/>
              </a:lnSpc>
              <a:buClr>
                <a:schemeClr val="accent2"/>
              </a:buClr>
            </a:pPr>
            <a:r>
              <a:rPr lang="en-US" sz="1200" dirty="0"/>
              <a:t>5.3 million</a:t>
            </a:r>
          </a:p>
          <a:p>
            <a:pPr algn="ctr">
              <a:lnSpc>
                <a:spcPct val="90000"/>
              </a:lnSpc>
              <a:buClr>
                <a:schemeClr val="accent2"/>
              </a:buClr>
            </a:pPr>
            <a:r>
              <a:rPr lang="en-US" sz="1200" dirty="0"/>
              <a:t>24%</a:t>
            </a:r>
          </a:p>
        </p:txBody>
      </p:sp>
      <p:sp>
        <p:nvSpPr>
          <p:cNvPr id="132" name="Text Placeholder 10">
            <a:extLst>
              <a:ext uri="{FF2B5EF4-FFF2-40B4-BE49-F238E27FC236}">
                <a16:creationId xmlns:a16="http://schemas.microsoft.com/office/drawing/2014/main" id="{A434F0C5-26F6-9742-4CBD-C668BEE5B64B}"/>
              </a:ext>
            </a:extLst>
          </p:cNvPr>
          <p:cNvSpPr txBox="1">
            <a:spLocks/>
          </p:cNvSpPr>
          <p:nvPr/>
        </p:nvSpPr>
        <p:spPr>
          <a:xfrm>
            <a:off x="6096000" y="6053328"/>
            <a:ext cx="5040000" cy="457200"/>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buClr>
                <a:schemeClr val="accent2"/>
              </a:buClr>
              <a:buFont typeface="Wingdings" panose="05000000000000000000" pitchFamily="2" charset="2"/>
              <a:buNone/>
              <a:defRPr sz="800" kern="1200">
                <a:solidFill>
                  <a:schemeClr val="tx1"/>
                </a:solidFill>
                <a:latin typeface="+mn-lt"/>
                <a:ea typeface="+mn-ea"/>
                <a:cs typeface="+mn-cs"/>
              </a:defRPr>
            </a:lvl1pPr>
            <a:lvl2pPr marL="457200" indent="0" algn="l" defTabSz="914400" rtl="0" eaLnBrk="1" latinLnBrk="0" hangingPunct="1">
              <a:lnSpc>
                <a:spcPct val="105000"/>
              </a:lnSpc>
              <a:spcBef>
                <a:spcPts val="1200"/>
              </a:spcBef>
              <a:buClr>
                <a:schemeClr val="accent4"/>
              </a:buClr>
              <a:buFont typeface="Arial" panose="020B0604020202020204" pitchFamily="34" charset="0"/>
              <a:buNone/>
              <a:defRPr sz="800" kern="1200">
                <a:solidFill>
                  <a:schemeClr val="tx1"/>
                </a:solidFill>
                <a:latin typeface="+mn-lt"/>
                <a:ea typeface="+mn-ea"/>
                <a:cs typeface="+mn-cs"/>
              </a:defRPr>
            </a:lvl2pPr>
            <a:lvl3pPr marL="914400" indent="0" algn="l" defTabSz="914400" rtl="0" eaLnBrk="1" latinLnBrk="0" hangingPunct="1">
              <a:lnSpc>
                <a:spcPct val="105000"/>
              </a:lnSpc>
              <a:spcBef>
                <a:spcPts val="1200"/>
              </a:spcBef>
              <a:buClr>
                <a:schemeClr val="accent4"/>
              </a:buClr>
              <a:buFont typeface="Wingdings" panose="05000000000000000000" pitchFamily="2" charset="2"/>
              <a:buNone/>
              <a:defRPr sz="800" kern="1200">
                <a:solidFill>
                  <a:schemeClr val="tx1"/>
                </a:solidFill>
                <a:latin typeface="+mn-lt"/>
                <a:ea typeface="+mn-ea"/>
                <a:cs typeface="+mn-cs"/>
              </a:defRPr>
            </a:lvl3pPr>
            <a:lvl4pPr marL="1371600" indent="0" algn="l" defTabSz="914400" rtl="0" eaLnBrk="1" latinLnBrk="0" hangingPunct="1">
              <a:lnSpc>
                <a:spcPct val="105000"/>
              </a:lnSpc>
              <a:spcBef>
                <a:spcPts val="1200"/>
              </a:spcBef>
              <a:buClr>
                <a:schemeClr val="accent4"/>
              </a:buClr>
              <a:buFont typeface="Arial" panose="020B0604020202020204" pitchFamily="34" charset="0"/>
              <a:buNone/>
              <a:defRPr sz="800" kern="1200">
                <a:solidFill>
                  <a:schemeClr val="tx1"/>
                </a:solidFill>
                <a:latin typeface="+mn-lt"/>
                <a:ea typeface="+mn-ea"/>
                <a:cs typeface="+mn-cs"/>
              </a:defRPr>
            </a:lvl4pPr>
            <a:lvl5pPr marL="1828800" indent="0" algn="l" defTabSz="914400" rtl="0" eaLnBrk="1" latinLnBrk="0" hangingPunct="1">
              <a:lnSpc>
                <a:spcPct val="105000"/>
              </a:lnSpc>
              <a:spcBef>
                <a:spcPts val="1200"/>
              </a:spcBef>
              <a:buClr>
                <a:schemeClr val="accent4"/>
              </a:buClr>
              <a:buFont typeface="Arial" panose="020B0604020202020204" pitchFamily="34" charset="0"/>
              <a:buNone/>
              <a:defRPr sz="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a:t>Source: Pew Research </a:t>
            </a:r>
            <a:r>
              <a:rPr lang="en-GB" dirty="0" err="1"/>
              <a:t>Center</a:t>
            </a:r>
            <a:r>
              <a:rPr lang="en-GB" dirty="0"/>
              <a:t> </a:t>
            </a:r>
            <a:r>
              <a:rPr lang="en-GB" dirty="0" err="1"/>
              <a:t>anaylsis</a:t>
            </a:r>
            <a:r>
              <a:rPr lang="en-GB" dirty="0"/>
              <a:t> of 2017-2019 American Community Survey</a:t>
            </a:r>
            <a:endParaRPr lang="en-US" dirty="0"/>
          </a:p>
        </p:txBody>
      </p:sp>
    </p:spTree>
    <p:extLst>
      <p:ext uri="{BB962C8B-B14F-4D97-AF65-F5344CB8AC3E}">
        <p14:creationId xmlns:p14="http://schemas.microsoft.com/office/powerpoint/2010/main" val="154766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9EF8EBB-7B2D-D540-9D8B-A6EB2AB36E21}"/>
              </a:ext>
            </a:extLst>
          </p:cNvPr>
          <p:cNvSpPr>
            <a:spLocks noGrp="1"/>
          </p:cNvSpPr>
          <p:nvPr>
            <p:ph type="body" sz="quarter" idx="15"/>
          </p:nvPr>
        </p:nvSpPr>
        <p:spPr/>
        <p:txBody>
          <a:bodyPr/>
          <a:lstStyle/>
          <a:p>
            <a:r>
              <a:rPr lang="en-US" dirty="0"/>
              <a:t>Expected 401(k) Contribution</a:t>
            </a:r>
            <a:r>
              <a:rPr lang="en-US" b="0" dirty="0">
                <a:latin typeface="Arial" panose="020B0604020202020204" pitchFamily="34" charset="0"/>
                <a:cs typeface="Arial" panose="020B0604020202020204" pitchFamily="34" charset="0"/>
              </a:rPr>
              <a:t>—</a:t>
            </a:r>
            <a:r>
              <a:rPr lang="en-US" dirty="0"/>
              <a:t>Median %</a:t>
            </a:r>
            <a:r>
              <a:rPr lang="en-US" b="0" dirty="0">
                <a:latin typeface="Arial" panose="020B0604020202020204" pitchFamily="34" charset="0"/>
                <a:cs typeface="Arial" panose="020B0604020202020204" pitchFamily="34" charset="0"/>
              </a:rPr>
              <a:t>—</a:t>
            </a:r>
            <a:r>
              <a:rPr lang="en-US" dirty="0"/>
              <a:t>by Ethnicity</a:t>
            </a:r>
            <a:br>
              <a:rPr lang="en-US" dirty="0"/>
            </a:br>
            <a:r>
              <a:rPr lang="en-US" dirty="0"/>
              <a:t>% of Participants who expect to contribute (95%)</a:t>
            </a:r>
          </a:p>
        </p:txBody>
      </p:sp>
      <p:sp>
        <p:nvSpPr>
          <p:cNvPr id="2" name="Title 1">
            <a:extLst>
              <a:ext uri="{FF2B5EF4-FFF2-40B4-BE49-F238E27FC236}">
                <a16:creationId xmlns:a16="http://schemas.microsoft.com/office/drawing/2014/main" id="{79FC6C82-A3CF-433B-A078-249E146FFC65}"/>
              </a:ext>
            </a:extLst>
          </p:cNvPr>
          <p:cNvSpPr>
            <a:spLocks noGrp="1"/>
          </p:cNvSpPr>
          <p:nvPr>
            <p:ph type="title"/>
          </p:nvPr>
        </p:nvSpPr>
        <p:spPr/>
        <p:txBody>
          <a:bodyPr anchor="t"/>
          <a:lstStyle/>
          <a:p>
            <a:r>
              <a:rPr lang="en-US" dirty="0"/>
              <a:t>Asian American Investors Expected Contributions to Retirement Plans Remained the Same in 2020 </a:t>
            </a:r>
          </a:p>
        </p:txBody>
      </p:sp>
      <p:sp>
        <p:nvSpPr>
          <p:cNvPr id="5" name="Text Placeholder 4">
            <a:extLst>
              <a:ext uri="{FF2B5EF4-FFF2-40B4-BE49-F238E27FC236}">
                <a16:creationId xmlns:a16="http://schemas.microsoft.com/office/drawing/2014/main" id="{12D1AFB9-7287-4B3C-A9BD-BCDB4A6F820E}"/>
              </a:ext>
            </a:extLst>
          </p:cNvPr>
          <p:cNvSpPr>
            <a:spLocks noGrp="1"/>
          </p:cNvSpPr>
          <p:nvPr>
            <p:ph type="body" sz="quarter" idx="20"/>
          </p:nvPr>
        </p:nvSpPr>
        <p:spPr/>
        <p:txBody>
          <a:bodyPr/>
          <a:lstStyle/>
          <a:p>
            <a:r>
              <a:rPr lang="en-US" dirty="0"/>
              <a:t>Q40 About what percentage of your personal income, if any, do you expect to contribute to your 401(k) plan in the next 12 months? Please exclude any potential employer contributions.</a:t>
            </a:r>
          </a:p>
          <a:p>
            <a:r>
              <a:rPr lang="en-US" dirty="0"/>
              <a:t>Base: Expect to contribute (95%). Note: maximums differ by year.</a:t>
            </a:r>
          </a:p>
          <a:p>
            <a:r>
              <a:rPr lang="en-US" dirty="0"/>
              <a:t>Q43 Do you think you are contributing enough, including any employer contributions, to your 401(k) to make sure you have a comfortable retirement?</a:t>
            </a:r>
          </a:p>
        </p:txBody>
      </p:sp>
      <p:graphicFrame>
        <p:nvGraphicFramePr>
          <p:cNvPr id="9" name="Content Placeholder 16" title="Sample Column Chart">
            <a:extLst>
              <a:ext uri="{FF2B5EF4-FFF2-40B4-BE49-F238E27FC236}">
                <a16:creationId xmlns:a16="http://schemas.microsoft.com/office/drawing/2014/main" id="{BD672368-C76B-2F45-B2A5-030D6B801EF4}"/>
              </a:ext>
            </a:extLst>
          </p:cNvPr>
          <p:cNvGraphicFramePr>
            <a:graphicFrameLocks/>
          </p:cNvGraphicFramePr>
          <p:nvPr>
            <p:extLst>
              <p:ext uri="{D42A27DB-BD31-4B8C-83A1-F6EECF244321}">
                <p14:modId xmlns:p14="http://schemas.microsoft.com/office/powerpoint/2010/main" val="3857169285"/>
              </p:ext>
            </p:extLst>
          </p:nvPr>
        </p:nvGraphicFramePr>
        <p:xfrm>
          <a:off x="800100" y="1982244"/>
          <a:ext cx="10591799" cy="23774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Table 7">
            <a:extLst>
              <a:ext uri="{FF2B5EF4-FFF2-40B4-BE49-F238E27FC236}">
                <a16:creationId xmlns:a16="http://schemas.microsoft.com/office/drawing/2014/main" id="{141EE1F6-424A-844B-B677-E3F5676227A9}"/>
              </a:ext>
            </a:extLst>
          </p:cNvPr>
          <p:cNvGraphicFramePr>
            <a:graphicFrameLocks noGrp="1"/>
          </p:cNvGraphicFramePr>
          <p:nvPr>
            <p:extLst>
              <p:ext uri="{D42A27DB-BD31-4B8C-83A1-F6EECF244321}">
                <p14:modId xmlns:p14="http://schemas.microsoft.com/office/powerpoint/2010/main" val="2675241254"/>
              </p:ext>
            </p:extLst>
          </p:nvPr>
        </p:nvGraphicFramePr>
        <p:xfrm>
          <a:off x="800100" y="4863833"/>
          <a:ext cx="10591801" cy="1005840"/>
        </p:xfrm>
        <a:graphic>
          <a:graphicData uri="http://schemas.openxmlformats.org/drawingml/2006/table">
            <a:tbl>
              <a:tblPr firstRow="1" bandRow="1">
                <a:tableStyleId>{5C22544A-7EE6-4342-B048-85BDC9FD1C3A}</a:tableStyleId>
              </a:tblPr>
              <a:tblGrid>
                <a:gridCol w="2251015">
                  <a:extLst>
                    <a:ext uri="{9D8B030D-6E8A-4147-A177-3AD203B41FA5}">
                      <a16:colId xmlns:a16="http://schemas.microsoft.com/office/drawing/2014/main" val="393364386"/>
                    </a:ext>
                  </a:extLst>
                </a:gridCol>
                <a:gridCol w="4170393">
                  <a:extLst>
                    <a:ext uri="{9D8B030D-6E8A-4147-A177-3AD203B41FA5}">
                      <a16:colId xmlns:a16="http://schemas.microsoft.com/office/drawing/2014/main" val="2650371493"/>
                    </a:ext>
                  </a:extLst>
                </a:gridCol>
                <a:gridCol w="4170393">
                  <a:extLst>
                    <a:ext uri="{9D8B030D-6E8A-4147-A177-3AD203B41FA5}">
                      <a16:colId xmlns:a16="http://schemas.microsoft.com/office/drawing/2014/main" val="2180114731"/>
                    </a:ext>
                  </a:extLst>
                </a:gridCol>
              </a:tblGrid>
              <a:tr h="0">
                <a:tc>
                  <a:txBody>
                    <a:bodyPr/>
                    <a:lstStyle/>
                    <a:p>
                      <a:pPr algn="ctr"/>
                      <a:r>
                        <a:rPr lang="en-US" sz="1600" b="1" dirty="0">
                          <a:solidFill>
                            <a:schemeClr val="bg1"/>
                          </a:solidFill>
                        </a:rPr>
                        <a:t>Yes</a:t>
                      </a:r>
                    </a:p>
                  </a:txBody>
                  <a:tcPr>
                    <a:lnR w="12700" cap="flat" cmpd="sng" algn="ctr">
                      <a:solidFill>
                        <a:schemeClr val="accent5"/>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US" sz="1600" b="0" dirty="0">
                          <a:solidFill>
                            <a:schemeClr val="tx1"/>
                          </a:solidFill>
                        </a:rPr>
                        <a:t>56%</a:t>
                      </a:r>
                    </a:p>
                  </a:txBody>
                  <a:tcP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5"/>
                    </a:solidFill>
                  </a:tcPr>
                </a:tc>
                <a:tc>
                  <a:txBody>
                    <a:bodyPr/>
                    <a:lstStyle/>
                    <a:p>
                      <a:pPr algn="ctr"/>
                      <a:r>
                        <a:rPr lang="en-US" sz="1600" b="0" dirty="0">
                          <a:solidFill>
                            <a:schemeClr val="tx1"/>
                          </a:solidFill>
                        </a:rPr>
                        <a:t>46%</a:t>
                      </a:r>
                    </a:p>
                  </a:txBody>
                  <a:tcPr>
                    <a:lnL w="12700" cap="flat" cmpd="sng" algn="ctr">
                      <a:noFill/>
                      <a:prstDash val="solid"/>
                      <a:round/>
                      <a:headEnd type="none" w="med" len="med"/>
                      <a:tailEnd type="none" w="med" len="med"/>
                    </a:lnL>
                    <a:lnB w="12700" cap="flat" cmpd="sng" algn="ctr">
                      <a:solidFill>
                        <a:schemeClr val="bg1"/>
                      </a:solidFill>
                      <a:prstDash val="solid"/>
                      <a:round/>
                      <a:headEnd type="none" w="med" len="med"/>
                      <a:tailEnd type="none" w="med" len="med"/>
                    </a:lnB>
                    <a:solidFill>
                      <a:schemeClr val="accent5"/>
                    </a:solidFill>
                  </a:tcPr>
                </a:tc>
                <a:extLst>
                  <a:ext uri="{0D108BD9-81ED-4DB2-BD59-A6C34878D82A}">
                    <a16:rowId xmlns:a16="http://schemas.microsoft.com/office/drawing/2014/main" val="530851483"/>
                  </a:ext>
                </a:extLst>
              </a:tr>
              <a:tr h="169696">
                <a:tc>
                  <a:txBody>
                    <a:bodyPr/>
                    <a:lstStyle/>
                    <a:p>
                      <a:pPr algn="ctr"/>
                      <a:r>
                        <a:rPr lang="en-US" sz="1600" b="1" dirty="0">
                          <a:solidFill>
                            <a:schemeClr val="bg1"/>
                          </a:solidFill>
                        </a:rPr>
                        <a:t>Not sure</a:t>
                      </a:r>
                    </a:p>
                  </a:txBody>
                  <a:tcPr>
                    <a:lnR w="12700" cap="flat" cmpd="sng" algn="ctr">
                      <a:solidFill>
                        <a:schemeClr val="accent5"/>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608A"/>
                    </a:solidFill>
                  </a:tcPr>
                </a:tc>
                <a:tc>
                  <a:txBody>
                    <a:bodyPr/>
                    <a:lstStyle/>
                    <a:p>
                      <a:pPr algn="ctr"/>
                      <a:r>
                        <a:rPr lang="en-US" sz="1600" b="0" dirty="0">
                          <a:solidFill>
                            <a:schemeClr val="tx1"/>
                          </a:solidFill>
                        </a:rPr>
                        <a:t>15%</a:t>
                      </a:r>
                    </a:p>
                  </a:txBody>
                  <a:tcP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tc>
                  <a:txBody>
                    <a:bodyPr/>
                    <a:lstStyle/>
                    <a:p>
                      <a:pPr algn="ctr"/>
                      <a:r>
                        <a:rPr lang="en-US" sz="1600" b="0" dirty="0">
                          <a:solidFill>
                            <a:schemeClr val="tx1"/>
                          </a:solidFill>
                        </a:rPr>
                        <a:t>17%</a:t>
                      </a:r>
                    </a:p>
                  </a:txBody>
                  <a:tcPr>
                    <a:lnL w="12700" cap="flat" cmpd="sng" algn="ctr">
                      <a:no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extLst>
                  <a:ext uri="{0D108BD9-81ED-4DB2-BD59-A6C34878D82A}">
                    <a16:rowId xmlns:a16="http://schemas.microsoft.com/office/drawing/2014/main" val="3933692156"/>
                  </a:ext>
                </a:extLst>
              </a:tr>
              <a:tr h="169696">
                <a:tc>
                  <a:txBody>
                    <a:bodyPr/>
                    <a:lstStyle/>
                    <a:p>
                      <a:pPr algn="ctr"/>
                      <a:r>
                        <a:rPr lang="en-US" sz="1600" b="1" dirty="0">
                          <a:solidFill>
                            <a:schemeClr val="bg1"/>
                          </a:solidFill>
                        </a:rPr>
                        <a:t>No</a:t>
                      </a:r>
                    </a:p>
                  </a:txBody>
                  <a:tcPr>
                    <a:lnR w="12700" cap="flat" cmpd="sng" algn="ctr">
                      <a:solidFill>
                        <a:schemeClr val="accent5"/>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1600" b="0" dirty="0">
                          <a:solidFill>
                            <a:schemeClr val="tx1"/>
                          </a:solidFill>
                        </a:rPr>
                        <a:t>29%</a:t>
                      </a:r>
                    </a:p>
                  </a:txBody>
                  <a:tcP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5"/>
                    </a:solidFill>
                  </a:tcPr>
                </a:tc>
                <a:tc>
                  <a:txBody>
                    <a:bodyPr/>
                    <a:lstStyle/>
                    <a:p>
                      <a:pPr algn="ctr"/>
                      <a:r>
                        <a:rPr lang="en-US" sz="1600" b="0" dirty="0">
                          <a:solidFill>
                            <a:schemeClr val="tx1"/>
                          </a:solidFill>
                        </a:rPr>
                        <a:t>37%</a:t>
                      </a:r>
                    </a:p>
                  </a:txBody>
                  <a:tcPr>
                    <a:lnL w="12700" cap="flat" cmpd="sng" algn="ctr">
                      <a:noFill/>
                      <a:prstDash val="solid"/>
                      <a:round/>
                      <a:headEnd type="none" w="med" len="med"/>
                      <a:tailEnd type="none" w="med" len="med"/>
                    </a:lnL>
                    <a:lnT w="12700" cap="flat" cmpd="sng" algn="ctr">
                      <a:solidFill>
                        <a:schemeClr val="bg1"/>
                      </a:solidFill>
                      <a:prstDash val="solid"/>
                      <a:round/>
                      <a:headEnd type="none" w="med" len="med"/>
                      <a:tailEnd type="none" w="med" len="med"/>
                    </a:lnT>
                    <a:solidFill>
                      <a:schemeClr val="accent5"/>
                    </a:solidFill>
                  </a:tcPr>
                </a:tc>
                <a:extLst>
                  <a:ext uri="{0D108BD9-81ED-4DB2-BD59-A6C34878D82A}">
                    <a16:rowId xmlns:a16="http://schemas.microsoft.com/office/drawing/2014/main" val="1350890844"/>
                  </a:ext>
                </a:extLst>
              </a:tr>
            </a:tbl>
          </a:graphicData>
        </a:graphic>
      </p:graphicFrame>
      <p:sp>
        <p:nvSpPr>
          <p:cNvPr id="13" name="TextBox 12">
            <a:extLst>
              <a:ext uri="{FF2B5EF4-FFF2-40B4-BE49-F238E27FC236}">
                <a16:creationId xmlns:a16="http://schemas.microsoft.com/office/drawing/2014/main" id="{75D581DE-B9DB-5D44-BA7B-2DCB7097A5C7}"/>
              </a:ext>
            </a:extLst>
          </p:cNvPr>
          <p:cNvSpPr txBox="1"/>
          <p:nvPr/>
        </p:nvSpPr>
        <p:spPr>
          <a:xfrm>
            <a:off x="800100" y="4524850"/>
            <a:ext cx="3851502" cy="246221"/>
          </a:xfrm>
          <a:prstGeom prst="rect">
            <a:avLst/>
          </a:prstGeom>
          <a:noFill/>
        </p:spPr>
        <p:txBody>
          <a:bodyPr wrap="square" lIns="0" tIns="0" rIns="0" bIns="0" rtlCol="0">
            <a:spAutoFit/>
          </a:bodyPr>
          <a:lstStyle/>
          <a:p>
            <a:pPr>
              <a:spcAft>
                <a:spcPts val="300"/>
              </a:spcAft>
              <a:buClr>
                <a:schemeClr val="accent2"/>
              </a:buClr>
            </a:pPr>
            <a:r>
              <a:rPr lang="en-US" sz="1600" dirty="0">
                <a:solidFill>
                  <a:schemeClr val="accent1"/>
                </a:solidFill>
              </a:rPr>
              <a:t>Contributing Enough?—by Ethnicity</a:t>
            </a:r>
            <a:endParaRPr lang="en-US" sz="1600" dirty="0">
              <a:solidFill>
                <a:schemeClr val="tx2"/>
              </a:solidFill>
            </a:endParaRPr>
          </a:p>
        </p:txBody>
      </p:sp>
      <p:grpSp>
        <p:nvGrpSpPr>
          <p:cNvPr id="3" name="Group 2">
            <a:extLst>
              <a:ext uri="{FF2B5EF4-FFF2-40B4-BE49-F238E27FC236}">
                <a16:creationId xmlns:a16="http://schemas.microsoft.com/office/drawing/2014/main" id="{7CAA236A-55C8-9556-C884-1273FDB11E09}"/>
              </a:ext>
            </a:extLst>
          </p:cNvPr>
          <p:cNvGrpSpPr/>
          <p:nvPr/>
        </p:nvGrpSpPr>
        <p:grpSpPr>
          <a:xfrm>
            <a:off x="1278126" y="3685360"/>
            <a:ext cx="4343400" cy="246221"/>
            <a:chOff x="2320724" y="4032205"/>
            <a:chExt cx="3889093" cy="246221"/>
          </a:xfrm>
        </p:grpSpPr>
        <p:sp>
          <p:nvSpPr>
            <p:cNvPr id="4" name="TextBox 3">
              <a:extLst>
                <a:ext uri="{FF2B5EF4-FFF2-40B4-BE49-F238E27FC236}">
                  <a16:creationId xmlns:a16="http://schemas.microsoft.com/office/drawing/2014/main" id="{06E1D4DB-1F72-23D2-B55A-A26958D94C86}"/>
                </a:ext>
              </a:extLst>
            </p:cNvPr>
            <p:cNvSpPr txBox="1"/>
            <p:nvPr/>
          </p:nvSpPr>
          <p:spPr>
            <a:xfrm>
              <a:off x="2320724"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2015</a:t>
              </a:r>
            </a:p>
          </p:txBody>
        </p:sp>
        <p:sp>
          <p:nvSpPr>
            <p:cNvPr id="6" name="TextBox 5">
              <a:extLst>
                <a:ext uri="{FF2B5EF4-FFF2-40B4-BE49-F238E27FC236}">
                  <a16:creationId xmlns:a16="http://schemas.microsoft.com/office/drawing/2014/main" id="{A0D207CA-2F95-6A65-3C91-7638EC33C197}"/>
                </a:ext>
              </a:extLst>
            </p:cNvPr>
            <p:cNvSpPr txBox="1"/>
            <p:nvPr/>
          </p:nvSpPr>
          <p:spPr>
            <a:xfrm>
              <a:off x="3102015"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2017</a:t>
              </a:r>
            </a:p>
          </p:txBody>
        </p:sp>
        <p:sp>
          <p:nvSpPr>
            <p:cNvPr id="7" name="TextBox 6">
              <a:extLst>
                <a:ext uri="{FF2B5EF4-FFF2-40B4-BE49-F238E27FC236}">
                  <a16:creationId xmlns:a16="http://schemas.microsoft.com/office/drawing/2014/main" id="{CD24C2C1-B502-DD2E-B528-3268DFD62C53}"/>
                </a:ext>
              </a:extLst>
            </p:cNvPr>
            <p:cNvSpPr txBox="1"/>
            <p:nvPr/>
          </p:nvSpPr>
          <p:spPr>
            <a:xfrm>
              <a:off x="3871731"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2018</a:t>
              </a:r>
            </a:p>
          </p:txBody>
        </p:sp>
        <p:sp>
          <p:nvSpPr>
            <p:cNvPr id="10" name="TextBox 9">
              <a:extLst>
                <a:ext uri="{FF2B5EF4-FFF2-40B4-BE49-F238E27FC236}">
                  <a16:creationId xmlns:a16="http://schemas.microsoft.com/office/drawing/2014/main" id="{AED6CFCA-F1B8-86FD-57E1-84914668ABFE}"/>
                </a:ext>
              </a:extLst>
            </p:cNvPr>
            <p:cNvSpPr txBox="1"/>
            <p:nvPr/>
          </p:nvSpPr>
          <p:spPr>
            <a:xfrm>
              <a:off x="4653022"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2019</a:t>
              </a:r>
            </a:p>
          </p:txBody>
        </p:sp>
        <p:sp>
          <p:nvSpPr>
            <p:cNvPr id="11" name="TextBox 10">
              <a:extLst>
                <a:ext uri="{FF2B5EF4-FFF2-40B4-BE49-F238E27FC236}">
                  <a16:creationId xmlns:a16="http://schemas.microsoft.com/office/drawing/2014/main" id="{2AB64E2B-E438-C2C5-5A0E-21520087B8C2}"/>
                </a:ext>
              </a:extLst>
            </p:cNvPr>
            <p:cNvSpPr txBox="1"/>
            <p:nvPr/>
          </p:nvSpPr>
          <p:spPr>
            <a:xfrm>
              <a:off x="5428526"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2020</a:t>
              </a:r>
            </a:p>
          </p:txBody>
        </p:sp>
      </p:grpSp>
      <p:grpSp>
        <p:nvGrpSpPr>
          <p:cNvPr id="14" name="Group 13">
            <a:extLst>
              <a:ext uri="{FF2B5EF4-FFF2-40B4-BE49-F238E27FC236}">
                <a16:creationId xmlns:a16="http://schemas.microsoft.com/office/drawing/2014/main" id="{FF211703-5132-1531-40FB-D9D7A0862DEB}"/>
              </a:ext>
            </a:extLst>
          </p:cNvPr>
          <p:cNvGrpSpPr/>
          <p:nvPr/>
        </p:nvGrpSpPr>
        <p:grpSpPr>
          <a:xfrm>
            <a:off x="6573333" y="3685360"/>
            <a:ext cx="4343400" cy="246221"/>
            <a:chOff x="2320724" y="4032205"/>
            <a:chExt cx="3889093" cy="246221"/>
          </a:xfrm>
        </p:grpSpPr>
        <p:sp>
          <p:nvSpPr>
            <p:cNvPr id="15" name="TextBox 14">
              <a:extLst>
                <a:ext uri="{FF2B5EF4-FFF2-40B4-BE49-F238E27FC236}">
                  <a16:creationId xmlns:a16="http://schemas.microsoft.com/office/drawing/2014/main" id="{8B1EA7E1-CBEA-F910-7488-7830BB26FC09}"/>
                </a:ext>
              </a:extLst>
            </p:cNvPr>
            <p:cNvSpPr txBox="1"/>
            <p:nvPr/>
          </p:nvSpPr>
          <p:spPr>
            <a:xfrm>
              <a:off x="2320724"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2015</a:t>
              </a:r>
            </a:p>
          </p:txBody>
        </p:sp>
        <p:sp>
          <p:nvSpPr>
            <p:cNvPr id="16" name="TextBox 15">
              <a:extLst>
                <a:ext uri="{FF2B5EF4-FFF2-40B4-BE49-F238E27FC236}">
                  <a16:creationId xmlns:a16="http://schemas.microsoft.com/office/drawing/2014/main" id="{BDFC41A7-6563-5630-8CCB-5F7A4693E7EA}"/>
                </a:ext>
              </a:extLst>
            </p:cNvPr>
            <p:cNvSpPr txBox="1"/>
            <p:nvPr/>
          </p:nvSpPr>
          <p:spPr>
            <a:xfrm>
              <a:off x="3102015"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2017</a:t>
              </a:r>
            </a:p>
          </p:txBody>
        </p:sp>
        <p:sp>
          <p:nvSpPr>
            <p:cNvPr id="17" name="TextBox 16">
              <a:extLst>
                <a:ext uri="{FF2B5EF4-FFF2-40B4-BE49-F238E27FC236}">
                  <a16:creationId xmlns:a16="http://schemas.microsoft.com/office/drawing/2014/main" id="{1684A744-4441-58F9-6A2C-765F84FFD9D0}"/>
                </a:ext>
              </a:extLst>
            </p:cNvPr>
            <p:cNvSpPr txBox="1"/>
            <p:nvPr/>
          </p:nvSpPr>
          <p:spPr>
            <a:xfrm>
              <a:off x="3871731"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2018</a:t>
              </a:r>
            </a:p>
          </p:txBody>
        </p:sp>
        <p:sp>
          <p:nvSpPr>
            <p:cNvPr id="18" name="TextBox 17">
              <a:extLst>
                <a:ext uri="{FF2B5EF4-FFF2-40B4-BE49-F238E27FC236}">
                  <a16:creationId xmlns:a16="http://schemas.microsoft.com/office/drawing/2014/main" id="{44A24387-B377-C605-2A97-57933B39662A}"/>
                </a:ext>
              </a:extLst>
            </p:cNvPr>
            <p:cNvSpPr txBox="1"/>
            <p:nvPr/>
          </p:nvSpPr>
          <p:spPr>
            <a:xfrm>
              <a:off x="4653022"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2019</a:t>
              </a:r>
            </a:p>
          </p:txBody>
        </p:sp>
        <p:sp>
          <p:nvSpPr>
            <p:cNvPr id="19" name="TextBox 18">
              <a:extLst>
                <a:ext uri="{FF2B5EF4-FFF2-40B4-BE49-F238E27FC236}">
                  <a16:creationId xmlns:a16="http://schemas.microsoft.com/office/drawing/2014/main" id="{69B179B4-F0B7-DC9C-DFAC-113FB1F8CE9C}"/>
                </a:ext>
              </a:extLst>
            </p:cNvPr>
            <p:cNvSpPr txBox="1"/>
            <p:nvPr/>
          </p:nvSpPr>
          <p:spPr>
            <a:xfrm>
              <a:off x="5428526"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2020</a:t>
              </a:r>
            </a:p>
          </p:txBody>
        </p:sp>
      </p:grpSp>
    </p:spTree>
    <p:extLst>
      <p:ext uri="{BB962C8B-B14F-4D97-AF65-F5344CB8AC3E}">
        <p14:creationId xmlns:p14="http://schemas.microsoft.com/office/powerpoint/2010/main" val="867624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3A49E0B-6C4D-E945-BA7A-EE37D9B03E32}"/>
              </a:ext>
            </a:extLst>
          </p:cNvPr>
          <p:cNvSpPr>
            <a:spLocks noGrp="1"/>
          </p:cNvSpPr>
          <p:nvPr>
            <p:ph idx="1"/>
          </p:nvPr>
        </p:nvSpPr>
        <p:spPr>
          <a:xfrm>
            <a:off x="800099" y="1928516"/>
            <a:ext cx="3321008" cy="3321008"/>
          </a:xfrm>
        </p:spPr>
        <p:txBody>
          <a:bodyPr lIns="457200" tIns="914400" rIns="91440" anchor="t"/>
          <a:lstStyle/>
          <a:p>
            <a:pPr lvl="0" defTabSz="1088473">
              <a:lnSpc>
                <a:spcPct val="95000"/>
              </a:lnSpc>
              <a:spcBef>
                <a:spcPts val="0"/>
              </a:spcBef>
              <a:spcAft>
                <a:spcPts val="1191"/>
              </a:spcAft>
              <a:buClr>
                <a:srgbClr val="05C3DE"/>
              </a:buClr>
            </a:pPr>
            <a:r>
              <a:rPr lang="en-US" sz="3000" b="1" dirty="0"/>
              <a:t>What matters to LGBTQ+ investors? </a:t>
            </a:r>
          </a:p>
        </p:txBody>
      </p:sp>
      <p:sp>
        <p:nvSpPr>
          <p:cNvPr id="5" name="Content Placeholder 4">
            <a:extLst>
              <a:ext uri="{FF2B5EF4-FFF2-40B4-BE49-F238E27FC236}">
                <a16:creationId xmlns:a16="http://schemas.microsoft.com/office/drawing/2014/main" id="{8A8CC791-7273-AA40-A6E1-F21E4DF29BEE}"/>
              </a:ext>
            </a:extLst>
          </p:cNvPr>
          <p:cNvSpPr>
            <a:spLocks noGrp="1"/>
          </p:cNvSpPr>
          <p:nvPr>
            <p:ph idx="20"/>
          </p:nvPr>
        </p:nvSpPr>
        <p:spPr>
          <a:xfrm>
            <a:off x="4435496" y="1928516"/>
            <a:ext cx="3321008" cy="3321008"/>
          </a:xfrm>
        </p:spPr>
        <p:txBody>
          <a:bodyPr lIns="457200" tIns="914400" rIns="91440" anchor="t"/>
          <a:lstStyle/>
          <a:p>
            <a:pPr lvl="0" defTabSz="1088473">
              <a:lnSpc>
                <a:spcPct val="95000"/>
              </a:lnSpc>
              <a:spcBef>
                <a:spcPts val="0"/>
              </a:spcBef>
              <a:spcAft>
                <a:spcPts val="1191"/>
              </a:spcAft>
              <a:buClr>
                <a:srgbClr val="05C3DE"/>
              </a:buClr>
            </a:pPr>
            <a:r>
              <a:rPr lang="en-US" sz="3000" b="1" dirty="0"/>
              <a:t>How do successful families talk about money? </a:t>
            </a:r>
          </a:p>
        </p:txBody>
      </p:sp>
      <p:sp>
        <p:nvSpPr>
          <p:cNvPr id="10" name="Content Placeholder 9">
            <a:extLst>
              <a:ext uri="{FF2B5EF4-FFF2-40B4-BE49-F238E27FC236}">
                <a16:creationId xmlns:a16="http://schemas.microsoft.com/office/drawing/2014/main" id="{BFF19E5B-2677-1C40-A487-E5404B92FCA0}"/>
              </a:ext>
            </a:extLst>
          </p:cNvPr>
          <p:cNvSpPr>
            <a:spLocks noGrp="1"/>
          </p:cNvSpPr>
          <p:nvPr>
            <p:ph idx="21"/>
          </p:nvPr>
        </p:nvSpPr>
        <p:spPr>
          <a:xfrm>
            <a:off x="8070892" y="1928516"/>
            <a:ext cx="3321008" cy="3321008"/>
          </a:xfrm>
        </p:spPr>
        <p:txBody>
          <a:bodyPr lIns="457200" tIns="914400" rIns="91440" anchor="t"/>
          <a:lstStyle/>
          <a:p>
            <a:pPr lvl="0" defTabSz="1088473">
              <a:lnSpc>
                <a:spcPct val="95000"/>
              </a:lnSpc>
              <a:spcBef>
                <a:spcPts val="0"/>
              </a:spcBef>
              <a:spcAft>
                <a:spcPts val="1191"/>
              </a:spcAft>
              <a:buClr>
                <a:srgbClr val="05C3DE"/>
              </a:buClr>
            </a:pPr>
            <a:r>
              <a:rPr lang="en-US" sz="3000" b="1" dirty="0"/>
              <a:t>How your financial professional </a:t>
            </a:r>
            <a:br>
              <a:rPr lang="en-US" sz="3000" b="1" dirty="0"/>
            </a:br>
            <a:r>
              <a:rPr lang="en-US" sz="3000" b="1" dirty="0"/>
              <a:t>can help. </a:t>
            </a:r>
          </a:p>
        </p:txBody>
      </p:sp>
      <p:sp>
        <p:nvSpPr>
          <p:cNvPr id="9" name="Title 8"/>
          <p:cNvSpPr>
            <a:spLocks noGrp="1"/>
          </p:cNvSpPr>
          <p:nvPr>
            <p:ph type="title"/>
          </p:nvPr>
        </p:nvSpPr>
        <p:spPr/>
        <p:txBody>
          <a:bodyPr/>
          <a:lstStyle/>
          <a:p>
            <a:r>
              <a:rPr lang="en-US" dirty="0"/>
              <a:t>Agenda</a:t>
            </a:r>
          </a:p>
        </p:txBody>
      </p:sp>
      <p:sp>
        <p:nvSpPr>
          <p:cNvPr id="13" name="Rectangle 12">
            <a:extLst>
              <a:ext uri="{FF2B5EF4-FFF2-40B4-BE49-F238E27FC236}">
                <a16:creationId xmlns:a16="http://schemas.microsoft.com/office/drawing/2014/main" id="{DFB0FAB3-4E46-4F04-B3E3-CB0A7481168A}"/>
              </a:ext>
            </a:extLst>
          </p:cNvPr>
          <p:cNvSpPr>
            <a:spLocks noChangeAspect="1"/>
          </p:cNvSpPr>
          <p:nvPr/>
        </p:nvSpPr>
        <p:spPr>
          <a:xfrm>
            <a:off x="800099" y="1928516"/>
            <a:ext cx="549897"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2" tIns="108852" rIns="108852" bIns="108852" rtlCol="0" anchor="ctr">
            <a:noAutofit/>
          </a:bodyPr>
          <a:lstStyle/>
          <a:p>
            <a:pPr algn="ctr"/>
            <a:r>
              <a:rPr lang="en-US" sz="2800" dirty="0">
                <a:solidFill>
                  <a:srgbClr val="002F48"/>
                </a:solidFill>
                <a:latin typeface="+mj-lt"/>
              </a:rPr>
              <a:t>1</a:t>
            </a:r>
          </a:p>
        </p:txBody>
      </p:sp>
      <p:sp>
        <p:nvSpPr>
          <p:cNvPr id="14" name="Rectangle 13">
            <a:extLst>
              <a:ext uri="{FF2B5EF4-FFF2-40B4-BE49-F238E27FC236}">
                <a16:creationId xmlns:a16="http://schemas.microsoft.com/office/drawing/2014/main" id="{F17D4FD2-13F2-479C-B670-A9BDB1C80FF9}"/>
              </a:ext>
            </a:extLst>
          </p:cNvPr>
          <p:cNvSpPr>
            <a:spLocks noChangeAspect="1"/>
          </p:cNvSpPr>
          <p:nvPr/>
        </p:nvSpPr>
        <p:spPr>
          <a:xfrm>
            <a:off x="4435496" y="1928516"/>
            <a:ext cx="549897"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2" tIns="108852" rIns="108852" bIns="108852" rtlCol="0" anchor="ctr">
            <a:noAutofit/>
          </a:bodyPr>
          <a:lstStyle/>
          <a:p>
            <a:pPr algn="ctr"/>
            <a:r>
              <a:rPr lang="en-US" sz="2800" dirty="0">
                <a:solidFill>
                  <a:srgbClr val="002F48"/>
                </a:solidFill>
                <a:latin typeface="+mj-lt"/>
              </a:rPr>
              <a:t>2</a:t>
            </a:r>
          </a:p>
        </p:txBody>
      </p:sp>
      <p:sp>
        <p:nvSpPr>
          <p:cNvPr id="15" name="Rectangle 14">
            <a:extLst>
              <a:ext uri="{FF2B5EF4-FFF2-40B4-BE49-F238E27FC236}">
                <a16:creationId xmlns:a16="http://schemas.microsoft.com/office/drawing/2014/main" id="{1B7126FB-327F-44F4-A05F-91DD21CEB1DB}"/>
              </a:ext>
            </a:extLst>
          </p:cNvPr>
          <p:cNvSpPr>
            <a:spLocks noChangeAspect="1"/>
          </p:cNvSpPr>
          <p:nvPr/>
        </p:nvSpPr>
        <p:spPr>
          <a:xfrm>
            <a:off x="8070892" y="1928516"/>
            <a:ext cx="549897"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2" tIns="108852" rIns="108852" bIns="108852" rtlCol="0" anchor="ctr">
            <a:noAutofit/>
          </a:bodyPr>
          <a:lstStyle/>
          <a:p>
            <a:pPr algn="ctr"/>
            <a:r>
              <a:rPr lang="en-US" sz="2800" dirty="0">
                <a:solidFill>
                  <a:srgbClr val="002F48"/>
                </a:solidFill>
                <a:latin typeface="+mj-lt"/>
              </a:rPr>
              <a:t>3</a:t>
            </a:r>
          </a:p>
        </p:txBody>
      </p:sp>
    </p:spTree>
    <p:extLst>
      <p:ext uri="{BB962C8B-B14F-4D97-AF65-F5344CB8AC3E}">
        <p14:creationId xmlns:p14="http://schemas.microsoft.com/office/powerpoint/2010/main" val="2887930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p:txBody>
          <a:bodyPr/>
          <a:lstStyle/>
          <a:p>
            <a:r>
              <a:rPr lang="en-US" dirty="0"/>
              <a:t>LGBTQ+ Wealth: </a:t>
            </a:r>
            <a:r>
              <a:rPr lang="en-US" dirty="0">
                <a:solidFill>
                  <a:schemeClr val="accent2"/>
                </a:solidFill>
              </a:rPr>
              <a:t>By The Numbers</a:t>
            </a:r>
          </a:p>
        </p:txBody>
      </p:sp>
    </p:spTree>
    <p:extLst>
      <p:ext uri="{BB962C8B-B14F-4D97-AF65-F5344CB8AC3E}">
        <p14:creationId xmlns:p14="http://schemas.microsoft.com/office/powerpoint/2010/main" val="1738539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3A49E0B-6C4D-E945-BA7A-EE37D9B03E32}"/>
              </a:ext>
            </a:extLst>
          </p:cNvPr>
          <p:cNvSpPr>
            <a:spLocks noGrp="1"/>
          </p:cNvSpPr>
          <p:nvPr>
            <p:ph idx="1"/>
          </p:nvPr>
        </p:nvSpPr>
        <p:spPr>
          <a:xfrm>
            <a:off x="800099" y="1928516"/>
            <a:ext cx="3321008" cy="3321008"/>
          </a:xfrm>
        </p:spPr>
        <p:txBody>
          <a:bodyPr lIns="457200" tIns="914400" rIns="91440" anchor="t"/>
          <a:lstStyle/>
          <a:p>
            <a:pPr lvl="0" defTabSz="1088473">
              <a:lnSpc>
                <a:spcPct val="95000"/>
              </a:lnSpc>
              <a:spcBef>
                <a:spcPts val="0"/>
              </a:spcBef>
              <a:spcAft>
                <a:spcPts val="1191"/>
              </a:spcAft>
              <a:buClr>
                <a:srgbClr val="05C3DE"/>
              </a:buClr>
            </a:pPr>
            <a:r>
              <a:rPr lang="en-US" sz="3000" b="1" dirty="0"/>
              <a:t>What matters to African American investors? </a:t>
            </a:r>
          </a:p>
        </p:txBody>
      </p:sp>
      <p:sp>
        <p:nvSpPr>
          <p:cNvPr id="5" name="Content Placeholder 4">
            <a:extLst>
              <a:ext uri="{FF2B5EF4-FFF2-40B4-BE49-F238E27FC236}">
                <a16:creationId xmlns:a16="http://schemas.microsoft.com/office/drawing/2014/main" id="{8A8CC791-7273-AA40-A6E1-F21E4DF29BEE}"/>
              </a:ext>
            </a:extLst>
          </p:cNvPr>
          <p:cNvSpPr>
            <a:spLocks noGrp="1"/>
          </p:cNvSpPr>
          <p:nvPr>
            <p:ph idx="20"/>
          </p:nvPr>
        </p:nvSpPr>
        <p:spPr>
          <a:xfrm>
            <a:off x="4435496" y="1928516"/>
            <a:ext cx="3321008" cy="3321008"/>
          </a:xfrm>
        </p:spPr>
        <p:txBody>
          <a:bodyPr lIns="457200" tIns="914400" rIns="91440" anchor="t"/>
          <a:lstStyle/>
          <a:p>
            <a:pPr lvl="0" defTabSz="1088473">
              <a:lnSpc>
                <a:spcPct val="95000"/>
              </a:lnSpc>
              <a:spcBef>
                <a:spcPts val="0"/>
              </a:spcBef>
              <a:spcAft>
                <a:spcPts val="1191"/>
              </a:spcAft>
              <a:buClr>
                <a:srgbClr val="05C3DE"/>
              </a:buClr>
            </a:pPr>
            <a:r>
              <a:rPr lang="en-US" sz="3000" b="1" dirty="0"/>
              <a:t>How do successful families talk about money? </a:t>
            </a:r>
          </a:p>
        </p:txBody>
      </p:sp>
      <p:sp>
        <p:nvSpPr>
          <p:cNvPr id="10" name="Content Placeholder 9">
            <a:extLst>
              <a:ext uri="{FF2B5EF4-FFF2-40B4-BE49-F238E27FC236}">
                <a16:creationId xmlns:a16="http://schemas.microsoft.com/office/drawing/2014/main" id="{BFF19E5B-2677-1C40-A487-E5404B92FCA0}"/>
              </a:ext>
            </a:extLst>
          </p:cNvPr>
          <p:cNvSpPr>
            <a:spLocks noGrp="1"/>
          </p:cNvSpPr>
          <p:nvPr>
            <p:ph idx="21"/>
          </p:nvPr>
        </p:nvSpPr>
        <p:spPr>
          <a:xfrm>
            <a:off x="8070892" y="1928516"/>
            <a:ext cx="3321008" cy="3321008"/>
          </a:xfrm>
        </p:spPr>
        <p:txBody>
          <a:bodyPr lIns="457200" tIns="914400" rIns="91440" anchor="t"/>
          <a:lstStyle/>
          <a:p>
            <a:pPr lvl="0" defTabSz="1088473">
              <a:lnSpc>
                <a:spcPct val="95000"/>
              </a:lnSpc>
              <a:spcBef>
                <a:spcPts val="0"/>
              </a:spcBef>
              <a:spcAft>
                <a:spcPts val="1191"/>
              </a:spcAft>
              <a:buClr>
                <a:srgbClr val="05C3DE"/>
              </a:buClr>
            </a:pPr>
            <a:r>
              <a:rPr lang="en-US" sz="3000" b="1" dirty="0"/>
              <a:t>How your financial professional </a:t>
            </a:r>
            <a:br>
              <a:rPr lang="en-US" sz="3000" b="1" dirty="0"/>
            </a:br>
            <a:r>
              <a:rPr lang="en-US" sz="3000" b="1" dirty="0"/>
              <a:t>can help. </a:t>
            </a:r>
          </a:p>
        </p:txBody>
      </p:sp>
      <p:sp>
        <p:nvSpPr>
          <p:cNvPr id="9" name="Title 8"/>
          <p:cNvSpPr>
            <a:spLocks noGrp="1"/>
          </p:cNvSpPr>
          <p:nvPr>
            <p:ph type="title"/>
          </p:nvPr>
        </p:nvSpPr>
        <p:spPr/>
        <p:txBody>
          <a:bodyPr/>
          <a:lstStyle/>
          <a:p>
            <a:r>
              <a:rPr lang="en-US" dirty="0"/>
              <a:t>Agenda</a:t>
            </a:r>
          </a:p>
        </p:txBody>
      </p:sp>
      <p:sp>
        <p:nvSpPr>
          <p:cNvPr id="21" name="Rectangle 20">
            <a:extLst>
              <a:ext uri="{FF2B5EF4-FFF2-40B4-BE49-F238E27FC236}">
                <a16:creationId xmlns:a16="http://schemas.microsoft.com/office/drawing/2014/main" id="{2E0D09B2-8551-4FC0-8CE9-A1F2A180D58B}"/>
              </a:ext>
            </a:extLst>
          </p:cNvPr>
          <p:cNvSpPr>
            <a:spLocks noChangeAspect="1"/>
          </p:cNvSpPr>
          <p:nvPr/>
        </p:nvSpPr>
        <p:spPr>
          <a:xfrm>
            <a:off x="800099" y="1928516"/>
            <a:ext cx="549897"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2" tIns="108852" rIns="108852" bIns="108852" rtlCol="0" anchor="ctr">
            <a:noAutofit/>
          </a:bodyPr>
          <a:lstStyle/>
          <a:p>
            <a:pPr algn="ctr"/>
            <a:r>
              <a:rPr lang="en-US" sz="2800" dirty="0">
                <a:solidFill>
                  <a:srgbClr val="002F48"/>
                </a:solidFill>
                <a:latin typeface="+mj-lt"/>
              </a:rPr>
              <a:t>1</a:t>
            </a:r>
          </a:p>
        </p:txBody>
      </p:sp>
      <p:sp>
        <p:nvSpPr>
          <p:cNvPr id="22" name="Rectangle 21">
            <a:extLst>
              <a:ext uri="{FF2B5EF4-FFF2-40B4-BE49-F238E27FC236}">
                <a16:creationId xmlns:a16="http://schemas.microsoft.com/office/drawing/2014/main" id="{74D78F52-268E-47A1-8BB5-B90FDFA36453}"/>
              </a:ext>
            </a:extLst>
          </p:cNvPr>
          <p:cNvSpPr>
            <a:spLocks noChangeAspect="1"/>
          </p:cNvSpPr>
          <p:nvPr/>
        </p:nvSpPr>
        <p:spPr>
          <a:xfrm>
            <a:off x="4435496" y="1928516"/>
            <a:ext cx="549897"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2" tIns="108852" rIns="108852" bIns="108852" rtlCol="0" anchor="ctr">
            <a:noAutofit/>
          </a:bodyPr>
          <a:lstStyle/>
          <a:p>
            <a:pPr algn="ctr"/>
            <a:r>
              <a:rPr lang="en-US" sz="2800" dirty="0">
                <a:solidFill>
                  <a:srgbClr val="002F48"/>
                </a:solidFill>
                <a:latin typeface="+mj-lt"/>
              </a:rPr>
              <a:t>2</a:t>
            </a:r>
          </a:p>
        </p:txBody>
      </p:sp>
      <p:sp>
        <p:nvSpPr>
          <p:cNvPr id="23" name="Rectangle 22">
            <a:extLst>
              <a:ext uri="{FF2B5EF4-FFF2-40B4-BE49-F238E27FC236}">
                <a16:creationId xmlns:a16="http://schemas.microsoft.com/office/drawing/2014/main" id="{5723F215-4014-4510-8DA9-97A46242D7D2}"/>
              </a:ext>
            </a:extLst>
          </p:cNvPr>
          <p:cNvSpPr>
            <a:spLocks noChangeAspect="1"/>
          </p:cNvSpPr>
          <p:nvPr/>
        </p:nvSpPr>
        <p:spPr>
          <a:xfrm>
            <a:off x="8070892" y="1928516"/>
            <a:ext cx="549897"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2" tIns="108852" rIns="108852" bIns="108852" rtlCol="0" anchor="ctr">
            <a:noAutofit/>
          </a:bodyPr>
          <a:lstStyle/>
          <a:p>
            <a:pPr algn="ctr"/>
            <a:r>
              <a:rPr lang="en-US" sz="2800" dirty="0">
                <a:solidFill>
                  <a:srgbClr val="002F48"/>
                </a:solidFill>
                <a:latin typeface="+mj-lt"/>
              </a:rPr>
              <a:t>3</a:t>
            </a:r>
          </a:p>
        </p:txBody>
      </p:sp>
    </p:spTree>
    <p:extLst>
      <p:ext uri="{BB962C8B-B14F-4D97-AF65-F5344CB8AC3E}">
        <p14:creationId xmlns:p14="http://schemas.microsoft.com/office/powerpoint/2010/main" val="3754985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LGBTQ+ Investors: Financial Goals &amp; Priorities</a:t>
            </a:r>
            <a:endParaRPr lang="en-US" dirty="0"/>
          </a:p>
        </p:txBody>
      </p:sp>
      <p:sp>
        <p:nvSpPr>
          <p:cNvPr id="3" name="Content Placeholder 2"/>
          <p:cNvSpPr>
            <a:spLocks noGrp="1"/>
          </p:cNvSpPr>
          <p:nvPr>
            <p:ph sz="quarter" idx="20"/>
          </p:nvPr>
        </p:nvSpPr>
        <p:spPr>
          <a:xfrm>
            <a:off x="799905" y="1372124"/>
            <a:ext cx="6012000" cy="4525756"/>
          </a:xfrm>
        </p:spPr>
        <p:txBody>
          <a:bodyPr/>
          <a:lstStyle/>
          <a:p>
            <a:r>
              <a:rPr lang="en-US" dirty="0"/>
              <a:t>Top financial goals: paying for a house or condo, supporting family members, saving for an emergency fund</a:t>
            </a:r>
          </a:p>
          <a:p>
            <a:r>
              <a:rPr lang="en-US" b="1" dirty="0"/>
              <a:t>More than half of LGBTQ+ investors (59%) </a:t>
            </a:r>
            <a:br>
              <a:rPr lang="en-US" b="1" dirty="0"/>
            </a:br>
            <a:r>
              <a:rPr lang="en-US" b="1" dirty="0"/>
              <a:t>are comfortable with their current amount of savings and investing.</a:t>
            </a:r>
          </a:p>
          <a:p>
            <a:r>
              <a:rPr lang="en-US" dirty="0"/>
              <a:t>More than any other group, the LGBTQ+ community wants professional advice but isn’t</a:t>
            </a:r>
            <a:br>
              <a:rPr lang="en-US" dirty="0"/>
            </a:br>
            <a:r>
              <a:rPr lang="en-US" dirty="0"/>
              <a:t>sure where to find it.</a:t>
            </a:r>
          </a:p>
        </p:txBody>
      </p:sp>
      <p:sp>
        <p:nvSpPr>
          <p:cNvPr id="5" name="Text Placeholder 4">
            <a:extLst>
              <a:ext uri="{FF2B5EF4-FFF2-40B4-BE49-F238E27FC236}">
                <a16:creationId xmlns:a16="http://schemas.microsoft.com/office/drawing/2014/main" id="{07962CD1-D142-45B8-8C6E-C3B22EADD8FD}"/>
              </a:ext>
            </a:extLst>
          </p:cNvPr>
          <p:cNvSpPr>
            <a:spLocks noGrp="1"/>
          </p:cNvSpPr>
          <p:nvPr>
            <p:ph type="body" sz="quarter" idx="21"/>
          </p:nvPr>
        </p:nvSpPr>
        <p:spPr/>
        <p:txBody>
          <a:bodyPr/>
          <a:lstStyle/>
          <a:p>
            <a:br>
              <a:rPr lang="en-US" dirty="0"/>
            </a:br>
            <a:endParaRPr lang="en-US" dirty="0"/>
          </a:p>
          <a:p>
            <a:r>
              <a:rPr lang="en-US" dirty="0"/>
              <a:t>Sources: T. Rowe Price Next Wave of Wealth Research Study, January 2020. Study includes interviews with high-earning LGBTQ+ community members and peer groups to better understand goals, needs, and pain points. America’s LGBT Economy, National LGBT Chamber of Commerce, 2016. </a:t>
            </a:r>
          </a:p>
        </p:txBody>
      </p:sp>
      <p:grpSp>
        <p:nvGrpSpPr>
          <p:cNvPr id="4" name="Group 3">
            <a:extLst>
              <a:ext uri="{FF2B5EF4-FFF2-40B4-BE49-F238E27FC236}">
                <a16:creationId xmlns:a16="http://schemas.microsoft.com/office/drawing/2014/main" id="{6C58E888-DA87-AB44-BE81-00140125D0B8}"/>
              </a:ext>
            </a:extLst>
          </p:cNvPr>
          <p:cNvGrpSpPr/>
          <p:nvPr/>
        </p:nvGrpSpPr>
        <p:grpSpPr>
          <a:xfrm>
            <a:off x="7541586" y="1302311"/>
            <a:ext cx="3659814" cy="4328386"/>
            <a:chOff x="7732088" y="1029677"/>
            <a:chExt cx="3659814" cy="4328386"/>
          </a:xfrm>
        </p:grpSpPr>
        <p:grpSp>
          <p:nvGrpSpPr>
            <p:cNvPr id="9" name="Group 8">
              <a:extLst>
                <a:ext uri="{FF2B5EF4-FFF2-40B4-BE49-F238E27FC236}">
                  <a16:creationId xmlns:a16="http://schemas.microsoft.com/office/drawing/2014/main" id="{45E10C97-5BF3-C642-8E12-16FE145AB0E8}"/>
                </a:ext>
              </a:extLst>
            </p:cNvPr>
            <p:cNvGrpSpPr/>
            <p:nvPr/>
          </p:nvGrpSpPr>
          <p:grpSpPr>
            <a:xfrm>
              <a:off x="7732088" y="1029677"/>
              <a:ext cx="3659814" cy="4328386"/>
              <a:chOff x="7732088" y="1029677"/>
              <a:chExt cx="3659814" cy="4328386"/>
            </a:xfrm>
          </p:grpSpPr>
          <p:sp>
            <p:nvSpPr>
              <p:cNvPr id="10" name="Rectangle 9">
                <a:extLst>
                  <a:ext uri="{FF2B5EF4-FFF2-40B4-BE49-F238E27FC236}">
                    <a16:creationId xmlns:a16="http://schemas.microsoft.com/office/drawing/2014/main" id="{22B19517-9A00-FA4B-AC96-67A35B24EA3F}"/>
                  </a:ext>
                </a:extLst>
              </p:cNvPr>
              <p:cNvSpPr/>
              <p:nvPr/>
            </p:nvSpPr>
            <p:spPr>
              <a:xfrm>
                <a:off x="7862186" y="1148625"/>
                <a:ext cx="3529716" cy="4209438"/>
              </a:xfrm>
              <a:prstGeom prst="rect">
                <a:avLst/>
              </a:prstGeom>
              <a:no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1" name="Rectangle 10">
                <a:extLst>
                  <a:ext uri="{FF2B5EF4-FFF2-40B4-BE49-F238E27FC236}">
                    <a16:creationId xmlns:a16="http://schemas.microsoft.com/office/drawing/2014/main" id="{668F4000-D24A-7940-A855-72CA6EDD2A52}"/>
                  </a:ext>
                </a:extLst>
              </p:cNvPr>
              <p:cNvSpPr/>
              <p:nvPr/>
            </p:nvSpPr>
            <p:spPr>
              <a:xfrm>
                <a:off x="7732088" y="1029677"/>
                <a:ext cx="250483" cy="250483"/>
              </a:xfrm>
              <a:prstGeom prst="rect">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grpSp>
        <p:sp>
          <p:nvSpPr>
            <p:cNvPr id="12" name="Content Placeholder 2">
              <a:extLst>
                <a:ext uri="{FF2B5EF4-FFF2-40B4-BE49-F238E27FC236}">
                  <a16:creationId xmlns:a16="http://schemas.microsoft.com/office/drawing/2014/main" id="{FB9FEAAB-EF7B-8040-849E-2FCCE3E248C1}"/>
                </a:ext>
              </a:extLst>
            </p:cNvPr>
            <p:cNvSpPr txBox="1">
              <a:spLocks/>
            </p:cNvSpPr>
            <p:nvPr/>
          </p:nvSpPr>
          <p:spPr>
            <a:xfrm>
              <a:off x="9485246" y="1763109"/>
              <a:ext cx="171057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Estimated buying power of the community</a:t>
              </a:r>
            </a:p>
          </p:txBody>
        </p:sp>
        <p:sp>
          <p:nvSpPr>
            <p:cNvPr id="13" name="Content Placeholder 2">
              <a:extLst>
                <a:ext uri="{FF2B5EF4-FFF2-40B4-BE49-F238E27FC236}">
                  <a16:creationId xmlns:a16="http://schemas.microsoft.com/office/drawing/2014/main" id="{97A533EA-E322-0B46-9CEE-89327B2C9EEF}"/>
                </a:ext>
              </a:extLst>
            </p:cNvPr>
            <p:cNvSpPr txBox="1">
              <a:spLocks/>
            </p:cNvSpPr>
            <p:nvPr/>
          </p:nvSpPr>
          <p:spPr>
            <a:xfrm>
              <a:off x="7940243" y="1763109"/>
              <a:ext cx="1404054"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$1.7</a:t>
              </a:r>
              <a:r>
                <a:rPr lang="en-US" sz="2400" b="1" spc="-120" dirty="0">
                  <a:solidFill>
                    <a:schemeClr val="accent1"/>
                  </a:solidFill>
                  <a:latin typeface="+mj-lt"/>
                </a:rPr>
                <a:t>T</a:t>
              </a:r>
            </a:p>
          </p:txBody>
        </p:sp>
        <p:sp>
          <p:nvSpPr>
            <p:cNvPr id="14" name="Content Placeholder 2">
              <a:extLst>
                <a:ext uri="{FF2B5EF4-FFF2-40B4-BE49-F238E27FC236}">
                  <a16:creationId xmlns:a16="http://schemas.microsoft.com/office/drawing/2014/main" id="{E2D4E48A-096A-6D49-A2EC-E2A86C668FE7}"/>
                </a:ext>
              </a:extLst>
            </p:cNvPr>
            <p:cNvSpPr txBox="1">
              <a:spLocks/>
            </p:cNvSpPr>
            <p:nvPr/>
          </p:nvSpPr>
          <p:spPr>
            <a:xfrm>
              <a:off x="9485246" y="2967441"/>
              <a:ext cx="1710576" cy="1136208"/>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want a planner to partly manage investments, while staying involved in decision-making</a:t>
              </a:r>
            </a:p>
          </p:txBody>
        </p:sp>
        <p:sp>
          <p:nvSpPr>
            <p:cNvPr id="15" name="Content Placeholder 2">
              <a:extLst>
                <a:ext uri="{FF2B5EF4-FFF2-40B4-BE49-F238E27FC236}">
                  <a16:creationId xmlns:a16="http://schemas.microsoft.com/office/drawing/2014/main" id="{AF0BD82E-31C8-D749-B7FA-1B51F16A8F47}"/>
                </a:ext>
              </a:extLst>
            </p:cNvPr>
            <p:cNvSpPr txBox="1">
              <a:spLocks/>
            </p:cNvSpPr>
            <p:nvPr/>
          </p:nvSpPr>
          <p:spPr>
            <a:xfrm>
              <a:off x="8011731" y="2967441"/>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38</a:t>
              </a:r>
              <a:r>
                <a:rPr lang="en-US" sz="2400" b="1" spc="-120" dirty="0">
                  <a:solidFill>
                    <a:schemeClr val="accent1"/>
                  </a:solidFill>
                  <a:latin typeface="+mj-lt"/>
                </a:rPr>
                <a:t>%</a:t>
              </a:r>
            </a:p>
          </p:txBody>
        </p:sp>
        <p:sp>
          <p:nvSpPr>
            <p:cNvPr id="16" name="Content Placeholder 2">
              <a:extLst>
                <a:ext uri="{FF2B5EF4-FFF2-40B4-BE49-F238E27FC236}">
                  <a16:creationId xmlns:a16="http://schemas.microsoft.com/office/drawing/2014/main" id="{863B647C-37DE-5140-876D-0F7004F9EDA8}"/>
                </a:ext>
              </a:extLst>
            </p:cNvPr>
            <p:cNvSpPr txBox="1">
              <a:spLocks/>
            </p:cNvSpPr>
            <p:nvPr/>
          </p:nvSpPr>
          <p:spPr>
            <a:xfrm>
              <a:off x="9485246" y="4194075"/>
              <a:ext cx="1610217" cy="968938"/>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Would like online tools for self-education or financial planning</a:t>
              </a:r>
            </a:p>
          </p:txBody>
        </p:sp>
        <p:sp>
          <p:nvSpPr>
            <p:cNvPr id="17" name="Content Placeholder 2">
              <a:extLst>
                <a:ext uri="{FF2B5EF4-FFF2-40B4-BE49-F238E27FC236}">
                  <a16:creationId xmlns:a16="http://schemas.microsoft.com/office/drawing/2014/main" id="{1C628DB0-7F08-6347-9D59-B5C9BEB3D95E}"/>
                </a:ext>
              </a:extLst>
            </p:cNvPr>
            <p:cNvSpPr txBox="1">
              <a:spLocks/>
            </p:cNvSpPr>
            <p:nvPr/>
          </p:nvSpPr>
          <p:spPr>
            <a:xfrm>
              <a:off x="8011731" y="4194075"/>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94</a:t>
              </a:r>
              <a:r>
                <a:rPr lang="en-US" sz="2400" b="1" spc="-120" dirty="0">
                  <a:solidFill>
                    <a:schemeClr val="accent1"/>
                  </a:solidFill>
                  <a:latin typeface="+mj-lt"/>
                </a:rPr>
                <a:t>%</a:t>
              </a:r>
            </a:p>
          </p:txBody>
        </p:sp>
        <p:sp>
          <p:nvSpPr>
            <p:cNvPr id="18" name="Content Placeholder 2">
              <a:extLst>
                <a:ext uri="{FF2B5EF4-FFF2-40B4-BE49-F238E27FC236}">
                  <a16:creationId xmlns:a16="http://schemas.microsoft.com/office/drawing/2014/main" id="{4B81C3A6-4B91-6249-96D8-52A17D9A8CB8}"/>
                </a:ext>
              </a:extLst>
            </p:cNvPr>
            <p:cNvSpPr txBox="1">
              <a:spLocks/>
            </p:cNvSpPr>
            <p:nvPr/>
          </p:nvSpPr>
          <p:spPr>
            <a:xfrm>
              <a:off x="7982571" y="2666360"/>
              <a:ext cx="3213251" cy="22525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Want to be involved in their finances</a:t>
              </a:r>
            </a:p>
          </p:txBody>
        </p:sp>
        <p:sp>
          <p:nvSpPr>
            <p:cNvPr id="22" name="Content Placeholder 2">
              <a:extLst>
                <a:ext uri="{FF2B5EF4-FFF2-40B4-BE49-F238E27FC236}">
                  <a16:creationId xmlns:a16="http://schemas.microsoft.com/office/drawing/2014/main" id="{D20EF90D-6302-D34D-917C-2C6825434E9A}"/>
                </a:ext>
              </a:extLst>
            </p:cNvPr>
            <p:cNvSpPr txBox="1">
              <a:spLocks/>
            </p:cNvSpPr>
            <p:nvPr/>
          </p:nvSpPr>
          <p:spPr>
            <a:xfrm>
              <a:off x="7982571" y="1305912"/>
              <a:ext cx="3213251" cy="25048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Are part of a successful community</a:t>
              </a:r>
            </a:p>
          </p:txBody>
        </p:sp>
      </p:grpSp>
    </p:spTree>
    <p:extLst>
      <p:ext uri="{BB962C8B-B14F-4D97-AF65-F5344CB8AC3E}">
        <p14:creationId xmlns:p14="http://schemas.microsoft.com/office/powerpoint/2010/main" val="603718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F4EADD5F-6263-224E-8831-80BBD24BE880}"/>
              </a:ext>
            </a:extLst>
          </p:cNvPr>
          <p:cNvGrpSpPr/>
          <p:nvPr/>
        </p:nvGrpSpPr>
        <p:grpSpPr>
          <a:xfrm>
            <a:off x="7622345" y="1780529"/>
            <a:ext cx="4023360" cy="4023360"/>
            <a:chOff x="7622345" y="1940949"/>
            <a:chExt cx="4023360" cy="4023360"/>
          </a:xfrm>
        </p:grpSpPr>
        <p:sp>
          <p:nvSpPr>
            <p:cNvPr id="12" name="Oval 11">
              <a:extLst>
                <a:ext uri="{FF2B5EF4-FFF2-40B4-BE49-F238E27FC236}">
                  <a16:creationId xmlns:a16="http://schemas.microsoft.com/office/drawing/2014/main" id="{0C9BE50B-ADCA-914C-ADB4-6DEEFEEB0185}"/>
                </a:ext>
              </a:extLst>
            </p:cNvPr>
            <p:cNvSpPr>
              <a:spLocks/>
            </p:cNvSpPr>
            <p:nvPr/>
          </p:nvSpPr>
          <p:spPr>
            <a:xfrm>
              <a:off x="7622345" y="1940949"/>
              <a:ext cx="4023360" cy="40233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8" name="Oval 7">
              <a:extLst>
                <a:ext uri="{FF2B5EF4-FFF2-40B4-BE49-F238E27FC236}">
                  <a16:creationId xmlns:a16="http://schemas.microsoft.com/office/drawing/2014/main" id="{EE8BF769-832B-0A48-AFE5-2F18146FFB47}"/>
                </a:ext>
              </a:extLst>
            </p:cNvPr>
            <p:cNvSpPr/>
            <p:nvPr/>
          </p:nvSpPr>
          <p:spPr>
            <a:xfrm>
              <a:off x="8053419" y="2372023"/>
              <a:ext cx="3161211" cy="3161211"/>
            </a:xfrm>
            <a:prstGeom prst="ellipse">
              <a:avLst/>
            </a:prstGeom>
            <a:solidFill>
              <a:srgbClr val="0287A6"/>
            </a:solidFill>
            <a:ln>
              <a:noFill/>
            </a:ln>
            <a:effectLst>
              <a:outerShdw blurRad="127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9" name="Oval 8">
              <a:extLst>
                <a:ext uri="{FF2B5EF4-FFF2-40B4-BE49-F238E27FC236}">
                  <a16:creationId xmlns:a16="http://schemas.microsoft.com/office/drawing/2014/main" id="{43B896A3-6BB6-C34D-9763-A354F73AF2C8}"/>
                </a:ext>
              </a:extLst>
            </p:cNvPr>
            <p:cNvSpPr>
              <a:spLocks noChangeAspect="1"/>
            </p:cNvSpPr>
            <p:nvPr/>
          </p:nvSpPr>
          <p:spPr>
            <a:xfrm>
              <a:off x="8484494" y="2803098"/>
              <a:ext cx="2299063" cy="2299063"/>
            </a:xfrm>
            <a:prstGeom prst="ellipse">
              <a:avLst/>
            </a:prstGeom>
            <a:solidFill>
              <a:schemeClr val="accent2"/>
            </a:solidFill>
            <a:ln>
              <a:noFill/>
            </a:ln>
            <a:effectLst>
              <a:outerShdw blurRad="127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0" name="Oval 9">
              <a:extLst>
                <a:ext uri="{FF2B5EF4-FFF2-40B4-BE49-F238E27FC236}">
                  <a16:creationId xmlns:a16="http://schemas.microsoft.com/office/drawing/2014/main" id="{F02DD2B9-3EB3-9A4B-BE50-2696113E41E5}"/>
                </a:ext>
              </a:extLst>
            </p:cNvPr>
            <p:cNvSpPr>
              <a:spLocks noChangeAspect="1"/>
            </p:cNvSpPr>
            <p:nvPr/>
          </p:nvSpPr>
          <p:spPr>
            <a:xfrm>
              <a:off x="8915568" y="3234172"/>
              <a:ext cx="1436914" cy="1436914"/>
            </a:xfrm>
            <a:prstGeom prst="ellipse">
              <a:avLst/>
            </a:prstGeom>
            <a:solidFill>
              <a:srgbClr val="B5E3F0"/>
            </a:solidFill>
            <a:ln>
              <a:noFill/>
            </a:ln>
            <a:effectLst>
              <a:outerShdw blurRad="127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1" name="Oval 10">
              <a:extLst>
                <a:ext uri="{FF2B5EF4-FFF2-40B4-BE49-F238E27FC236}">
                  <a16:creationId xmlns:a16="http://schemas.microsoft.com/office/drawing/2014/main" id="{74EA9BF2-FC57-4246-BE19-67DDB097321B}"/>
                </a:ext>
              </a:extLst>
            </p:cNvPr>
            <p:cNvSpPr>
              <a:spLocks noChangeAspect="1"/>
            </p:cNvSpPr>
            <p:nvPr/>
          </p:nvSpPr>
          <p:spPr>
            <a:xfrm>
              <a:off x="9346642" y="3665246"/>
              <a:ext cx="574766" cy="574766"/>
            </a:xfrm>
            <a:prstGeom prst="ellipse">
              <a:avLst/>
            </a:prstGeom>
            <a:solidFill>
              <a:schemeClr val="bg1"/>
            </a:solidFill>
            <a:ln>
              <a:noFill/>
            </a:ln>
            <a:effectLst>
              <a:outerShdw blurRad="127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6" name="TextBox 15">
              <a:extLst>
                <a:ext uri="{FF2B5EF4-FFF2-40B4-BE49-F238E27FC236}">
                  <a16:creationId xmlns:a16="http://schemas.microsoft.com/office/drawing/2014/main" id="{2C975BEF-00DE-7842-985D-749766B95B54}"/>
                </a:ext>
              </a:extLst>
            </p:cNvPr>
            <p:cNvSpPr txBox="1"/>
            <p:nvPr/>
          </p:nvSpPr>
          <p:spPr>
            <a:xfrm>
              <a:off x="9251768" y="3809100"/>
              <a:ext cx="759823" cy="321627"/>
            </a:xfrm>
            <a:prstGeom prst="rect">
              <a:avLst/>
            </a:prstGeom>
            <a:noFill/>
          </p:spPr>
          <p:txBody>
            <a:bodyPr wrap="square" lIns="0" tIns="0" rIns="0" bIns="0" rtlCol="0">
              <a:spAutoFit/>
            </a:bodyPr>
            <a:lstStyle/>
            <a:p>
              <a:pPr algn="ctr">
                <a:lnSpc>
                  <a:spcPct val="95000"/>
                </a:lnSpc>
                <a:spcAft>
                  <a:spcPts val="1000"/>
                </a:spcAft>
                <a:buClr>
                  <a:schemeClr val="accent2"/>
                </a:buClr>
              </a:pPr>
              <a:r>
                <a:rPr lang="en-US" sz="1100" dirty="0"/>
                <a:t>Gay or Lesbian</a:t>
              </a:r>
            </a:p>
          </p:txBody>
        </p:sp>
        <p:sp>
          <p:nvSpPr>
            <p:cNvPr id="17" name="TextBox 16">
              <a:extLst>
                <a:ext uri="{FF2B5EF4-FFF2-40B4-BE49-F238E27FC236}">
                  <a16:creationId xmlns:a16="http://schemas.microsoft.com/office/drawing/2014/main" id="{7CADF3A7-F6C9-6D4A-BCBC-6DF2E84AE951}"/>
                </a:ext>
              </a:extLst>
            </p:cNvPr>
            <p:cNvSpPr txBox="1"/>
            <p:nvPr/>
          </p:nvSpPr>
          <p:spPr>
            <a:xfrm>
              <a:off x="9251768" y="4358766"/>
              <a:ext cx="759823" cy="169277"/>
            </a:xfrm>
            <a:prstGeom prst="rect">
              <a:avLst/>
            </a:prstGeom>
            <a:noFill/>
          </p:spPr>
          <p:txBody>
            <a:bodyPr wrap="square" lIns="0" tIns="0" rIns="0" bIns="0" rtlCol="0">
              <a:spAutoFit/>
            </a:bodyPr>
            <a:lstStyle/>
            <a:p>
              <a:pPr algn="ctr">
                <a:spcAft>
                  <a:spcPts val="1000"/>
                </a:spcAft>
                <a:buClr>
                  <a:schemeClr val="accent2"/>
                </a:buClr>
              </a:pPr>
              <a:r>
                <a:rPr lang="en-US" sz="1100" dirty="0"/>
                <a:t>Fluid</a:t>
              </a:r>
            </a:p>
          </p:txBody>
        </p:sp>
        <p:sp>
          <p:nvSpPr>
            <p:cNvPr id="18" name="TextBox 17">
              <a:extLst>
                <a:ext uri="{FF2B5EF4-FFF2-40B4-BE49-F238E27FC236}">
                  <a16:creationId xmlns:a16="http://schemas.microsoft.com/office/drawing/2014/main" id="{D07054D5-C177-AE44-B47E-FAA70CB25C19}"/>
                </a:ext>
              </a:extLst>
            </p:cNvPr>
            <p:cNvSpPr txBox="1"/>
            <p:nvPr/>
          </p:nvSpPr>
          <p:spPr>
            <a:xfrm>
              <a:off x="9251768" y="4805971"/>
              <a:ext cx="759823" cy="169277"/>
            </a:xfrm>
            <a:prstGeom prst="rect">
              <a:avLst/>
            </a:prstGeom>
            <a:noFill/>
          </p:spPr>
          <p:txBody>
            <a:bodyPr wrap="square" lIns="0" tIns="0" rIns="0" bIns="0" rtlCol="0">
              <a:spAutoFit/>
            </a:bodyPr>
            <a:lstStyle/>
            <a:p>
              <a:pPr algn="ctr">
                <a:spcAft>
                  <a:spcPts val="1000"/>
                </a:spcAft>
                <a:buClr>
                  <a:schemeClr val="accent2"/>
                </a:buClr>
              </a:pPr>
              <a:r>
                <a:rPr lang="en-US" sz="1100" dirty="0"/>
                <a:t>Allies</a:t>
              </a:r>
            </a:p>
          </p:txBody>
        </p:sp>
        <p:sp>
          <p:nvSpPr>
            <p:cNvPr id="19" name="TextBox 18">
              <a:extLst>
                <a:ext uri="{FF2B5EF4-FFF2-40B4-BE49-F238E27FC236}">
                  <a16:creationId xmlns:a16="http://schemas.microsoft.com/office/drawing/2014/main" id="{5D9F8B5B-A42F-204A-8759-2F8F28CD5778}"/>
                </a:ext>
              </a:extLst>
            </p:cNvPr>
            <p:cNvSpPr txBox="1"/>
            <p:nvPr/>
          </p:nvSpPr>
          <p:spPr>
            <a:xfrm>
              <a:off x="8798664" y="5162979"/>
              <a:ext cx="1666030" cy="307007"/>
            </a:xfrm>
            <a:prstGeom prst="rect">
              <a:avLst/>
            </a:prstGeom>
            <a:noFill/>
          </p:spPr>
          <p:txBody>
            <a:bodyPr wrap="square" lIns="0" tIns="0" rIns="0" bIns="0" rtlCol="0">
              <a:spAutoFit/>
            </a:bodyPr>
            <a:lstStyle/>
            <a:p>
              <a:pPr algn="ctr">
                <a:lnSpc>
                  <a:spcPct val="95000"/>
                </a:lnSpc>
                <a:spcAft>
                  <a:spcPts val="1000"/>
                </a:spcAft>
                <a:buClr>
                  <a:schemeClr val="accent2"/>
                </a:buClr>
              </a:pPr>
              <a:r>
                <a:rPr lang="en-US" sz="1050" dirty="0">
                  <a:solidFill>
                    <a:schemeClr val="bg1"/>
                  </a:solidFill>
                </a:rPr>
                <a:t>LGBTQ+ Friendly Businesses</a:t>
              </a:r>
            </a:p>
          </p:txBody>
        </p:sp>
        <p:sp>
          <p:nvSpPr>
            <p:cNvPr id="21" name="TextBox 20">
              <a:extLst>
                <a:ext uri="{FF2B5EF4-FFF2-40B4-BE49-F238E27FC236}">
                  <a16:creationId xmlns:a16="http://schemas.microsoft.com/office/drawing/2014/main" id="{811A1FFF-F713-2044-97EB-8FE49DC3E4FC}"/>
                </a:ext>
              </a:extLst>
            </p:cNvPr>
            <p:cNvSpPr txBox="1"/>
            <p:nvPr/>
          </p:nvSpPr>
          <p:spPr>
            <a:xfrm>
              <a:off x="8639232" y="5582676"/>
              <a:ext cx="1984893" cy="307007"/>
            </a:xfrm>
            <a:prstGeom prst="rect">
              <a:avLst/>
            </a:prstGeom>
            <a:noFill/>
          </p:spPr>
          <p:txBody>
            <a:bodyPr wrap="square" lIns="0" tIns="0" rIns="0" bIns="0" rtlCol="0">
              <a:spAutoFit/>
            </a:bodyPr>
            <a:lstStyle/>
            <a:p>
              <a:pPr algn="ctr">
                <a:lnSpc>
                  <a:spcPct val="95000"/>
                </a:lnSpc>
                <a:spcAft>
                  <a:spcPts val="1000"/>
                </a:spcAft>
                <a:buClr>
                  <a:schemeClr val="accent2"/>
                </a:buClr>
              </a:pPr>
              <a:r>
                <a:rPr lang="en-US" sz="1050" dirty="0">
                  <a:solidFill>
                    <a:schemeClr val="bg1"/>
                  </a:solidFill>
                </a:rPr>
                <a:t>Pro-LGBTQ+</a:t>
              </a:r>
              <a:br>
                <a:rPr lang="en-US" sz="1050" dirty="0">
                  <a:solidFill>
                    <a:schemeClr val="bg1"/>
                  </a:solidFill>
                </a:rPr>
              </a:br>
              <a:r>
                <a:rPr lang="en-US" sz="1050" dirty="0">
                  <a:solidFill>
                    <a:schemeClr val="bg1"/>
                  </a:solidFill>
                </a:rPr>
                <a:t>Employers</a:t>
              </a:r>
            </a:p>
          </p:txBody>
        </p:sp>
      </p:grpSp>
      <p:sp>
        <p:nvSpPr>
          <p:cNvPr id="2" name="Title 1"/>
          <p:cNvSpPr>
            <a:spLocks noGrp="1"/>
          </p:cNvSpPr>
          <p:nvPr>
            <p:ph type="title"/>
          </p:nvPr>
        </p:nvSpPr>
        <p:spPr/>
        <p:txBody>
          <a:bodyPr/>
          <a:lstStyle/>
          <a:p>
            <a:r>
              <a:rPr lang="en-US" b="1" dirty="0"/>
              <a:t>LGBTQ+ Is a Growing Community</a:t>
            </a:r>
            <a:endParaRPr lang="en-US" dirty="0"/>
          </a:p>
        </p:txBody>
      </p:sp>
      <p:sp>
        <p:nvSpPr>
          <p:cNvPr id="3" name="Content Placeholder 2"/>
          <p:cNvSpPr>
            <a:spLocks noGrp="1"/>
          </p:cNvSpPr>
          <p:nvPr>
            <p:ph sz="quarter" idx="20"/>
          </p:nvPr>
        </p:nvSpPr>
        <p:spPr>
          <a:xfrm>
            <a:off x="799905" y="1211704"/>
            <a:ext cx="10591995" cy="4525756"/>
          </a:xfrm>
        </p:spPr>
        <p:txBody>
          <a:bodyPr/>
          <a:lstStyle/>
          <a:p>
            <a:pPr marL="0" indent="0">
              <a:buNone/>
            </a:pPr>
            <a:r>
              <a:rPr lang="en-US" dirty="0"/>
              <a:t>The LGBTQ+ community is people who identify </a:t>
            </a:r>
            <a:r>
              <a:rPr lang="en-US" b="1" dirty="0"/>
              <a:t>as LGBTQ+</a:t>
            </a:r>
            <a:br>
              <a:rPr lang="en-US" b="1" dirty="0"/>
            </a:br>
            <a:r>
              <a:rPr lang="en-US" b="1" dirty="0"/>
              <a:t>or fluid in their sexual orientation</a:t>
            </a:r>
            <a:r>
              <a:rPr lang="en-US" dirty="0"/>
              <a:t>.</a:t>
            </a:r>
          </a:p>
        </p:txBody>
      </p:sp>
      <p:sp>
        <p:nvSpPr>
          <p:cNvPr id="7" name="Text Placeholder 6">
            <a:extLst>
              <a:ext uri="{FF2B5EF4-FFF2-40B4-BE49-F238E27FC236}">
                <a16:creationId xmlns:a16="http://schemas.microsoft.com/office/drawing/2014/main" id="{A9F204BD-E493-49AE-9A21-CEBE25716CBE}"/>
              </a:ext>
            </a:extLst>
          </p:cNvPr>
          <p:cNvSpPr>
            <a:spLocks noGrp="1"/>
          </p:cNvSpPr>
          <p:nvPr>
            <p:ph type="body" sz="quarter" idx="21"/>
          </p:nvPr>
        </p:nvSpPr>
        <p:spPr/>
        <p:txBody>
          <a:bodyPr/>
          <a:lstStyle/>
          <a:p>
            <a:r>
              <a:rPr lang="en-US" baseline="30000" dirty="0"/>
              <a:t>1</a:t>
            </a:r>
            <a:r>
              <a:rPr lang="en-US" dirty="0"/>
              <a:t> </a:t>
            </a:r>
            <a:r>
              <a:rPr lang="en-GB" dirty="0"/>
              <a:t>news.gallup.com/poll/389792/lgbt-identification-ticks-up.aspx</a:t>
            </a:r>
            <a:endParaRPr lang="en-US" dirty="0"/>
          </a:p>
          <a:p>
            <a:r>
              <a:rPr lang="en-US" baseline="30000" dirty="0"/>
              <a:t>2</a:t>
            </a:r>
            <a:r>
              <a:rPr lang="en-US" dirty="0"/>
              <a:t> insiderintelligence.com/content/</a:t>
            </a:r>
            <a:r>
              <a:rPr lang="en-US" dirty="0" err="1"/>
              <a:t>lgbtq</a:t>
            </a:r>
            <a:r>
              <a:rPr lang="en-US" dirty="0"/>
              <a:t>-consumers-value-brand-support-beyond-pride-month</a:t>
            </a:r>
          </a:p>
          <a:p>
            <a:r>
              <a:rPr lang="en-US" baseline="30000" dirty="0"/>
              <a:t>3</a:t>
            </a:r>
            <a:r>
              <a:rPr lang="en-US" dirty="0"/>
              <a:t> Accelerating Acceptance 2021. GLAAD 2019. </a:t>
            </a:r>
          </a:p>
          <a:p>
            <a:r>
              <a:rPr lang="en-US" baseline="30000" dirty="0"/>
              <a:t>4</a:t>
            </a:r>
            <a:r>
              <a:rPr lang="en-US" dirty="0"/>
              <a:t> Ibid. </a:t>
            </a:r>
          </a:p>
          <a:p>
            <a:r>
              <a:rPr lang="en-US" baseline="30000" dirty="0"/>
              <a:t>5</a:t>
            </a:r>
            <a:r>
              <a:rPr lang="en-US" dirty="0"/>
              <a:t> </a:t>
            </a:r>
            <a:r>
              <a:rPr lang="en-GB" dirty="0"/>
              <a:t>Corporate Equality Index 2022, Human Rights Campaign Foundation.</a:t>
            </a:r>
            <a:endParaRPr lang="en-US" dirty="0"/>
          </a:p>
        </p:txBody>
      </p:sp>
      <p:graphicFrame>
        <p:nvGraphicFramePr>
          <p:cNvPr id="6" name="Table 5">
            <a:extLst>
              <a:ext uri="{FF2B5EF4-FFF2-40B4-BE49-F238E27FC236}">
                <a16:creationId xmlns:a16="http://schemas.microsoft.com/office/drawing/2014/main" id="{E3A1BC22-B924-B148-A0CE-98ACB409A70B}"/>
              </a:ext>
            </a:extLst>
          </p:cNvPr>
          <p:cNvGraphicFramePr>
            <a:graphicFrameLocks noGrp="1"/>
          </p:cNvGraphicFramePr>
          <p:nvPr>
            <p:extLst>
              <p:ext uri="{D42A27DB-BD31-4B8C-83A1-F6EECF244321}">
                <p14:modId xmlns:p14="http://schemas.microsoft.com/office/powerpoint/2010/main" val="974249029"/>
              </p:ext>
            </p:extLst>
          </p:nvPr>
        </p:nvGraphicFramePr>
        <p:xfrm>
          <a:off x="990600" y="1862828"/>
          <a:ext cx="8639174" cy="3633216"/>
        </p:xfrm>
        <a:graphic>
          <a:graphicData uri="http://schemas.openxmlformats.org/drawingml/2006/table">
            <a:tbl>
              <a:tblPr>
                <a:tableStyleId>{5C22544A-7EE6-4342-B048-85BDC9FD1C3A}</a:tableStyleId>
              </a:tblPr>
              <a:tblGrid>
                <a:gridCol w="1002587">
                  <a:extLst>
                    <a:ext uri="{9D8B030D-6E8A-4147-A177-3AD203B41FA5}">
                      <a16:colId xmlns:a16="http://schemas.microsoft.com/office/drawing/2014/main" val="1943060602"/>
                    </a:ext>
                  </a:extLst>
                </a:gridCol>
                <a:gridCol w="5625351">
                  <a:extLst>
                    <a:ext uri="{9D8B030D-6E8A-4147-A177-3AD203B41FA5}">
                      <a16:colId xmlns:a16="http://schemas.microsoft.com/office/drawing/2014/main" val="3537606905"/>
                    </a:ext>
                  </a:extLst>
                </a:gridCol>
                <a:gridCol w="548519">
                  <a:extLst>
                    <a:ext uri="{9D8B030D-6E8A-4147-A177-3AD203B41FA5}">
                      <a16:colId xmlns:a16="http://schemas.microsoft.com/office/drawing/2014/main" val="3877869483"/>
                    </a:ext>
                  </a:extLst>
                </a:gridCol>
                <a:gridCol w="567368">
                  <a:extLst>
                    <a:ext uri="{9D8B030D-6E8A-4147-A177-3AD203B41FA5}">
                      <a16:colId xmlns:a16="http://schemas.microsoft.com/office/drawing/2014/main" val="3081499601"/>
                    </a:ext>
                  </a:extLst>
                </a:gridCol>
                <a:gridCol w="180975">
                  <a:extLst>
                    <a:ext uri="{9D8B030D-6E8A-4147-A177-3AD203B41FA5}">
                      <a16:colId xmlns:a16="http://schemas.microsoft.com/office/drawing/2014/main" val="981569244"/>
                    </a:ext>
                  </a:extLst>
                </a:gridCol>
                <a:gridCol w="348695">
                  <a:extLst>
                    <a:ext uri="{9D8B030D-6E8A-4147-A177-3AD203B41FA5}">
                      <a16:colId xmlns:a16="http://schemas.microsoft.com/office/drawing/2014/main" val="1199926098"/>
                    </a:ext>
                  </a:extLst>
                </a:gridCol>
                <a:gridCol w="365679">
                  <a:extLst>
                    <a:ext uri="{9D8B030D-6E8A-4147-A177-3AD203B41FA5}">
                      <a16:colId xmlns:a16="http://schemas.microsoft.com/office/drawing/2014/main" val="4121562778"/>
                    </a:ext>
                  </a:extLst>
                </a:gridCol>
              </a:tblGrid>
              <a:tr h="370840">
                <a:tc>
                  <a:txBody>
                    <a:bodyPr/>
                    <a:lstStyle/>
                    <a:p>
                      <a:pPr algn="r"/>
                      <a:r>
                        <a:rPr lang="en-US" sz="3600" b="1" dirty="0">
                          <a:solidFill>
                            <a:schemeClr val="accent1"/>
                          </a:solidFill>
                        </a:rPr>
                        <a:t>7.1</a:t>
                      </a:r>
                      <a:r>
                        <a:rPr lang="en-US" sz="3600" b="1" baseline="22000" dirty="0">
                          <a:solidFill>
                            <a:schemeClr val="accent1"/>
                          </a:solidFill>
                        </a:rPr>
                        <a:t>%</a:t>
                      </a:r>
                    </a:p>
                  </a:txBody>
                  <a:tcPr marL="0" marB="0"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95000"/>
                        </a:lnSpc>
                      </a:pPr>
                      <a:r>
                        <a:rPr lang="en-US" sz="1600" dirty="0"/>
                        <a:t>Americans who identify as LGBTQ+</a:t>
                      </a:r>
                      <a:r>
                        <a:rPr lang="en-US" sz="1600" baseline="30000" dirty="0"/>
                        <a:t>1</a:t>
                      </a:r>
                    </a:p>
                  </a:txBody>
                  <a:tcPr marT="228600"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endParaRPr lang="en-US" dirty="0"/>
                    </a:p>
                  </a:txBody>
                  <a:tcPr marT="228600">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endParaRPr lang="en-US" dirty="0"/>
                    </a:p>
                  </a:txBody>
                  <a:tcPr marT="228600">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0079270"/>
                  </a:ext>
                </a:extLst>
              </a:tr>
              <a:tr h="370840">
                <a:tc>
                  <a:txBody>
                    <a:bodyPr/>
                    <a:lstStyle/>
                    <a:p>
                      <a:pPr algn="r"/>
                      <a:r>
                        <a:rPr lang="en-US" sz="3600" b="1" dirty="0">
                          <a:solidFill>
                            <a:schemeClr val="accent1"/>
                          </a:solidFill>
                        </a:rPr>
                        <a:t>46</a:t>
                      </a:r>
                      <a:r>
                        <a:rPr lang="en-US" sz="3600" b="1" baseline="22000" dirty="0">
                          <a:solidFill>
                            <a:schemeClr val="accent1"/>
                          </a:solidFill>
                        </a:rPr>
                        <a:t>%</a:t>
                      </a:r>
                      <a:endParaRPr lang="en-US" sz="3600" b="1" dirty="0">
                        <a:solidFill>
                          <a:schemeClr val="accent1"/>
                        </a:solidFill>
                      </a:endParaRPr>
                    </a:p>
                  </a:txBody>
                  <a:tcPr marL="0" marB="0"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95000"/>
                        </a:lnSpc>
                      </a:pPr>
                      <a:r>
                        <a:rPr lang="en-US" sz="1600" dirty="0"/>
                        <a:t>Gen Z (ages 13–20) identify </a:t>
                      </a:r>
                      <a:r>
                        <a:rPr lang="en-US" sz="1600" dirty="0" err="1"/>
                        <a:t>plurisexual</a:t>
                      </a:r>
                      <a:r>
                        <a:rPr lang="en-US" sz="1600" dirty="0"/>
                        <a:t>, embracing sexual and gender fluidity</a:t>
                      </a:r>
                      <a:r>
                        <a:rPr lang="en-US" sz="1600" baseline="30000" dirty="0"/>
                        <a:t>2</a:t>
                      </a:r>
                    </a:p>
                  </a:txBody>
                  <a:tcPr marT="228600"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endParaRPr lang="en-US" dirty="0"/>
                    </a:p>
                  </a:txBody>
                  <a:tcPr marT="2286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endParaRPr lang="en-US" dirty="0"/>
                    </a:p>
                  </a:txBody>
                  <a:tcPr marT="2286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5370152"/>
                  </a:ext>
                </a:extLst>
              </a:tr>
              <a:tr h="274320">
                <a:tc rowSpan="3">
                  <a:txBody>
                    <a:bodyPr/>
                    <a:lstStyle/>
                    <a:p>
                      <a:pPr algn="r"/>
                      <a:r>
                        <a:rPr lang="en-US" sz="3600" b="1" dirty="0">
                          <a:solidFill>
                            <a:schemeClr val="accent1"/>
                          </a:solidFill>
                        </a:rPr>
                        <a:t>49</a:t>
                      </a:r>
                      <a:r>
                        <a:rPr lang="en-US" sz="3600" b="1" baseline="22000" dirty="0">
                          <a:solidFill>
                            <a:schemeClr val="accent1"/>
                          </a:solidFill>
                        </a:rPr>
                        <a:t>%</a:t>
                      </a:r>
                      <a:endParaRPr lang="en-US" sz="3600" b="1" dirty="0">
                        <a:solidFill>
                          <a:schemeClr val="accent1"/>
                        </a:solidFill>
                      </a:endParaRPr>
                    </a:p>
                  </a:txBody>
                  <a:tcPr marL="0" marB="0"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nSpc>
                          <a:spcPct val="95000"/>
                        </a:lnSpc>
                      </a:pPr>
                      <a:r>
                        <a:rPr lang="en-GB" sz="1600" dirty="0"/>
                        <a:t>Americans are comfortable with LGBTQ</a:t>
                      </a:r>
                      <a:r>
                        <a:rPr lang="en-GB" sz="1600" baseline="30000" dirty="0"/>
                        <a:t>3</a:t>
                      </a:r>
                      <a:endParaRPr lang="en-US" sz="1600" baseline="30000" dirty="0"/>
                    </a:p>
                  </a:txBody>
                  <a:tcPr marT="228600"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endParaRPr lang="en-US" dirty="0"/>
                    </a:p>
                  </a:txBody>
                  <a:tcPr marT="2286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rowSpan="3" gridSpan="2">
                  <a:txBody>
                    <a:bodyPr/>
                    <a:lstStyle/>
                    <a:p>
                      <a:endParaRPr lang="en-US" dirty="0"/>
                    </a:p>
                  </a:txBody>
                  <a:tcPr marT="2286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rowSpan="3" hMerge="1">
                  <a:txBody>
                    <a:bodyPr/>
                    <a:lstStyle/>
                    <a:p>
                      <a:endParaRPr lang="en-US"/>
                    </a:p>
                  </a:txBody>
                  <a:tcPr/>
                </a:tc>
                <a:tc>
                  <a:txBody>
                    <a:bodyPr/>
                    <a:lstStyle/>
                    <a:p>
                      <a:endParaRPr lang="en-US" sz="500" dirty="0"/>
                    </a:p>
                  </a:txBody>
                  <a:tcPr marL="0" marR="0" marT="0" marB="0">
                    <a:lnL w="12700" cmpd="sng">
                      <a:noFill/>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endParaRPr lang="en-US" sz="500" dirty="0"/>
                    </a:p>
                  </a:txBody>
                  <a:tcPr marL="0" marR="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33939351"/>
                  </a:ext>
                </a:extLst>
              </a:tr>
              <a:tr h="170931">
                <a:tc vMerge="1">
                  <a:txBody>
                    <a:bodyPr/>
                    <a:lstStyle/>
                    <a:p>
                      <a:endParaRPr lang="en-US"/>
                    </a:p>
                  </a:txBody>
                  <a:tcPr/>
                </a:tc>
                <a:tc vMerge="1">
                  <a:txBody>
                    <a:bodyPr/>
                    <a:lstStyle/>
                    <a:p>
                      <a:endParaRPr lang="en-US"/>
                    </a:p>
                  </a:txBody>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c rowSpan="2">
                  <a:txBody>
                    <a:bodyPr/>
                    <a:lstStyle/>
                    <a:p>
                      <a:endParaRPr lang="en-US" sz="500" dirty="0"/>
                    </a:p>
                  </a:txBody>
                  <a:tcPr marL="0" marR="0" marT="0" marB="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a:p>
                  </a:txBody>
                  <a:tcPr/>
                </a:tc>
                <a:extLst>
                  <a:ext uri="{0D108BD9-81ED-4DB2-BD59-A6C34878D82A}">
                    <a16:rowId xmlns:a16="http://schemas.microsoft.com/office/drawing/2014/main" val="2049401907"/>
                  </a:ext>
                </a:extLst>
              </a:tr>
              <a:tr h="0">
                <a:tc vMerge="1">
                  <a:txBody>
                    <a:bodyPr/>
                    <a:lstStyle/>
                    <a:p>
                      <a:endParaRPr lang="en-US"/>
                    </a:p>
                  </a:txBody>
                  <a:tcPr/>
                </a:tc>
                <a:tc vMerge="1">
                  <a:txBody>
                    <a:bodyPr/>
                    <a:lstStyle/>
                    <a:p>
                      <a:endParaRPr lang="en-US"/>
                    </a:p>
                  </a:txBody>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p>
                      <a:endParaRPr lang="en-US" sz="500" dirty="0"/>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80735340"/>
                  </a:ext>
                </a:extLst>
              </a:tr>
              <a:tr h="370840">
                <a:tc>
                  <a:txBody>
                    <a:bodyPr/>
                    <a:lstStyle/>
                    <a:p>
                      <a:pPr algn="r"/>
                      <a:r>
                        <a:rPr lang="en-US" sz="3600" b="1" dirty="0">
                          <a:solidFill>
                            <a:schemeClr val="accent1"/>
                          </a:solidFill>
                        </a:rPr>
                        <a:t>72</a:t>
                      </a:r>
                      <a:r>
                        <a:rPr lang="en-US" sz="3600" b="1" baseline="22000" dirty="0">
                          <a:solidFill>
                            <a:schemeClr val="accent1"/>
                          </a:solidFill>
                        </a:rPr>
                        <a:t>%</a:t>
                      </a:r>
                      <a:endParaRPr lang="en-US" sz="3600" b="1" dirty="0">
                        <a:solidFill>
                          <a:schemeClr val="accent1"/>
                        </a:solidFill>
                      </a:endParaRPr>
                    </a:p>
                  </a:txBody>
                  <a:tcPr marL="0" marB="0"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95000"/>
                        </a:lnSpc>
                      </a:pPr>
                      <a:r>
                        <a:rPr lang="en-US" sz="1600" dirty="0"/>
                        <a:t>Adults who identify as LGBTQ+ allies say they are more likely to spend money with brands that are LGBTQ+ inclusive</a:t>
                      </a:r>
                      <a:r>
                        <a:rPr lang="en-US" sz="1600" baseline="30000" dirty="0"/>
                        <a:t>4</a:t>
                      </a:r>
                    </a:p>
                  </a:txBody>
                  <a:tcPr marT="228600"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L="0" marR="0" marT="0" marB="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L="0" marR="0" marT="0" marB="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7120247"/>
                  </a:ext>
                </a:extLst>
              </a:tr>
              <a:tr h="370840">
                <a:tc>
                  <a:txBody>
                    <a:bodyPr/>
                    <a:lstStyle/>
                    <a:p>
                      <a:pPr algn="r"/>
                      <a:r>
                        <a:rPr lang="en-US" sz="3600" b="1" dirty="0">
                          <a:solidFill>
                            <a:schemeClr val="accent1"/>
                          </a:solidFill>
                        </a:rPr>
                        <a:t>91</a:t>
                      </a:r>
                      <a:r>
                        <a:rPr lang="en-US" sz="3600" b="1" baseline="22000" dirty="0">
                          <a:solidFill>
                            <a:schemeClr val="accent1"/>
                          </a:solidFill>
                        </a:rPr>
                        <a:t>%</a:t>
                      </a:r>
                      <a:endParaRPr lang="en-US" sz="3600" b="1" dirty="0">
                        <a:solidFill>
                          <a:schemeClr val="accent1"/>
                        </a:solidFill>
                      </a:endParaRPr>
                    </a:p>
                  </a:txBody>
                  <a:tcPr marL="0" marB="0"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95000"/>
                        </a:lnSpc>
                      </a:pPr>
                      <a:r>
                        <a:rPr lang="en-US" sz="1600" dirty="0"/>
                        <a:t>Fortune 500 companies have a nondiscrimination policy based on sexual orientation</a:t>
                      </a:r>
                      <a:r>
                        <a:rPr lang="en-US" sz="1600" baseline="30000" dirty="0"/>
                        <a:t>5</a:t>
                      </a:r>
                    </a:p>
                  </a:txBody>
                  <a:tcPr marT="228600"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endParaRPr lang="en-US" dirty="0"/>
                    </a:p>
                  </a:txBody>
                  <a:tcPr marT="228600">
                    <a:lnL w="12700" cmpd="sng">
                      <a:noFill/>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endParaRPr lang="en-US" dirty="0"/>
                    </a:p>
                  </a:txBody>
                  <a:tcPr marT="22860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marT="228600">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3475428"/>
                  </a:ext>
                </a:extLst>
              </a:tr>
            </a:tbl>
          </a:graphicData>
        </a:graphic>
      </p:graphicFrame>
    </p:spTree>
    <p:extLst>
      <p:ext uri="{BB962C8B-B14F-4D97-AF65-F5344CB8AC3E}">
        <p14:creationId xmlns:p14="http://schemas.microsoft.com/office/powerpoint/2010/main" val="3589635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 Financially Strong Community</a:t>
            </a:r>
            <a:endParaRPr lang="en-US" dirty="0"/>
          </a:p>
        </p:txBody>
      </p:sp>
      <p:sp>
        <p:nvSpPr>
          <p:cNvPr id="20" name="Text Placeholder 19">
            <a:extLst>
              <a:ext uri="{FF2B5EF4-FFF2-40B4-BE49-F238E27FC236}">
                <a16:creationId xmlns:a16="http://schemas.microsoft.com/office/drawing/2014/main" id="{0C43D1A5-C1E2-4FE2-A351-803FC77A6568}"/>
              </a:ext>
            </a:extLst>
          </p:cNvPr>
          <p:cNvSpPr>
            <a:spLocks noGrp="1"/>
          </p:cNvSpPr>
          <p:nvPr>
            <p:ph type="body" sz="quarter" idx="33"/>
          </p:nvPr>
        </p:nvSpPr>
        <p:spPr/>
        <p:txBody>
          <a:bodyPr/>
          <a:lstStyle/>
          <a:p>
            <a:r>
              <a:rPr lang="en-US" baseline="30000" dirty="0"/>
              <a:t>1 </a:t>
            </a:r>
            <a:r>
              <a:rPr lang="en-GB" dirty="0"/>
              <a:t>2021 US government census data.</a:t>
            </a:r>
          </a:p>
          <a:p>
            <a:r>
              <a:rPr lang="en-US" baseline="30000" dirty="0"/>
              <a:t>2 </a:t>
            </a:r>
            <a:r>
              <a:rPr lang="en-US" dirty="0"/>
              <a:t>“</a:t>
            </a:r>
            <a:r>
              <a:rPr lang="en-US" u="sng" dirty="0">
                <a:solidFill>
                  <a:schemeClr val="accent1"/>
                </a:solidFill>
                <a:hlinkClick r:id="rId4">
                  <a:extLst>
                    <a:ext uri="{A12FA001-AC4F-418D-AE19-62706E023703}">
                      <ahyp:hlinkClr xmlns:ahyp="http://schemas.microsoft.com/office/drawing/2018/hyperlinkcolor" val="tx"/>
                    </a:ext>
                  </a:extLst>
                </a:hlinkClick>
              </a:rPr>
              <a:t>New GLAAD study reveals twenty percent of millennials identify as LGBTQ</a:t>
            </a:r>
            <a:r>
              <a:rPr lang="en-US" dirty="0"/>
              <a:t>,” GLAAD, March 30, 2017.</a:t>
            </a:r>
            <a:endParaRPr lang="en-US" baseline="30000" dirty="0"/>
          </a:p>
          <a:p>
            <a:r>
              <a:rPr lang="en-US" baseline="30000" dirty="0"/>
              <a:t>3 </a:t>
            </a:r>
            <a:r>
              <a:rPr lang="en-US" dirty="0"/>
              <a:t>Based on online survey of 1,300 adults aged 21 and over who identified as LGBTQ+, conducted by T. Rowe Price in October 2016. </a:t>
            </a:r>
          </a:p>
        </p:txBody>
      </p:sp>
      <p:grpSp>
        <p:nvGrpSpPr>
          <p:cNvPr id="3" name="Group 2">
            <a:extLst>
              <a:ext uri="{FF2B5EF4-FFF2-40B4-BE49-F238E27FC236}">
                <a16:creationId xmlns:a16="http://schemas.microsoft.com/office/drawing/2014/main" id="{210DF1E2-D77A-0141-8CEF-7B58B6706ACB}"/>
              </a:ext>
            </a:extLst>
          </p:cNvPr>
          <p:cNvGrpSpPr/>
          <p:nvPr/>
        </p:nvGrpSpPr>
        <p:grpSpPr>
          <a:xfrm>
            <a:off x="1917001" y="1595822"/>
            <a:ext cx="8357998" cy="4028992"/>
            <a:chOff x="814136" y="1435402"/>
            <a:chExt cx="8357998" cy="4028992"/>
          </a:xfrm>
        </p:grpSpPr>
        <p:grpSp>
          <p:nvGrpSpPr>
            <p:cNvPr id="4" name="Group 3">
              <a:extLst>
                <a:ext uri="{FF2B5EF4-FFF2-40B4-BE49-F238E27FC236}">
                  <a16:creationId xmlns:a16="http://schemas.microsoft.com/office/drawing/2014/main" id="{5B65DEDB-93E9-274D-A728-D0C1400A9EBD}"/>
                </a:ext>
              </a:extLst>
            </p:cNvPr>
            <p:cNvGrpSpPr/>
            <p:nvPr/>
          </p:nvGrpSpPr>
          <p:grpSpPr>
            <a:xfrm>
              <a:off x="990600" y="1435402"/>
              <a:ext cx="8181534" cy="1030603"/>
              <a:chOff x="990600" y="1618282"/>
              <a:chExt cx="8181534" cy="1030603"/>
            </a:xfrm>
          </p:grpSpPr>
          <p:sp>
            <p:nvSpPr>
              <p:cNvPr id="6" name="Content Placeholder 2"/>
              <p:cNvSpPr txBox="1">
                <a:spLocks/>
              </p:cNvSpPr>
              <p:nvPr/>
            </p:nvSpPr>
            <p:spPr>
              <a:xfrm>
                <a:off x="990600" y="1618282"/>
                <a:ext cx="4108450" cy="1030603"/>
              </a:xfrm>
              <a:prstGeom prst="rect">
                <a:avLst/>
              </a:prstGeom>
              <a:noFill/>
            </p:spPr>
            <p:txBody>
              <a:bodyPr vert="horz" lIns="0" tIns="0" rIns="0" bIns="0" rtlCol="0">
                <a:sp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6600" b="1" baseline="25000" dirty="0">
                    <a:solidFill>
                      <a:schemeClr val="accent1"/>
                    </a:solidFill>
                  </a:rPr>
                  <a:t>$</a:t>
                </a:r>
                <a:r>
                  <a:rPr lang="en-US" sz="6600" b="1" spc="-200" dirty="0">
                    <a:solidFill>
                      <a:schemeClr val="accent1"/>
                    </a:solidFill>
                  </a:rPr>
                  <a:t>1.4</a:t>
                </a:r>
                <a:r>
                  <a:rPr lang="en-US" sz="4400" b="1" dirty="0">
                    <a:solidFill>
                      <a:schemeClr val="accent1"/>
                    </a:solidFill>
                  </a:rPr>
                  <a:t> trillion</a:t>
                </a:r>
              </a:p>
            </p:txBody>
          </p:sp>
          <p:sp>
            <p:nvSpPr>
              <p:cNvPr id="7" name="TextBox 6"/>
              <p:cNvSpPr txBox="1"/>
              <p:nvPr/>
            </p:nvSpPr>
            <p:spPr>
              <a:xfrm>
                <a:off x="4662950" y="1837530"/>
                <a:ext cx="4509184" cy="677108"/>
              </a:xfrm>
              <a:prstGeom prst="rect">
                <a:avLst/>
              </a:prstGeom>
              <a:noFill/>
            </p:spPr>
            <p:txBody>
              <a:bodyPr wrap="square" lIns="0" tIns="0" rIns="0" bIns="0" rtlCol="0">
                <a:spAutoFit/>
              </a:bodyPr>
              <a:lstStyle/>
              <a:p>
                <a:pPr>
                  <a:spcAft>
                    <a:spcPts val="1000"/>
                  </a:spcAft>
                  <a:buClr>
                    <a:schemeClr val="accent2"/>
                  </a:buClr>
                </a:pPr>
                <a:r>
                  <a:rPr lang="en-US" sz="2200" dirty="0"/>
                  <a:t>is the estimated buying power </a:t>
                </a:r>
                <a:br>
                  <a:rPr lang="en-US" sz="2200" dirty="0"/>
                </a:br>
                <a:r>
                  <a:rPr lang="en-US" sz="2200" dirty="0"/>
                  <a:t>of the U.S. LGBTQ+ community.</a:t>
                </a:r>
                <a:r>
                  <a:rPr lang="en-US" sz="2200" baseline="30000" dirty="0"/>
                  <a:t>1</a:t>
                </a:r>
                <a:r>
                  <a:rPr lang="en-US" sz="2200" dirty="0"/>
                  <a:t> </a:t>
                </a:r>
                <a:endParaRPr lang="en-US" sz="2200" dirty="0">
                  <a:solidFill>
                    <a:schemeClr val="accent2"/>
                  </a:solidFill>
                </a:endParaRPr>
              </a:p>
            </p:txBody>
          </p:sp>
        </p:grpSp>
        <p:cxnSp>
          <p:nvCxnSpPr>
            <p:cNvPr id="8" name="Straight Connector 7"/>
            <p:cNvCxnSpPr/>
            <p:nvPr/>
          </p:nvCxnSpPr>
          <p:spPr>
            <a:xfrm>
              <a:off x="814136" y="2704120"/>
              <a:ext cx="8321040" cy="0"/>
            </a:xfrm>
            <a:prstGeom prst="line">
              <a:avLst/>
            </a:prstGeom>
            <a:ln>
              <a:solidFill>
                <a:schemeClr val="accent4"/>
              </a:solidFill>
            </a:ln>
          </p:spPr>
          <p:style>
            <a:lnRef idx="1">
              <a:schemeClr val="accent2"/>
            </a:lnRef>
            <a:fillRef idx="0">
              <a:schemeClr val="accent2"/>
            </a:fillRef>
            <a:effectRef idx="0">
              <a:schemeClr val="accent2"/>
            </a:effectRef>
            <a:fontRef idx="minor">
              <a:schemeClr val="tx1"/>
            </a:fontRef>
          </p:style>
        </p:cxnSp>
        <p:cxnSp>
          <p:nvCxnSpPr>
            <p:cNvPr id="11" name="Straight Connector 10"/>
            <p:cNvCxnSpPr/>
            <p:nvPr/>
          </p:nvCxnSpPr>
          <p:spPr>
            <a:xfrm>
              <a:off x="814136" y="4242702"/>
              <a:ext cx="8321040" cy="0"/>
            </a:xfrm>
            <a:prstGeom prst="line">
              <a:avLst/>
            </a:prstGeom>
            <a:ln>
              <a:solidFill>
                <a:schemeClr val="accent4"/>
              </a:solidFill>
            </a:ln>
          </p:spPr>
          <p:style>
            <a:lnRef idx="1">
              <a:schemeClr val="accent2"/>
            </a:lnRef>
            <a:fillRef idx="0">
              <a:schemeClr val="accent2"/>
            </a:fillRef>
            <a:effectRef idx="0">
              <a:schemeClr val="accent2"/>
            </a:effectRef>
            <a:fontRef idx="minor">
              <a:schemeClr val="tx1"/>
            </a:fontRef>
          </p:style>
        </p:cxnSp>
        <p:grpSp>
          <p:nvGrpSpPr>
            <p:cNvPr id="9" name="Group 8">
              <a:extLst>
                <a:ext uri="{FF2B5EF4-FFF2-40B4-BE49-F238E27FC236}">
                  <a16:creationId xmlns:a16="http://schemas.microsoft.com/office/drawing/2014/main" id="{477D3869-275F-CE48-8FC2-A56C13AE1C6A}"/>
                </a:ext>
              </a:extLst>
            </p:cNvPr>
            <p:cNvGrpSpPr/>
            <p:nvPr/>
          </p:nvGrpSpPr>
          <p:grpSpPr>
            <a:xfrm>
              <a:off x="991552" y="2934596"/>
              <a:ext cx="7828891" cy="1030603"/>
              <a:chOff x="991552" y="2972620"/>
              <a:chExt cx="7828891" cy="1030603"/>
            </a:xfrm>
          </p:grpSpPr>
          <p:sp>
            <p:nvSpPr>
              <p:cNvPr id="16" name="Content Placeholder 2"/>
              <p:cNvSpPr txBox="1">
                <a:spLocks/>
              </p:cNvSpPr>
              <p:nvPr/>
            </p:nvSpPr>
            <p:spPr>
              <a:xfrm>
                <a:off x="991552" y="2972620"/>
                <a:ext cx="1709782" cy="1030603"/>
              </a:xfrm>
              <a:prstGeom prst="rect">
                <a:avLst/>
              </a:prstGeom>
              <a:noFill/>
            </p:spPr>
            <p:txBody>
              <a:bodyPr vert="horz" lIns="0" tIns="0" rIns="0" bIns="0" rtlCol="0">
                <a:sp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6600" b="1" dirty="0">
                    <a:solidFill>
                      <a:schemeClr val="accent1"/>
                    </a:solidFill>
                  </a:rPr>
                  <a:t>20</a:t>
                </a:r>
                <a:r>
                  <a:rPr lang="en-US" sz="6600" b="1" baseline="25000" dirty="0">
                    <a:solidFill>
                      <a:schemeClr val="accent1"/>
                    </a:solidFill>
                  </a:rPr>
                  <a:t>%</a:t>
                </a:r>
              </a:p>
            </p:txBody>
          </p:sp>
          <p:sp>
            <p:nvSpPr>
              <p:cNvPr id="17" name="TextBox 16"/>
              <p:cNvSpPr txBox="1"/>
              <p:nvPr/>
            </p:nvSpPr>
            <p:spPr>
              <a:xfrm>
                <a:off x="2687266" y="3204197"/>
                <a:ext cx="6133177" cy="677108"/>
              </a:xfrm>
              <a:prstGeom prst="rect">
                <a:avLst/>
              </a:prstGeom>
              <a:noFill/>
            </p:spPr>
            <p:txBody>
              <a:bodyPr wrap="square" lIns="0" tIns="0" rIns="0" bIns="0" rtlCol="0">
                <a:spAutoFit/>
              </a:bodyPr>
              <a:lstStyle/>
              <a:p>
                <a:r>
                  <a:rPr lang="en-US" sz="2200" dirty="0"/>
                  <a:t>of millennials associate as LGBTQ+. </a:t>
                </a:r>
                <a:br>
                  <a:rPr lang="en-US" sz="2200" dirty="0"/>
                </a:br>
                <a:r>
                  <a:rPr lang="en-US" sz="2200" dirty="0"/>
                  <a:t>Younger Americans are leading the growth.</a:t>
                </a:r>
                <a:r>
                  <a:rPr lang="en-US" sz="2200" baseline="30000" dirty="0"/>
                  <a:t>2</a:t>
                </a:r>
              </a:p>
            </p:txBody>
          </p:sp>
        </p:grpSp>
        <p:grpSp>
          <p:nvGrpSpPr>
            <p:cNvPr id="10" name="Group 9">
              <a:extLst>
                <a:ext uri="{FF2B5EF4-FFF2-40B4-BE49-F238E27FC236}">
                  <a16:creationId xmlns:a16="http://schemas.microsoft.com/office/drawing/2014/main" id="{72EC1414-1EB1-1A4B-8518-3C7ED780BCB5}"/>
                </a:ext>
              </a:extLst>
            </p:cNvPr>
            <p:cNvGrpSpPr/>
            <p:nvPr/>
          </p:nvGrpSpPr>
          <p:grpSpPr>
            <a:xfrm>
              <a:off x="987871" y="4433791"/>
              <a:ext cx="7593421" cy="1030603"/>
              <a:chOff x="987871" y="4250911"/>
              <a:chExt cx="7593421" cy="1030603"/>
            </a:xfrm>
          </p:grpSpPr>
          <p:sp>
            <p:nvSpPr>
              <p:cNvPr id="18" name="Content Placeholder 2"/>
              <p:cNvSpPr txBox="1">
                <a:spLocks/>
              </p:cNvSpPr>
              <p:nvPr/>
            </p:nvSpPr>
            <p:spPr>
              <a:xfrm>
                <a:off x="987871" y="4250911"/>
                <a:ext cx="1605279" cy="1030603"/>
              </a:xfrm>
              <a:prstGeom prst="rect">
                <a:avLst/>
              </a:prstGeom>
              <a:noFill/>
            </p:spPr>
            <p:txBody>
              <a:bodyPr vert="horz" lIns="0" tIns="0" rIns="0" bIns="0" rtlCol="0">
                <a:sp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6600" b="1" dirty="0">
                    <a:solidFill>
                      <a:schemeClr val="accent1"/>
                    </a:solidFill>
                  </a:rPr>
                  <a:t>80</a:t>
                </a:r>
                <a:r>
                  <a:rPr lang="en-US" sz="6600" b="1" baseline="25000" dirty="0">
                    <a:solidFill>
                      <a:schemeClr val="accent1"/>
                    </a:solidFill>
                  </a:rPr>
                  <a:t>%</a:t>
                </a:r>
              </a:p>
            </p:txBody>
          </p:sp>
          <p:sp>
            <p:nvSpPr>
              <p:cNvPr id="19" name="TextBox 18"/>
              <p:cNvSpPr txBox="1"/>
              <p:nvPr/>
            </p:nvSpPr>
            <p:spPr>
              <a:xfrm>
                <a:off x="2687266" y="4450551"/>
                <a:ext cx="5894026" cy="677108"/>
              </a:xfrm>
              <a:prstGeom prst="rect">
                <a:avLst/>
              </a:prstGeom>
              <a:noFill/>
            </p:spPr>
            <p:txBody>
              <a:bodyPr wrap="square" lIns="0" tIns="0" rIns="0" bIns="0" rtlCol="0">
                <a:spAutoFit/>
              </a:bodyPr>
              <a:lstStyle/>
              <a:p>
                <a:r>
                  <a:rPr lang="en-US" sz="2200" dirty="0"/>
                  <a:t>of LGBTQ+ investors prefer to work with firms that support the LGBTQ+ community.</a:t>
                </a:r>
                <a:r>
                  <a:rPr lang="en-US" sz="2200" baseline="30000" dirty="0"/>
                  <a:t>3</a:t>
                </a:r>
              </a:p>
            </p:txBody>
          </p:sp>
        </p:grpSp>
      </p:grpSp>
    </p:spTree>
    <p:custDataLst>
      <p:tags r:id="rId1"/>
    </p:custDataLst>
    <p:extLst>
      <p:ext uri="{BB962C8B-B14F-4D97-AF65-F5344CB8AC3E}">
        <p14:creationId xmlns:p14="http://schemas.microsoft.com/office/powerpoint/2010/main" val="2832211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2"/>
          <p:cNvSpPr>
            <a:spLocks noGrp="1"/>
          </p:cNvSpPr>
          <p:nvPr>
            <p:ph idx="1"/>
          </p:nvPr>
        </p:nvSpPr>
        <p:spPr>
          <a:xfrm>
            <a:off x="800100" y="2143760"/>
            <a:ext cx="10591800" cy="3754120"/>
          </a:xfrm>
        </p:spPr>
        <p:txBody>
          <a:bodyPr/>
          <a:lstStyle/>
          <a:p>
            <a:pPr marL="0" indent="0">
              <a:buNone/>
            </a:pPr>
            <a:r>
              <a:rPr lang="en-US" dirty="0">
                <a:solidFill>
                  <a:schemeClr val="tx2"/>
                </a:solidFill>
              </a:rPr>
              <a:t>Overall, the LGBTQ+ community is less trusting of financial institiutions:</a:t>
            </a:r>
            <a:r>
              <a:rPr lang="en-US" baseline="30000" dirty="0">
                <a:solidFill>
                  <a:schemeClr val="tx2"/>
                </a:solidFill>
              </a:rPr>
              <a:t>2</a:t>
            </a:r>
            <a:endParaRPr lang="en-US" b="1" baseline="30000" dirty="0">
              <a:solidFill>
                <a:schemeClr val="tx2"/>
              </a:solidFill>
            </a:endParaRPr>
          </a:p>
        </p:txBody>
      </p:sp>
      <p:sp>
        <p:nvSpPr>
          <p:cNvPr id="4" name="Text Placeholder 3">
            <a:extLst>
              <a:ext uri="{FF2B5EF4-FFF2-40B4-BE49-F238E27FC236}">
                <a16:creationId xmlns:a16="http://schemas.microsoft.com/office/drawing/2014/main" id="{22587B7E-9B45-C547-A988-66BAF196DD97}"/>
              </a:ext>
            </a:extLst>
          </p:cNvPr>
          <p:cNvSpPr>
            <a:spLocks noGrp="1"/>
          </p:cNvSpPr>
          <p:nvPr>
            <p:ph type="body" sz="quarter" idx="15"/>
          </p:nvPr>
        </p:nvSpPr>
        <p:spPr/>
        <p:txBody>
          <a:bodyPr/>
          <a:lstStyle/>
          <a:p>
            <a:r>
              <a:rPr lang="en-US" sz="2000" dirty="0"/>
              <a:t>87% of LGBTQ+ investors are not sure whether financial firms are allies of the </a:t>
            </a:r>
            <a:br>
              <a:rPr lang="en-US" sz="2000" dirty="0"/>
            </a:br>
            <a:r>
              <a:rPr lang="en-US" sz="2000" dirty="0"/>
              <a:t>LGBTQ+ community.</a:t>
            </a:r>
            <a:r>
              <a:rPr lang="en-US" sz="2000" baseline="30000" dirty="0"/>
              <a:t>1</a:t>
            </a:r>
          </a:p>
        </p:txBody>
      </p:sp>
      <p:sp>
        <p:nvSpPr>
          <p:cNvPr id="2" name="Title 1"/>
          <p:cNvSpPr>
            <a:spLocks noGrp="1"/>
          </p:cNvSpPr>
          <p:nvPr>
            <p:ph type="title"/>
          </p:nvPr>
        </p:nvSpPr>
        <p:spPr>
          <a:xfrm>
            <a:off x="800292" y="298186"/>
            <a:ext cx="11391701" cy="741915"/>
          </a:xfrm>
        </p:spPr>
        <p:txBody>
          <a:bodyPr anchor="b"/>
          <a:lstStyle/>
          <a:p>
            <a:r>
              <a:rPr lang="en-US" b="1" spc="-20" dirty="0"/>
              <a:t>LGBTQ+ Investors Are Not Sure Financial Firms Are Allies</a:t>
            </a:r>
            <a:endParaRPr lang="en-US" spc="-20" dirty="0"/>
          </a:p>
        </p:txBody>
      </p:sp>
      <p:sp>
        <p:nvSpPr>
          <p:cNvPr id="7" name="Text Placeholder 6">
            <a:extLst>
              <a:ext uri="{FF2B5EF4-FFF2-40B4-BE49-F238E27FC236}">
                <a16:creationId xmlns:a16="http://schemas.microsoft.com/office/drawing/2014/main" id="{93F3BA70-037F-4B09-A097-BD460C1AD78B}"/>
              </a:ext>
            </a:extLst>
          </p:cNvPr>
          <p:cNvSpPr>
            <a:spLocks noGrp="1"/>
          </p:cNvSpPr>
          <p:nvPr>
            <p:ph type="body" sz="quarter" idx="20"/>
          </p:nvPr>
        </p:nvSpPr>
        <p:spPr/>
        <p:txBody>
          <a:bodyPr/>
          <a:lstStyle/>
          <a:p>
            <a:r>
              <a:rPr lang="en-US" baseline="30000" dirty="0"/>
              <a:t>1</a:t>
            </a:r>
            <a:r>
              <a:rPr lang="en-US" dirty="0"/>
              <a:t> T. Rowe Price research. </a:t>
            </a:r>
          </a:p>
          <a:p>
            <a:r>
              <a:rPr lang="en-US" baseline="30000" dirty="0"/>
              <a:t>2</a:t>
            </a:r>
            <a:r>
              <a:rPr lang="en-US" dirty="0"/>
              <a:t> Source: “</a:t>
            </a:r>
            <a:r>
              <a:rPr lang="en-US" u="sng" dirty="0"/>
              <a:t>Consumer Technographics</a:t>
            </a:r>
            <a:r>
              <a:rPr lang="en-US" u="sng" baseline="30000" dirty="0"/>
              <a:t>®</a:t>
            </a:r>
            <a:r>
              <a:rPr lang="en-US" u="sng" dirty="0"/>
              <a:t> North American Online Benchmark Survey (Part 2), 2017</a:t>
            </a:r>
            <a:r>
              <a:rPr lang="en-US" dirty="0"/>
              <a:t>,” Forrester Data, June 2017. </a:t>
            </a:r>
          </a:p>
        </p:txBody>
      </p:sp>
      <p:grpSp>
        <p:nvGrpSpPr>
          <p:cNvPr id="6" name="Group 5">
            <a:extLst>
              <a:ext uri="{FF2B5EF4-FFF2-40B4-BE49-F238E27FC236}">
                <a16:creationId xmlns:a16="http://schemas.microsoft.com/office/drawing/2014/main" id="{5AC31287-D33A-E948-8676-6D6E98CB66C9}"/>
              </a:ext>
            </a:extLst>
          </p:cNvPr>
          <p:cNvGrpSpPr/>
          <p:nvPr/>
        </p:nvGrpSpPr>
        <p:grpSpPr>
          <a:xfrm>
            <a:off x="808229" y="2549657"/>
            <a:ext cx="3151516" cy="336535"/>
            <a:chOff x="1707056" y="5564975"/>
            <a:chExt cx="3151516" cy="336535"/>
          </a:xfrm>
        </p:grpSpPr>
        <p:sp>
          <p:nvSpPr>
            <p:cNvPr id="22" name="Content Placeholder 2"/>
            <p:cNvSpPr txBox="1">
              <a:spLocks/>
            </p:cNvSpPr>
            <p:nvPr/>
          </p:nvSpPr>
          <p:spPr>
            <a:xfrm>
              <a:off x="1951007" y="5564975"/>
              <a:ext cx="2907565" cy="336535"/>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Wingdings" panose="05000000000000000000" pitchFamily="2" charset="2"/>
                <a:buNone/>
              </a:pPr>
              <a:r>
                <a:rPr lang="en-US" sz="1800" dirty="0">
                  <a:solidFill>
                    <a:schemeClr val="tx2"/>
                  </a:solidFill>
                </a:rPr>
                <a:t>LGBTQ+        Heterosexual</a:t>
              </a:r>
              <a:endParaRPr lang="en-US" sz="1800" b="1" dirty="0">
                <a:solidFill>
                  <a:schemeClr val="tx2"/>
                </a:solidFill>
              </a:endParaRPr>
            </a:p>
          </p:txBody>
        </p:sp>
        <p:sp>
          <p:nvSpPr>
            <p:cNvPr id="23" name="Rectangle 22"/>
            <p:cNvSpPr>
              <a:spLocks noChangeAspect="1"/>
            </p:cNvSpPr>
            <p:nvPr/>
          </p:nvSpPr>
          <p:spPr>
            <a:xfrm>
              <a:off x="1707056" y="5620242"/>
              <a:ext cx="177645" cy="182880"/>
            </a:xfrm>
            <a:prstGeom prst="rect">
              <a:avLst/>
            </a:prstGeom>
            <a:solidFill>
              <a:srgbClr val="00608A"/>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2400" dirty="0"/>
            </a:p>
          </p:txBody>
        </p:sp>
        <p:sp>
          <p:nvSpPr>
            <p:cNvPr id="24" name="Rectangle 23"/>
            <p:cNvSpPr>
              <a:spLocks noChangeAspect="1"/>
            </p:cNvSpPr>
            <p:nvPr/>
          </p:nvSpPr>
          <p:spPr>
            <a:xfrm>
              <a:off x="3116296" y="5620242"/>
              <a:ext cx="177645" cy="182880"/>
            </a:xfrm>
            <a:prstGeom prst="rect">
              <a:avLst/>
            </a:prstGeom>
            <a:solidFill>
              <a:srgbClr val="209D7D"/>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sz="2400" dirty="0"/>
            </a:p>
          </p:txBody>
        </p:sp>
      </p:grpSp>
      <p:grpSp>
        <p:nvGrpSpPr>
          <p:cNvPr id="11" name="Group 10">
            <a:extLst>
              <a:ext uri="{FF2B5EF4-FFF2-40B4-BE49-F238E27FC236}">
                <a16:creationId xmlns:a16="http://schemas.microsoft.com/office/drawing/2014/main" id="{8063D7BE-279B-6A41-8B33-5324544A7D51}"/>
              </a:ext>
            </a:extLst>
          </p:cNvPr>
          <p:cNvGrpSpPr/>
          <p:nvPr/>
        </p:nvGrpSpPr>
        <p:grpSpPr>
          <a:xfrm>
            <a:off x="800100" y="5141281"/>
            <a:ext cx="10591800" cy="1003149"/>
            <a:chOff x="990599" y="4505265"/>
            <a:chExt cx="8321040" cy="1003149"/>
          </a:xfrm>
        </p:grpSpPr>
        <p:sp>
          <p:nvSpPr>
            <p:cNvPr id="39" name="Content Placeholder 2"/>
            <p:cNvSpPr txBox="1">
              <a:spLocks/>
            </p:cNvSpPr>
            <p:nvPr/>
          </p:nvSpPr>
          <p:spPr>
            <a:xfrm>
              <a:off x="1029336" y="5106491"/>
              <a:ext cx="7201031" cy="40192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Wingdings" panose="05000000000000000000" pitchFamily="2" charset="2"/>
                <a:buNone/>
              </a:pPr>
              <a:r>
                <a:rPr lang="en-US" dirty="0">
                  <a:solidFill>
                    <a:schemeClr val="tx2"/>
                  </a:solidFill>
                </a:rPr>
                <a:t>Does best for me</a:t>
              </a:r>
              <a:endParaRPr lang="en-US" b="1" dirty="0">
                <a:solidFill>
                  <a:schemeClr val="tx2"/>
                </a:solidFill>
              </a:endParaRPr>
            </a:p>
          </p:txBody>
        </p:sp>
        <p:cxnSp>
          <p:nvCxnSpPr>
            <p:cNvPr id="44" name="Straight Connector 43"/>
            <p:cNvCxnSpPr/>
            <p:nvPr/>
          </p:nvCxnSpPr>
          <p:spPr>
            <a:xfrm>
              <a:off x="990599" y="5073509"/>
              <a:ext cx="8321040" cy="0"/>
            </a:xfrm>
            <a:prstGeom prst="line">
              <a:avLst/>
            </a:prstGeom>
            <a:ln w="9525" cap="rnd">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9311639" y="4656821"/>
              <a:ext cx="0" cy="416688"/>
            </a:xfrm>
            <a:prstGeom prst="line">
              <a:avLst/>
            </a:prstGeom>
            <a:ln w="9525"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996986" y="4546939"/>
              <a:ext cx="4302838" cy="256032"/>
            </a:xfrm>
            <a:prstGeom prst="rect">
              <a:avLst/>
            </a:prstGeom>
            <a:solidFill>
              <a:srgbClr val="00608A"/>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solidFill>
                  <a:schemeClr val="accent1"/>
                </a:solidFill>
              </a:endParaRPr>
            </a:p>
          </p:txBody>
        </p:sp>
        <p:sp>
          <p:nvSpPr>
            <p:cNvPr id="28" name="Rectangle 27"/>
            <p:cNvSpPr/>
            <p:nvPr/>
          </p:nvSpPr>
          <p:spPr>
            <a:xfrm>
              <a:off x="996989" y="4824533"/>
              <a:ext cx="4433690" cy="256032"/>
            </a:xfrm>
            <a:prstGeom prst="rect">
              <a:avLst/>
            </a:prstGeom>
            <a:solidFill>
              <a:srgbClr val="209D7D"/>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solidFill>
                  <a:schemeClr val="accent1"/>
                </a:solidFill>
              </a:endParaRPr>
            </a:p>
          </p:txBody>
        </p:sp>
        <p:sp>
          <p:nvSpPr>
            <p:cNvPr id="38" name="Rectangle 37"/>
            <p:cNvSpPr/>
            <p:nvPr/>
          </p:nvSpPr>
          <p:spPr>
            <a:xfrm>
              <a:off x="5315763" y="4505265"/>
              <a:ext cx="914400" cy="338554"/>
            </a:xfrm>
            <a:prstGeom prst="rect">
              <a:avLst/>
            </a:prstGeom>
          </p:spPr>
          <p:txBody>
            <a:bodyPr wrap="square">
              <a:spAutoFit/>
            </a:bodyPr>
            <a:lstStyle/>
            <a:p>
              <a:r>
                <a:rPr lang="en-US" sz="1600" dirty="0">
                  <a:solidFill>
                    <a:schemeClr val="accent1"/>
                  </a:solidFill>
                </a:rPr>
                <a:t>50%</a:t>
              </a:r>
            </a:p>
          </p:txBody>
        </p:sp>
        <p:sp>
          <p:nvSpPr>
            <p:cNvPr id="29" name="Rectangle 28"/>
            <p:cNvSpPr/>
            <p:nvPr/>
          </p:nvSpPr>
          <p:spPr>
            <a:xfrm>
              <a:off x="5440453" y="4785275"/>
              <a:ext cx="914400" cy="338554"/>
            </a:xfrm>
            <a:prstGeom prst="rect">
              <a:avLst/>
            </a:prstGeom>
          </p:spPr>
          <p:txBody>
            <a:bodyPr wrap="square">
              <a:spAutoFit/>
            </a:bodyPr>
            <a:lstStyle/>
            <a:p>
              <a:r>
                <a:rPr lang="en-US" sz="1600" dirty="0">
                  <a:solidFill>
                    <a:srgbClr val="166A54"/>
                  </a:solidFill>
                </a:rPr>
                <a:t>58%</a:t>
              </a:r>
            </a:p>
          </p:txBody>
        </p:sp>
      </p:grpSp>
      <p:grpSp>
        <p:nvGrpSpPr>
          <p:cNvPr id="13" name="Group 12">
            <a:extLst>
              <a:ext uri="{FF2B5EF4-FFF2-40B4-BE49-F238E27FC236}">
                <a16:creationId xmlns:a16="http://schemas.microsoft.com/office/drawing/2014/main" id="{1B0ED464-A6FC-4947-95E7-A36E31CF2CA3}"/>
              </a:ext>
            </a:extLst>
          </p:cNvPr>
          <p:cNvGrpSpPr/>
          <p:nvPr/>
        </p:nvGrpSpPr>
        <p:grpSpPr>
          <a:xfrm>
            <a:off x="800100" y="4072769"/>
            <a:ext cx="10591800" cy="1024618"/>
            <a:chOff x="990599" y="3566356"/>
            <a:chExt cx="8321040" cy="1024618"/>
          </a:xfrm>
        </p:grpSpPr>
        <p:sp>
          <p:nvSpPr>
            <p:cNvPr id="32" name="Content Placeholder 2"/>
            <p:cNvSpPr txBox="1">
              <a:spLocks/>
            </p:cNvSpPr>
            <p:nvPr/>
          </p:nvSpPr>
          <p:spPr>
            <a:xfrm>
              <a:off x="1029336" y="4189051"/>
              <a:ext cx="7201031" cy="40192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Wingdings" panose="05000000000000000000" pitchFamily="2" charset="2"/>
                <a:buNone/>
              </a:pPr>
              <a:r>
                <a:rPr lang="en-US" dirty="0">
                  <a:solidFill>
                    <a:schemeClr val="tx2"/>
                  </a:solidFill>
                </a:rPr>
                <a:t>Middle</a:t>
              </a:r>
              <a:endParaRPr lang="en-US" b="1" dirty="0">
                <a:solidFill>
                  <a:schemeClr val="tx2"/>
                </a:solidFill>
              </a:endParaRPr>
            </a:p>
          </p:txBody>
        </p:sp>
        <p:cxnSp>
          <p:nvCxnSpPr>
            <p:cNvPr id="42" name="Straight Connector 41"/>
            <p:cNvCxnSpPr/>
            <p:nvPr/>
          </p:nvCxnSpPr>
          <p:spPr>
            <a:xfrm>
              <a:off x="990599" y="4152606"/>
              <a:ext cx="8321040" cy="0"/>
            </a:xfrm>
            <a:prstGeom prst="line">
              <a:avLst/>
            </a:prstGeom>
            <a:ln w="9525" cap="rnd">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9311639" y="3735918"/>
              <a:ext cx="0" cy="416688"/>
            </a:xfrm>
            <a:prstGeom prst="line">
              <a:avLst/>
            </a:prstGeom>
            <a:ln w="9525"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996986" y="3614380"/>
              <a:ext cx="2690810" cy="256032"/>
            </a:xfrm>
            <a:prstGeom prst="rect">
              <a:avLst/>
            </a:prstGeom>
            <a:solidFill>
              <a:srgbClr val="00608A"/>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solidFill>
                  <a:schemeClr val="accent1"/>
                </a:solidFill>
              </a:endParaRPr>
            </a:p>
          </p:txBody>
        </p:sp>
        <p:sp>
          <p:nvSpPr>
            <p:cNvPr id="33" name="Rectangle 32"/>
            <p:cNvSpPr/>
            <p:nvPr/>
          </p:nvSpPr>
          <p:spPr>
            <a:xfrm>
              <a:off x="996989" y="3904674"/>
              <a:ext cx="2590012" cy="256032"/>
            </a:xfrm>
            <a:prstGeom prst="rect">
              <a:avLst/>
            </a:prstGeom>
            <a:solidFill>
              <a:srgbClr val="209D7D"/>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solidFill>
                  <a:schemeClr val="accent1"/>
                </a:solidFill>
              </a:endParaRPr>
            </a:p>
          </p:txBody>
        </p:sp>
        <p:sp>
          <p:nvSpPr>
            <p:cNvPr id="34" name="Rectangle 33"/>
            <p:cNvSpPr/>
            <p:nvPr/>
          </p:nvSpPr>
          <p:spPr>
            <a:xfrm>
              <a:off x="3691290" y="3566356"/>
              <a:ext cx="914400" cy="338554"/>
            </a:xfrm>
            <a:prstGeom prst="rect">
              <a:avLst/>
            </a:prstGeom>
          </p:spPr>
          <p:txBody>
            <a:bodyPr wrap="square">
              <a:spAutoFit/>
            </a:bodyPr>
            <a:lstStyle/>
            <a:p>
              <a:r>
                <a:rPr lang="en-US" sz="1600" dirty="0">
                  <a:solidFill>
                    <a:schemeClr val="accent1"/>
                  </a:solidFill>
                </a:rPr>
                <a:t>31%</a:t>
              </a:r>
            </a:p>
          </p:txBody>
        </p:sp>
        <p:sp>
          <p:nvSpPr>
            <p:cNvPr id="35" name="Rectangle 34"/>
            <p:cNvSpPr/>
            <p:nvPr/>
          </p:nvSpPr>
          <p:spPr>
            <a:xfrm>
              <a:off x="3589600" y="3865416"/>
              <a:ext cx="914400" cy="338554"/>
            </a:xfrm>
            <a:prstGeom prst="rect">
              <a:avLst/>
            </a:prstGeom>
          </p:spPr>
          <p:txBody>
            <a:bodyPr wrap="square">
              <a:spAutoFit/>
            </a:bodyPr>
            <a:lstStyle/>
            <a:p>
              <a:r>
                <a:rPr lang="en-US" sz="1600" dirty="0">
                  <a:solidFill>
                    <a:srgbClr val="166A54"/>
                  </a:solidFill>
                </a:rPr>
                <a:t>29%</a:t>
              </a:r>
            </a:p>
          </p:txBody>
        </p:sp>
      </p:grpSp>
      <p:grpSp>
        <p:nvGrpSpPr>
          <p:cNvPr id="14" name="Group 13">
            <a:extLst>
              <a:ext uri="{FF2B5EF4-FFF2-40B4-BE49-F238E27FC236}">
                <a16:creationId xmlns:a16="http://schemas.microsoft.com/office/drawing/2014/main" id="{A594464B-BDF3-624E-87AD-C2A8ADB7D8AC}"/>
              </a:ext>
            </a:extLst>
          </p:cNvPr>
          <p:cNvGrpSpPr/>
          <p:nvPr/>
        </p:nvGrpSpPr>
        <p:grpSpPr>
          <a:xfrm>
            <a:off x="800100" y="3005464"/>
            <a:ext cx="10591800" cy="943743"/>
            <a:chOff x="990599" y="2632480"/>
            <a:chExt cx="8321040" cy="943743"/>
          </a:xfrm>
        </p:grpSpPr>
        <p:sp>
          <p:nvSpPr>
            <p:cNvPr id="31" name="Content Placeholder 2"/>
            <p:cNvSpPr txBox="1">
              <a:spLocks/>
            </p:cNvSpPr>
            <p:nvPr/>
          </p:nvSpPr>
          <p:spPr>
            <a:xfrm>
              <a:off x="1029339" y="3262803"/>
              <a:ext cx="5980885" cy="313420"/>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Wingdings" panose="05000000000000000000" pitchFamily="2" charset="2"/>
                <a:buNone/>
              </a:pPr>
              <a:r>
                <a:rPr lang="en-US" dirty="0">
                  <a:solidFill>
                    <a:schemeClr val="tx2"/>
                  </a:solidFill>
                </a:rPr>
                <a:t>Does best for firm</a:t>
              </a:r>
              <a:endParaRPr lang="en-US" b="1" dirty="0">
                <a:solidFill>
                  <a:schemeClr val="tx2"/>
                </a:solidFill>
              </a:endParaRPr>
            </a:p>
          </p:txBody>
        </p:sp>
        <p:cxnSp>
          <p:nvCxnSpPr>
            <p:cNvPr id="10" name="Straight Connector 9"/>
            <p:cNvCxnSpPr/>
            <p:nvPr/>
          </p:nvCxnSpPr>
          <p:spPr>
            <a:xfrm>
              <a:off x="990599" y="3224732"/>
              <a:ext cx="8321040" cy="0"/>
            </a:xfrm>
            <a:prstGeom prst="line">
              <a:avLst/>
            </a:prstGeom>
            <a:ln w="9525" cap="rnd">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9311639" y="2808044"/>
              <a:ext cx="0" cy="416688"/>
            </a:xfrm>
            <a:prstGeom prst="line">
              <a:avLst/>
            </a:prstGeom>
            <a:ln w="9525"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996986" y="2686854"/>
              <a:ext cx="1609887" cy="256032"/>
            </a:xfrm>
            <a:prstGeom prst="rect">
              <a:avLst/>
            </a:prstGeom>
            <a:solidFill>
              <a:srgbClr val="00608A"/>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solidFill>
                  <a:schemeClr val="accent1"/>
                </a:solidFill>
              </a:endParaRPr>
            </a:p>
          </p:txBody>
        </p:sp>
        <p:sp>
          <p:nvSpPr>
            <p:cNvPr id="46" name="Rectangle 45"/>
            <p:cNvSpPr/>
            <p:nvPr/>
          </p:nvSpPr>
          <p:spPr>
            <a:xfrm>
              <a:off x="996989" y="2977148"/>
              <a:ext cx="1486311" cy="256032"/>
            </a:xfrm>
            <a:prstGeom prst="rect">
              <a:avLst/>
            </a:prstGeom>
            <a:solidFill>
              <a:srgbClr val="209D7D"/>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solidFill>
                  <a:schemeClr val="accent1"/>
                </a:solidFill>
              </a:endParaRPr>
            </a:p>
          </p:txBody>
        </p:sp>
        <p:sp>
          <p:nvSpPr>
            <p:cNvPr id="47" name="Rectangle 46"/>
            <p:cNvSpPr/>
            <p:nvPr/>
          </p:nvSpPr>
          <p:spPr>
            <a:xfrm>
              <a:off x="2620735" y="2632480"/>
              <a:ext cx="914400" cy="338554"/>
            </a:xfrm>
            <a:prstGeom prst="rect">
              <a:avLst/>
            </a:prstGeom>
          </p:spPr>
          <p:txBody>
            <a:bodyPr wrap="square">
              <a:spAutoFit/>
            </a:bodyPr>
            <a:lstStyle/>
            <a:p>
              <a:r>
                <a:rPr lang="en-US" sz="1600" dirty="0">
                  <a:solidFill>
                    <a:schemeClr val="accent1"/>
                  </a:solidFill>
                </a:rPr>
                <a:t>19%</a:t>
              </a:r>
            </a:p>
          </p:txBody>
        </p:sp>
        <p:sp>
          <p:nvSpPr>
            <p:cNvPr id="48" name="Rectangle 47"/>
            <p:cNvSpPr/>
            <p:nvPr/>
          </p:nvSpPr>
          <p:spPr>
            <a:xfrm>
              <a:off x="2494366" y="2937890"/>
              <a:ext cx="914400" cy="338554"/>
            </a:xfrm>
            <a:prstGeom prst="rect">
              <a:avLst/>
            </a:prstGeom>
          </p:spPr>
          <p:txBody>
            <a:bodyPr wrap="square">
              <a:spAutoFit/>
            </a:bodyPr>
            <a:lstStyle/>
            <a:p>
              <a:r>
                <a:rPr lang="en-US" sz="1600" dirty="0">
                  <a:solidFill>
                    <a:srgbClr val="166A54"/>
                  </a:solidFill>
                </a:rPr>
                <a:t>13%</a:t>
              </a:r>
            </a:p>
          </p:txBody>
        </p:sp>
      </p:grpSp>
    </p:spTree>
    <p:custDataLst>
      <p:tags r:id="rId1"/>
    </p:custDataLst>
    <p:extLst>
      <p:ext uri="{BB962C8B-B14F-4D97-AF65-F5344CB8AC3E}">
        <p14:creationId xmlns:p14="http://schemas.microsoft.com/office/powerpoint/2010/main" val="3480523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p:txBody>
          <a:bodyPr/>
          <a:lstStyle/>
          <a:p>
            <a:r>
              <a:rPr lang="en-US" dirty="0"/>
              <a:t>How do Families approach conversations about money?</a:t>
            </a:r>
          </a:p>
        </p:txBody>
      </p:sp>
    </p:spTree>
    <p:extLst>
      <p:ext uri="{BB962C8B-B14F-4D97-AF65-F5344CB8AC3E}">
        <p14:creationId xmlns:p14="http://schemas.microsoft.com/office/powerpoint/2010/main" val="925771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Keys to Healthy Family Dynamics Around Money</a:t>
            </a:r>
          </a:p>
        </p:txBody>
      </p:sp>
      <p:sp>
        <p:nvSpPr>
          <p:cNvPr id="8" name="Content Placeholder 3">
            <a:extLst>
              <a:ext uri="{FF2B5EF4-FFF2-40B4-BE49-F238E27FC236}">
                <a16:creationId xmlns:a16="http://schemas.microsoft.com/office/drawing/2014/main" id="{BC170A49-223A-7344-35FA-470D43424806}"/>
              </a:ext>
            </a:extLst>
          </p:cNvPr>
          <p:cNvSpPr>
            <a:spLocks noGrp="1"/>
          </p:cNvSpPr>
          <p:nvPr>
            <p:ph idx="1"/>
          </p:nvPr>
        </p:nvSpPr>
        <p:spPr>
          <a:xfrm>
            <a:off x="800099" y="1928516"/>
            <a:ext cx="3321008" cy="3321008"/>
          </a:xfrm>
        </p:spPr>
        <p:txBody>
          <a:bodyPr lIns="320040" tIns="1188720" rIns="91440" anchor="t"/>
          <a:lstStyle/>
          <a:p>
            <a:r>
              <a:rPr lang="en-US" sz="2400" b="1" dirty="0"/>
              <a:t>Communicate</a:t>
            </a:r>
          </a:p>
        </p:txBody>
      </p:sp>
      <p:sp>
        <p:nvSpPr>
          <p:cNvPr id="9" name="Content Placeholder 11">
            <a:extLst>
              <a:ext uri="{FF2B5EF4-FFF2-40B4-BE49-F238E27FC236}">
                <a16:creationId xmlns:a16="http://schemas.microsoft.com/office/drawing/2014/main" id="{86B360A6-07F8-26A4-718F-AA2B65E60745}"/>
              </a:ext>
            </a:extLst>
          </p:cNvPr>
          <p:cNvSpPr>
            <a:spLocks noGrp="1"/>
          </p:cNvSpPr>
          <p:nvPr>
            <p:ph idx="20"/>
          </p:nvPr>
        </p:nvSpPr>
        <p:spPr>
          <a:xfrm>
            <a:off x="4435496" y="1928516"/>
            <a:ext cx="3321008" cy="3321008"/>
          </a:xfrm>
        </p:spPr>
        <p:txBody>
          <a:bodyPr lIns="320040" tIns="1188720" rIns="91440" anchor="t"/>
          <a:lstStyle/>
          <a:p>
            <a:r>
              <a:rPr lang="en-US" sz="2400" b="1" dirty="0"/>
              <a:t>Define your vision</a:t>
            </a:r>
          </a:p>
        </p:txBody>
      </p:sp>
      <p:sp>
        <p:nvSpPr>
          <p:cNvPr id="10" name="Content Placeholder 12">
            <a:extLst>
              <a:ext uri="{FF2B5EF4-FFF2-40B4-BE49-F238E27FC236}">
                <a16:creationId xmlns:a16="http://schemas.microsoft.com/office/drawing/2014/main" id="{0217750C-1D3C-664D-3732-DF5BB65489EA}"/>
              </a:ext>
            </a:extLst>
          </p:cNvPr>
          <p:cNvSpPr>
            <a:spLocks noGrp="1"/>
          </p:cNvSpPr>
          <p:nvPr>
            <p:ph idx="21"/>
          </p:nvPr>
        </p:nvSpPr>
        <p:spPr>
          <a:xfrm>
            <a:off x="8070892" y="1928516"/>
            <a:ext cx="3321008" cy="3321008"/>
          </a:xfrm>
        </p:spPr>
        <p:txBody>
          <a:bodyPr lIns="320040" tIns="1188720" rIns="91440" anchor="t"/>
          <a:lstStyle/>
          <a:p>
            <a:r>
              <a:rPr lang="en-US" sz="2400" b="1" dirty="0"/>
              <a:t>Educate</a:t>
            </a:r>
          </a:p>
        </p:txBody>
      </p:sp>
      <p:grpSp>
        <p:nvGrpSpPr>
          <p:cNvPr id="11" name="Group 10">
            <a:extLst>
              <a:ext uri="{FF2B5EF4-FFF2-40B4-BE49-F238E27FC236}">
                <a16:creationId xmlns:a16="http://schemas.microsoft.com/office/drawing/2014/main" id="{B1CAF9CE-CF28-7CC9-6E98-1F5A4493C9F2}"/>
              </a:ext>
            </a:extLst>
          </p:cNvPr>
          <p:cNvGrpSpPr>
            <a:grpSpLocks noChangeAspect="1"/>
          </p:cNvGrpSpPr>
          <p:nvPr/>
        </p:nvGrpSpPr>
        <p:grpSpPr>
          <a:xfrm>
            <a:off x="4873352" y="2212531"/>
            <a:ext cx="594358" cy="594360"/>
            <a:chOff x="6333469" y="2363154"/>
            <a:chExt cx="366712" cy="366713"/>
          </a:xfrm>
        </p:grpSpPr>
        <p:sp>
          <p:nvSpPr>
            <p:cNvPr id="14" name="Rectangle 90">
              <a:extLst>
                <a:ext uri="{FF2B5EF4-FFF2-40B4-BE49-F238E27FC236}">
                  <a16:creationId xmlns:a16="http://schemas.microsoft.com/office/drawing/2014/main" id="{254DEAFB-D2B4-35A5-7277-8BA1B7BF85C2}"/>
                </a:ext>
              </a:extLst>
            </p:cNvPr>
            <p:cNvSpPr>
              <a:spLocks noChangeArrowheads="1"/>
            </p:cNvSpPr>
            <p:nvPr/>
          </p:nvSpPr>
          <p:spPr bwMode="auto">
            <a:xfrm>
              <a:off x="6385856" y="2463167"/>
              <a:ext cx="190500" cy="266700"/>
            </a:xfrm>
            <a:prstGeom prst="rect">
              <a:avLst/>
            </a:pr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4" name="Freeform 91">
              <a:extLst>
                <a:ext uri="{FF2B5EF4-FFF2-40B4-BE49-F238E27FC236}">
                  <a16:creationId xmlns:a16="http://schemas.microsoft.com/office/drawing/2014/main" id="{FC99D1BB-F9F5-87A8-FA63-64C3AED9FF22}"/>
                </a:ext>
              </a:extLst>
            </p:cNvPr>
            <p:cNvSpPr>
              <a:spLocks/>
            </p:cNvSpPr>
            <p:nvPr/>
          </p:nvSpPr>
          <p:spPr bwMode="auto">
            <a:xfrm>
              <a:off x="6333469" y="2363154"/>
              <a:ext cx="95250" cy="252413"/>
            </a:xfrm>
            <a:custGeom>
              <a:avLst/>
              <a:gdLst>
                <a:gd name="T0" fmla="*/ 11 w 20"/>
                <a:gd name="T1" fmla="*/ 53 h 53"/>
                <a:gd name="T2" fmla="*/ 0 w 20"/>
                <a:gd name="T3" fmla="*/ 53 h 53"/>
                <a:gd name="T4" fmla="*/ 0 w 20"/>
                <a:gd name="T5" fmla="*/ 11 h 53"/>
                <a:gd name="T6" fmla="*/ 10 w 20"/>
                <a:gd name="T7" fmla="*/ 0 h 53"/>
                <a:gd name="T8" fmla="*/ 20 w 20"/>
                <a:gd name="T9" fmla="*/ 11 h 53"/>
                <a:gd name="T10" fmla="*/ 11 w 20"/>
                <a:gd name="T11" fmla="*/ 21 h 53"/>
                <a:gd name="T12" fmla="*/ 11 w 20"/>
                <a:gd name="T13" fmla="*/ 13 h 53"/>
                <a:gd name="T14" fmla="*/ 20 w 20"/>
                <a:gd name="T15" fmla="*/ 1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53">
                  <a:moveTo>
                    <a:pt x="11" y="53"/>
                  </a:moveTo>
                  <a:cubicBezTo>
                    <a:pt x="0" y="53"/>
                    <a:pt x="0" y="53"/>
                    <a:pt x="0" y="53"/>
                  </a:cubicBezTo>
                  <a:cubicBezTo>
                    <a:pt x="0" y="11"/>
                    <a:pt x="0" y="11"/>
                    <a:pt x="0" y="11"/>
                  </a:cubicBezTo>
                  <a:cubicBezTo>
                    <a:pt x="0" y="5"/>
                    <a:pt x="5" y="0"/>
                    <a:pt x="10" y="0"/>
                  </a:cubicBezTo>
                  <a:cubicBezTo>
                    <a:pt x="16" y="0"/>
                    <a:pt x="20" y="5"/>
                    <a:pt x="20" y="11"/>
                  </a:cubicBezTo>
                  <a:cubicBezTo>
                    <a:pt x="20" y="16"/>
                    <a:pt x="16" y="21"/>
                    <a:pt x="11" y="21"/>
                  </a:cubicBezTo>
                  <a:cubicBezTo>
                    <a:pt x="11" y="13"/>
                    <a:pt x="11" y="13"/>
                    <a:pt x="11" y="13"/>
                  </a:cubicBezTo>
                  <a:cubicBezTo>
                    <a:pt x="20" y="13"/>
                    <a:pt x="20" y="13"/>
                    <a:pt x="20" y="13"/>
                  </a:cubicBez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5" name="Freeform 92">
              <a:extLst>
                <a:ext uri="{FF2B5EF4-FFF2-40B4-BE49-F238E27FC236}">
                  <a16:creationId xmlns:a16="http://schemas.microsoft.com/office/drawing/2014/main" id="{2262F535-47F4-C572-0A7C-5913F492BBE8}"/>
                </a:ext>
              </a:extLst>
            </p:cNvPr>
            <p:cNvSpPr>
              <a:spLocks/>
            </p:cNvSpPr>
            <p:nvPr/>
          </p:nvSpPr>
          <p:spPr bwMode="auto">
            <a:xfrm>
              <a:off x="6385856" y="2363154"/>
              <a:ext cx="238125" cy="100013"/>
            </a:xfrm>
            <a:custGeom>
              <a:avLst/>
              <a:gdLst>
                <a:gd name="T0" fmla="*/ 40 w 50"/>
                <a:gd name="T1" fmla="*/ 21 h 21"/>
                <a:gd name="T2" fmla="*/ 50 w 50"/>
                <a:gd name="T3" fmla="*/ 11 h 21"/>
                <a:gd name="T4" fmla="*/ 40 w 50"/>
                <a:gd name="T5" fmla="*/ 0 h 21"/>
                <a:gd name="T6" fmla="*/ 0 w 50"/>
                <a:gd name="T7" fmla="*/ 0 h 21"/>
              </a:gdLst>
              <a:ahLst/>
              <a:cxnLst>
                <a:cxn ang="0">
                  <a:pos x="T0" y="T1"/>
                </a:cxn>
                <a:cxn ang="0">
                  <a:pos x="T2" y="T3"/>
                </a:cxn>
                <a:cxn ang="0">
                  <a:pos x="T4" y="T5"/>
                </a:cxn>
                <a:cxn ang="0">
                  <a:pos x="T6" y="T7"/>
                </a:cxn>
              </a:cxnLst>
              <a:rect l="0" t="0" r="r" b="b"/>
              <a:pathLst>
                <a:path w="50" h="21">
                  <a:moveTo>
                    <a:pt x="40" y="21"/>
                  </a:moveTo>
                  <a:cubicBezTo>
                    <a:pt x="45" y="21"/>
                    <a:pt x="50" y="16"/>
                    <a:pt x="50" y="11"/>
                  </a:cubicBezTo>
                  <a:cubicBezTo>
                    <a:pt x="50" y="5"/>
                    <a:pt x="45" y="0"/>
                    <a:pt x="40" y="0"/>
                  </a:cubicBezTo>
                  <a:cubicBezTo>
                    <a:pt x="0" y="0"/>
                    <a:pt x="0" y="0"/>
                    <a:pt x="0" y="0"/>
                  </a:cubicBez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3" name="Line 93">
              <a:extLst>
                <a:ext uri="{FF2B5EF4-FFF2-40B4-BE49-F238E27FC236}">
                  <a16:creationId xmlns:a16="http://schemas.microsoft.com/office/drawing/2014/main" id="{EF55A4D1-7E34-488B-9EAA-B8979B8B5488}"/>
                </a:ext>
              </a:extLst>
            </p:cNvPr>
            <p:cNvSpPr>
              <a:spLocks noChangeShapeType="1"/>
            </p:cNvSpPr>
            <p:nvPr/>
          </p:nvSpPr>
          <p:spPr bwMode="auto">
            <a:xfrm>
              <a:off x="6481106" y="2529842"/>
              <a:ext cx="61913" cy="0"/>
            </a:xfrm>
            <a:prstGeom prst="line">
              <a:avLst/>
            </a:prstGeom>
            <a:noFill/>
            <a:ln w="19050"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4" name="Line 94">
              <a:extLst>
                <a:ext uri="{FF2B5EF4-FFF2-40B4-BE49-F238E27FC236}">
                  <a16:creationId xmlns:a16="http://schemas.microsoft.com/office/drawing/2014/main" id="{F1158935-E460-42EA-B8AC-2D6C074A8ADA}"/>
                </a:ext>
              </a:extLst>
            </p:cNvPr>
            <p:cNvSpPr>
              <a:spLocks noChangeShapeType="1"/>
            </p:cNvSpPr>
            <p:nvPr/>
          </p:nvSpPr>
          <p:spPr bwMode="auto">
            <a:xfrm>
              <a:off x="6481106" y="2591754"/>
              <a:ext cx="61913" cy="0"/>
            </a:xfrm>
            <a:prstGeom prst="line">
              <a:avLst/>
            </a:prstGeom>
            <a:noFill/>
            <a:ln w="19050"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5" name="Line 95">
              <a:extLst>
                <a:ext uri="{FF2B5EF4-FFF2-40B4-BE49-F238E27FC236}">
                  <a16:creationId xmlns:a16="http://schemas.microsoft.com/office/drawing/2014/main" id="{976B5B37-0D25-8B21-6C65-340160235196}"/>
                </a:ext>
              </a:extLst>
            </p:cNvPr>
            <p:cNvSpPr>
              <a:spLocks noChangeShapeType="1"/>
            </p:cNvSpPr>
            <p:nvPr/>
          </p:nvSpPr>
          <p:spPr bwMode="auto">
            <a:xfrm>
              <a:off x="6481106" y="2653667"/>
              <a:ext cx="61913" cy="0"/>
            </a:xfrm>
            <a:prstGeom prst="line">
              <a:avLst/>
            </a:prstGeom>
            <a:noFill/>
            <a:ln w="19050"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6" name="Freeform 96">
              <a:extLst>
                <a:ext uri="{FF2B5EF4-FFF2-40B4-BE49-F238E27FC236}">
                  <a16:creationId xmlns:a16="http://schemas.microsoft.com/office/drawing/2014/main" id="{6C3E724A-A8C8-D66F-33C3-F4B5CFB0434C}"/>
                </a:ext>
              </a:extLst>
            </p:cNvPr>
            <p:cNvSpPr>
              <a:spLocks/>
            </p:cNvSpPr>
            <p:nvPr/>
          </p:nvSpPr>
          <p:spPr bwMode="auto">
            <a:xfrm>
              <a:off x="6414431" y="2491742"/>
              <a:ext cx="38100" cy="28575"/>
            </a:xfrm>
            <a:custGeom>
              <a:avLst/>
              <a:gdLst>
                <a:gd name="T0" fmla="*/ 0 w 24"/>
                <a:gd name="T1" fmla="*/ 15 h 18"/>
                <a:gd name="T2" fmla="*/ 6 w 24"/>
                <a:gd name="T3" fmla="*/ 18 h 18"/>
                <a:gd name="T4" fmla="*/ 24 w 24"/>
                <a:gd name="T5" fmla="*/ 0 h 18"/>
              </a:gdLst>
              <a:ahLst/>
              <a:cxnLst>
                <a:cxn ang="0">
                  <a:pos x="T0" y="T1"/>
                </a:cxn>
                <a:cxn ang="0">
                  <a:pos x="T2" y="T3"/>
                </a:cxn>
                <a:cxn ang="0">
                  <a:pos x="T4" y="T5"/>
                </a:cxn>
              </a:cxnLst>
              <a:rect l="0" t="0" r="r" b="b"/>
              <a:pathLst>
                <a:path w="24" h="18">
                  <a:moveTo>
                    <a:pt x="0" y="15"/>
                  </a:moveTo>
                  <a:lnTo>
                    <a:pt x="6" y="18"/>
                  </a:lnTo>
                  <a:lnTo>
                    <a:pt x="24" y="0"/>
                  </a:ln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7" name="Freeform 97">
              <a:extLst>
                <a:ext uri="{FF2B5EF4-FFF2-40B4-BE49-F238E27FC236}">
                  <a16:creationId xmlns:a16="http://schemas.microsoft.com/office/drawing/2014/main" id="{90682FD1-B7DA-F6F5-D9ED-9EBD0AF4935D}"/>
                </a:ext>
              </a:extLst>
            </p:cNvPr>
            <p:cNvSpPr>
              <a:spLocks/>
            </p:cNvSpPr>
            <p:nvPr/>
          </p:nvSpPr>
          <p:spPr bwMode="auto">
            <a:xfrm>
              <a:off x="6414431" y="2553654"/>
              <a:ext cx="38100" cy="33338"/>
            </a:xfrm>
            <a:custGeom>
              <a:avLst/>
              <a:gdLst>
                <a:gd name="T0" fmla="*/ 0 w 24"/>
                <a:gd name="T1" fmla="*/ 15 h 21"/>
                <a:gd name="T2" fmla="*/ 6 w 24"/>
                <a:gd name="T3" fmla="*/ 21 h 21"/>
                <a:gd name="T4" fmla="*/ 24 w 24"/>
                <a:gd name="T5" fmla="*/ 0 h 21"/>
              </a:gdLst>
              <a:ahLst/>
              <a:cxnLst>
                <a:cxn ang="0">
                  <a:pos x="T0" y="T1"/>
                </a:cxn>
                <a:cxn ang="0">
                  <a:pos x="T2" y="T3"/>
                </a:cxn>
                <a:cxn ang="0">
                  <a:pos x="T4" y="T5"/>
                </a:cxn>
              </a:cxnLst>
              <a:rect l="0" t="0" r="r" b="b"/>
              <a:pathLst>
                <a:path w="24" h="21">
                  <a:moveTo>
                    <a:pt x="0" y="15"/>
                  </a:moveTo>
                  <a:lnTo>
                    <a:pt x="6" y="21"/>
                  </a:lnTo>
                  <a:lnTo>
                    <a:pt x="24" y="0"/>
                  </a:ln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8" name="Freeform 98">
              <a:extLst>
                <a:ext uri="{FF2B5EF4-FFF2-40B4-BE49-F238E27FC236}">
                  <a16:creationId xmlns:a16="http://schemas.microsoft.com/office/drawing/2014/main" id="{A7F8951C-6954-487A-543A-658614341914}"/>
                </a:ext>
              </a:extLst>
            </p:cNvPr>
            <p:cNvSpPr>
              <a:spLocks/>
            </p:cNvSpPr>
            <p:nvPr/>
          </p:nvSpPr>
          <p:spPr bwMode="auto">
            <a:xfrm>
              <a:off x="6652556" y="2453642"/>
              <a:ext cx="47625" cy="276225"/>
            </a:xfrm>
            <a:custGeom>
              <a:avLst/>
              <a:gdLst>
                <a:gd name="T0" fmla="*/ 10 w 10"/>
                <a:gd name="T1" fmla="*/ 52 h 58"/>
                <a:gd name="T2" fmla="*/ 5 w 10"/>
                <a:gd name="T3" fmla="*/ 58 h 58"/>
                <a:gd name="T4" fmla="*/ 0 w 10"/>
                <a:gd name="T5" fmla="*/ 53 h 58"/>
                <a:gd name="T6" fmla="*/ 0 w 10"/>
                <a:gd name="T7" fmla="*/ 4 h 58"/>
                <a:gd name="T8" fmla="*/ 5 w 10"/>
                <a:gd name="T9" fmla="*/ 0 h 58"/>
                <a:gd name="T10" fmla="*/ 10 w 10"/>
                <a:gd name="T11" fmla="*/ 4 h 58"/>
                <a:gd name="T12" fmla="*/ 10 w 10"/>
                <a:gd name="T13" fmla="*/ 52 h 58"/>
              </a:gdLst>
              <a:ahLst/>
              <a:cxnLst>
                <a:cxn ang="0">
                  <a:pos x="T0" y="T1"/>
                </a:cxn>
                <a:cxn ang="0">
                  <a:pos x="T2" y="T3"/>
                </a:cxn>
                <a:cxn ang="0">
                  <a:pos x="T4" y="T5"/>
                </a:cxn>
                <a:cxn ang="0">
                  <a:pos x="T6" y="T7"/>
                </a:cxn>
                <a:cxn ang="0">
                  <a:pos x="T8" y="T9"/>
                </a:cxn>
                <a:cxn ang="0">
                  <a:pos x="T10" y="T11"/>
                </a:cxn>
                <a:cxn ang="0">
                  <a:pos x="T12" y="T13"/>
                </a:cxn>
              </a:cxnLst>
              <a:rect l="0" t="0" r="r" b="b"/>
              <a:pathLst>
                <a:path w="10" h="58">
                  <a:moveTo>
                    <a:pt x="10" y="52"/>
                  </a:moveTo>
                  <a:cubicBezTo>
                    <a:pt x="10" y="56"/>
                    <a:pt x="8" y="58"/>
                    <a:pt x="5" y="58"/>
                  </a:cubicBezTo>
                  <a:cubicBezTo>
                    <a:pt x="2" y="58"/>
                    <a:pt x="0" y="56"/>
                    <a:pt x="0" y="53"/>
                  </a:cubicBezTo>
                  <a:cubicBezTo>
                    <a:pt x="0" y="4"/>
                    <a:pt x="0" y="4"/>
                    <a:pt x="0" y="4"/>
                  </a:cubicBezTo>
                  <a:cubicBezTo>
                    <a:pt x="0" y="2"/>
                    <a:pt x="2" y="0"/>
                    <a:pt x="5" y="0"/>
                  </a:cubicBezTo>
                  <a:cubicBezTo>
                    <a:pt x="8" y="0"/>
                    <a:pt x="10" y="2"/>
                    <a:pt x="10" y="4"/>
                  </a:cubicBezTo>
                  <a:lnTo>
                    <a:pt x="10" y="52"/>
                  </a:lnTo>
                  <a:close/>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9" name="Line 99">
              <a:extLst>
                <a:ext uri="{FF2B5EF4-FFF2-40B4-BE49-F238E27FC236}">
                  <a16:creationId xmlns:a16="http://schemas.microsoft.com/office/drawing/2014/main" id="{EA92F2D4-5869-77A6-D24F-5377077C197F}"/>
                </a:ext>
              </a:extLst>
            </p:cNvPr>
            <p:cNvSpPr>
              <a:spLocks noChangeShapeType="1"/>
            </p:cNvSpPr>
            <p:nvPr/>
          </p:nvSpPr>
          <p:spPr bwMode="auto">
            <a:xfrm>
              <a:off x="6652556" y="2691767"/>
              <a:ext cx="47625" cy="0"/>
            </a:xfrm>
            <a:prstGeom prst="line">
              <a:avLst/>
            </a:prstGeom>
            <a:noFill/>
            <a:ln w="19050"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0" name="Line 100">
              <a:extLst>
                <a:ext uri="{FF2B5EF4-FFF2-40B4-BE49-F238E27FC236}">
                  <a16:creationId xmlns:a16="http://schemas.microsoft.com/office/drawing/2014/main" id="{58DC35ED-222C-1238-458F-ED35CD9BF62A}"/>
                </a:ext>
              </a:extLst>
            </p:cNvPr>
            <p:cNvSpPr>
              <a:spLocks noChangeShapeType="1"/>
            </p:cNvSpPr>
            <p:nvPr/>
          </p:nvSpPr>
          <p:spPr bwMode="auto">
            <a:xfrm>
              <a:off x="6652556" y="2591754"/>
              <a:ext cx="47625" cy="0"/>
            </a:xfrm>
            <a:prstGeom prst="line">
              <a:avLst/>
            </a:prstGeom>
            <a:noFill/>
            <a:ln w="19050"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1" name="Freeform 101">
              <a:extLst>
                <a:ext uri="{FF2B5EF4-FFF2-40B4-BE49-F238E27FC236}">
                  <a16:creationId xmlns:a16="http://schemas.microsoft.com/office/drawing/2014/main" id="{4368726F-A7E5-4231-A0F4-AD6C229055F3}"/>
                </a:ext>
              </a:extLst>
            </p:cNvPr>
            <p:cNvSpPr>
              <a:spLocks/>
            </p:cNvSpPr>
            <p:nvPr/>
          </p:nvSpPr>
          <p:spPr bwMode="auto">
            <a:xfrm>
              <a:off x="6623981" y="2472692"/>
              <a:ext cx="28575" cy="138113"/>
            </a:xfrm>
            <a:custGeom>
              <a:avLst/>
              <a:gdLst>
                <a:gd name="T0" fmla="*/ 0 w 6"/>
                <a:gd name="T1" fmla="*/ 29 h 29"/>
                <a:gd name="T2" fmla="*/ 0 w 6"/>
                <a:gd name="T3" fmla="*/ 5 h 29"/>
                <a:gd name="T4" fmla="*/ 6 w 6"/>
                <a:gd name="T5" fmla="*/ 0 h 29"/>
              </a:gdLst>
              <a:ahLst/>
              <a:cxnLst>
                <a:cxn ang="0">
                  <a:pos x="T0" y="T1"/>
                </a:cxn>
                <a:cxn ang="0">
                  <a:pos x="T2" y="T3"/>
                </a:cxn>
                <a:cxn ang="0">
                  <a:pos x="T4" y="T5"/>
                </a:cxn>
              </a:cxnLst>
              <a:rect l="0" t="0" r="r" b="b"/>
              <a:pathLst>
                <a:path w="6" h="29">
                  <a:moveTo>
                    <a:pt x="0" y="29"/>
                  </a:moveTo>
                  <a:cubicBezTo>
                    <a:pt x="0" y="5"/>
                    <a:pt x="0" y="5"/>
                    <a:pt x="0" y="5"/>
                  </a:cubicBezTo>
                  <a:cubicBezTo>
                    <a:pt x="0" y="1"/>
                    <a:pt x="3" y="0"/>
                    <a:pt x="6" y="0"/>
                  </a:cubicBez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2" name="Group 51">
            <a:extLst>
              <a:ext uri="{FF2B5EF4-FFF2-40B4-BE49-F238E27FC236}">
                <a16:creationId xmlns:a16="http://schemas.microsoft.com/office/drawing/2014/main" id="{ED2FA94E-BBC7-4BE7-01CB-D42E54BA0472}"/>
              </a:ext>
            </a:extLst>
          </p:cNvPr>
          <p:cNvGrpSpPr>
            <a:grpSpLocks noChangeAspect="1"/>
          </p:cNvGrpSpPr>
          <p:nvPr/>
        </p:nvGrpSpPr>
        <p:grpSpPr>
          <a:xfrm>
            <a:off x="8435958" y="2218105"/>
            <a:ext cx="658882" cy="634335"/>
            <a:chOff x="10515355" y="1970325"/>
            <a:chExt cx="380904" cy="366713"/>
          </a:xfrm>
        </p:grpSpPr>
        <p:grpSp>
          <p:nvGrpSpPr>
            <p:cNvPr id="53" name="Group 52">
              <a:extLst>
                <a:ext uri="{FF2B5EF4-FFF2-40B4-BE49-F238E27FC236}">
                  <a16:creationId xmlns:a16="http://schemas.microsoft.com/office/drawing/2014/main" id="{29835FFE-9FEA-42A6-F43C-84276F6CA8AB}"/>
                </a:ext>
              </a:extLst>
            </p:cNvPr>
            <p:cNvGrpSpPr/>
            <p:nvPr/>
          </p:nvGrpSpPr>
          <p:grpSpPr>
            <a:xfrm>
              <a:off x="10712999" y="1970325"/>
              <a:ext cx="183260" cy="240205"/>
              <a:chOff x="3337152" y="1438743"/>
              <a:chExt cx="280987" cy="368300"/>
            </a:xfrm>
          </p:grpSpPr>
          <p:sp>
            <p:nvSpPr>
              <p:cNvPr id="59" name="Freeform 11">
                <a:extLst>
                  <a:ext uri="{FF2B5EF4-FFF2-40B4-BE49-F238E27FC236}">
                    <a16:creationId xmlns:a16="http://schemas.microsoft.com/office/drawing/2014/main" id="{AEA0FC1D-E3D1-060B-2D81-802D1936DC41}"/>
                  </a:ext>
                </a:extLst>
              </p:cNvPr>
              <p:cNvSpPr>
                <a:spLocks/>
              </p:cNvSpPr>
              <p:nvPr/>
            </p:nvSpPr>
            <p:spPr bwMode="auto">
              <a:xfrm>
                <a:off x="3337152" y="1438743"/>
                <a:ext cx="280987" cy="368300"/>
              </a:xfrm>
              <a:custGeom>
                <a:avLst/>
                <a:gdLst>
                  <a:gd name="T0" fmla="*/ 177 w 177"/>
                  <a:gd name="T1" fmla="*/ 232 h 232"/>
                  <a:gd name="T2" fmla="*/ 0 w 177"/>
                  <a:gd name="T3" fmla="*/ 232 h 232"/>
                  <a:gd name="T4" fmla="*/ 0 w 177"/>
                  <a:gd name="T5" fmla="*/ 0 h 232"/>
                  <a:gd name="T6" fmla="*/ 111 w 177"/>
                  <a:gd name="T7" fmla="*/ 0 h 232"/>
                  <a:gd name="T8" fmla="*/ 177 w 177"/>
                  <a:gd name="T9" fmla="*/ 63 h 232"/>
                  <a:gd name="T10" fmla="*/ 177 w 177"/>
                  <a:gd name="T11" fmla="*/ 232 h 232"/>
                </a:gdLst>
                <a:ahLst/>
                <a:cxnLst>
                  <a:cxn ang="0">
                    <a:pos x="T0" y="T1"/>
                  </a:cxn>
                  <a:cxn ang="0">
                    <a:pos x="T2" y="T3"/>
                  </a:cxn>
                  <a:cxn ang="0">
                    <a:pos x="T4" y="T5"/>
                  </a:cxn>
                  <a:cxn ang="0">
                    <a:pos x="T6" y="T7"/>
                  </a:cxn>
                  <a:cxn ang="0">
                    <a:pos x="T8" y="T9"/>
                  </a:cxn>
                  <a:cxn ang="0">
                    <a:pos x="T10" y="T11"/>
                  </a:cxn>
                </a:cxnLst>
                <a:rect l="0" t="0" r="r" b="b"/>
                <a:pathLst>
                  <a:path w="177" h="232">
                    <a:moveTo>
                      <a:pt x="177" y="232"/>
                    </a:moveTo>
                    <a:lnTo>
                      <a:pt x="0" y="232"/>
                    </a:lnTo>
                    <a:lnTo>
                      <a:pt x="0" y="0"/>
                    </a:lnTo>
                    <a:lnTo>
                      <a:pt x="111" y="0"/>
                    </a:lnTo>
                    <a:lnTo>
                      <a:pt x="177" y="63"/>
                    </a:lnTo>
                    <a:lnTo>
                      <a:pt x="177" y="232"/>
                    </a:lnTo>
                    <a:close/>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0" name="Freeform 12">
                <a:extLst>
                  <a:ext uri="{FF2B5EF4-FFF2-40B4-BE49-F238E27FC236}">
                    <a16:creationId xmlns:a16="http://schemas.microsoft.com/office/drawing/2014/main" id="{1F8F9E75-4BA4-2C4D-4DAF-E67CC8606571}"/>
                  </a:ext>
                </a:extLst>
              </p:cNvPr>
              <p:cNvSpPr>
                <a:spLocks/>
              </p:cNvSpPr>
              <p:nvPr/>
            </p:nvSpPr>
            <p:spPr bwMode="auto">
              <a:xfrm>
                <a:off x="3513364" y="1438743"/>
                <a:ext cx="104775" cy="100013"/>
              </a:xfrm>
              <a:custGeom>
                <a:avLst/>
                <a:gdLst>
                  <a:gd name="T0" fmla="*/ 0 w 66"/>
                  <a:gd name="T1" fmla="*/ 0 h 63"/>
                  <a:gd name="T2" fmla="*/ 0 w 66"/>
                  <a:gd name="T3" fmla="*/ 63 h 63"/>
                  <a:gd name="T4" fmla="*/ 66 w 66"/>
                  <a:gd name="T5" fmla="*/ 63 h 63"/>
                </a:gdLst>
                <a:ahLst/>
                <a:cxnLst>
                  <a:cxn ang="0">
                    <a:pos x="T0" y="T1"/>
                  </a:cxn>
                  <a:cxn ang="0">
                    <a:pos x="T2" y="T3"/>
                  </a:cxn>
                  <a:cxn ang="0">
                    <a:pos x="T4" y="T5"/>
                  </a:cxn>
                </a:cxnLst>
                <a:rect l="0" t="0" r="r" b="b"/>
                <a:pathLst>
                  <a:path w="66" h="63">
                    <a:moveTo>
                      <a:pt x="0" y="0"/>
                    </a:moveTo>
                    <a:lnTo>
                      <a:pt x="0" y="63"/>
                    </a:lnTo>
                    <a:lnTo>
                      <a:pt x="66" y="63"/>
                    </a:lnTo>
                  </a:path>
                </a:pathLst>
              </a:custGeom>
              <a:noFill/>
              <a:ln w="19050"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1" name="Freeform 13">
                <a:extLst>
                  <a:ext uri="{FF2B5EF4-FFF2-40B4-BE49-F238E27FC236}">
                    <a16:creationId xmlns:a16="http://schemas.microsoft.com/office/drawing/2014/main" id="{7EC0FF44-D87B-AF13-5644-7A1BD5BA2BCD}"/>
                  </a:ext>
                </a:extLst>
              </p:cNvPr>
              <p:cNvSpPr>
                <a:spLocks/>
              </p:cNvSpPr>
              <p:nvPr/>
            </p:nvSpPr>
            <p:spPr bwMode="auto">
              <a:xfrm>
                <a:off x="3389539" y="1595906"/>
                <a:ext cx="176212" cy="95250"/>
              </a:xfrm>
              <a:custGeom>
                <a:avLst/>
                <a:gdLst>
                  <a:gd name="T0" fmla="*/ 0 w 111"/>
                  <a:gd name="T1" fmla="*/ 60 h 60"/>
                  <a:gd name="T2" fmla="*/ 42 w 111"/>
                  <a:gd name="T3" fmla="*/ 21 h 60"/>
                  <a:gd name="T4" fmla="*/ 72 w 111"/>
                  <a:gd name="T5" fmla="*/ 42 h 60"/>
                  <a:gd name="T6" fmla="*/ 111 w 111"/>
                  <a:gd name="T7" fmla="*/ 0 h 60"/>
                </a:gdLst>
                <a:ahLst/>
                <a:cxnLst>
                  <a:cxn ang="0">
                    <a:pos x="T0" y="T1"/>
                  </a:cxn>
                  <a:cxn ang="0">
                    <a:pos x="T2" y="T3"/>
                  </a:cxn>
                  <a:cxn ang="0">
                    <a:pos x="T4" y="T5"/>
                  </a:cxn>
                  <a:cxn ang="0">
                    <a:pos x="T6" y="T7"/>
                  </a:cxn>
                </a:cxnLst>
                <a:rect l="0" t="0" r="r" b="b"/>
                <a:pathLst>
                  <a:path w="111" h="60">
                    <a:moveTo>
                      <a:pt x="0" y="60"/>
                    </a:moveTo>
                    <a:lnTo>
                      <a:pt x="42" y="21"/>
                    </a:lnTo>
                    <a:lnTo>
                      <a:pt x="72" y="42"/>
                    </a:lnTo>
                    <a:lnTo>
                      <a:pt x="111" y="0"/>
                    </a:ln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2" name="Freeform 14">
                <a:extLst>
                  <a:ext uri="{FF2B5EF4-FFF2-40B4-BE49-F238E27FC236}">
                    <a16:creationId xmlns:a16="http://schemas.microsoft.com/office/drawing/2014/main" id="{05B7A1AF-B76F-E7C5-FA24-9E5010B362B3}"/>
                  </a:ext>
                </a:extLst>
              </p:cNvPr>
              <p:cNvSpPr>
                <a:spLocks/>
              </p:cNvSpPr>
              <p:nvPr/>
            </p:nvSpPr>
            <p:spPr bwMode="auto">
              <a:xfrm>
                <a:off x="3389539" y="1557806"/>
                <a:ext cx="180975" cy="185738"/>
              </a:xfrm>
              <a:custGeom>
                <a:avLst/>
                <a:gdLst>
                  <a:gd name="T0" fmla="*/ 0 w 114"/>
                  <a:gd name="T1" fmla="*/ 0 h 117"/>
                  <a:gd name="T2" fmla="*/ 0 w 114"/>
                  <a:gd name="T3" fmla="*/ 117 h 117"/>
                  <a:gd name="T4" fmla="*/ 114 w 114"/>
                  <a:gd name="T5" fmla="*/ 117 h 117"/>
                </a:gdLst>
                <a:ahLst/>
                <a:cxnLst>
                  <a:cxn ang="0">
                    <a:pos x="T0" y="T1"/>
                  </a:cxn>
                  <a:cxn ang="0">
                    <a:pos x="T2" y="T3"/>
                  </a:cxn>
                  <a:cxn ang="0">
                    <a:pos x="T4" y="T5"/>
                  </a:cxn>
                </a:cxnLst>
                <a:rect l="0" t="0" r="r" b="b"/>
                <a:pathLst>
                  <a:path w="114" h="117">
                    <a:moveTo>
                      <a:pt x="0" y="0"/>
                    </a:moveTo>
                    <a:lnTo>
                      <a:pt x="0" y="117"/>
                    </a:lnTo>
                    <a:lnTo>
                      <a:pt x="114" y="117"/>
                    </a:ln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4" name="Group 53">
              <a:extLst>
                <a:ext uri="{FF2B5EF4-FFF2-40B4-BE49-F238E27FC236}">
                  <a16:creationId xmlns:a16="http://schemas.microsoft.com/office/drawing/2014/main" id="{B96D5C97-DE8C-AA5D-97B8-4E3FBEDD36AF}"/>
                </a:ext>
              </a:extLst>
            </p:cNvPr>
            <p:cNvGrpSpPr/>
            <p:nvPr/>
          </p:nvGrpSpPr>
          <p:grpSpPr>
            <a:xfrm>
              <a:off x="10515355" y="2222738"/>
              <a:ext cx="338137" cy="114300"/>
              <a:chOff x="1749652" y="3207218"/>
              <a:chExt cx="338137" cy="114300"/>
            </a:xfrm>
          </p:grpSpPr>
          <p:sp>
            <p:nvSpPr>
              <p:cNvPr id="55" name="Rectangle 360">
                <a:extLst>
                  <a:ext uri="{FF2B5EF4-FFF2-40B4-BE49-F238E27FC236}">
                    <a16:creationId xmlns:a16="http://schemas.microsoft.com/office/drawing/2014/main" id="{A8D2E9C8-7548-F1D9-7C3F-B88F8693E21B}"/>
                  </a:ext>
                </a:extLst>
              </p:cNvPr>
              <p:cNvSpPr>
                <a:spLocks noChangeArrowheads="1"/>
              </p:cNvSpPr>
              <p:nvPr/>
            </p:nvSpPr>
            <p:spPr bwMode="auto">
              <a:xfrm>
                <a:off x="1749652" y="3207218"/>
                <a:ext cx="66675" cy="114300"/>
              </a:xfrm>
              <a:prstGeom prst="rect">
                <a:avLst/>
              </a:prstGeom>
              <a:noFill/>
              <a:ln w="19050"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6" name="Freeform 361">
                <a:extLst>
                  <a:ext uri="{FF2B5EF4-FFF2-40B4-BE49-F238E27FC236}">
                    <a16:creationId xmlns:a16="http://schemas.microsoft.com/office/drawing/2014/main" id="{E93A2DA6-0301-A009-7485-C7AADD834D71}"/>
                  </a:ext>
                </a:extLst>
              </p:cNvPr>
              <p:cNvSpPr>
                <a:spLocks/>
              </p:cNvSpPr>
              <p:nvPr/>
            </p:nvSpPr>
            <p:spPr bwMode="auto">
              <a:xfrm>
                <a:off x="1816327" y="3259605"/>
                <a:ext cx="271462" cy="52388"/>
              </a:xfrm>
              <a:custGeom>
                <a:avLst/>
                <a:gdLst>
                  <a:gd name="T0" fmla="*/ 0 w 57"/>
                  <a:gd name="T1" fmla="*/ 11 h 11"/>
                  <a:gd name="T2" fmla="*/ 57 w 57"/>
                  <a:gd name="T3" fmla="*/ 11 h 11"/>
                  <a:gd name="T4" fmla="*/ 32 w 57"/>
                  <a:gd name="T5" fmla="*/ 0 h 11"/>
                  <a:gd name="T6" fmla="*/ 8 w 57"/>
                  <a:gd name="T7" fmla="*/ 0 h 11"/>
                </a:gdLst>
                <a:ahLst/>
                <a:cxnLst>
                  <a:cxn ang="0">
                    <a:pos x="T0" y="T1"/>
                  </a:cxn>
                  <a:cxn ang="0">
                    <a:pos x="T2" y="T3"/>
                  </a:cxn>
                  <a:cxn ang="0">
                    <a:pos x="T4" y="T5"/>
                  </a:cxn>
                  <a:cxn ang="0">
                    <a:pos x="T6" y="T7"/>
                  </a:cxn>
                </a:cxnLst>
                <a:rect l="0" t="0" r="r" b="b"/>
                <a:pathLst>
                  <a:path w="57" h="11">
                    <a:moveTo>
                      <a:pt x="0" y="11"/>
                    </a:moveTo>
                    <a:cubicBezTo>
                      <a:pt x="57" y="11"/>
                      <a:pt x="57" y="11"/>
                      <a:pt x="57" y="11"/>
                    </a:cubicBezTo>
                    <a:cubicBezTo>
                      <a:pt x="57" y="5"/>
                      <a:pt x="45" y="0"/>
                      <a:pt x="32" y="0"/>
                    </a:cubicBezTo>
                    <a:cubicBezTo>
                      <a:pt x="8" y="0"/>
                      <a:pt x="8" y="0"/>
                      <a:pt x="8" y="0"/>
                    </a:cubicBez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7" name="Freeform 362">
                <a:extLst>
                  <a:ext uri="{FF2B5EF4-FFF2-40B4-BE49-F238E27FC236}">
                    <a16:creationId xmlns:a16="http://schemas.microsoft.com/office/drawing/2014/main" id="{0EFFE19F-3EE6-C17D-399B-0907F62EC1A7}"/>
                  </a:ext>
                </a:extLst>
              </p:cNvPr>
              <p:cNvSpPr>
                <a:spLocks/>
              </p:cNvSpPr>
              <p:nvPr/>
            </p:nvSpPr>
            <p:spPr bwMode="auto">
              <a:xfrm>
                <a:off x="1816327" y="3221505"/>
                <a:ext cx="119062" cy="38100"/>
              </a:xfrm>
              <a:custGeom>
                <a:avLst/>
                <a:gdLst>
                  <a:gd name="T0" fmla="*/ 0 w 25"/>
                  <a:gd name="T1" fmla="*/ 0 h 8"/>
                  <a:gd name="T2" fmla="*/ 12 w 25"/>
                  <a:gd name="T3" fmla="*/ 0 h 8"/>
                  <a:gd name="T4" fmla="*/ 25 w 25"/>
                  <a:gd name="T5" fmla="*/ 8 h 8"/>
                </a:gdLst>
                <a:ahLst/>
                <a:cxnLst>
                  <a:cxn ang="0">
                    <a:pos x="T0" y="T1"/>
                  </a:cxn>
                  <a:cxn ang="0">
                    <a:pos x="T2" y="T3"/>
                  </a:cxn>
                  <a:cxn ang="0">
                    <a:pos x="T4" y="T5"/>
                  </a:cxn>
                </a:cxnLst>
                <a:rect l="0" t="0" r="r" b="b"/>
                <a:pathLst>
                  <a:path w="25" h="8">
                    <a:moveTo>
                      <a:pt x="0" y="0"/>
                    </a:moveTo>
                    <a:cubicBezTo>
                      <a:pt x="12" y="0"/>
                      <a:pt x="12" y="0"/>
                      <a:pt x="12" y="0"/>
                    </a:cubicBezTo>
                    <a:cubicBezTo>
                      <a:pt x="19" y="1"/>
                      <a:pt x="23" y="6"/>
                      <a:pt x="25" y="8"/>
                    </a:cubicBezTo>
                  </a:path>
                </a:pathLst>
              </a:custGeom>
              <a:noFill/>
              <a:ln w="19050"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8" name="Oval 363">
                <a:extLst>
                  <a:ext uri="{FF2B5EF4-FFF2-40B4-BE49-F238E27FC236}">
                    <a16:creationId xmlns:a16="http://schemas.microsoft.com/office/drawing/2014/main" id="{CB23CACA-34C0-7FCC-FC99-61E580276793}"/>
                  </a:ext>
                </a:extLst>
              </p:cNvPr>
              <p:cNvSpPr>
                <a:spLocks noChangeArrowheads="1"/>
              </p:cNvSpPr>
              <p:nvPr/>
            </p:nvSpPr>
            <p:spPr bwMode="auto">
              <a:xfrm>
                <a:off x="1773465" y="3283418"/>
                <a:ext cx="19050" cy="14288"/>
              </a:xfrm>
              <a:prstGeom prst="ellipse">
                <a:avLst/>
              </a:prstGeom>
              <a:solidFill>
                <a:srgbClr val="231F20"/>
              </a:solidFill>
              <a:ln w="19050">
                <a:solidFill>
                  <a:srgbClr val="05C3DE"/>
                </a:solid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63" name="Group 62">
            <a:extLst>
              <a:ext uri="{FF2B5EF4-FFF2-40B4-BE49-F238E27FC236}">
                <a16:creationId xmlns:a16="http://schemas.microsoft.com/office/drawing/2014/main" id="{EE7C7A1D-47F3-ABC2-79E6-9B5A63D2A7D5}"/>
              </a:ext>
            </a:extLst>
          </p:cNvPr>
          <p:cNvGrpSpPr/>
          <p:nvPr/>
        </p:nvGrpSpPr>
        <p:grpSpPr>
          <a:xfrm>
            <a:off x="1194550" y="2220747"/>
            <a:ext cx="634005" cy="634005"/>
            <a:chOff x="2555894" y="2944028"/>
            <a:chExt cx="366713" cy="366713"/>
          </a:xfrm>
        </p:grpSpPr>
        <p:sp>
          <p:nvSpPr>
            <p:cNvPr id="64" name="Freeform 183">
              <a:extLst>
                <a:ext uri="{FF2B5EF4-FFF2-40B4-BE49-F238E27FC236}">
                  <a16:creationId xmlns:a16="http://schemas.microsoft.com/office/drawing/2014/main" id="{7319F2DD-B055-73F1-F759-2C37D17F584D}"/>
                </a:ext>
              </a:extLst>
            </p:cNvPr>
            <p:cNvSpPr>
              <a:spLocks/>
            </p:cNvSpPr>
            <p:nvPr/>
          </p:nvSpPr>
          <p:spPr bwMode="auto">
            <a:xfrm>
              <a:off x="2555894" y="2944028"/>
              <a:ext cx="271463" cy="247650"/>
            </a:xfrm>
            <a:custGeom>
              <a:avLst/>
              <a:gdLst>
                <a:gd name="T0" fmla="*/ 24 w 57"/>
                <a:gd name="T1" fmla="*/ 47 h 52"/>
                <a:gd name="T2" fmla="*/ 19 w 57"/>
                <a:gd name="T3" fmla="*/ 45 h 52"/>
                <a:gd name="T4" fmla="*/ 1 w 57"/>
                <a:gd name="T5" fmla="*/ 52 h 52"/>
                <a:gd name="T6" fmla="*/ 8 w 57"/>
                <a:gd name="T7" fmla="*/ 40 h 52"/>
                <a:gd name="T8" fmla="*/ 0 w 57"/>
                <a:gd name="T9" fmla="*/ 23 h 52"/>
                <a:gd name="T10" fmla="*/ 29 w 57"/>
                <a:gd name="T11" fmla="*/ 0 h 52"/>
                <a:gd name="T12" fmla="*/ 57 w 57"/>
                <a:gd name="T13" fmla="*/ 23 h 52"/>
              </a:gdLst>
              <a:ahLst/>
              <a:cxnLst>
                <a:cxn ang="0">
                  <a:pos x="T0" y="T1"/>
                </a:cxn>
                <a:cxn ang="0">
                  <a:pos x="T2" y="T3"/>
                </a:cxn>
                <a:cxn ang="0">
                  <a:pos x="T4" y="T5"/>
                </a:cxn>
                <a:cxn ang="0">
                  <a:pos x="T6" y="T7"/>
                </a:cxn>
                <a:cxn ang="0">
                  <a:pos x="T8" y="T9"/>
                </a:cxn>
                <a:cxn ang="0">
                  <a:pos x="T10" y="T11"/>
                </a:cxn>
                <a:cxn ang="0">
                  <a:pos x="T12" y="T13"/>
                </a:cxn>
              </a:cxnLst>
              <a:rect l="0" t="0" r="r" b="b"/>
              <a:pathLst>
                <a:path w="57" h="52">
                  <a:moveTo>
                    <a:pt x="24" y="47"/>
                  </a:moveTo>
                  <a:cubicBezTo>
                    <a:pt x="22" y="46"/>
                    <a:pt x="20" y="46"/>
                    <a:pt x="19" y="45"/>
                  </a:cubicBezTo>
                  <a:cubicBezTo>
                    <a:pt x="1" y="52"/>
                    <a:pt x="1" y="52"/>
                    <a:pt x="1" y="52"/>
                  </a:cubicBezTo>
                  <a:cubicBezTo>
                    <a:pt x="8" y="40"/>
                    <a:pt x="8" y="40"/>
                    <a:pt x="8" y="40"/>
                  </a:cubicBezTo>
                  <a:cubicBezTo>
                    <a:pt x="3" y="36"/>
                    <a:pt x="0" y="30"/>
                    <a:pt x="0" y="23"/>
                  </a:cubicBezTo>
                  <a:cubicBezTo>
                    <a:pt x="0" y="10"/>
                    <a:pt x="13" y="0"/>
                    <a:pt x="29" y="0"/>
                  </a:cubicBezTo>
                  <a:cubicBezTo>
                    <a:pt x="44" y="0"/>
                    <a:pt x="57" y="10"/>
                    <a:pt x="57" y="23"/>
                  </a:cubicBezTo>
                </a:path>
              </a:pathLst>
            </a:custGeom>
            <a:noFill/>
            <a:ln w="19050"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5" name="Freeform 184">
              <a:extLst>
                <a:ext uri="{FF2B5EF4-FFF2-40B4-BE49-F238E27FC236}">
                  <a16:creationId xmlns:a16="http://schemas.microsoft.com/office/drawing/2014/main" id="{CE44CB4E-5C3D-6EC0-6B6A-9331CA4EE804}"/>
                </a:ext>
              </a:extLst>
            </p:cNvPr>
            <p:cNvSpPr>
              <a:spLocks/>
            </p:cNvSpPr>
            <p:nvPr/>
          </p:nvSpPr>
          <p:spPr bwMode="auto">
            <a:xfrm>
              <a:off x="2698769" y="3096428"/>
              <a:ext cx="223838" cy="214313"/>
            </a:xfrm>
            <a:custGeom>
              <a:avLst/>
              <a:gdLst>
                <a:gd name="T0" fmla="*/ 0 w 47"/>
                <a:gd name="T1" fmla="*/ 20 h 45"/>
                <a:gd name="T2" fmla="*/ 33 w 47"/>
                <a:gd name="T3" fmla="*/ 39 h 45"/>
                <a:gd name="T4" fmla="*/ 46 w 47"/>
                <a:gd name="T5" fmla="*/ 44 h 45"/>
                <a:gd name="T6" fmla="*/ 41 w 47"/>
                <a:gd name="T7" fmla="*/ 34 h 45"/>
                <a:gd name="T8" fmla="*/ 47 w 47"/>
                <a:gd name="T9" fmla="*/ 20 h 45"/>
                <a:gd name="T10" fmla="*/ 24 w 47"/>
                <a:gd name="T11" fmla="*/ 0 h 45"/>
                <a:gd name="T12" fmla="*/ 0 w 47"/>
                <a:gd name="T13" fmla="*/ 20 h 45"/>
              </a:gdLst>
              <a:ahLst/>
              <a:cxnLst>
                <a:cxn ang="0">
                  <a:pos x="T0" y="T1"/>
                </a:cxn>
                <a:cxn ang="0">
                  <a:pos x="T2" y="T3"/>
                </a:cxn>
                <a:cxn ang="0">
                  <a:pos x="T4" y="T5"/>
                </a:cxn>
                <a:cxn ang="0">
                  <a:pos x="T6" y="T7"/>
                </a:cxn>
                <a:cxn ang="0">
                  <a:pos x="T8" y="T9"/>
                </a:cxn>
                <a:cxn ang="0">
                  <a:pos x="T10" y="T11"/>
                </a:cxn>
                <a:cxn ang="0">
                  <a:pos x="T12" y="T13"/>
                </a:cxn>
              </a:cxnLst>
              <a:rect l="0" t="0" r="r" b="b"/>
              <a:pathLst>
                <a:path w="47" h="45">
                  <a:moveTo>
                    <a:pt x="0" y="20"/>
                  </a:moveTo>
                  <a:cubicBezTo>
                    <a:pt x="0" y="35"/>
                    <a:pt x="17" y="45"/>
                    <a:pt x="33" y="39"/>
                  </a:cubicBezTo>
                  <a:cubicBezTo>
                    <a:pt x="46" y="44"/>
                    <a:pt x="46" y="44"/>
                    <a:pt x="46" y="44"/>
                  </a:cubicBezTo>
                  <a:cubicBezTo>
                    <a:pt x="41" y="34"/>
                    <a:pt x="41" y="34"/>
                    <a:pt x="41" y="34"/>
                  </a:cubicBezTo>
                  <a:cubicBezTo>
                    <a:pt x="45" y="30"/>
                    <a:pt x="47" y="26"/>
                    <a:pt x="47" y="20"/>
                  </a:cubicBezTo>
                  <a:cubicBezTo>
                    <a:pt x="47" y="10"/>
                    <a:pt x="37" y="0"/>
                    <a:pt x="24" y="0"/>
                  </a:cubicBezTo>
                  <a:cubicBezTo>
                    <a:pt x="11" y="0"/>
                    <a:pt x="0" y="10"/>
                    <a:pt x="0" y="20"/>
                  </a:cubicBezTo>
                  <a:close/>
                </a:path>
              </a:pathLst>
            </a:custGeom>
            <a:noFill/>
            <a:ln w="19050"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502489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a:extLst>
              <a:ext uri="{FF2B5EF4-FFF2-40B4-BE49-F238E27FC236}">
                <a16:creationId xmlns:a16="http://schemas.microsoft.com/office/drawing/2014/main" id="{6950182C-2ED5-44AE-BE8D-30ED14A8D5E3}"/>
              </a:ext>
            </a:extLst>
          </p:cNvPr>
          <p:cNvGrpSpPr/>
          <p:nvPr/>
        </p:nvGrpSpPr>
        <p:grpSpPr>
          <a:xfrm>
            <a:off x="956642" y="2759466"/>
            <a:ext cx="10408534" cy="523220"/>
            <a:chOff x="956642" y="2759466"/>
            <a:chExt cx="10408534" cy="523220"/>
          </a:xfrm>
        </p:grpSpPr>
        <p:sp>
          <p:nvSpPr>
            <p:cNvPr id="40" name="Rectangle 39">
              <a:extLst>
                <a:ext uri="{FF2B5EF4-FFF2-40B4-BE49-F238E27FC236}">
                  <a16:creationId xmlns:a16="http://schemas.microsoft.com/office/drawing/2014/main" id="{E884DFA2-0623-44A9-8B88-1A8CC7738368}"/>
                </a:ext>
              </a:extLst>
            </p:cNvPr>
            <p:cNvSpPr/>
            <p:nvPr/>
          </p:nvSpPr>
          <p:spPr>
            <a:xfrm>
              <a:off x="956642" y="2759466"/>
              <a:ext cx="973071" cy="523220"/>
            </a:xfrm>
            <a:prstGeom prst="rect">
              <a:avLst/>
            </a:prstGeom>
          </p:spPr>
          <p:txBody>
            <a:bodyPr wrap="square">
              <a:spAutoFit/>
            </a:bodyPr>
            <a:lstStyle/>
            <a:p>
              <a:pPr algn="r"/>
              <a:r>
                <a:rPr lang="en-US" sz="1400" b="1" dirty="0">
                  <a:solidFill>
                    <a:srgbClr val="767676"/>
                  </a:solidFill>
                </a:rPr>
                <a:t>Saver</a:t>
              </a:r>
            </a:p>
            <a:p>
              <a:pPr algn="r"/>
              <a:r>
                <a:rPr lang="en-US" sz="1400" dirty="0">
                  <a:solidFill>
                    <a:srgbClr val="767676"/>
                  </a:solidFill>
                </a:rPr>
                <a:t>1</a:t>
              </a:r>
            </a:p>
          </p:txBody>
        </p:sp>
        <p:sp>
          <p:nvSpPr>
            <p:cNvPr id="41" name="Rectangle 40">
              <a:extLst>
                <a:ext uri="{FF2B5EF4-FFF2-40B4-BE49-F238E27FC236}">
                  <a16:creationId xmlns:a16="http://schemas.microsoft.com/office/drawing/2014/main" id="{673D6858-2AE1-4DBB-B59E-4E67AFBB5D42}"/>
                </a:ext>
              </a:extLst>
            </p:cNvPr>
            <p:cNvSpPr/>
            <p:nvPr/>
          </p:nvSpPr>
          <p:spPr>
            <a:xfrm>
              <a:off x="10289277" y="2759466"/>
              <a:ext cx="1075899" cy="523220"/>
            </a:xfrm>
            <a:prstGeom prst="rect">
              <a:avLst/>
            </a:prstGeom>
          </p:spPr>
          <p:txBody>
            <a:bodyPr wrap="square">
              <a:spAutoFit/>
            </a:bodyPr>
            <a:lstStyle/>
            <a:p>
              <a:r>
                <a:rPr lang="en-US" sz="1400" b="1" dirty="0">
                  <a:solidFill>
                    <a:srgbClr val="767676"/>
                  </a:solidFill>
                </a:rPr>
                <a:t>Spender</a:t>
              </a:r>
            </a:p>
            <a:p>
              <a:r>
                <a:rPr lang="en-US" sz="1400" dirty="0">
                  <a:solidFill>
                    <a:srgbClr val="767676"/>
                  </a:solidFill>
                </a:rPr>
                <a:t>10</a:t>
              </a:r>
            </a:p>
          </p:txBody>
        </p:sp>
        <p:cxnSp>
          <p:nvCxnSpPr>
            <p:cNvPr id="42" name="Straight Connector 41">
              <a:extLst>
                <a:ext uri="{FF2B5EF4-FFF2-40B4-BE49-F238E27FC236}">
                  <a16:creationId xmlns:a16="http://schemas.microsoft.com/office/drawing/2014/main" id="{610966B5-E824-4F0A-A873-E388C97ECBA4}"/>
                </a:ext>
              </a:extLst>
            </p:cNvPr>
            <p:cNvCxnSpPr>
              <a:cxnSpLocks/>
            </p:cNvCxnSpPr>
            <p:nvPr/>
          </p:nvCxnSpPr>
          <p:spPr>
            <a:xfrm>
              <a:off x="1998263" y="3021076"/>
              <a:ext cx="8229600" cy="0"/>
            </a:xfrm>
            <a:prstGeom prst="line">
              <a:avLst/>
            </a:prstGeom>
            <a:ln w="25400" cap="rnd">
              <a:solidFill>
                <a:srgbClr val="767676"/>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75" name="Oval 74">
            <a:extLst>
              <a:ext uri="{FF2B5EF4-FFF2-40B4-BE49-F238E27FC236}">
                <a16:creationId xmlns:a16="http://schemas.microsoft.com/office/drawing/2014/main" id="{C10E63CB-89E0-47D0-9384-78EE7B1A3AB4}"/>
              </a:ext>
            </a:extLst>
          </p:cNvPr>
          <p:cNvSpPr/>
          <p:nvPr/>
        </p:nvSpPr>
        <p:spPr>
          <a:xfrm>
            <a:off x="2249669" y="2417446"/>
            <a:ext cx="1207259" cy="1207259"/>
          </a:xfrm>
          <a:prstGeom prst="ellipse">
            <a:avLst/>
          </a:prstGeom>
          <a:solidFill>
            <a:schemeClr val="bg1"/>
          </a:solidFill>
          <a:ln w="57150">
            <a:solidFill>
              <a:srgbClr val="054C70"/>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endParaRPr lang="en-US" sz="8000" b="1" dirty="0"/>
          </a:p>
        </p:txBody>
      </p:sp>
      <p:sp>
        <p:nvSpPr>
          <p:cNvPr id="3" name="TextBox 2">
            <a:extLst>
              <a:ext uri="{FF2B5EF4-FFF2-40B4-BE49-F238E27FC236}">
                <a16:creationId xmlns:a16="http://schemas.microsoft.com/office/drawing/2014/main" id="{FD2650CC-43BC-4735-A498-21AC2F1D56B9}"/>
              </a:ext>
            </a:extLst>
          </p:cNvPr>
          <p:cNvSpPr txBox="1"/>
          <p:nvPr/>
        </p:nvSpPr>
        <p:spPr>
          <a:xfrm>
            <a:off x="2547910" y="2682521"/>
            <a:ext cx="665520" cy="677108"/>
          </a:xfrm>
          <a:prstGeom prst="rect">
            <a:avLst/>
          </a:prstGeom>
          <a:solidFill>
            <a:schemeClr val="bg1"/>
          </a:solidFill>
        </p:spPr>
        <p:txBody>
          <a:bodyPr wrap="square" lIns="0" tIns="0" rIns="0" bIns="0" rtlCol="0">
            <a:spAutoFit/>
          </a:bodyPr>
          <a:lstStyle/>
          <a:p>
            <a:pPr algn="ctr">
              <a:spcAft>
                <a:spcPts val="1000"/>
              </a:spcAft>
              <a:buClr>
                <a:schemeClr val="accent2"/>
              </a:buClr>
            </a:pPr>
            <a:r>
              <a:rPr lang="en-US" sz="4400" dirty="0">
                <a:solidFill>
                  <a:srgbClr val="054C70"/>
                </a:solidFill>
              </a:rPr>
              <a:t>D</a:t>
            </a:r>
          </a:p>
        </p:txBody>
      </p:sp>
      <p:sp>
        <p:nvSpPr>
          <p:cNvPr id="36" name="Oval 35">
            <a:extLst>
              <a:ext uri="{FF2B5EF4-FFF2-40B4-BE49-F238E27FC236}">
                <a16:creationId xmlns:a16="http://schemas.microsoft.com/office/drawing/2014/main" id="{CF22F7C2-BD19-46DC-A8B5-3495DBFDC64F}"/>
              </a:ext>
            </a:extLst>
          </p:cNvPr>
          <p:cNvSpPr/>
          <p:nvPr/>
        </p:nvSpPr>
        <p:spPr>
          <a:xfrm>
            <a:off x="8104563" y="2423168"/>
            <a:ext cx="1207259" cy="1207259"/>
          </a:xfrm>
          <a:prstGeom prst="ellipse">
            <a:avLst/>
          </a:prstGeom>
          <a:solidFill>
            <a:schemeClr val="bg1"/>
          </a:solidFill>
          <a:ln w="57150">
            <a:solidFill>
              <a:srgbClr val="05C3DE"/>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endParaRPr lang="en-US" sz="8000" b="1" dirty="0"/>
          </a:p>
        </p:txBody>
      </p:sp>
      <p:sp>
        <p:nvSpPr>
          <p:cNvPr id="37" name="TextBox 36">
            <a:extLst>
              <a:ext uri="{FF2B5EF4-FFF2-40B4-BE49-F238E27FC236}">
                <a16:creationId xmlns:a16="http://schemas.microsoft.com/office/drawing/2014/main" id="{3A5739D7-4B44-4C9C-B6E8-7B7B2EE845B7}"/>
              </a:ext>
            </a:extLst>
          </p:cNvPr>
          <p:cNvSpPr txBox="1"/>
          <p:nvPr/>
        </p:nvSpPr>
        <p:spPr>
          <a:xfrm>
            <a:off x="8381538" y="2688243"/>
            <a:ext cx="665520" cy="677108"/>
          </a:xfrm>
          <a:prstGeom prst="rect">
            <a:avLst/>
          </a:prstGeom>
          <a:solidFill>
            <a:schemeClr val="bg1"/>
          </a:solidFill>
        </p:spPr>
        <p:txBody>
          <a:bodyPr wrap="square" lIns="0" tIns="0" rIns="0" bIns="0" rtlCol="0">
            <a:spAutoFit/>
          </a:bodyPr>
          <a:lstStyle/>
          <a:p>
            <a:pPr algn="ctr">
              <a:spcAft>
                <a:spcPts val="1000"/>
              </a:spcAft>
              <a:buClr>
                <a:schemeClr val="accent2"/>
              </a:buClr>
            </a:pPr>
            <a:r>
              <a:rPr lang="en-US" sz="4400" dirty="0">
                <a:solidFill>
                  <a:srgbClr val="002F48"/>
                </a:solidFill>
              </a:rPr>
              <a:t>N</a:t>
            </a:r>
          </a:p>
        </p:txBody>
      </p:sp>
      <p:sp>
        <p:nvSpPr>
          <p:cNvPr id="2" name="Title 1"/>
          <p:cNvSpPr>
            <a:spLocks noGrp="1"/>
          </p:cNvSpPr>
          <p:nvPr>
            <p:ph type="title"/>
          </p:nvPr>
        </p:nvSpPr>
        <p:spPr/>
        <p:txBody>
          <a:bodyPr/>
          <a:lstStyle/>
          <a:p>
            <a:r>
              <a:rPr lang="en-US" dirty="0"/>
              <a:t>Understanding Your Family Money Dynamic </a:t>
            </a:r>
          </a:p>
        </p:txBody>
      </p:sp>
      <p:grpSp>
        <p:nvGrpSpPr>
          <p:cNvPr id="4" name="Group 3">
            <a:extLst>
              <a:ext uri="{FF2B5EF4-FFF2-40B4-BE49-F238E27FC236}">
                <a16:creationId xmlns:a16="http://schemas.microsoft.com/office/drawing/2014/main" id="{13AFEA1F-F58D-F848-B1A2-FBFA55BEC8F9}"/>
              </a:ext>
            </a:extLst>
          </p:cNvPr>
          <p:cNvGrpSpPr/>
          <p:nvPr/>
        </p:nvGrpSpPr>
        <p:grpSpPr>
          <a:xfrm>
            <a:off x="3615641" y="4904607"/>
            <a:ext cx="5092552" cy="562106"/>
            <a:chOff x="3615641" y="4904607"/>
            <a:chExt cx="5092552" cy="562106"/>
          </a:xfrm>
        </p:grpSpPr>
        <p:sp>
          <p:nvSpPr>
            <p:cNvPr id="66" name="Oval 65">
              <a:extLst>
                <a:ext uri="{FF2B5EF4-FFF2-40B4-BE49-F238E27FC236}">
                  <a16:creationId xmlns:a16="http://schemas.microsoft.com/office/drawing/2014/main" id="{61E17A00-AFAE-4D46-B857-3C98C0E9AEC0}"/>
                </a:ext>
              </a:extLst>
            </p:cNvPr>
            <p:cNvSpPr/>
            <p:nvPr/>
          </p:nvSpPr>
          <p:spPr>
            <a:xfrm>
              <a:off x="4494122" y="4904607"/>
              <a:ext cx="182880" cy="182880"/>
            </a:xfrm>
            <a:prstGeom prst="ellipse">
              <a:avLst/>
            </a:prstGeom>
            <a:solidFill>
              <a:srgbClr val="054C70"/>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endParaRPr lang="en-US" sz="4000" b="1" dirty="0"/>
            </a:p>
          </p:txBody>
        </p:sp>
        <p:sp>
          <p:nvSpPr>
            <p:cNvPr id="67" name="Oval 66">
              <a:extLst>
                <a:ext uri="{FF2B5EF4-FFF2-40B4-BE49-F238E27FC236}">
                  <a16:creationId xmlns:a16="http://schemas.microsoft.com/office/drawing/2014/main" id="{893D3F70-4CE2-41B6-A5F8-8E23B5F5F2F6}"/>
                </a:ext>
              </a:extLst>
            </p:cNvPr>
            <p:cNvSpPr/>
            <p:nvPr/>
          </p:nvSpPr>
          <p:spPr>
            <a:xfrm>
              <a:off x="7514167" y="4904607"/>
              <a:ext cx="182880" cy="182880"/>
            </a:xfrm>
            <a:prstGeom prst="ellipse">
              <a:avLst/>
            </a:prstGeom>
            <a:solidFill>
              <a:srgbClr val="05C3DE"/>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endParaRPr lang="en-US" sz="4000" b="1" dirty="0"/>
            </a:p>
          </p:txBody>
        </p:sp>
        <p:sp>
          <p:nvSpPr>
            <p:cNvPr id="68" name="Rectangle 67">
              <a:extLst>
                <a:ext uri="{FF2B5EF4-FFF2-40B4-BE49-F238E27FC236}">
                  <a16:creationId xmlns:a16="http://schemas.microsoft.com/office/drawing/2014/main" id="{3DA024CB-E248-4D0E-BB34-79E771FB1E85}"/>
                </a:ext>
              </a:extLst>
            </p:cNvPr>
            <p:cNvSpPr/>
            <p:nvPr/>
          </p:nvSpPr>
          <p:spPr>
            <a:xfrm>
              <a:off x="3615641" y="5158936"/>
              <a:ext cx="1939842" cy="307777"/>
            </a:xfrm>
            <a:prstGeom prst="rect">
              <a:avLst/>
            </a:prstGeom>
          </p:spPr>
          <p:txBody>
            <a:bodyPr wrap="square">
              <a:spAutoFit/>
            </a:bodyPr>
            <a:lstStyle/>
            <a:p>
              <a:pPr algn="ctr"/>
              <a:r>
                <a:rPr lang="en-US" sz="1400" b="1" dirty="0">
                  <a:solidFill>
                    <a:srgbClr val="054C70"/>
                  </a:solidFill>
                </a:rPr>
                <a:t>Daniel</a:t>
              </a:r>
            </a:p>
          </p:txBody>
        </p:sp>
        <p:sp>
          <p:nvSpPr>
            <p:cNvPr id="69" name="Rectangle 68">
              <a:extLst>
                <a:ext uri="{FF2B5EF4-FFF2-40B4-BE49-F238E27FC236}">
                  <a16:creationId xmlns:a16="http://schemas.microsoft.com/office/drawing/2014/main" id="{E08EA8B0-F50A-412C-B61B-61B8E9764EE1}"/>
                </a:ext>
              </a:extLst>
            </p:cNvPr>
            <p:cNvSpPr/>
            <p:nvPr/>
          </p:nvSpPr>
          <p:spPr>
            <a:xfrm>
              <a:off x="6503021" y="5158936"/>
              <a:ext cx="2205172" cy="307777"/>
            </a:xfrm>
            <a:prstGeom prst="rect">
              <a:avLst/>
            </a:prstGeom>
          </p:spPr>
          <p:txBody>
            <a:bodyPr wrap="square">
              <a:spAutoFit/>
            </a:bodyPr>
            <a:lstStyle/>
            <a:p>
              <a:pPr algn="ctr"/>
              <a:r>
                <a:rPr lang="en-US" sz="1400" b="1" dirty="0">
                  <a:solidFill>
                    <a:srgbClr val="00608A"/>
                  </a:solidFill>
                </a:rPr>
                <a:t>Nora </a:t>
              </a:r>
            </a:p>
          </p:txBody>
        </p:sp>
      </p:grpSp>
      <p:grpSp>
        <p:nvGrpSpPr>
          <p:cNvPr id="5" name="Group 4">
            <a:extLst>
              <a:ext uri="{FF2B5EF4-FFF2-40B4-BE49-F238E27FC236}">
                <a16:creationId xmlns:a16="http://schemas.microsoft.com/office/drawing/2014/main" id="{1070E1CC-131E-4684-9714-7268599102F0}"/>
              </a:ext>
            </a:extLst>
          </p:cNvPr>
          <p:cNvGrpSpPr/>
          <p:nvPr/>
        </p:nvGrpSpPr>
        <p:grpSpPr>
          <a:xfrm rot="20637091">
            <a:off x="2802294" y="2421350"/>
            <a:ext cx="1446369" cy="1614080"/>
            <a:chOff x="7867752" y="3064254"/>
            <a:chExt cx="1446369" cy="1614080"/>
          </a:xfrm>
        </p:grpSpPr>
        <p:grpSp>
          <p:nvGrpSpPr>
            <p:cNvPr id="21" name="Group 20">
              <a:extLst>
                <a:ext uri="{FF2B5EF4-FFF2-40B4-BE49-F238E27FC236}">
                  <a16:creationId xmlns:a16="http://schemas.microsoft.com/office/drawing/2014/main" id="{415A99D3-A44F-4463-B0C8-494E196193F9}"/>
                </a:ext>
              </a:extLst>
            </p:cNvPr>
            <p:cNvGrpSpPr/>
            <p:nvPr/>
          </p:nvGrpSpPr>
          <p:grpSpPr>
            <a:xfrm rot="6653377">
              <a:off x="7877668" y="3054338"/>
              <a:ext cx="1289011" cy="1308844"/>
              <a:chOff x="7929170" y="1571624"/>
              <a:chExt cx="309562" cy="314325"/>
            </a:xfrm>
            <a:solidFill>
              <a:schemeClr val="tx1"/>
            </a:solidFill>
          </p:grpSpPr>
          <p:sp>
            <p:nvSpPr>
              <p:cNvPr id="22" name="Freeform 137">
                <a:extLst>
                  <a:ext uri="{FF2B5EF4-FFF2-40B4-BE49-F238E27FC236}">
                    <a16:creationId xmlns:a16="http://schemas.microsoft.com/office/drawing/2014/main" id="{B59C06F2-F901-4BD9-9BC1-EFFD06C9D5C7}"/>
                  </a:ext>
                </a:extLst>
              </p:cNvPr>
              <p:cNvSpPr>
                <a:spLocks/>
              </p:cNvSpPr>
              <p:nvPr/>
            </p:nvSpPr>
            <p:spPr bwMode="auto">
              <a:xfrm>
                <a:off x="7957745" y="1671636"/>
                <a:ext cx="185737" cy="185738"/>
              </a:xfrm>
              <a:custGeom>
                <a:avLst/>
                <a:gdLst>
                  <a:gd name="T0" fmla="*/ 96 w 117"/>
                  <a:gd name="T1" fmla="*/ 0 h 117"/>
                  <a:gd name="T2" fmla="*/ 0 w 117"/>
                  <a:gd name="T3" fmla="*/ 93 h 117"/>
                  <a:gd name="T4" fmla="*/ 24 w 117"/>
                  <a:gd name="T5" fmla="*/ 117 h 117"/>
                  <a:gd name="T6" fmla="*/ 117 w 117"/>
                  <a:gd name="T7" fmla="*/ 21 h 117"/>
                  <a:gd name="T8" fmla="*/ 108 w 117"/>
                  <a:gd name="T9" fmla="*/ 9 h 117"/>
                  <a:gd name="T10" fmla="*/ 96 w 117"/>
                  <a:gd name="T11" fmla="*/ 0 h 117"/>
                </a:gdLst>
                <a:ahLst/>
                <a:cxnLst>
                  <a:cxn ang="0">
                    <a:pos x="T0" y="T1"/>
                  </a:cxn>
                  <a:cxn ang="0">
                    <a:pos x="T2" y="T3"/>
                  </a:cxn>
                  <a:cxn ang="0">
                    <a:pos x="T4" y="T5"/>
                  </a:cxn>
                  <a:cxn ang="0">
                    <a:pos x="T6" y="T7"/>
                  </a:cxn>
                  <a:cxn ang="0">
                    <a:pos x="T8" y="T9"/>
                  </a:cxn>
                  <a:cxn ang="0">
                    <a:pos x="T10" y="T11"/>
                  </a:cxn>
                </a:cxnLst>
                <a:rect l="0" t="0" r="r" b="b"/>
                <a:pathLst>
                  <a:path w="117" h="117">
                    <a:moveTo>
                      <a:pt x="96" y="0"/>
                    </a:moveTo>
                    <a:lnTo>
                      <a:pt x="0" y="93"/>
                    </a:lnTo>
                    <a:lnTo>
                      <a:pt x="24" y="117"/>
                    </a:lnTo>
                    <a:lnTo>
                      <a:pt x="117" y="21"/>
                    </a:lnTo>
                    <a:lnTo>
                      <a:pt x="108" y="9"/>
                    </a:lnTo>
                    <a:lnTo>
                      <a:pt x="96" y="0"/>
                    </a:lnTo>
                    <a:close/>
                  </a:path>
                </a:pathLst>
              </a:custGeom>
              <a:solidFill>
                <a:srgbClr val="4F4F4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3" name="Freeform 138">
                <a:extLst>
                  <a:ext uri="{FF2B5EF4-FFF2-40B4-BE49-F238E27FC236}">
                    <a16:creationId xmlns:a16="http://schemas.microsoft.com/office/drawing/2014/main" id="{8FD1B87A-4438-479D-BF15-789C00E1032A}"/>
                  </a:ext>
                </a:extLst>
              </p:cNvPr>
              <p:cNvSpPr>
                <a:spLocks/>
              </p:cNvSpPr>
              <p:nvPr/>
            </p:nvSpPr>
            <p:spPr bwMode="auto">
              <a:xfrm>
                <a:off x="7929170" y="1833561"/>
                <a:ext cx="52387" cy="52388"/>
              </a:xfrm>
              <a:custGeom>
                <a:avLst/>
                <a:gdLst>
                  <a:gd name="T0" fmla="*/ 0 w 33"/>
                  <a:gd name="T1" fmla="*/ 33 h 33"/>
                  <a:gd name="T2" fmla="*/ 33 w 33"/>
                  <a:gd name="T3" fmla="*/ 18 h 33"/>
                  <a:gd name="T4" fmla="*/ 15 w 33"/>
                  <a:gd name="T5" fmla="*/ 0 h 33"/>
                  <a:gd name="T6" fmla="*/ 0 w 33"/>
                  <a:gd name="T7" fmla="*/ 33 h 33"/>
                </a:gdLst>
                <a:ahLst/>
                <a:cxnLst>
                  <a:cxn ang="0">
                    <a:pos x="T0" y="T1"/>
                  </a:cxn>
                  <a:cxn ang="0">
                    <a:pos x="T2" y="T3"/>
                  </a:cxn>
                  <a:cxn ang="0">
                    <a:pos x="T4" y="T5"/>
                  </a:cxn>
                  <a:cxn ang="0">
                    <a:pos x="T6" y="T7"/>
                  </a:cxn>
                </a:cxnLst>
                <a:rect l="0" t="0" r="r" b="b"/>
                <a:pathLst>
                  <a:path w="33" h="33">
                    <a:moveTo>
                      <a:pt x="0" y="33"/>
                    </a:moveTo>
                    <a:lnTo>
                      <a:pt x="33" y="18"/>
                    </a:lnTo>
                    <a:lnTo>
                      <a:pt x="15" y="0"/>
                    </a:lnTo>
                    <a:lnTo>
                      <a:pt x="0" y="33"/>
                    </a:lnTo>
                    <a:close/>
                  </a:path>
                </a:pathLst>
              </a:custGeom>
              <a:solidFill>
                <a:srgbClr val="054C7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4" name="Freeform 139">
                <a:extLst>
                  <a:ext uri="{FF2B5EF4-FFF2-40B4-BE49-F238E27FC236}">
                    <a16:creationId xmlns:a16="http://schemas.microsoft.com/office/drawing/2014/main" id="{9E2EB9DD-B51F-4B4E-9090-37183E8BDDDD}"/>
                  </a:ext>
                </a:extLst>
              </p:cNvPr>
              <p:cNvSpPr>
                <a:spLocks/>
              </p:cNvSpPr>
              <p:nvPr/>
            </p:nvSpPr>
            <p:spPr bwMode="auto">
              <a:xfrm>
                <a:off x="8043470" y="1571624"/>
                <a:ext cx="195262" cy="123825"/>
              </a:xfrm>
              <a:custGeom>
                <a:avLst/>
                <a:gdLst>
                  <a:gd name="T0" fmla="*/ 34 w 41"/>
                  <a:gd name="T1" fmla="*/ 1 h 26"/>
                  <a:gd name="T2" fmla="*/ 31 w 41"/>
                  <a:gd name="T3" fmla="*/ 3 h 26"/>
                  <a:gd name="T4" fmla="*/ 31 w 41"/>
                  <a:gd name="T5" fmla="*/ 3 h 26"/>
                  <a:gd name="T6" fmla="*/ 29 w 41"/>
                  <a:gd name="T7" fmla="*/ 1 h 26"/>
                  <a:gd name="T8" fmla="*/ 25 w 41"/>
                  <a:gd name="T9" fmla="*/ 0 h 26"/>
                  <a:gd name="T10" fmla="*/ 19 w 41"/>
                  <a:gd name="T11" fmla="*/ 3 h 26"/>
                  <a:gd name="T12" fmla="*/ 0 w 41"/>
                  <a:gd name="T13" fmla="*/ 21 h 26"/>
                  <a:gd name="T14" fmla="*/ 0 w 41"/>
                  <a:gd name="T15" fmla="*/ 24 h 26"/>
                  <a:gd name="T16" fmla="*/ 2 w 41"/>
                  <a:gd name="T17" fmla="*/ 25 h 26"/>
                  <a:gd name="T18" fmla="*/ 3 w 41"/>
                  <a:gd name="T19" fmla="*/ 24 h 26"/>
                  <a:gd name="T20" fmla="*/ 22 w 41"/>
                  <a:gd name="T21" fmla="*/ 6 h 26"/>
                  <a:gd name="T22" fmla="*/ 26 w 41"/>
                  <a:gd name="T23" fmla="*/ 4 h 26"/>
                  <a:gd name="T24" fmla="*/ 28 w 41"/>
                  <a:gd name="T25" fmla="*/ 6 h 26"/>
                  <a:gd name="T26" fmla="*/ 29 w 41"/>
                  <a:gd name="T27" fmla="*/ 6 h 26"/>
                  <a:gd name="T28" fmla="*/ 16 w 41"/>
                  <a:gd name="T29" fmla="*/ 19 h 26"/>
                  <a:gd name="T30" fmla="*/ 23 w 41"/>
                  <a:gd name="T31" fmla="*/ 26 h 26"/>
                  <a:gd name="T32" fmla="*/ 41 w 41"/>
                  <a:gd name="T33" fmla="*/ 8 h 26"/>
                  <a:gd name="T34" fmla="*/ 34 w 41"/>
                  <a:gd name="T35" fmla="*/ 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26">
                    <a:moveTo>
                      <a:pt x="34" y="1"/>
                    </a:moveTo>
                    <a:cubicBezTo>
                      <a:pt x="31" y="3"/>
                      <a:pt x="31" y="3"/>
                      <a:pt x="31" y="3"/>
                    </a:cubicBezTo>
                    <a:cubicBezTo>
                      <a:pt x="31" y="3"/>
                      <a:pt x="31" y="3"/>
                      <a:pt x="31" y="3"/>
                    </a:cubicBezTo>
                    <a:cubicBezTo>
                      <a:pt x="31" y="2"/>
                      <a:pt x="30" y="2"/>
                      <a:pt x="29" y="1"/>
                    </a:cubicBezTo>
                    <a:cubicBezTo>
                      <a:pt x="28" y="1"/>
                      <a:pt x="27" y="0"/>
                      <a:pt x="25" y="0"/>
                    </a:cubicBezTo>
                    <a:cubicBezTo>
                      <a:pt x="23" y="0"/>
                      <a:pt x="21" y="1"/>
                      <a:pt x="19" y="3"/>
                    </a:cubicBezTo>
                    <a:cubicBezTo>
                      <a:pt x="0" y="21"/>
                      <a:pt x="0" y="21"/>
                      <a:pt x="0" y="21"/>
                    </a:cubicBezTo>
                    <a:cubicBezTo>
                      <a:pt x="0" y="22"/>
                      <a:pt x="0" y="23"/>
                      <a:pt x="0" y="24"/>
                    </a:cubicBezTo>
                    <a:cubicBezTo>
                      <a:pt x="1" y="25"/>
                      <a:pt x="1" y="25"/>
                      <a:pt x="2" y="25"/>
                    </a:cubicBezTo>
                    <a:cubicBezTo>
                      <a:pt x="2" y="25"/>
                      <a:pt x="3" y="25"/>
                      <a:pt x="3" y="24"/>
                    </a:cubicBezTo>
                    <a:cubicBezTo>
                      <a:pt x="22" y="6"/>
                      <a:pt x="22" y="6"/>
                      <a:pt x="22" y="6"/>
                    </a:cubicBezTo>
                    <a:cubicBezTo>
                      <a:pt x="23" y="4"/>
                      <a:pt x="25" y="4"/>
                      <a:pt x="26" y="4"/>
                    </a:cubicBezTo>
                    <a:cubicBezTo>
                      <a:pt x="27" y="5"/>
                      <a:pt x="28" y="5"/>
                      <a:pt x="28" y="6"/>
                    </a:cubicBezTo>
                    <a:cubicBezTo>
                      <a:pt x="28" y="6"/>
                      <a:pt x="29" y="6"/>
                      <a:pt x="29" y="6"/>
                    </a:cubicBezTo>
                    <a:cubicBezTo>
                      <a:pt x="16" y="19"/>
                      <a:pt x="16" y="19"/>
                      <a:pt x="16" y="19"/>
                    </a:cubicBezTo>
                    <a:cubicBezTo>
                      <a:pt x="23" y="26"/>
                      <a:pt x="23" y="26"/>
                      <a:pt x="23" y="26"/>
                    </a:cubicBezTo>
                    <a:cubicBezTo>
                      <a:pt x="41" y="8"/>
                      <a:pt x="41" y="8"/>
                      <a:pt x="41" y="8"/>
                    </a:cubicBezTo>
                    <a:lnTo>
                      <a:pt x="34" y="1"/>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0" name="Freeform 73">
              <a:extLst>
                <a:ext uri="{FF2B5EF4-FFF2-40B4-BE49-F238E27FC236}">
                  <a16:creationId xmlns:a16="http://schemas.microsoft.com/office/drawing/2014/main" id="{67E0306E-ECC3-4233-8662-AA9A1B57D757}"/>
                </a:ext>
              </a:extLst>
            </p:cNvPr>
            <p:cNvSpPr>
              <a:spLocks/>
            </p:cNvSpPr>
            <p:nvPr/>
          </p:nvSpPr>
          <p:spPr bwMode="auto">
            <a:xfrm>
              <a:off x="8222192" y="3238109"/>
              <a:ext cx="1091929" cy="1440225"/>
            </a:xfrm>
            <a:custGeom>
              <a:avLst/>
              <a:gdLst>
                <a:gd name="T0" fmla="*/ 50 w 56"/>
                <a:gd name="T1" fmla="*/ 25 h 70"/>
                <a:gd name="T2" fmla="*/ 47 w 56"/>
                <a:gd name="T3" fmla="*/ 25 h 70"/>
                <a:gd name="T4" fmla="*/ 47 w 56"/>
                <a:gd name="T5" fmla="*/ 31 h 70"/>
                <a:gd name="T6" fmla="*/ 45 w 56"/>
                <a:gd name="T7" fmla="*/ 31 h 70"/>
                <a:gd name="T8" fmla="*/ 45 w 56"/>
                <a:gd name="T9" fmla="*/ 25 h 70"/>
                <a:gd name="T10" fmla="*/ 45 w 56"/>
                <a:gd name="T11" fmla="*/ 24 h 70"/>
                <a:gd name="T12" fmla="*/ 42 w 56"/>
                <a:gd name="T13" fmla="*/ 21 h 70"/>
                <a:gd name="T14" fmla="*/ 36 w 56"/>
                <a:gd name="T15" fmla="*/ 21 h 70"/>
                <a:gd name="T16" fmla="*/ 36 w 56"/>
                <a:gd name="T17" fmla="*/ 28 h 70"/>
                <a:gd name="T18" fmla="*/ 35 w 56"/>
                <a:gd name="T19" fmla="*/ 28 h 70"/>
                <a:gd name="T20" fmla="*/ 35 w 56"/>
                <a:gd name="T21" fmla="*/ 21 h 70"/>
                <a:gd name="T22" fmla="*/ 35 w 56"/>
                <a:gd name="T23" fmla="*/ 20 h 70"/>
                <a:gd name="T24" fmla="*/ 31 w 56"/>
                <a:gd name="T25" fmla="*/ 18 h 70"/>
                <a:gd name="T26" fmla="*/ 25 w 56"/>
                <a:gd name="T27" fmla="*/ 18 h 70"/>
                <a:gd name="T28" fmla="*/ 25 w 56"/>
                <a:gd name="T29" fmla="*/ 28 h 70"/>
                <a:gd name="T30" fmla="*/ 24 w 56"/>
                <a:gd name="T31" fmla="*/ 28 h 70"/>
                <a:gd name="T32" fmla="*/ 24 w 56"/>
                <a:gd name="T33" fmla="*/ 18 h 70"/>
                <a:gd name="T34" fmla="*/ 24 w 56"/>
                <a:gd name="T35" fmla="*/ 16 h 70"/>
                <a:gd name="T36" fmla="*/ 24 w 56"/>
                <a:gd name="T37" fmla="*/ 4 h 70"/>
                <a:gd name="T38" fmla="*/ 19 w 56"/>
                <a:gd name="T39" fmla="*/ 0 h 70"/>
                <a:gd name="T40" fmla="*/ 15 w 56"/>
                <a:gd name="T41" fmla="*/ 4 h 70"/>
                <a:gd name="T42" fmla="*/ 15 w 56"/>
                <a:gd name="T43" fmla="*/ 45 h 70"/>
                <a:gd name="T44" fmla="*/ 6 w 56"/>
                <a:gd name="T45" fmla="*/ 35 h 70"/>
                <a:gd name="T46" fmla="*/ 1 w 56"/>
                <a:gd name="T47" fmla="*/ 36 h 70"/>
                <a:gd name="T48" fmla="*/ 1 w 56"/>
                <a:gd name="T49" fmla="*/ 40 h 70"/>
                <a:gd name="T50" fmla="*/ 18 w 56"/>
                <a:gd name="T51" fmla="*/ 70 h 70"/>
                <a:gd name="T52" fmla="*/ 48 w 56"/>
                <a:gd name="T53" fmla="*/ 70 h 70"/>
                <a:gd name="T54" fmla="*/ 55 w 56"/>
                <a:gd name="T55" fmla="*/ 51 h 70"/>
                <a:gd name="T56" fmla="*/ 56 w 56"/>
                <a:gd name="T57" fmla="*/ 42 h 70"/>
                <a:gd name="T58" fmla="*/ 56 w 56"/>
                <a:gd name="T59" fmla="*/ 30 h 70"/>
                <a:gd name="T60" fmla="*/ 50 w 56"/>
                <a:gd name="T61" fmla="*/ 25 h 70"/>
                <a:gd name="connsiteX0" fmla="*/ 8885 w 9956"/>
                <a:gd name="connsiteY0" fmla="*/ 3571 h 10000"/>
                <a:gd name="connsiteX1" fmla="*/ 8349 w 9956"/>
                <a:gd name="connsiteY1" fmla="*/ 3571 h 10000"/>
                <a:gd name="connsiteX2" fmla="*/ 8349 w 9956"/>
                <a:gd name="connsiteY2" fmla="*/ 4429 h 10000"/>
                <a:gd name="connsiteX3" fmla="*/ 7992 w 9956"/>
                <a:gd name="connsiteY3" fmla="*/ 4429 h 10000"/>
                <a:gd name="connsiteX4" fmla="*/ 7992 w 9956"/>
                <a:gd name="connsiteY4" fmla="*/ 3571 h 10000"/>
                <a:gd name="connsiteX5" fmla="*/ 7992 w 9956"/>
                <a:gd name="connsiteY5" fmla="*/ 3429 h 10000"/>
                <a:gd name="connsiteX6" fmla="*/ 7456 w 9956"/>
                <a:gd name="connsiteY6" fmla="*/ 3000 h 10000"/>
                <a:gd name="connsiteX7" fmla="*/ 6385 w 9956"/>
                <a:gd name="connsiteY7" fmla="*/ 3000 h 10000"/>
                <a:gd name="connsiteX8" fmla="*/ 6385 w 9956"/>
                <a:gd name="connsiteY8" fmla="*/ 4000 h 10000"/>
                <a:gd name="connsiteX9" fmla="*/ 6206 w 9956"/>
                <a:gd name="connsiteY9" fmla="*/ 4000 h 10000"/>
                <a:gd name="connsiteX10" fmla="*/ 6206 w 9956"/>
                <a:gd name="connsiteY10" fmla="*/ 3000 h 10000"/>
                <a:gd name="connsiteX11" fmla="*/ 6206 w 9956"/>
                <a:gd name="connsiteY11" fmla="*/ 2857 h 10000"/>
                <a:gd name="connsiteX12" fmla="*/ 5492 w 9956"/>
                <a:gd name="connsiteY12" fmla="*/ 2571 h 10000"/>
                <a:gd name="connsiteX13" fmla="*/ 4420 w 9956"/>
                <a:gd name="connsiteY13" fmla="*/ 2571 h 10000"/>
                <a:gd name="connsiteX14" fmla="*/ 4420 w 9956"/>
                <a:gd name="connsiteY14" fmla="*/ 4000 h 10000"/>
                <a:gd name="connsiteX15" fmla="*/ 4242 w 9956"/>
                <a:gd name="connsiteY15" fmla="*/ 4000 h 10000"/>
                <a:gd name="connsiteX16" fmla="*/ 4242 w 9956"/>
                <a:gd name="connsiteY16" fmla="*/ 2571 h 10000"/>
                <a:gd name="connsiteX17" fmla="*/ 4242 w 9956"/>
                <a:gd name="connsiteY17" fmla="*/ 2286 h 10000"/>
                <a:gd name="connsiteX18" fmla="*/ 4242 w 9956"/>
                <a:gd name="connsiteY18" fmla="*/ 571 h 10000"/>
                <a:gd name="connsiteX19" fmla="*/ 3349 w 9956"/>
                <a:gd name="connsiteY19" fmla="*/ 0 h 10000"/>
                <a:gd name="connsiteX20" fmla="*/ 2635 w 9956"/>
                <a:gd name="connsiteY20" fmla="*/ 571 h 10000"/>
                <a:gd name="connsiteX21" fmla="*/ 2635 w 9956"/>
                <a:gd name="connsiteY21" fmla="*/ 6429 h 10000"/>
                <a:gd name="connsiteX22" fmla="*/ 1027 w 9956"/>
                <a:gd name="connsiteY22" fmla="*/ 5000 h 10000"/>
                <a:gd name="connsiteX23" fmla="*/ 135 w 9956"/>
                <a:gd name="connsiteY23" fmla="*/ 5143 h 10000"/>
                <a:gd name="connsiteX24" fmla="*/ 135 w 9956"/>
                <a:gd name="connsiteY24" fmla="*/ 5714 h 10000"/>
                <a:gd name="connsiteX25" fmla="*/ 3170 w 9956"/>
                <a:gd name="connsiteY25" fmla="*/ 10000 h 10000"/>
                <a:gd name="connsiteX26" fmla="*/ 4020 w 9956"/>
                <a:gd name="connsiteY26" fmla="*/ 9997 h 10000"/>
                <a:gd name="connsiteX27" fmla="*/ 8527 w 9956"/>
                <a:gd name="connsiteY27" fmla="*/ 10000 h 10000"/>
                <a:gd name="connsiteX28" fmla="*/ 9777 w 9956"/>
                <a:gd name="connsiteY28" fmla="*/ 7286 h 10000"/>
                <a:gd name="connsiteX29" fmla="*/ 9956 w 9956"/>
                <a:gd name="connsiteY29" fmla="*/ 6000 h 10000"/>
                <a:gd name="connsiteX30" fmla="*/ 9956 w 9956"/>
                <a:gd name="connsiteY30" fmla="*/ 4286 h 10000"/>
                <a:gd name="connsiteX31" fmla="*/ 8885 w 9956"/>
                <a:gd name="connsiteY31" fmla="*/ 3571 h 10000"/>
                <a:gd name="connsiteX0" fmla="*/ 8923 w 9999"/>
                <a:gd name="connsiteY0" fmla="*/ 3571 h 10000"/>
                <a:gd name="connsiteX1" fmla="*/ 8385 w 9999"/>
                <a:gd name="connsiteY1" fmla="*/ 3571 h 10000"/>
                <a:gd name="connsiteX2" fmla="*/ 8385 w 9999"/>
                <a:gd name="connsiteY2" fmla="*/ 4429 h 10000"/>
                <a:gd name="connsiteX3" fmla="*/ 8026 w 9999"/>
                <a:gd name="connsiteY3" fmla="*/ 4429 h 10000"/>
                <a:gd name="connsiteX4" fmla="*/ 8026 w 9999"/>
                <a:gd name="connsiteY4" fmla="*/ 3571 h 10000"/>
                <a:gd name="connsiteX5" fmla="*/ 8026 w 9999"/>
                <a:gd name="connsiteY5" fmla="*/ 3429 h 10000"/>
                <a:gd name="connsiteX6" fmla="*/ 7488 w 9999"/>
                <a:gd name="connsiteY6" fmla="*/ 3000 h 10000"/>
                <a:gd name="connsiteX7" fmla="*/ 6412 w 9999"/>
                <a:gd name="connsiteY7" fmla="*/ 3000 h 10000"/>
                <a:gd name="connsiteX8" fmla="*/ 6412 w 9999"/>
                <a:gd name="connsiteY8" fmla="*/ 4000 h 10000"/>
                <a:gd name="connsiteX9" fmla="*/ 6232 w 9999"/>
                <a:gd name="connsiteY9" fmla="*/ 4000 h 10000"/>
                <a:gd name="connsiteX10" fmla="*/ 6232 w 9999"/>
                <a:gd name="connsiteY10" fmla="*/ 3000 h 10000"/>
                <a:gd name="connsiteX11" fmla="*/ 6232 w 9999"/>
                <a:gd name="connsiteY11" fmla="*/ 2857 h 10000"/>
                <a:gd name="connsiteX12" fmla="*/ 5515 w 9999"/>
                <a:gd name="connsiteY12" fmla="*/ 2571 h 10000"/>
                <a:gd name="connsiteX13" fmla="*/ 4439 w 9999"/>
                <a:gd name="connsiteY13" fmla="*/ 2571 h 10000"/>
                <a:gd name="connsiteX14" fmla="*/ 4439 w 9999"/>
                <a:gd name="connsiteY14" fmla="*/ 4000 h 10000"/>
                <a:gd name="connsiteX15" fmla="*/ 4260 w 9999"/>
                <a:gd name="connsiteY15" fmla="*/ 4000 h 10000"/>
                <a:gd name="connsiteX16" fmla="*/ 4260 w 9999"/>
                <a:gd name="connsiteY16" fmla="*/ 2571 h 10000"/>
                <a:gd name="connsiteX17" fmla="*/ 4260 w 9999"/>
                <a:gd name="connsiteY17" fmla="*/ 2286 h 10000"/>
                <a:gd name="connsiteX18" fmla="*/ 4260 w 9999"/>
                <a:gd name="connsiteY18" fmla="*/ 571 h 10000"/>
                <a:gd name="connsiteX19" fmla="*/ 3363 w 9999"/>
                <a:gd name="connsiteY19" fmla="*/ 0 h 10000"/>
                <a:gd name="connsiteX20" fmla="*/ 2646 w 9999"/>
                <a:gd name="connsiteY20" fmla="*/ 571 h 10000"/>
                <a:gd name="connsiteX21" fmla="*/ 2646 w 9999"/>
                <a:gd name="connsiteY21" fmla="*/ 6429 h 10000"/>
                <a:gd name="connsiteX22" fmla="*/ 1031 w 9999"/>
                <a:gd name="connsiteY22" fmla="*/ 5000 h 10000"/>
                <a:gd name="connsiteX23" fmla="*/ 135 w 9999"/>
                <a:gd name="connsiteY23" fmla="*/ 5143 h 10000"/>
                <a:gd name="connsiteX24" fmla="*/ 135 w 9999"/>
                <a:gd name="connsiteY24" fmla="*/ 5714 h 10000"/>
                <a:gd name="connsiteX25" fmla="*/ 3183 w 9999"/>
                <a:gd name="connsiteY25" fmla="*/ 10000 h 10000"/>
                <a:gd name="connsiteX26" fmla="*/ 4037 w 9999"/>
                <a:gd name="connsiteY26" fmla="*/ 9997 h 10000"/>
                <a:gd name="connsiteX27" fmla="*/ 6826 w 9999"/>
                <a:gd name="connsiteY27" fmla="*/ 9997 h 10000"/>
                <a:gd name="connsiteX28" fmla="*/ 8564 w 9999"/>
                <a:gd name="connsiteY28" fmla="*/ 10000 h 10000"/>
                <a:gd name="connsiteX29" fmla="*/ 9819 w 9999"/>
                <a:gd name="connsiteY29" fmla="*/ 7286 h 10000"/>
                <a:gd name="connsiteX30" fmla="*/ 9999 w 9999"/>
                <a:gd name="connsiteY30" fmla="*/ 6000 h 10000"/>
                <a:gd name="connsiteX31" fmla="*/ 9999 w 9999"/>
                <a:gd name="connsiteY31" fmla="*/ 4286 h 10000"/>
                <a:gd name="connsiteX32" fmla="*/ 8923 w 9999"/>
                <a:gd name="connsiteY32" fmla="*/ 3571 h 10000"/>
                <a:gd name="connsiteX0" fmla="*/ 8924 w 10000"/>
                <a:gd name="connsiteY0" fmla="*/ 3571 h 12065"/>
                <a:gd name="connsiteX1" fmla="*/ 8386 w 10000"/>
                <a:gd name="connsiteY1" fmla="*/ 3571 h 12065"/>
                <a:gd name="connsiteX2" fmla="*/ 8386 w 10000"/>
                <a:gd name="connsiteY2" fmla="*/ 4429 h 12065"/>
                <a:gd name="connsiteX3" fmla="*/ 8027 w 10000"/>
                <a:gd name="connsiteY3" fmla="*/ 4429 h 12065"/>
                <a:gd name="connsiteX4" fmla="*/ 8027 w 10000"/>
                <a:gd name="connsiteY4" fmla="*/ 3571 h 12065"/>
                <a:gd name="connsiteX5" fmla="*/ 8027 w 10000"/>
                <a:gd name="connsiteY5" fmla="*/ 3429 h 12065"/>
                <a:gd name="connsiteX6" fmla="*/ 7489 w 10000"/>
                <a:gd name="connsiteY6" fmla="*/ 3000 h 12065"/>
                <a:gd name="connsiteX7" fmla="*/ 6413 w 10000"/>
                <a:gd name="connsiteY7" fmla="*/ 3000 h 12065"/>
                <a:gd name="connsiteX8" fmla="*/ 6413 w 10000"/>
                <a:gd name="connsiteY8" fmla="*/ 4000 h 12065"/>
                <a:gd name="connsiteX9" fmla="*/ 6233 w 10000"/>
                <a:gd name="connsiteY9" fmla="*/ 4000 h 12065"/>
                <a:gd name="connsiteX10" fmla="*/ 6233 w 10000"/>
                <a:gd name="connsiteY10" fmla="*/ 3000 h 12065"/>
                <a:gd name="connsiteX11" fmla="*/ 6233 w 10000"/>
                <a:gd name="connsiteY11" fmla="*/ 2857 h 12065"/>
                <a:gd name="connsiteX12" fmla="*/ 5516 w 10000"/>
                <a:gd name="connsiteY12" fmla="*/ 2571 h 12065"/>
                <a:gd name="connsiteX13" fmla="*/ 4439 w 10000"/>
                <a:gd name="connsiteY13" fmla="*/ 2571 h 12065"/>
                <a:gd name="connsiteX14" fmla="*/ 4439 w 10000"/>
                <a:gd name="connsiteY14" fmla="*/ 4000 h 12065"/>
                <a:gd name="connsiteX15" fmla="*/ 4260 w 10000"/>
                <a:gd name="connsiteY15" fmla="*/ 4000 h 12065"/>
                <a:gd name="connsiteX16" fmla="*/ 4260 w 10000"/>
                <a:gd name="connsiteY16" fmla="*/ 2571 h 12065"/>
                <a:gd name="connsiteX17" fmla="*/ 4260 w 10000"/>
                <a:gd name="connsiteY17" fmla="*/ 2286 h 12065"/>
                <a:gd name="connsiteX18" fmla="*/ 4260 w 10000"/>
                <a:gd name="connsiteY18" fmla="*/ 571 h 12065"/>
                <a:gd name="connsiteX19" fmla="*/ 3363 w 10000"/>
                <a:gd name="connsiteY19" fmla="*/ 0 h 12065"/>
                <a:gd name="connsiteX20" fmla="*/ 2646 w 10000"/>
                <a:gd name="connsiteY20" fmla="*/ 571 h 12065"/>
                <a:gd name="connsiteX21" fmla="*/ 2646 w 10000"/>
                <a:gd name="connsiteY21" fmla="*/ 6429 h 12065"/>
                <a:gd name="connsiteX22" fmla="*/ 1031 w 10000"/>
                <a:gd name="connsiteY22" fmla="*/ 5000 h 12065"/>
                <a:gd name="connsiteX23" fmla="*/ 135 w 10000"/>
                <a:gd name="connsiteY23" fmla="*/ 5143 h 12065"/>
                <a:gd name="connsiteX24" fmla="*/ 135 w 10000"/>
                <a:gd name="connsiteY24" fmla="*/ 5714 h 12065"/>
                <a:gd name="connsiteX25" fmla="*/ 3183 w 10000"/>
                <a:gd name="connsiteY25" fmla="*/ 10000 h 12065"/>
                <a:gd name="connsiteX26" fmla="*/ 4037 w 10000"/>
                <a:gd name="connsiteY26" fmla="*/ 9997 h 12065"/>
                <a:gd name="connsiteX27" fmla="*/ 8462 w 10000"/>
                <a:gd name="connsiteY27" fmla="*/ 12065 h 12065"/>
                <a:gd name="connsiteX28" fmla="*/ 8565 w 10000"/>
                <a:gd name="connsiteY28" fmla="*/ 10000 h 12065"/>
                <a:gd name="connsiteX29" fmla="*/ 9820 w 10000"/>
                <a:gd name="connsiteY29" fmla="*/ 7286 h 12065"/>
                <a:gd name="connsiteX30" fmla="*/ 10000 w 10000"/>
                <a:gd name="connsiteY30" fmla="*/ 6000 h 12065"/>
                <a:gd name="connsiteX31" fmla="*/ 10000 w 10000"/>
                <a:gd name="connsiteY31" fmla="*/ 4286 h 12065"/>
                <a:gd name="connsiteX32" fmla="*/ 8924 w 10000"/>
                <a:gd name="connsiteY32" fmla="*/ 3571 h 12065"/>
                <a:gd name="connsiteX0" fmla="*/ 8924 w 10000"/>
                <a:gd name="connsiteY0" fmla="*/ 3571 h 12065"/>
                <a:gd name="connsiteX1" fmla="*/ 8386 w 10000"/>
                <a:gd name="connsiteY1" fmla="*/ 3571 h 12065"/>
                <a:gd name="connsiteX2" fmla="*/ 8386 w 10000"/>
                <a:gd name="connsiteY2" fmla="*/ 4429 h 12065"/>
                <a:gd name="connsiteX3" fmla="*/ 8027 w 10000"/>
                <a:gd name="connsiteY3" fmla="*/ 4429 h 12065"/>
                <a:gd name="connsiteX4" fmla="*/ 8027 w 10000"/>
                <a:gd name="connsiteY4" fmla="*/ 3571 h 12065"/>
                <a:gd name="connsiteX5" fmla="*/ 8027 w 10000"/>
                <a:gd name="connsiteY5" fmla="*/ 3429 h 12065"/>
                <a:gd name="connsiteX6" fmla="*/ 7489 w 10000"/>
                <a:gd name="connsiteY6" fmla="*/ 3000 h 12065"/>
                <a:gd name="connsiteX7" fmla="*/ 6413 w 10000"/>
                <a:gd name="connsiteY7" fmla="*/ 3000 h 12065"/>
                <a:gd name="connsiteX8" fmla="*/ 6413 w 10000"/>
                <a:gd name="connsiteY8" fmla="*/ 4000 h 12065"/>
                <a:gd name="connsiteX9" fmla="*/ 6233 w 10000"/>
                <a:gd name="connsiteY9" fmla="*/ 4000 h 12065"/>
                <a:gd name="connsiteX10" fmla="*/ 6233 w 10000"/>
                <a:gd name="connsiteY10" fmla="*/ 3000 h 12065"/>
                <a:gd name="connsiteX11" fmla="*/ 6233 w 10000"/>
                <a:gd name="connsiteY11" fmla="*/ 2857 h 12065"/>
                <a:gd name="connsiteX12" fmla="*/ 5516 w 10000"/>
                <a:gd name="connsiteY12" fmla="*/ 2571 h 12065"/>
                <a:gd name="connsiteX13" fmla="*/ 4439 w 10000"/>
                <a:gd name="connsiteY13" fmla="*/ 2571 h 12065"/>
                <a:gd name="connsiteX14" fmla="*/ 4439 w 10000"/>
                <a:gd name="connsiteY14" fmla="*/ 4000 h 12065"/>
                <a:gd name="connsiteX15" fmla="*/ 4260 w 10000"/>
                <a:gd name="connsiteY15" fmla="*/ 4000 h 12065"/>
                <a:gd name="connsiteX16" fmla="*/ 4260 w 10000"/>
                <a:gd name="connsiteY16" fmla="*/ 2571 h 12065"/>
                <a:gd name="connsiteX17" fmla="*/ 4260 w 10000"/>
                <a:gd name="connsiteY17" fmla="*/ 2286 h 12065"/>
                <a:gd name="connsiteX18" fmla="*/ 4260 w 10000"/>
                <a:gd name="connsiteY18" fmla="*/ 571 h 12065"/>
                <a:gd name="connsiteX19" fmla="*/ 3363 w 10000"/>
                <a:gd name="connsiteY19" fmla="*/ 0 h 12065"/>
                <a:gd name="connsiteX20" fmla="*/ 2646 w 10000"/>
                <a:gd name="connsiteY20" fmla="*/ 571 h 12065"/>
                <a:gd name="connsiteX21" fmla="*/ 2646 w 10000"/>
                <a:gd name="connsiteY21" fmla="*/ 6429 h 12065"/>
                <a:gd name="connsiteX22" fmla="*/ 1031 w 10000"/>
                <a:gd name="connsiteY22" fmla="*/ 5000 h 12065"/>
                <a:gd name="connsiteX23" fmla="*/ 135 w 10000"/>
                <a:gd name="connsiteY23" fmla="*/ 5143 h 12065"/>
                <a:gd name="connsiteX24" fmla="*/ 135 w 10000"/>
                <a:gd name="connsiteY24" fmla="*/ 5714 h 12065"/>
                <a:gd name="connsiteX25" fmla="*/ 3183 w 10000"/>
                <a:gd name="connsiteY25" fmla="*/ 10000 h 12065"/>
                <a:gd name="connsiteX26" fmla="*/ 3556 w 10000"/>
                <a:gd name="connsiteY26" fmla="*/ 12065 h 12065"/>
                <a:gd name="connsiteX27" fmla="*/ 8462 w 10000"/>
                <a:gd name="connsiteY27" fmla="*/ 12065 h 12065"/>
                <a:gd name="connsiteX28" fmla="*/ 8565 w 10000"/>
                <a:gd name="connsiteY28" fmla="*/ 10000 h 12065"/>
                <a:gd name="connsiteX29" fmla="*/ 9820 w 10000"/>
                <a:gd name="connsiteY29" fmla="*/ 7286 h 12065"/>
                <a:gd name="connsiteX30" fmla="*/ 10000 w 10000"/>
                <a:gd name="connsiteY30" fmla="*/ 6000 h 12065"/>
                <a:gd name="connsiteX31" fmla="*/ 10000 w 10000"/>
                <a:gd name="connsiteY31" fmla="*/ 4286 h 12065"/>
                <a:gd name="connsiteX32" fmla="*/ 8924 w 10000"/>
                <a:gd name="connsiteY32" fmla="*/ 3571 h 12065"/>
                <a:gd name="connsiteX0" fmla="*/ 8924 w 10000"/>
                <a:gd name="connsiteY0" fmla="*/ 3571 h 12065"/>
                <a:gd name="connsiteX1" fmla="*/ 8386 w 10000"/>
                <a:gd name="connsiteY1" fmla="*/ 3571 h 12065"/>
                <a:gd name="connsiteX2" fmla="*/ 8386 w 10000"/>
                <a:gd name="connsiteY2" fmla="*/ 4429 h 12065"/>
                <a:gd name="connsiteX3" fmla="*/ 8027 w 10000"/>
                <a:gd name="connsiteY3" fmla="*/ 4429 h 12065"/>
                <a:gd name="connsiteX4" fmla="*/ 8027 w 10000"/>
                <a:gd name="connsiteY4" fmla="*/ 3571 h 12065"/>
                <a:gd name="connsiteX5" fmla="*/ 8027 w 10000"/>
                <a:gd name="connsiteY5" fmla="*/ 3429 h 12065"/>
                <a:gd name="connsiteX6" fmla="*/ 7489 w 10000"/>
                <a:gd name="connsiteY6" fmla="*/ 3000 h 12065"/>
                <a:gd name="connsiteX7" fmla="*/ 6413 w 10000"/>
                <a:gd name="connsiteY7" fmla="*/ 3000 h 12065"/>
                <a:gd name="connsiteX8" fmla="*/ 6413 w 10000"/>
                <a:gd name="connsiteY8" fmla="*/ 4000 h 12065"/>
                <a:gd name="connsiteX9" fmla="*/ 6233 w 10000"/>
                <a:gd name="connsiteY9" fmla="*/ 4000 h 12065"/>
                <a:gd name="connsiteX10" fmla="*/ 6233 w 10000"/>
                <a:gd name="connsiteY10" fmla="*/ 3000 h 12065"/>
                <a:gd name="connsiteX11" fmla="*/ 6233 w 10000"/>
                <a:gd name="connsiteY11" fmla="*/ 2857 h 12065"/>
                <a:gd name="connsiteX12" fmla="*/ 5516 w 10000"/>
                <a:gd name="connsiteY12" fmla="*/ 2571 h 12065"/>
                <a:gd name="connsiteX13" fmla="*/ 4439 w 10000"/>
                <a:gd name="connsiteY13" fmla="*/ 2571 h 12065"/>
                <a:gd name="connsiteX14" fmla="*/ 4439 w 10000"/>
                <a:gd name="connsiteY14" fmla="*/ 4000 h 12065"/>
                <a:gd name="connsiteX15" fmla="*/ 4260 w 10000"/>
                <a:gd name="connsiteY15" fmla="*/ 4000 h 12065"/>
                <a:gd name="connsiteX16" fmla="*/ 4260 w 10000"/>
                <a:gd name="connsiteY16" fmla="*/ 2571 h 12065"/>
                <a:gd name="connsiteX17" fmla="*/ 4260 w 10000"/>
                <a:gd name="connsiteY17" fmla="*/ 2286 h 12065"/>
                <a:gd name="connsiteX18" fmla="*/ 4260 w 10000"/>
                <a:gd name="connsiteY18" fmla="*/ 571 h 12065"/>
                <a:gd name="connsiteX19" fmla="*/ 3363 w 10000"/>
                <a:gd name="connsiteY19" fmla="*/ 0 h 12065"/>
                <a:gd name="connsiteX20" fmla="*/ 2646 w 10000"/>
                <a:gd name="connsiteY20" fmla="*/ 571 h 12065"/>
                <a:gd name="connsiteX21" fmla="*/ 2594 w 10000"/>
                <a:gd name="connsiteY21" fmla="*/ 1955 h 12065"/>
                <a:gd name="connsiteX22" fmla="*/ 2646 w 10000"/>
                <a:gd name="connsiteY22" fmla="*/ 6429 h 12065"/>
                <a:gd name="connsiteX23" fmla="*/ 1031 w 10000"/>
                <a:gd name="connsiteY23" fmla="*/ 5000 h 12065"/>
                <a:gd name="connsiteX24" fmla="*/ 135 w 10000"/>
                <a:gd name="connsiteY24" fmla="*/ 5143 h 12065"/>
                <a:gd name="connsiteX25" fmla="*/ 135 w 10000"/>
                <a:gd name="connsiteY25" fmla="*/ 5714 h 12065"/>
                <a:gd name="connsiteX26" fmla="*/ 3183 w 10000"/>
                <a:gd name="connsiteY26" fmla="*/ 10000 h 12065"/>
                <a:gd name="connsiteX27" fmla="*/ 3556 w 10000"/>
                <a:gd name="connsiteY27" fmla="*/ 12065 h 12065"/>
                <a:gd name="connsiteX28" fmla="*/ 8462 w 10000"/>
                <a:gd name="connsiteY28" fmla="*/ 12065 h 12065"/>
                <a:gd name="connsiteX29" fmla="*/ 8565 w 10000"/>
                <a:gd name="connsiteY29" fmla="*/ 10000 h 12065"/>
                <a:gd name="connsiteX30" fmla="*/ 9820 w 10000"/>
                <a:gd name="connsiteY30" fmla="*/ 7286 h 12065"/>
                <a:gd name="connsiteX31" fmla="*/ 10000 w 10000"/>
                <a:gd name="connsiteY31" fmla="*/ 6000 h 12065"/>
                <a:gd name="connsiteX32" fmla="*/ 10000 w 10000"/>
                <a:gd name="connsiteY32" fmla="*/ 4286 h 12065"/>
                <a:gd name="connsiteX33" fmla="*/ 8924 w 10000"/>
                <a:gd name="connsiteY33" fmla="*/ 3571 h 12065"/>
                <a:gd name="connsiteX0" fmla="*/ 8924 w 10000"/>
                <a:gd name="connsiteY0" fmla="*/ 3195 h 11689"/>
                <a:gd name="connsiteX1" fmla="*/ 8386 w 10000"/>
                <a:gd name="connsiteY1" fmla="*/ 3195 h 11689"/>
                <a:gd name="connsiteX2" fmla="*/ 8386 w 10000"/>
                <a:gd name="connsiteY2" fmla="*/ 4053 h 11689"/>
                <a:gd name="connsiteX3" fmla="*/ 8027 w 10000"/>
                <a:gd name="connsiteY3" fmla="*/ 4053 h 11689"/>
                <a:gd name="connsiteX4" fmla="*/ 8027 w 10000"/>
                <a:gd name="connsiteY4" fmla="*/ 3195 h 11689"/>
                <a:gd name="connsiteX5" fmla="*/ 8027 w 10000"/>
                <a:gd name="connsiteY5" fmla="*/ 3053 h 11689"/>
                <a:gd name="connsiteX6" fmla="*/ 7489 w 10000"/>
                <a:gd name="connsiteY6" fmla="*/ 2624 h 11689"/>
                <a:gd name="connsiteX7" fmla="*/ 6413 w 10000"/>
                <a:gd name="connsiteY7" fmla="*/ 2624 h 11689"/>
                <a:gd name="connsiteX8" fmla="*/ 6413 w 10000"/>
                <a:gd name="connsiteY8" fmla="*/ 3624 h 11689"/>
                <a:gd name="connsiteX9" fmla="*/ 6233 w 10000"/>
                <a:gd name="connsiteY9" fmla="*/ 3624 h 11689"/>
                <a:gd name="connsiteX10" fmla="*/ 6233 w 10000"/>
                <a:gd name="connsiteY10" fmla="*/ 2624 h 11689"/>
                <a:gd name="connsiteX11" fmla="*/ 6233 w 10000"/>
                <a:gd name="connsiteY11" fmla="*/ 2481 h 11689"/>
                <a:gd name="connsiteX12" fmla="*/ 5516 w 10000"/>
                <a:gd name="connsiteY12" fmla="*/ 2195 h 11689"/>
                <a:gd name="connsiteX13" fmla="*/ 4439 w 10000"/>
                <a:gd name="connsiteY13" fmla="*/ 2195 h 11689"/>
                <a:gd name="connsiteX14" fmla="*/ 4439 w 10000"/>
                <a:gd name="connsiteY14" fmla="*/ 3624 h 11689"/>
                <a:gd name="connsiteX15" fmla="*/ 4260 w 10000"/>
                <a:gd name="connsiteY15" fmla="*/ 3624 h 11689"/>
                <a:gd name="connsiteX16" fmla="*/ 4260 w 10000"/>
                <a:gd name="connsiteY16" fmla="*/ 2195 h 11689"/>
                <a:gd name="connsiteX17" fmla="*/ 4260 w 10000"/>
                <a:gd name="connsiteY17" fmla="*/ 1910 h 11689"/>
                <a:gd name="connsiteX18" fmla="*/ 4260 w 10000"/>
                <a:gd name="connsiteY18" fmla="*/ 195 h 11689"/>
                <a:gd name="connsiteX19" fmla="*/ 2646 w 10000"/>
                <a:gd name="connsiteY19" fmla="*/ 195 h 11689"/>
                <a:gd name="connsiteX20" fmla="*/ 2594 w 10000"/>
                <a:gd name="connsiteY20" fmla="*/ 1579 h 11689"/>
                <a:gd name="connsiteX21" fmla="*/ 2646 w 10000"/>
                <a:gd name="connsiteY21" fmla="*/ 6053 h 11689"/>
                <a:gd name="connsiteX22" fmla="*/ 1031 w 10000"/>
                <a:gd name="connsiteY22" fmla="*/ 4624 h 11689"/>
                <a:gd name="connsiteX23" fmla="*/ 135 w 10000"/>
                <a:gd name="connsiteY23" fmla="*/ 4767 h 11689"/>
                <a:gd name="connsiteX24" fmla="*/ 135 w 10000"/>
                <a:gd name="connsiteY24" fmla="*/ 5338 h 11689"/>
                <a:gd name="connsiteX25" fmla="*/ 3183 w 10000"/>
                <a:gd name="connsiteY25" fmla="*/ 9624 h 11689"/>
                <a:gd name="connsiteX26" fmla="*/ 3556 w 10000"/>
                <a:gd name="connsiteY26" fmla="*/ 11689 h 11689"/>
                <a:gd name="connsiteX27" fmla="*/ 8462 w 10000"/>
                <a:gd name="connsiteY27" fmla="*/ 11689 h 11689"/>
                <a:gd name="connsiteX28" fmla="*/ 8565 w 10000"/>
                <a:gd name="connsiteY28" fmla="*/ 9624 h 11689"/>
                <a:gd name="connsiteX29" fmla="*/ 9820 w 10000"/>
                <a:gd name="connsiteY29" fmla="*/ 6910 h 11689"/>
                <a:gd name="connsiteX30" fmla="*/ 10000 w 10000"/>
                <a:gd name="connsiteY30" fmla="*/ 5624 h 11689"/>
                <a:gd name="connsiteX31" fmla="*/ 10000 w 10000"/>
                <a:gd name="connsiteY31" fmla="*/ 3910 h 11689"/>
                <a:gd name="connsiteX32" fmla="*/ 8924 w 10000"/>
                <a:gd name="connsiteY32" fmla="*/ 3195 h 11689"/>
                <a:gd name="connsiteX0" fmla="*/ 8924 w 10000"/>
                <a:gd name="connsiteY0" fmla="*/ 3005 h 11499"/>
                <a:gd name="connsiteX1" fmla="*/ 8386 w 10000"/>
                <a:gd name="connsiteY1" fmla="*/ 3005 h 11499"/>
                <a:gd name="connsiteX2" fmla="*/ 8386 w 10000"/>
                <a:gd name="connsiteY2" fmla="*/ 3863 h 11499"/>
                <a:gd name="connsiteX3" fmla="*/ 8027 w 10000"/>
                <a:gd name="connsiteY3" fmla="*/ 3863 h 11499"/>
                <a:gd name="connsiteX4" fmla="*/ 8027 w 10000"/>
                <a:gd name="connsiteY4" fmla="*/ 3005 h 11499"/>
                <a:gd name="connsiteX5" fmla="*/ 8027 w 10000"/>
                <a:gd name="connsiteY5" fmla="*/ 2863 h 11499"/>
                <a:gd name="connsiteX6" fmla="*/ 7489 w 10000"/>
                <a:gd name="connsiteY6" fmla="*/ 2434 h 11499"/>
                <a:gd name="connsiteX7" fmla="*/ 6413 w 10000"/>
                <a:gd name="connsiteY7" fmla="*/ 2434 h 11499"/>
                <a:gd name="connsiteX8" fmla="*/ 6413 w 10000"/>
                <a:gd name="connsiteY8" fmla="*/ 3434 h 11499"/>
                <a:gd name="connsiteX9" fmla="*/ 6233 w 10000"/>
                <a:gd name="connsiteY9" fmla="*/ 3434 h 11499"/>
                <a:gd name="connsiteX10" fmla="*/ 6233 w 10000"/>
                <a:gd name="connsiteY10" fmla="*/ 2434 h 11499"/>
                <a:gd name="connsiteX11" fmla="*/ 6233 w 10000"/>
                <a:gd name="connsiteY11" fmla="*/ 2291 h 11499"/>
                <a:gd name="connsiteX12" fmla="*/ 5516 w 10000"/>
                <a:gd name="connsiteY12" fmla="*/ 2005 h 11499"/>
                <a:gd name="connsiteX13" fmla="*/ 4439 w 10000"/>
                <a:gd name="connsiteY13" fmla="*/ 2005 h 11499"/>
                <a:gd name="connsiteX14" fmla="*/ 4439 w 10000"/>
                <a:gd name="connsiteY14" fmla="*/ 3434 h 11499"/>
                <a:gd name="connsiteX15" fmla="*/ 4260 w 10000"/>
                <a:gd name="connsiteY15" fmla="*/ 3434 h 11499"/>
                <a:gd name="connsiteX16" fmla="*/ 4260 w 10000"/>
                <a:gd name="connsiteY16" fmla="*/ 2005 h 11499"/>
                <a:gd name="connsiteX17" fmla="*/ 4260 w 10000"/>
                <a:gd name="connsiteY17" fmla="*/ 1720 h 11499"/>
                <a:gd name="connsiteX18" fmla="*/ 4260 w 10000"/>
                <a:gd name="connsiteY18" fmla="*/ 5 h 11499"/>
                <a:gd name="connsiteX19" fmla="*/ 2594 w 10000"/>
                <a:gd name="connsiteY19" fmla="*/ 1389 h 11499"/>
                <a:gd name="connsiteX20" fmla="*/ 2646 w 10000"/>
                <a:gd name="connsiteY20" fmla="*/ 5863 h 11499"/>
                <a:gd name="connsiteX21" fmla="*/ 1031 w 10000"/>
                <a:gd name="connsiteY21" fmla="*/ 4434 h 11499"/>
                <a:gd name="connsiteX22" fmla="*/ 135 w 10000"/>
                <a:gd name="connsiteY22" fmla="*/ 4577 h 11499"/>
                <a:gd name="connsiteX23" fmla="*/ 135 w 10000"/>
                <a:gd name="connsiteY23" fmla="*/ 5148 h 11499"/>
                <a:gd name="connsiteX24" fmla="*/ 3183 w 10000"/>
                <a:gd name="connsiteY24" fmla="*/ 9434 h 11499"/>
                <a:gd name="connsiteX25" fmla="*/ 3556 w 10000"/>
                <a:gd name="connsiteY25" fmla="*/ 11499 h 11499"/>
                <a:gd name="connsiteX26" fmla="*/ 8462 w 10000"/>
                <a:gd name="connsiteY26" fmla="*/ 11499 h 11499"/>
                <a:gd name="connsiteX27" fmla="*/ 8565 w 10000"/>
                <a:gd name="connsiteY27" fmla="*/ 9434 h 11499"/>
                <a:gd name="connsiteX28" fmla="*/ 9820 w 10000"/>
                <a:gd name="connsiteY28" fmla="*/ 6720 h 11499"/>
                <a:gd name="connsiteX29" fmla="*/ 10000 w 10000"/>
                <a:gd name="connsiteY29" fmla="*/ 5434 h 11499"/>
                <a:gd name="connsiteX30" fmla="*/ 10000 w 10000"/>
                <a:gd name="connsiteY30" fmla="*/ 3720 h 11499"/>
                <a:gd name="connsiteX31" fmla="*/ 8924 w 10000"/>
                <a:gd name="connsiteY31" fmla="*/ 3005 h 11499"/>
                <a:gd name="connsiteX0" fmla="*/ 8924 w 10000"/>
                <a:gd name="connsiteY0" fmla="*/ 1616 h 10110"/>
                <a:gd name="connsiteX1" fmla="*/ 8386 w 10000"/>
                <a:gd name="connsiteY1" fmla="*/ 1616 h 10110"/>
                <a:gd name="connsiteX2" fmla="*/ 8386 w 10000"/>
                <a:gd name="connsiteY2" fmla="*/ 2474 h 10110"/>
                <a:gd name="connsiteX3" fmla="*/ 8027 w 10000"/>
                <a:gd name="connsiteY3" fmla="*/ 2474 h 10110"/>
                <a:gd name="connsiteX4" fmla="*/ 8027 w 10000"/>
                <a:gd name="connsiteY4" fmla="*/ 1616 h 10110"/>
                <a:gd name="connsiteX5" fmla="*/ 8027 w 10000"/>
                <a:gd name="connsiteY5" fmla="*/ 1474 h 10110"/>
                <a:gd name="connsiteX6" fmla="*/ 7489 w 10000"/>
                <a:gd name="connsiteY6" fmla="*/ 1045 h 10110"/>
                <a:gd name="connsiteX7" fmla="*/ 6413 w 10000"/>
                <a:gd name="connsiteY7" fmla="*/ 1045 h 10110"/>
                <a:gd name="connsiteX8" fmla="*/ 6413 w 10000"/>
                <a:gd name="connsiteY8" fmla="*/ 2045 h 10110"/>
                <a:gd name="connsiteX9" fmla="*/ 6233 w 10000"/>
                <a:gd name="connsiteY9" fmla="*/ 2045 h 10110"/>
                <a:gd name="connsiteX10" fmla="*/ 6233 w 10000"/>
                <a:gd name="connsiteY10" fmla="*/ 1045 h 10110"/>
                <a:gd name="connsiteX11" fmla="*/ 6233 w 10000"/>
                <a:gd name="connsiteY11" fmla="*/ 902 h 10110"/>
                <a:gd name="connsiteX12" fmla="*/ 5516 w 10000"/>
                <a:gd name="connsiteY12" fmla="*/ 616 h 10110"/>
                <a:gd name="connsiteX13" fmla="*/ 4439 w 10000"/>
                <a:gd name="connsiteY13" fmla="*/ 616 h 10110"/>
                <a:gd name="connsiteX14" fmla="*/ 4439 w 10000"/>
                <a:gd name="connsiteY14" fmla="*/ 2045 h 10110"/>
                <a:gd name="connsiteX15" fmla="*/ 4260 w 10000"/>
                <a:gd name="connsiteY15" fmla="*/ 2045 h 10110"/>
                <a:gd name="connsiteX16" fmla="*/ 4260 w 10000"/>
                <a:gd name="connsiteY16" fmla="*/ 616 h 10110"/>
                <a:gd name="connsiteX17" fmla="*/ 4260 w 10000"/>
                <a:gd name="connsiteY17" fmla="*/ 331 h 10110"/>
                <a:gd name="connsiteX18" fmla="*/ 2594 w 10000"/>
                <a:gd name="connsiteY18" fmla="*/ 0 h 10110"/>
                <a:gd name="connsiteX19" fmla="*/ 2646 w 10000"/>
                <a:gd name="connsiteY19" fmla="*/ 4474 h 10110"/>
                <a:gd name="connsiteX20" fmla="*/ 1031 w 10000"/>
                <a:gd name="connsiteY20" fmla="*/ 3045 h 10110"/>
                <a:gd name="connsiteX21" fmla="*/ 135 w 10000"/>
                <a:gd name="connsiteY21" fmla="*/ 3188 h 10110"/>
                <a:gd name="connsiteX22" fmla="*/ 135 w 10000"/>
                <a:gd name="connsiteY22" fmla="*/ 3759 h 10110"/>
                <a:gd name="connsiteX23" fmla="*/ 3183 w 10000"/>
                <a:gd name="connsiteY23" fmla="*/ 8045 h 10110"/>
                <a:gd name="connsiteX24" fmla="*/ 3556 w 10000"/>
                <a:gd name="connsiteY24" fmla="*/ 10110 h 10110"/>
                <a:gd name="connsiteX25" fmla="*/ 8462 w 10000"/>
                <a:gd name="connsiteY25" fmla="*/ 10110 h 10110"/>
                <a:gd name="connsiteX26" fmla="*/ 8565 w 10000"/>
                <a:gd name="connsiteY26" fmla="*/ 8045 h 10110"/>
                <a:gd name="connsiteX27" fmla="*/ 9820 w 10000"/>
                <a:gd name="connsiteY27" fmla="*/ 5331 h 10110"/>
                <a:gd name="connsiteX28" fmla="*/ 10000 w 10000"/>
                <a:gd name="connsiteY28" fmla="*/ 4045 h 10110"/>
                <a:gd name="connsiteX29" fmla="*/ 10000 w 10000"/>
                <a:gd name="connsiteY29" fmla="*/ 2331 h 10110"/>
                <a:gd name="connsiteX30" fmla="*/ 8924 w 10000"/>
                <a:gd name="connsiteY30" fmla="*/ 1616 h 10110"/>
                <a:gd name="connsiteX0" fmla="*/ 8924 w 10000"/>
                <a:gd name="connsiteY0" fmla="*/ 1695 h 10189"/>
                <a:gd name="connsiteX1" fmla="*/ 8386 w 10000"/>
                <a:gd name="connsiteY1" fmla="*/ 1695 h 10189"/>
                <a:gd name="connsiteX2" fmla="*/ 8386 w 10000"/>
                <a:gd name="connsiteY2" fmla="*/ 2553 h 10189"/>
                <a:gd name="connsiteX3" fmla="*/ 8027 w 10000"/>
                <a:gd name="connsiteY3" fmla="*/ 2553 h 10189"/>
                <a:gd name="connsiteX4" fmla="*/ 8027 w 10000"/>
                <a:gd name="connsiteY4" fmla="*/ 1695 h 10189"/>
                <a:gd name="connsiteX5" fmla="*/ 8027 w 10000"/>
                <a:gd name="connsiteY5" fmla="*/ 1553 h 10189"/>
                <a:gd name="connsiteX6" fmla="*/ 7489 w 10000"/>
                <a:gd name="connsiteY6" fmla="*/ 1124 h 10189"/>
                <a:gd name="connsiteX7" fmla="*/ 6413 w 10000"/>
                <a:gd name="connsiteY7" fmla="*/ 1124 h 10189"/>
                <a:gd name="connsiteX8" fmla="*/ 6413 w 10000"/>
                <a:gd name="connsiteY8" fmla="*/ 2124 h 10189"/>
                <a:gd name="connsiteX9" fmla="*/ 6233 w 10000"/>
                <a:gd name="connsiteY9" fmla="*/ 2124 h 10189"/>
                <a:gd name="connsiteX10" fmla="*/ 6233 w 10000"/>
                <a:gd name="connsiteY10" fmla="*/ 1124 h 10189"/>
                <a:gd name="connsiteX11" fmla="*/ 6233 w 10000"/>
                <a:gd name="connsiteY11" fmla="*/ 981 h 10189"/>
                <a:gd name="connsiteX12" fmla="*/ 5516 w 10000"/>
                <a:gd name="connsiteY12" fmla="*/ 695 h 10189"/>
                <a:gd name="connsiteX13" fmla="*/ 4439 w 10000"/>
                <a:gd name="connsiteY13" fmla="*/ 695 h 10189"/>
                <a:gd name="connsiteX14" fmla="*/ 4439 w 10000"/>
                <a:gd name="connsiteY14" fmla="*/ 2124 h 10189"/>
                <a:gd name="connsiteX15" fmla="*/ 4260 w 10000"/>
                <a:gd name="connsiteY15" fmla="*/ 2124 h 10189"/>
                <a:gd name="connsiteX16" fmla="*/ 4260 w 10000"/>
                <a:gd name="connsiteY16" fmla="*/ 695 h 10189"/>
                <a:gd name="connsiteX17" fmla="*/ 4260 w 10000"/>
                <a:gd name="connsiteY17" fmla="*/ 410 h 10189"/>
                <a:gd name="connsiteX18" fmla="*/ 2594 w 10000"/>
                <a:gd name="connsiteY18" fmla="*/ 79 h 10189"/>
                <a:gd name="connsiteX19" fmla="*/ 2646 w 10000"/>
                <a:gd name="connsiteY19" fmla="*/ 4553 h 10189"/>
                <a:gd name="connsiteX20" fmla="*/ 1031 w 10000"/>
                <a:gd name="connsiteY20" fmla="*/ 3124 h 10189"/>
                <a:gd name="connsiteX21" fmla="*/ 135 w 10000"/>
                <a:gd name="connsiteY21" fmla="*/ 3267 h 10189"/>
                <a:gd name="connsiteX22" fmla="*/ 135 w 10000"/>
                <a:gd name="connsiteY22" fmla="*/ 3838 h 10189"/>
                <a:gd name="connsiteX23" fmla="*/ 3183 w 10000"/>
                <a:gd name="connsiteY23" fmla="*/ 8124 h 10189"/>
                <a:gd name="connsiteX24" fmla="*/ 3556 w 10000"/>
                <a:gd name="connsiteY24" fmla="*/ 10189 h 10189"/>
                <a:gd name="connsiteX25" fmla="*/ 8462 w 10000"/>
                <a:gd name="connsiteY25" fmla="*/ 10189 h 10189"/>
                <a:gd name="connsiteX26" fmla="*/ 8565 w 10000"/>
                <a:gd name="connsiteY26" fmla="*/ 8124 h 10189"/>
                <a:gd name="connsiteX27" fmla="*/ 9820 w 10000"/>
                <a:gd name="connsiteY27" fmla="*/ 5410 h 10189"/>
                <a:gd name="connsiteX28" fmla="*/ 10000 w 10000"/>
                <a:gd name="connsiteY28" fmla="*/ 4124 h 10189"/>
                <a:gd name="connsiteX29" fmla="*/ 10000 w 10000"/>
                <a:gd name="connsiteY29" fmla="*/ 2410 h 10189"/>
                <a:gd name="connsiteX30" fmla="*/ 8924 w 10000"/>
                <a:gd name="connsiteY30" fmla="*/ 1695 h 10189"/>
                <a:gd name="connsiteX0" fmla="*/ 8924 w 10000"/>
                <a:gd name="connsiteY0" fmla="*/ 1881 h 10375"/>
                <a:gd name="connsiteX1" fmla="*/ 8386 w 10000"/>
                <a:gd name="connsiteY1" fmla="*/ 1881 h 10375"/>
                <a:gd name="connsiteX2" fmla="*/ 8386 w 10000"/>
                <a:gd name="connsiteY2" fmla="*/ 2739 h 10375"/>
                <a:gd name="connsiteX3" fmla="*/ 8027 w 10000"/>
                <a:gd name="connsiteY3" fmla="*/ 2739 h 10375"/>
                <a:gd name="connsiteX4" fmla="*/ 8027 w 10000"/>
                <a:gd name="connsiteY4" fmla="*/ 1881 h 10375"/>
                <a:gd name="connsiteX5" fmla="*/ 8027 w 10000"/>
                <a:gd name="connsiteY5" fmla="*/ 1739 h 10375"/>
                <a:gd name="connsiteX6" fmla="*/ 7489 w 10000"/>
                <a:gd name="connsiteY6" fmla="*/ 1310 h 10375"/>
                <a:gd name="connsiteX7" fmla="*/ 6413 w 10000"/>
                <a:gd name="connsiteY7" fmla="*/ 1310 h 10375"/>
                <a:gd name="connsiteX8" fmla="*/ 6413 w 10000"/>
                <a:gd name="connsiteY8" fmla="*/ 2310 h 10375"/>
                <a:gd name="connsiteX9" fmla="*/ 6233 w 10000"/>
                <a:gd name="connsiteY9" fmla="*/ 2310 h 10375"/>
                <a:gd name="connsiteX10" fmla="*/ 6233 w 10000"/>
                <a:gd name="connsiteY10" fmla="*/ 1310 h 10375"/>
                <a:gd name="connsiteX11" fmla="*/ 6233 w 10000"/>
                <a:gd name="connsiteY11" fmla="*/ 1167 h 10375"/>
                <a:gd name="connsiteX12" fmla="*/ 5516 w 10000"/>
                <a:gd name="connsiteY12" fmla="*/ 881 h 10375"/>
                <a:gd name="connsiteX13" fmla="*/ 4439 w 10000"/>
                <a:gd name="connsiteY13" fmla="*/ 881 h 10375"/>
                <a:gd name="connsiteX14" fmla="*/ 4439 w 10000"/>
                <a:gd name="connsiteY14" fmla="*/ 2310 h 10375"/>
                <a:gd name="connsiteX15" fmla="*/ 4260 w 10000"/>
                <a:gd name="connsiteY15" fmla="*/ 2310 h 10375"/>
                <a:gd name="connsiteX16" fmla="*/ 4260 w 10000"/>
                <a:gd name="connsiteY16" fmla="*/ 881 h 10375"/>
                <a:gd name="connsiteX17" fmla="*/ 4260 w 10000"/>
                <a:gd name="connsiteY17" fmla="*/ 596 h 10375"/>
                <a:gd name="connsiteX18" fmla="*/ 2594 w 10000"/>
                <a:gd name="connsiteY18" fmla="*/ 265 h 10375"/>
                <a:gd name="connsiteX19" fmla="*/ 2646 w 10000"/>
                <a:gd name="connsiteY19" fmla="*/ 4739 h 10375"/>
                <a:gd name="connsiteX20" fmla="*/ 1031 w 10000"/>
                <a:gd name="connsiteY20" fmla="*/ 3310 h 10375"/>
                <a:gd name="connsiteX21" fmla="*/ 135 w 10000"/>
                <a:gd name="connsiteY21" fmla="*/ 3453 h 10375"/>
                <a:gd name="connsiteX22" fmla="*/ 135 w 10000"/>
                <a:gd name="connsiteY22" fmla="*/ 4024 h 10375"/>
                <a:gd name="connsiteX23" fmla="*/ 3183 w 10000"/>
                <a:gd name="connsiteY23" fmla="*/ 8310 h 10375"/>
                <a:gd name="connsiteX24" fmla="*/ 3556 w 10000"/>
                <a:gd name="connsiteY24" fmla="*/ 10375 h 10375"/>
                <a:gd name="connsiteX25" fmla="*/ 8462 w 10000"/>
                <a:gd name="connsiteY25" fmla="*/ 10375 h 10375"/>
                <a:gd name="connsiteX26" fmla="*/ 8565 w 10000"/>
                <a:gd name="connsiteY26" fmla="*/ 8310 h 10375"/>
                <a:gd name="connsiteX27" fmla="*/ 9820 w 10000"/>
                <a:gd name="connsiteY27" fmla="*/ 5596 h 10375"/>
                <a:gd name="connsiteX28" fmla="*/ 10000 w 10000"/>
                <a:gd name="connsiteY28" fmla="*/ 4310 h 10375"/>
                <a:gd name="connsiteX29" fmla="*/ 10000 w 10000"/>
                <a:gd name="connsiteY29" fmla="*/ 2596 h 10375"/>
                <a:gd name="connsiteX30" fmla="*/ 8924 w 10000"/>
                <a:gd name="connsiteY30" fmla="*/ 1881 h 10375"/>
                <a:gd name="connsiteX0" fmla="*/ 8924 w 10000"/>
                <a:gd name="connsiteY0" fmla="*/ 1881 h 10375"/>
                <a:gd name="connsiteX1" fmla="*/ 8386 w 10000"/>
                <a:gd name="connsiteY1" fmla="*/ 1881 h 10375"/>
                <a:gd name="connsiteX2" fmla="*/ 8386 w 10000"/>
                <a:gd name="connsiteY2" fmla="*/ 2739 h 10375"/>
                <a:gd name="connsiteX3" fmla="*/ 8027 w 10000"/>
                <a:gd name="connsiteY3" fmla="*/ 2739 h 10375"/>
                <a:gd name="connsiteX4" fmla="*/ 8027 w 10000"/>
                <a:gd name="connsiteY4" fmla="*/ 1881 h 10375"/>
                <a:gd name="connsiteX5" fmla="*/ 8027 w 10000"/>
                <a:gd name="connsiteY5" fmla="*/ 1739 h 10375"/>
                <a:gd name="connsiteX6" fmla="*/ 7489 w 10000"/>
                <a:gd name="connsiteY6" fmla="*/ 1310 h 10375"/>
                <a:gd name="connsiteX7" fmla="*/ 6413 w 10000"/>
                <a:gd name="connsiteY7" fmla="*/ 1310 h 10375"/>
                <a:gd name="connsiteX8" fmla="*/ 6413 w 10000"/>
                <a:gd name="connsiteY8" fmla="*/ 2310 h 10375"/>
                <a:gd name="connsiteX9" fmla="*/ 6233 w 10000"/>
                <a:gd name="connsiteY9" fmla="*/ 2310 h 10375"/>
                <a:gd name="connsiteX10" fmla="*/ 6233 w 10000"/>
                <a:gd name="connsiteY10" fmla="*/ 1310 h 10375"/>
                <a:gd name="connsiteX11" fmla="*/ 6233 w 10000"/>
                <a:gd name="connsiteY11" fmla="*/ 1167 h 10375"/>
                <a:gd name="connsiteX12" fmla="*/ 5516 w 10000"/>
                <a:gd name="connsiteY12" fmla="*/ 881 h 10375"/>
                <a:gd name="connsiteX13" fmla="*/ 4439 w 10000"/>
                <a:gd name="connsiteY13" fmla="*/ 881 h 10375"/>
                <a:gd name="connsiteX14" fmla="*/ 4439 w 10000"/>
                <a:gd name="connsiteY14" fmla="*/ 2310 h 10375"/>
                <a:gd name="connsiteX15" fmla="*/ 4260 w 10000"/>
                <a:gd name="connsiteY15" fmla="*/ 2310 h 10375"/>
                <a:gd name="connsiteX16" fmla="*/ 4260 w 10000"/>
                <a:gd name="connsiteY16" fmla="*/ 881 h 10375"/>
                <a:gd name="connsiteX17" fmla="*/ 4260 w 10000"/>
                <a:gd name="connsiteY17" fmla="*/ 596 h 10375"/>
                <a:gd name="connsiteX18" fmla="*/ 2594 w 10000"/>
                <a:gd name="connsiteY18" fmla="*/ 265 h 10375"/>
                <a:gd name="connsiteX19" fmla="*/ 2646 w 10000"/>
                <a:gd name="connsiteY19" fmla="*/ 4739 h 10375"/>
                <a:gd name="connsiteX20" fmla="*/ 1401 w 10000"/>
                <a:gd name="connsiteY20" fmla="*/ 3015 h 10375"/>
                <a:gd name="connsiteX21" fmla="*/ 135 w 10000"/>
                <a:gd name="connsiteY21" fmla="*/ 3453 h 10375"/>
                <a:gd name="connsiteX22" fmla="*/ 135 w 10000"/>
                <a:gd name="connsiteY22" fmla="*/ 4024 h 10375"/>
                <a:gd name="connsiteX23" fmla="*/ 3183 w 10000"/>
                <a:gd name="connsiteY23" fmla="*/ 8310 h 10375"/>
                <a:gd name="connsiteX24" fmla="*/ 3556 w 10000"/>
                <a:gd name="connsiteY24" fmla="*/ 10375 h 10375"/>
                <a:gd name="connsiteX25" fmla="*/ 8462 w 10000"/>
                <a:gd name="connsiteY25" fmla="*/ 10375 h 10375"/>
                <a:gd name="connsiteX26" fmla="*/ 8565 w 10000"/>
                <a:gd name="connsiteY26" fmla="*/ 8310 h 10375"/>
                <a:gd name="connsiteX27" fmla="*/ 9820 w 10000"/>
                <a:gd name="connsiteY27" fmla="*/ 5596 h 10375"/>
                <a:gd name="connsiteX28" fmla="*/ 10000 w 10000"/>
                <a:gd name="connsiteY28" fmla="*/ 4310 h 10375"/>
                <a:gd name="connsiteX29" fmla="*/ 10000 w 10000"/>
                <a:gd name="connsiteY29" fmla="*/ 2596 h 10375"/>
                <a:gd name="connsiteX30" fmla="*/ 8924 w 10000"/>
                <a:gd name="connsiteY30" fmla="*/ 1881 h 10375"/>
                <a:gd name="connsiteX0" fmla="*/ 8924 w 10000"/>
                <a:gd name="connsiteY0" fmla="*/ 1881 h 10375"/>
                <a:gd name="connsiteX1" fmla="*/ 8386 w 10000"/>
                <a:gd name="connsiteY1" fmla="*/ 1881 h 10375"/>
                <a:gd name="connsiteX2" fmla="*/ 8386 w 10000"/>
                <a:gd name="connsiteY2" fmla="*/ 2739 h 10375"/>
                <a:gd name="connsiteX3" fmla="*/ 8027 w 10000"/>
                <a:gd name="connsiteY3" fmla="*/ 2739 h 10375"/>
                <a:gd name="connsiteX4" fmla="*/ 8027 w 10000"/>
                <a:gd name="connsiteY4" fmla="*/ 1881 h 10375"/>
                <a:gd name="connsiteX5" fmla="*/ 8027 w 10000"/>
                <a:gd name="connsiteY5" fmla="*/ 1739 h 10375"/>
                <a:gd name="connsiteX6" fmla="*/ 7489 w 10000"/>
                <a:gd name="connsiteY6" fmla="*/ 1310 h 10375"/>
                <a:gd name="connsiteX7" fmla="*/ 6413 w 10000"/>
                <a:gd name="connsiteY7" fmla="*/ 1310 h 10375"/>
                <a:gd name="connsiteX8" fmla="*/ 6413 w 10000"/>
                <a:gd name="connsiteY8" fmla="*/ 2310 h 10375"/>
                <a:gd name="connsiteX9" fmla="*/ 6233 w 10000"/>
                <a:gd name="connsiteY9" fmla="*/ 2310 h 10375"/>
                <a:gd name="connsiteX10" fmla="*/ 6233 w 10000"/>
                <a:gd name="connsiteY10" fmla="*/ 1310 h 10375"/>
                <a:gd name="connsiteX11" fmla="*/ 6233 w 10000"/>
                <a:gd name="connsiteY11" fmla="*/ 1167 h 10375"/>
                <a:gd name="connsiteX12" fmla="*/ 5516 w 10000"/>
                <a:gd name="connsiteY12" fmla="*/ 881 h 10375"/>
                <a:gd name="connsiteX13" fmla="*/ 4439 w 10000"/>
                <a:gd name="connsiteY13" fmla="*/ 881 h 10375"/>
                <a:gd name="connsiteX14" fmla="*/ 4439 w 10000"/>
                <a:gd name="connsiteY14" fmla="*/ 2310 h 10375"/>
                <a:gd name="connsiteX15" fmla="*/ 4260 w 10000"/>
                <a:gd name="connsiteY15" fmla="*/ 2310 h 10375"/>
                <a:gd name="connsiteX16" fmla="*/ 4260 w 10000"/>
                <a:gd name="connsiteY16" fmla="*/ 881 h 10375"/>
                <a:gd name="connsiteX17" fmla="*/ 4260 w 10000"/>
                <a:gd name="connsiteY17" fmla="*/ 596 h 10375"/>
                <a:gd name="connsiteX18" fmla="*/ 2594 w 10000"/>
                <a:gd name="connsiteY18" fmla="*/ 265 h 10375"/>
                <a:gd name="connsiteX19" fmla="*/ 2523 w 10000"/>
                <a:gd name="connsiteY19" fmla="*/ 4051 h 10375"/>
                <a:gd name="connsiteX20" fmla="*/ 1401 w 10000"/>
                <a:gd name="connsiteY20" fmla="*/ 3015 h 10375"/>
                <a:gd name="connsiteX21" fmla="*/ 135 w 10000"/>
                <a:gd name="connsiteY21" fmla="*/ 3453 h 10375"/>
                <a:gd name="connsiteX22" fmla="*/ 135 w 10000"/>
                <a:gd name="connsiteY22" fmla="*/ 4024 h 10375"/>
                <a:gd name="connsiteX23" fmla="*/ 3183 w 10000"/>
                <a:gd name="connsiteY23" fmla="*/ 8310 h 10375"/>
                <a:gd name="connsiteX24" fmla="*/ 3556 w 10000"/>
                <a:gd name="connsiteY24" fmla="*/ 10375 h 10375"/>
                <a:gd name="connsiteX25" fmla="*/ 8462 w 10000"/>
                <a:gd name="connsiteY25" fmla="*/ 10375 h 10375"/>
                <a:gd name="connsiteX26" fmla="*/ 8565 w 10000"/>
                <a:gd name="connsiteY26" fmla="*/ 8310 h 10375"/>
                <a:gd name="connsiteX27" fmla="*/ 9820 w 10000"/>
                <a:gd name="connsiteY27" fmla="*/ 5596 h 10375"/>
                <a:gd name="connsiteX28" fmla="*/ 10000 w 10000"/>
                <a:gd name="connsiteY28" fmla="*/ 4310 h 10375"/>
                <a:gd name="connsiteX29" fmla="*/ 10000 w 10000"/>
                <a:gd name="connsiteY29" fmla="*/ 2596 h 10375"/>
                <a:gd name="connsiteX30" fmla="*/ 8924 w 10000"/>
                <a:gd name="connsiteY30" fmla="*/ 1881 h 10375"/>
                <a:gd name="connsiteX0" fmla="*/ 8852 w 9928"/>
                <a:gd name="connsiteY0" fmla="*/ 1881 h 10375"/>
                <a:gd name="connsiteX1" fmla="*/ 8314 w 9928"/>
                <a:gd name="connsiteY1" fmla="*/ 1881 h 10375"/>
                <a:gd name="connsiteX2" fmla="*/ 8314 w 9928"/>
                <a:gd name="connsiteY2" fmla="*/ 2739 h 10375"/>
                <a:gd name="connsiteX3" fmla="*/ 7955 w 9928"/>
                <a:gd name="connsiteY3" fmla="*/ 2739 h 10375"/>
                <a:gd name="connsiteX4" fmla="*/ 7955 w 9928"/>
                <a:gd name="connsiteY4" fmla="*/ 1881 h 10375"/>
                <a:gd name="connsiteX5" fmla="*/ 7955 w 9928"/>
                <a:gd name="connsiteY5" fmla="*/ 1739 h 10375"/>
                <a:gd name="connsiteX6" fmla="*/ 7417 w 9928"/>
                <a:gd name="connsiteY6" fmla="*/ 1310 h 10375"/>
                <a:gd name="connsiteX7" fmla="*/ 6341 w 9928"/>
                <a:gd name="connsiteY7" fmla="*/ 1310 h 10375"/>
                <a:gd name="connsiteX8" fmla="*/ 6341 w 9928"/>
                <a:gd name="connsiteY8" fmla="*/ 2310 h 10375"/>
                <a:gd name="connsiteX9" fmla="*/ 6161 w 9928"/>
                <a:gd name="connsiteY9" fmla="*/ 2310 h 10375"/>
                <a:gd name="connsiteX10" fmla="*/ 6161 w 9928"/>
                <a:gd name="connsiteY10" fmla="*/ 1310 h 10375"/>
                <a:gd name="connsiteX11" fmla="*/ 6161 w 9928"/>
                <a:gd name="connsiteY11" fmla="*/ 1167 h 10375"/>
                <a:gd name="connsiteX12" fmla="*/ 5444 w 9928"/>
                <a:gd name="connsiteY12" fmla="*/ 881 h 10375"/>
                <a:gd name="connsiteX13" fmla="*/ 4367 w 9928"/>
                <a:gd name="connsiteY13" fmla="*/ 881 h 10375"/>
                <a:gd name="connsiteX14" fmla="*/ 4367 w 9928"/>
                <a:gd name="connsiteY14" fmla="*/ 2310 h 10375"/>
                <a:gd name="connsiteX15" fmla="*/ 4188 w 9928"/>
                <a:gd name="connsiteY15" fmla="*/ 2310 h 10375"/>
                <a:gd name="connsiteX16" fmla="*/ 4188 w 9928"/>
                <a:gd name="connsiteY16" fmla="*/ 881 h 10375"/>
                <a:gd name="connsiteX17" fmla="*/ 4188 w 9928"/>
                <a:gd name="connsiteY17" fmla="*/ 596 h 10375"/>
                <a:gd name="connsiteX18" fmla="*/ 2522 w 9928"/>
                <a:gd name="connsiteY18" fmla="*/ 265 h 10375"/>
                <a:gd name="connsiteX19" fmla="*/ 2451 w 9928"/>
                <a:gd name="connsiteY19" fmla="*/ 4051 h 10375"/>
                <a:gd name="connsiteX20" fmla="*/ 1329 w 9928"/>
                <a:gd name="connsiteY20" fmla="*/ 3015 h 10375"/>
                <a:gd name="connsiteX21" fmla="*/ 310 w 9928"/>
                <a:gd name="connsiteY21" fmla="*/ 2863 h 10375"/>
                <a:gd name="connsiteX22" fmla="*/ 63 w 9928"/>
                <a:gd name="connsiteY22" fmla="*/ 4024 h 10375"/>
                <a:gd name="connsiteX23" fmla="*/ 3111 w 9928"/>
                <a:gd name="connsiteY23" fmla="*/ 8310 h 10375"/>
                <a:gd name="connsiteX24" fmla="*/ 3484 w 9928"/>
                <a:gd name="connsiteY24" fmla="*/ 10375 h 10375"/>
                <a:gd name="connsiteX25" fmla="*/ 8390 w 9928"/>
                <a:gd name="connsiteY25" fmla="*/ 10375 h 10375"/>
                <a:gd name="connsiteX26" fmla="*/ 8493 w 9928"/>
                <a:gd name="connsiteY26" fmla="*/ 8310 h 10375"/>
                <a:gd name="connsiteX27" fmla="*/ 9748 w 9928"/>
                <a:gd name="connsiteY27" fmla="*/ 5596 h 10375"/>
                <a:gd name="connsiteX28" fmla="*/ 9928 w 9928"/>
                <a:gd name="connsiteY28" fmla="*/ 4310 h 10375"/>
                <a:gd name="connsiteX29" fmla="*/ 9928 w 9928"/>
                <a:gd name="connsiteY29" fmla="*/ 2596 h 10375"/>
                <a:gd name="connsiteX30" fmla="*/ 8852 w 9928"/>
                <a:gd name="connsiteY30" fmla="*/ 1881 h 10375"/>
                <a:gd name="connsiteX0" fmla="*/ 8818 w 9902"/>
                <a:gd name="connsiteY0" fmla="*/ 1813 h 10000"/>
                <a:gd name="connsiteX1" fmla="*/ 8276 w 9902"/>
                <a:gd name="connsiteY1" fmla="*/ 1813 h 10000"/>
                <a:gd name="connsiteX2" fmla="*/ 8276 w 9902"/>
                <a:gd name="connsiteY2" fmla="*/ 2640 h 10000"/>
                <a:gd name="connsiteX3" fmla="*/ 7915 w 9902"/>
                <a:gd name="connsiteY3" fmla="*/ 2640 h 10000"/>
                <a:gd name="connsiteX4" fmla="*/ 7915 w 9902"/>
                <a:gd name="connsiteY4" fmla="*/ 1813 h 10000"/>
                <a:gd name="connsiteX5" fmla="*/ 7915 w 9902"/>
                <a:gd name="connsiteY5" fmla="*/ 1676 h 10000"/>
                <a:gd name="connsiteX6" fmla="*/ 7373 w 9902"/>
                <a:gd name="connsiteY6" fmla="*/ 1263 h 10000"/>
                <a:gd name="connsiteX7" fmla="*/ 6289 w 9902"/>
                <a:gd name="connsiteY7" fmla="*/ 1263 h 10000"/>
                <a:gd name="connsiteX8" fmla="*/ 6289 w 9902"/>
                <a:gd name="connsiteY8" fmla="*/ 2227 h 10000"/>
                <a:gd name="connsiteX9" fmla="*/ 6108 w 9902"/>
                <a:gd name="connsiteY9" fmla="*/ 2227 h 10000"/>
                <a:gd name="connsiteX10" fmla="*/ 6108 w 9902"/>
                <a:gd name="connsiteY10" fmla="*/ 1263 h 10000"/>
                <a:gd name="connsiteX11" fmla="*/ 6108 w 9902"/>
                <a:gd name="connsiteY11" fmla="*/ 1125 h 10000"/>
                <a:gd name="connsiteX12" fmla="*/ 5385 w 9902"/>
                <a:gd name="connsiteY12" fmla="*/ 849 h 10000"/>
                <a:gd name="connsiteX13" fmla="*/ 4301 w 9902"/>
                <a:gd name="connsiteY13" fmla="*/ 849 h 10000"/>
                <a:gd name="connsiteX14" fmla="*/ 4301 w 9902"/>
                <a:gd name="connsiteY14" fmla="*/ 2227 h 10000"/>
                <a:gd name="connsiteX15" fmla="*/ 4120 w 9902"/>
                <a:gd name="connsiteY15" fmla="*/ 2227 h 10000"/>
                <a:gd name="connsiteX16" fmla="*/ 4120 w 9902"/>
                <a:gd name="connsiteY16" fmla="*/ 849 h 10000"/>
                <a:gd name="connsiteX17" fmla="*/ 4120 w 9902"/>
                <a:gd name="connsiteY17" fmla="*/ 574 h 10000"/>
                <a:gd name="connsiteX18" fmla="*/ 2442 w 9902"/>
                <a:gd name="connsiteY18" fmla="*/ 255 h 10000"/>
                <a:gd name="connsiteX19" fmla="*/ 2371 w 9902"/>
                <a:gd name="connsiteY19" fmla="*/ 3905 h 10000"/>
                <a:gd name="connsiteX20" fmla="*/ 1241 w 9902"/>
                <a:gd name="connsiteY20" fmla="*/ 2906 h 10000"/>
                <a:gd name="connsiteX21" fmla="*/ 214 w 9902"/>
                <a:gd name="connsiteY21" fmla="*/ 2760 h 10000"/>
                <a:gd name="connsiteX22" fmla="*/ 89 w 9902"/>
                <a:gd name="connsiteY22" fmla="*/ 3500 h 10000"/>
                <a:gd name="connsiteX23" fmla="*/ 3036 w 9902"/>
                <a:gd name="connsiteY23" fmla="*/ 8010 h 10000"/>
                <a:gd name="connsiteX24" fmla="*/ 3411 w 9902"/>
                <a:gd name="connsiteY24" fmla="*/ 10000 h 10000"/>
                <a:gd name="connsiteX25" fmla="*/ 8353 w 9902"/>
                <a:gd name="connsiteY25" fmla="*/ 10000 h 10000"/>
                <a:gd name="connsiteX26" fmla="*/ 8457 w 9902"/>
                <a:gd name="connsiteY26" fmla="*/ 8010 h 10000"/>
                <a:gd name="connsiteX27" fmla="*/ 9721 w 9902"/>
                <a:gd name="connsiteY27" fmla="*/ 5394 h 10000"/>
                <a:gd name="connsiteX28" fmla="*/ 9902 w 9902"/>
                <a:gd name="connsiteY28" fmla="*/ 4154 h 10000"/>
                <a:gd name="connsiteX29" fmla="*/ 9902 w 9902"/>
                <a:gd name="connsiteY29" fmla="*/ 2502 h 10000"/>
                <a:gd name="connsiteX30" fmla="*/ 8818 w 9902"/>
                <a:gd name="connsiteY30" fmla="*/ 1813 h 10000"/>
                <a:gd name="connsiteX0" fmla="*/ 8952 w 10047"/>
                <a:gd name="connsiteY0" fmla="*/ 1813 h 10000"/>
                <a:gd name="connsiteX1" fmla="*/ 8405 w 10047"/>
                <a:gd name="connsiteY1" fmla="*/ 1813 h 10000"/>
                <a:gd name="connsiteX2" fmla="*/ 8405 w 10047"/>
                <a:gd name="connsiteY2" fmla="*/ 2640 h 10000"/>
                <a:gd name="connsiteX3" fmla="*/ 8040 w 10047"/>
                <a:gd name="connsiteY3" fmla="*/ 2640 h 10000"/>
                <a:gd name="connsiteX4" fmla="*/ 8040 w 10047"/>
                <a:gd name="connsiteY4" fmla="*/ 1813 h 10000"/>
                <a:gd name="connsiteX5" fmla="*/ 8040 w 10047"/>
                <a:gd name="connsiteY5" fmla="*/ 1676 h 10000"/>
                <a:gd name="connsiteX6" fmla="*/ 7493 w 10047"/>
                <a:gd name="connsiteY6" fmla="*/ 1263 h 10000"/>
                <a:gd name="connsiteX7" fmla="*/ 6398 w 10047"/>
                <a:gd name="connsiteY7" fmla="*/ 1263 h 10000"/>
                <a:gd name="connsiteX8" fmla="*/ 6398 w 10047"/>
                <a:gd name="connsiteY8" fmla="*/ 2227 h 10000"/>
                <a:gd name="connsiteX9" fmla="*/ 6215 w 10047"/>
                <a:gd name="connsiteY9" fmla="*/ 2227 h 10000"/>
                <a:gd name="connsiteX10" fmla="*/ 6215 w 10047"/>
                <a:gd name="connsiteY10" fmla="*/ 1263 h 10000"/>
                <a:gd name="connsiteX11" fmla="*/ 6215 w 10047"/>
                <a:gd name="connsiteY11" fmla="*/ 1125 h 10000"/>
                <a:gd name="connsiteX12" fmla="*/ 5485 w 10047"/>
                <a:gd name="connsiteY12" fmla="*/ 849 h 10000"/>
                <a:gd name="connsiteX13" fmla="*/ 4391 w 10047"/>
                <a:gd name="connsiteY13" fmla="*/ 849 h 10000"/>
                <a:gd name="connsiteX14" fmla="*/ 4391 w 10047"/>
                <a:gd name="connsiteY14" fmla="*/ 2227 h 10000"/>
                <a:gd name="connsiteX15" fmla="*/ 4208 w 10047"/>
                <a:gd name="connsiteY15" fmla="*/ 2227 h 10000"/>
                <a:gd name="connsiteX16" fmla="*/ 4208 w 10047"/>
                <a:gd name="connsiteY16" fmla="*/ 849 h 10000"/>
                <a:gd name="connsiteX17" fmla="*/ 4208 w 10047"/>
                <a:gd name="connsiteY17" fmla="*/ 574 h 10000"/>
                <a:gd name="connsiteX18" fmla="*/ 2513 w 10047"/>
                <a:gd name="connsiteY18" fmla="*/ 255 h 10000"/>
                <a:gd name="connsiteX19" fmla="*/ 2441 w 10047"/>
                <a:gd name="connsiteY19" fmla="*/ 3905 h 10000"/>
                <a:gd name="connsiteX20" fmla="*/ 1300 w 10047"/>
                <a:gd name="connsiteY20" fmla="*/ 2906 h 10000"/>
                <a:gd name="connsiteX21" fmla="*/ 137 w 10047"/>
                <a:gd name="connsiteY21" fmla="*/ 2570 h 10000"/>
                <a:gd name="connsiteX22" fmla="*/ 137 w 10047"/>
                <a:gd name="connsiteY22" fmla="*/ 3500 h 10000"/>
                <a:gd name="connsiteX23" fmla="*/ 3113 w 10047"/>
                <a:gd name="connsiteY23" fmla="*/ 8010 h 10000"/>
                <a:gd name="connsiteX24" fmla="*/ 3492 w 10047"/>
                <a:gd name="connsiteY24" fmla="*/ 10000 h 10000"/>
                <a:gd name="connsiteX25" fmla="*/ 8483 w 10047"/>
                <a:gd name="connsiteY25" fmla="*/ 10000 h 10000"/>
                <a:gd name="connsiteX26" fmla="*/ 8588 w 10047"/>
                <a:gd name="connsiteY26" fmla="*/ 8010 h 10000"/>
                <a:gd name="connsiteX27" fmla="*/ 9864 w 10047"/>
                <a:gd name="connsiteY27" fmla="*/ 5394 h 10000"/>
                <a:gd name="connsiteX28" fmla="*/ 10047 w 10047"/>
                <a:gd name="connsiteY28" fmla="*/ 4154 h 10000"/>
                <a:gd name="connsiteX29" fmla="*/ 10047 w 10047"/>
                <a:gd name="connsiteY29" fmla="*/ 2502 h 10000"/>
                <a:gd name="connsiteX30" fmla="*/ 8952 w 10047"/>
                <a:gd name="connsiteY30" fmla="*/ 1813 h 10000"/>
                <a:gd name="connsiteX0" fmla="*/ 8952 w 10047"/>
                <a:gd name="connsiteY0" fmla="*/ 1813 h 10000"/>
                <a:gd name="connsiteX1" fmla="*/ 8405 w 10047"/>
                <a:gd name="connsiteY1" fmla="*/ 1813 h 10000"/>
                <a:gd name="connsiteX2" fmla="*/ 8405 w 10047"/>
                <a:gd name="connsiteY2" fmla="*/ 2640 h 10000"/>
                <a:gd name="connsiteX3" fmla="*/ 8040 w 10047"/>
                <a:gd name="connsiteY3" fmla="*/ 2640 h 10000"/>
                <a:gd name="connsiteX4" fmla="*/ 8040 w 10047"/>
                <a:gd name="connsiteY4" fmla="*/ 1813 h 10000"/>
                <a:gd name="connsiteX5" fmla="*/ 8040 w 10047"/>
                <a:gd name="connsiteY5" fmla="*/ 1676 h 10000"/>
                <a:gd name="connsiteX6" fmla="*/ 7493 w 10047"/>
                <a:gd name="connsiteY6" fmla="*/ 1263 h 10000"/>
                <a:gd name="connsiteX7" fmla="*/ 6398 w 10047"/>
                <a:gd name="connsiteY7" fmla="*/ 1263 h 10000"/>
                <a:gd name="connsiteX8" fmla="*/ 6398 w 10047"/>
                <a:gd name="connsiteY8" fmla="*/ 2227 h 10000"/>
                <a:gd name="connsiteX9" fmla="*/ 6215 w 10047"/>
                <a:gd name="connsiteY9" fmla="*/ 2227 h 10000"/>
                <a:gd name="connsiteX10" fmla="*/ 6215 w 10047"/>
                <a:gd name="connsiteY10" fmla="*/ 1263 h 10000"/>
                <a:gd name="connsiteX11" fmla="*/ 6215 w 10047"/>
                <a:gd name="connsiteY11" fmla="*/ 1125 h 10000"/>
                <a:gd name="connsiteX12" fmla="*/ 5485 w 10047"/>
                <a:gd name="connsiteY12" fmla="*/ 849 h 10000"/>
                <a:gd name="connsiteX13" fmla="*/ 4391 w 10047"/>
                <a:gd name="connsiteY13" fmla="*/ 849 h 10000"/>
                <a:gd name="connsiteX14" fmla="*/ 4391 w 10047"/>
                <a:gd name="connsiteY14" fmla="*/ 2227 h 10000"/>
                <a:gd name="connsiteX15" fmla="*/ 4208 w 10047"/>
                <a:gd name="connsiteY15" fmla="*/ 2227 h 10000"/>
                <a:gd name="connsiteX16" fmla="*/ 4208 w 10047"/>
                <a:gd name="connsiteY16" fmla="*/ 849 h 10000"/>
                <a:gd name="connsiteX17" fmla="*/ 4208 w 10047"/>
                <a:gd name="connsiteY17" fmla="*/ 574 h 10000"/>
                <a:gd name="connsiteX18" fmla="*/ 2513 w 10047"/>
                <a:gd name="connsiteY18" fmla="*/ 255 h 10000"/>
                <a:gd name="connsiteX19" fmla="*/ 2441 w 10047"/>
                <a:gd name="connsiteY19" fmla="*/ 3905 h 10000"/>
                <a:gd name="connsiteX20" fmla="*/ 1300 w 10047"/>
                <a:gd name="connsiteY20" fmla="*/ 2622 h 10000"/>
                <a:gd name="connsiteX21" fmla="*/ 137 w 10047"/>
                <a:gd name="connsiteY21" fmla="*/ 2570 h 10000"/>
                <a:gd name="connsiteX22" fmla="*/ 137 w 10047"/>
                <a:gd name="connsiteY22" fmla="*/ 3500 h 10000"/>
                <a:gd name="connsiteX23" fmla="*/ 3113 w 10047"/>
                <a:gd name="connsiteY23" fmla="*/ 8010 h 10000"/>
                <a:gd name="connsiteX24" fmla="*/ 3492 w 10047"/>
                <a:gd name="connsiteY24" fmla="*/ 10000 h 10000"/>
                <a:gd name="connsiteX25" fmla="*/ 8483 w 10047"/>
                <a:gd name="connsiteY25" fmla="*/ 10000 h 10000"/>
                <a:gd name="connsiteX26" fmla="*/ 8588 w 10047"/>
                <a:gd name="connsiteY26" fmla="*/ 8010 h 10000"/>
                <a:gd name="connsiteX27" fmla="*/ 9864 w 10047"/>
                <a:gd name="connsiteY27" fmla="*/ 5394 h 10000"/>
                <a:gd name="connsiteX28" fmla="*/ 10047 w 10047"/>
                <a:gd name="connsiteY28" fmla="*/ 4154 h 10000"/>
                <a:gd name="connsiteX29" fmla="*/ 10047 w 10047"/>
                <a:gd name="connsiteY29" fmla="*/ 2502 h 10000"/>
                <a:gd name="connsiteX30" fmla="*/ 8952 w 10047"/>
                <a:gd name="connsiteY30" fmla="*/ 181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0047" h="10000">
                  <a:moveTo>
                    <a:pt x="8952" y="1813"/>
                  </a:moveTo>
                  <a:lnTo>
                    <a:pt x="8405" y="1813"/>
                  </a:lnTo>
                  <a:lnTo>
                    <a:pt x="8405" y="2640"/>
                  </a:lnTo>
                  <a:lnTo>
                    <a:pt x="8040" y="2640"/>
                  </a:lnTo>
                  <a:lnTo>
                    <a:pt x="8040" y="1813"/>
                  </a:lnTo>
                  <a:lnTo>
                    <a:pt x="8040" y="1676"/>
                  </a:lnTo>
                  <a:cubicBezTo>
                    <a:pt x="8040" y="1538"/>
                    <a:pt x="7858" y="1263"/>
                    <a:pt x="7493" y="1263"/>
                  </a:cubicBezTo>
                  <a:lnTo>
                    <a:pt x="6398" y="1263"/>
                  </a:lnTo>
                  <a:lnTo>
                    <a:pt x="6398" y="2227"/>
                  </a:lnTo>
                  <a:lnTo>
                    <a:pt x="6215" y="2227"/>
                  </a:lnTo>
                  <a:lnTo>
                    <a:pt x="6215" y="1263"/>
                  </a:lnTo>
                  <a:lnTo>
                    <a:pt x="6215" y="1125"/>
                  </a:lnTo>
                  <a:cubicBezTo>
                    <a:pt x="6215" y="987"/>
                    <a:pt x="5851" y="849"/>
                    <a:pt x="5485" y="849"/>
                  </a:cubicBezTo>
                  <a:lnTo>
                    <a:pt x="4391" y="849"/>
                  </a:lnTo>
                  <a:lnTo>
                    <a:pt x="4391" y="2227"/>
                  </a:lnTo>
                  <a:lnTo>
                    <a:pt x="4208" y="2227"/>
                  </a:lnTo>
                  <a:lnTo>
                    <a:pt x="4208" y="849"/>
                  </a:lnTo>
                  <a:cubicBezTo>
                    <a:pt x="4208" y="758"/>
                    <a:pt x="4269" y="645"/>
                    <a:pt x="4208" y="574"/>
                  </a:cubicBezTo>
                  <a:cubicBezTo>
                    <a:pt x="3581" y="-147"/>
                    <a:pt x="3078" y="-113"/>
                    <a:pt x="2513" y="255"/>
                  </a:cubicBezTo>
                  <a:cubicBezTo>
                    <a:pt x="2530" y="1693"/>
                    <a:pt x="2643" y="3511"/>
                    <a:pt x="2441" y="3905"/>
                  </a:cubicBezTo>
                  <a:cubicBezTo>
                    <a:pt x="2239" y="4300"/>
                    <a:pt x="1684" y="2844"/>
                    <a:pt x="1300" y="2622"/>
                  </a:cubicBezTo>
                  <a:cubicBezTo>
                    <a:pt x="916" y="2400"/>
                    <a:pt x="319" y="2294"/>
                    <a:pt x="137" y="2570"/>
                  </a:cubicBezTo>
                  <a:cubicBezTo>
                    <a:pt x="-46" y="2707"/>
                    <a:pt x="-46" y="3362"/>
                    <a:pt x="137" y="3500"/>
                  </a:cubicBezTo>
                  <a:cubicBezTo>
                    <a:pt x="319" y="3500"/>
                    <a:pt x="2200" y="7046"/>
                    <a:pt x="3113" y="8010"/>
                  </a:cubicBezTo>
                  <a:cubicBezTo>
                    <a:pt x="3238" y="8673"/>
                    <a:pt x="3366" y="9337"/>
                    <a:pt x="3492" y="10000"/>
                  </a:cubicBezTo>
                  <a:lnTo>
                    <a:pt x="8483" y="10000"/>
                  </a:lnTo>
                  <a:cubicBezTo>
                    <a:pt x="8517" y="9337"/>
                    <a:pt x="8357" y="8777"/>
                    <a:pt x="8588" y="8010"/>
                  </a:cubicBezTo>
                  <a:cubicBezTo>
                    <a:pt x="8817" y="7242"/>
                    <a:pt x="9439" y="6266"/>
                    <a:pt x="9864" y="5394"/>
                  </a:cubicBezTo>
                  <a:cubicBezTo>
                    <a:pt x="10047" y="4980"/>
                    <a:pt x="10047" y="4568"/>
                    <a:pt x="10047" y="4154"/>
                  </a:cubicBezTo>
                  <a:lnTo>
                    <a:pt x="10047" y="2502"/>
                  </a:lnTo>
                  <a:cubicBezTo>
                    <a:pt x="10047" y="2089"/>
                    <a:pt x="9500" y="1813"/>
                    <a:pt x="8952" y="1813"/>
                  </a:cubicBezTo>
                  <a:close/>
                </a:path>
              </a:pathLst>
            </a:custGeom>
            <a:solidFill>
              <a:srgbClr val="CECECE"/>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45" name="Group 44">
            <a:extLst>
              <a:ext uri="{FF2B5EF4-FFF2-40B4-BE49-F238E27FC236}">
                <a16:creationId xmlns:a16="http://schemas.microsoft.com/office/drawing/2014/main" id="{8959A8BE-B545-4275-97E0-0A23177C9374}"/>
              </a:ext>
            </a:extLst>
          </p:cNvPr>
          <p:cNvGrpSpPr/>
          <p:nvPr/>
        </p:nvGrpSpPr>
        <p:grpSpPr>
          <a:xfrm rot="20637091">
            <a:off x="8670084" y="2423238"/>
            <a:ext cx="1446369" cy="1614080"/>
            <a:chOff x="7867752" y="3064254"/>
            <a:chExt cx="1446369" cy="1614080"/>
          </a:xfrm>
        </p:grpSpPr>
        <p:grpSp>
          <p:nvGrpSpPr>
            <p:cNvPr id="46" name="Group 45">
              <a:extLst>
                <a:ext uri="{FF2B5EF4-FFF2-40B4-BE49-F238E27FC236}">
                  <a16:creationId xmlns:a16="http://schemas.microsoft.com/office/drawing/2014/main" id="{1C67303F-E2B7-4066-BC0F-4E57AE75DAE0}"/>
                </a:ext>
              </a:extLst>
            </p:cNvPr>
            <p:cNvGrpSpPr/>
            <p:nvPr/>
          </p:nvGrpSpPr>
          <p:grpSpPr>
            <a:xfrm rot="6653377">
              <a:off x="7877668" y="3054338"/>
              <a:ext cx="1289011" cy="1308844"/>
              <a:chOff x="7929170" y="1571624"/>
              <a:chExt cx="309562" cy="314325"/>
            </a:xfrm>
            <a:solidFill>
              <a:schemeClr val="tx1"/>
            </a:solidFill>
          </p:grpSpPr>
          <p:sp>
            <p:nvSpPr>
              <p:cNvPr id="48" name="Freeform 137">
                <a:extLst>
                  <a:ext uri="{FF2B5EF4-FFF2-40B4-BE49-F238E27FC236}">
                    <a16:creationId xmlns:a16="http://schemas.microsoft.com/office/drawing/2014/main" id="{627A417A-F43A-4A21-AAEA-D7EFA2375CBC}"/>
                  </a:ext>
                </a:extLst>
              </p:cNvPr>
              <p:cNvSpPr>
                <a:spLocks/>
              </p:cNvSpPr>
              <p:nvPr/>
            </p:nvSpPr>
            <p:spPr bwMode="auto">
              <a:xfrm>
                <a:off x="7957745" y="1671636"/>
                <a:ext cx="185737" cy="185738"/>
              </a:xfrm>
              <a:custGeom>
                <a:avLst/>
                <a:gdLst>
                  <a:gd name="T0" fmla="*/ 96 w 117"/>
                  <a:gd name="T1" fmla="*/ 0 h 117"/>
                  <a:gd name="T2" fmla="*/ 0 w 117"/>
                  <a:gd name="T3" fmla="*/ 93 h 117"/>
                  <a:gd name="T4" fmla="*/ 24 w 117"/>
                  <a:gd name="T5" fmla="*/ 117 h 117"/>
                  <a:gd name="T6" fmla="*/ 117 w 117"/>
                  <a:gd name="T7" fmla="*/ 21 h 117"/>
                  <a:gd name="T8" fmla="*/ 108 w 117"/>
                  <a:gd name="T9" fmla="*/ 9 h 117"/>
                  <a:gd name="T10" fmla="*/ 96 w 117"/>
                  <a:gd name="T11" fmla="*/ 0 h 117"/>
                </a:gdLst>
                <a:ahLst/>
                <a:cxnLst>
                  <a:cxn ang="0">
                    <a:pos x="T0" y="T1"/>
                  </a:cxn>
                  <a:cxn ang="0">
                    <a:pos x="T2" y="T3"/>
                  </a:cxn>
                  <a:cxn ang="0">
                    <a:pos x="T4" y="T5"/>
                  </a:cxn>
                  <a:cxn ang="0">
                    <a:pos x="T6" y="T7"/>
                  </a:cxn>
                  <a:cxn ang="0">
                    <a:pos x="T8" y="T9"/>
                  </a:cxn>
                  <a:cxn ang="0">
                    <a:pos x="T10" y="T11"/>
                  </a:cxn>
                </a:cxnLst>
                <a:rect l="0" t="0" r="r" b="b"/>
                <a:pathLst>
                  <a:path w="117" h="117">
                    <a:moveTo>
                      <a:pt x="96" y="0"/>
                    </a:moveTo>
                    <a:lnTo>
                      <a:pt x="0" y="93"/>
                    </a:lnTo>
                    <a:lnTo>
                      <a:pt x="24" y="117"/>
                    </a:lnTo>
                    <a:lnTo>
                      <a:pt x="117" y="21"/>
                    </a:lnTo>
                    <a:lnTo>
                      <a:pt x="108" y="9"/>
                    </a:lnTo>
                    <a:lnTo>
                      <a:pt x="96" y="0"/>
                    </a:lnTo>
                    <a:close/>
                  </a:path>
                </a:pathLst>
              </a:custGeom>
              <a:solidFill>
                <a:srgbClr val="4F4F4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9" name="Freeform 138">
                <a:extLst>
                  <a:ext uri="{FF2B5EF4-FFF2-40B4-BE49-F238E27FC236}">
                    <a16:creationId xmlns:a16="http://schemas.microsoft.com/office/drawing/2014/main" id="{70C53D57-05B1-4034-A428-9649EA416B00}"/>
                  </a:ext>
                </a:extLst>
              </p:cNvPr>
              <p:cNvSpPr>
                <a:spLocks/>
              </p:cNvSpPr>
              <p:nvPr/>
            </p:nvSpPr>
            <p:spPr bwMode="auto">
              <a:xfrm>
                <a:off x="7929170" y="1833561"/>
                <a:ext cx="52387" cy="52388"/>
              </a:xfrm>
              <a:custGeom>
                <a:avLst/>
                <a:gdLst>
                  <a:gd name="T0" fmla="*/ 0 w 33"/>
                  <a:gd name="T1" fmla="*/ 33 h 33"/>
                  <a:gd name="T2" fmla="*/ 33 w 33"/>
                  <a:gd name="T3" fmla="*/ 18 h 33"/>
                  <a:gd name="T4" fmla="*/ 15 w 33"/>
                  <a:gd name="T5" fmla="*/ 0 h 33"/>
                  <a:gd name="T6" fmla="*/ 0 w 33"/>
                  <a:gd name="T7" fmla="*/ 33 h 33"/>
                </a:gdLst>
                <a:ahLst/>
                <a:cxnLst>
                  <a:cxn ang="0">
                    <a:pos x="T0" y="T1"/>
                  </a:cxn>
                  <a:cxn ang="0">
                    <a:pos x="T2" y="T3"/>
                  </a:cxn>
                  <a:cxn ang="0">
                    <a:pos x="T4" y="T5"/>
                  </a:cxn>
                  <a:cxn ang="0">
                    <a:pos x="T6" y="T7"/>
                  </a:cxn>
                </a:cxnLst>
                <a:rect l="0" t="0" r="r" b="b"/>
                <a:pathLst>
                  <a:path w="33" h="33">
                    <a:moveTo>
                      <a:pt x="0" y="33"/>
                    </a:moveTo>
                    <a:lnTo>
                      <a:pt x="33" y="18"/>
                    </a:lnTo>
                    <a:lnTo>
                      <a:pt x="15" y="0"/>
                    </a:lnTo>
                    <a:lnTo>
                      <a:pt x="0" y="33"/>
                    </a:lnTo>
                    <a:close/>
                  </a:path>
                </a:pathLst>
              </a:custGeom>
              <a:solidFill>
                <a:srgbClr val="05C3DE"/>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0" name="Freeform 139">
                <a:extLst>
                  <a:ext uri="{FF2B5EF4-FFF2-40B4-BE49-F238E27FC236}">
                    <a16:creationId xmlns:a16="http://schemas.microsoft.com/office/drawing/2014/main" id="{2A770D19-B64E-4621-B9A0-4C8C725DB8BD}"/>
                  </a:ext>
                </a:extLst>
              </p:cNvPr>
              <p:cNvSpPr>
                <a:spLocks/>
              </p:cNvSpPr>
              <p:nvPr/>
            </p:nvSpPr>
            <p:spPr bwMode="auto">
              <a:xfrm>
                <a:off x="8043470" y="1571624"/>
                <a:ext cx="195262" cy="123825"/>
              </a:xfrm>
              <a:custGeom>
                <a:avLst/>
                <a:gdLst>
                  <a:gd name="T0" fmla="*/ 34 w 41"/>
                  <a:gd name="T1" fmla="*/ 1 h 26"/>
                  <a:gd name="T2" fmla="*/ 31 w 41"/>
                  <a:gd name="T3" fmla="*/ 3 h 26"/>
                  <a:gd name="T4" fmla="*/ 31 w 41"/>
                  <a:gd name="T5" fmla="*/ 3 h 26"/>
                  <a:gd name="T6" fmla="*/ 29 w 41"/>
                  <a:gd name="T7" fmla="*/ 1 h 26"/>
                  <a:gd name="T8" fmla="*/ 25 w 41"/>
                  <a:gd name="T9" fmla="*/ 0 h 26"/>
                  <a:gd name="T10" fmla="*/ 19 w 41"/>
                  <a:gd name="T11" fmla="*/ 3 h 26"/>
                  <a:gd name="T12" fmla="*/ 0 w 41"/>
                  <a:gd name="T13" fmla="*/ 21 h 26"/>
                  <a:gd name="T14" fmla="*/ 0 w 41"/>
                  <a:gd name="T15" fmla="*/ 24 h 26"/>
                  <a:gd name="T16" fmla="*/ 2 w 41"/>
                  <a:gd name="T17" fmla="*/ 25 h 26"/>
                  <a:gd name="T18" fmla="*/ 3 w 41"/>
                  <a:gd name="T19" fmla="*/ 24 h 26"/>
                  <a:gd name="T20" fmla="*/ 22 w 41"/>
                  <a:gd name="T21" fmla="*/ 6 h 26"/>
                  <a:gd name="T22" fmla="*/ 26 w 41"/>
                  <a:gd name="T23" fmla="*/ 4 h 26"/>
                  <a:gd name="T24" fmla="*/ 28 w 41"/>
                  <a:gd name="T25" fmla="*/ 6 h 26"/>
                  <a:gd name="T26" fmla="*/ 29 w 41"/>
                  <a:gd name="T27" fmla="*/ 6 h 26"/>
                  <a:gd name="T28" fmla="*/ 16 w 41"/>
                  <a:gd name="T29" fmla="*/ 19 h 26"/>
                  <a:gd name="T30" fmla="*/ 23 w 41"/>
                  <a:gd name="T31" fmla="*/ 26 h 26"/>
                  <a:gd name="T32" fmla="*/ 41 w 41"/>
                  <a:gd name="T33" fmla="*/ 8 h 26"/>
                  <a:gd name="T34" fmla="*/ 34 w 41"/>
                  <a:gd name="T35" fmla="*/ 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26">
                    <a:moveTo>
                      <a:pt x="34" y="1"/>
                    </a:moveTo>
                    <a:cubicBezTo>
                      <a:pt x="31" y="3"/>
                      <a:pt x="31" y="3"/>
                      <a:pt x="31" y="3"/>
                    </a:cubicBezTo>
                    <a:cubicBezTo>
                      <a:pt x="31" y="3"/>
                      <a:pt x="31" y="3"/>
                      <a:pt x="31" y="3"/>
                    </a:cubicBezTo>
                    <a:cubicBezTo>
                      <a:pt x="31" y="2"/>
                      <a:pt x="30" y="2"/>
                      <a:pt x="29" y="1"/>
                    </a:cubicBezTo>
                    <a:cubicBezTo>
                      <a:pt x="28" y="1"/>
                      <a:pt x="27" y="0"/>
                      <a:pt x="25" y="0"/>
                    </a:cubicBezTo>
                    <a:cubicBezTo>
                      <a:pt x="23" y="0"/>
                      <a:pt x="21" y="1"/>
                      <a:pt x="19" y="3"/>
                    </a:cubicBezTo>
                    <a:cubicBezTo>
                      <a:pt x="0" y="21"/>
                      <a:pt x="0" y="21"/>
                      <a:pt x="0" y="21"/>
                    </a:cubicBezTo>
                    <a:cubicBezTo>
                      <a:pt x="0" y="22"/>
                      <a:pt x="0" y="23"/>
                      <a:pt x="0" y="24"/>
                    </a:cubicBezTo>
                    <a:cubicBezTo>
                      <a:pt x="1" y="25"/>
                      <a:pt x="1" y="25"/>
                      <a:pt x="2" y="25"/>
                    </a:cubicBezTo>
                    <a:cubicBezTo>
                      <a:pt x="2" y="25"/>
                      <a:pt x="3" y="25"/>
                      <a:pt x="3" y="24"/>
                    </a:cubicBezTo>
                    <a:cubicBezTo>
                      <a:pt x="22" y="6"/>
                      <a:pt x="22" y="6"/>
                      <a:pt x="22" y="6"/>
                    </a:cubicBezTo>
                    <a:cubicBezTo>
                      <a:pt x="23" y="4"/>
                      <a:pt x="25" y="4"/>
                      <a:pt x="26" y="4"/>
                    </a:cubicBezTo>
                    <a:cubicBezTo>
                      <a:pt x="27" y="5"/>
                      <a:pt x="28" y="5"/>
                      <a:pt x="28" y="6"/>
                    </a:cubicBezTo>
                    <a:cubicBezTo>
                      <a:pt x="28" y="6"/>
                      <a:pt x="29" y="6"/>
                      <a:pt x="29" y="6"/>
                    </a:cubicBezTo>
                    <a:cubicBezTo>
                      <a:pt x="16" y="19"/>
                      <a:pt x="16" y="19"/>
                      <a:pt x="16" y="19"/>
                    </a:cubicBezTo>
                    <a:cubicBezTo>
                      <a:pt x="23" y="26"/>
                      <a:pt x="23" y="26"/>
                      <a:pt x="23" y="26"/>
                    </a:cubicBezTo>
                    <a:cubicBezTo>
                      <a:pt x="41" y="8"/>
                      <a:pt x="41" y="8"/>
                      <a:pt x="41" y="8"/>
                    </a:cubicBezTo>
                    <a:lnTo>
                      <a:pt x="34" y="1"/>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73">
              <a:extLst>
                <a:ext uri="{FF2B5EF4-FFF2-40B4-BE49-F238E27FC236}">
                  <a16:creationId xmlns:a16="http://schemas.microsoft.com/office/drawing/2014/main" id="{9C8D4021-8880-45CA-AB19-9D773474528D}"/>
                </a:ext>
              </a:extLst>
            </p:cNvPr>
            <p:cNvSpPr>
              <a:spLocks/>
            </p:cNvSpPr>
            <p:nvPr/>
          </p:nvSpPr>
          <p:spPr bwMode="auto">
            <a:xfrm>
              <a:off x="8222192" y="3238109"/>
              <a:ext cx="1091929" cy="1440225"/>
            </a:xfrm>
            <a:custGeom>
              <a:avLst/>
              <a:gdLst>
                <a:gd name="T0" fmla="*/ 50 w 56"/>
                <a:gd name="T1" fmla="*/ 25 h 70"/>
                <a:gd name="T2" fmla="*/ 47 w 56"/>
                <a:gd name="T3" fmla="*/ 25 h 70"/>
                <a:gd name="T4" fmla="*/ 47 w 56"/>
                <a:gd name="T5" fmla="*/ 31 h 70"/>
                <a:gd name="T6" fmla="*/ 45 w 56"/>
                <a:gd name="T7" fmla="*/ 31 h 70"/>
                <a:gd name="T8" fmla="*/ 45 w 56"/>
                <a:gd name="T9" fmla="*/ 25 h 70"/>
                <a:gd name="T10" fmla="*/ 45 w 56"/>
                <a:gd name="T11" fmla="*/ 24 h 70"/>
                <a:gd name="T12" fmla="*/ 42 w 56"/>
                <a:gd name="T13" fmla="*/ 21 h 70"/>
                <a:gd name="T14" fmla="*/ 36 w 56"/>
                <a:gd name="T15" fmla="*/ 21 h 70"/>
                <a:gd name="T16" fmla="*/ 36 w 56"/>
                <a:gd name="T17" fmla="*/ 28 h 70"/>
                <a:gd name="T18" fmla="*/ 35 w 56"/>
                <a:gd name="T19" fmla="*/ 28 h 70"/>
                <a:gd name="T20" fmla="*/ 35 w 56"/>
                <a:gd name="T21" fmla="*/ 21 h 70"/>
                <a:gd name="T22" fmla="*/ 35 w 56"/>
                <a:gd name="T23" fmla="*/ 20 h 70"/>
                <a:gd name="T24" fmla="*/ 31 w 56"/>
                <a:gd name="T25" fmla="*/ 18 h 70"/>
                <a:gd name="T26" fmla="*/ 25 w 56"/>
                <a:gd name="T27" fmla="*/ 18 h 70"/>
                <a:gd name="T28" fmla="*/ 25 w 56"/>
                <a:gd name="T29" fmla="*/ 28 h 70"/>
                <a:gd name="T30" fmla="*/ 24 w 56"/>
                <a:gd name="T31" fmla="*/ 28 h 70"/>
                <a:gd name="T32" fmla="*/ 24 w 56"/>
                <a:gd name="T33" fmla="*/ 18 h 70"/>
                <a:gd name="T34" fmla="*/ 24 w 56"/>
                <a:gd name="T35" fmla="*/ 16 h 70"/>
                <a:gd name="T36" fmla="*/ 24 w 56"/>
                <a:gd name="T37" fmla="*/ 4 h 70"/>
                <a:gd name="T38" fmla="*/ 19 w 56"/>
                <a:gd name="T39" fmla="*/ 0 h 70"/>
                <a:gd name="T40" fmla="*/ 15 w 56"/>
                <a:gd name="T41" fmla="*/ 4 h 70"/>
                <a:gd name="T42" fmla="*/ 15 w 56"/>
                <a:gd name="T43" fmla="*/ 45 h 70"/>
                <a:gd name="T44" fmla="*/ 6 w 56"/>
                <a:gd name="T45" fmla="*/ 35 h 70"/>
                <a:gd name="T46" fmla="*/ 1 w 56"/>
                <a:gd name="T47" fmla="*/ 36 h 70"/>
                <a:gd name="T48" fmla="*/ 1 w 56"/>
                <a:gd name="T49" fmla="*/ 40 h 70"/>
                <a:gd name="T50" fmla="*/ 18 w 56"/>
                <a:gd name="T51" fmla="*/ 70 h 70"/>
                <a:gd name="T52" fmla="*/ 48 w 56"/>
                <a:gd name="T53" fmla="*/ 70 h 70"/>
                <a:gd name="T54" fmla="*/ 55 w 56"/>
                <a:gd name="T55" fmla="*/ 51 h 70"/>
                <a:gd name="T56" fmla="*/ 56 w 56"/>
                <a:gd name="T57" fmla="*/ 42 h 70"/>
                <a:gd name="T58" fmla="*/ 56 w 56"/>
                <a:gd name="T59" fmla="*/ 30 h 70"/>
                <a:gd name="T60" fmla="*/ 50 w 56"/>
                <a:gd name="T61" fmla="*/ 25 h 70"/>
                <a:gd name="connsiteX0" fmla="*/ 8885 w 9956"/>
                <a:gd name="connsiteY0" fmla="*/ 3571 h 10000"/>
                <a:gd name="connsiteX1" fmla="*/ 8349 w 9956"/>
                <a:gd name="connsiteY1" fmla="*/ 3571 h 10000"/>
                <a:gd name="connsiteX2" fmla="*/ 8349 w 9956"/>
                <a:gd name="connsiteY2" fmla="*/ 4429 h 10000"/>
                <a:gd name="connsiteX3" fmla="*/ 7992 w 9956"/>
                <a:gd name="connsiteY3" fmla="*/ 4429 h 10000"/>
                <a:gd name="connsiteX4" fmla="*/ 7992 w 9956"/>
                <a:gd name="connsiteY4" fmla="*/ 3571 h 10000"/>
                <a:gd name="connsiteX5" fmla="*/ 7992 w 9956"/>
                <a:gd name="connsiteY5" fmla="*/ 3429 h 10000"/>
                <a:gd name="connsiteX6" fmla="*/ 7456 w 9956"/>
                <a:gd name="connsiteY6" fmla="*/ 3000 h 10000"/>
                <a:gd name="connsiteX7" fmla="*/ 6385 w 9956"/>
                <a:gd name="connsiteY7" fmla="*/ 3000 h 10000"/>
                <a:gd name="connsiteX8" fmla="*/ 6385 w 9956"/>
                <a:gd name="connsiteY8" fmla="*/ 4000 h 10000"/>
                <a:gd name="connsiteX9" fmla="*/ 6206 w 9956"/>
                <a:gd name="connsiteY9" fmla="*/ 4000 h 10000"/>
                <a:gd name="connsiteX10" fmla="*/ 6206 w 9956"/>
                <a:gd name="connsiteY10" fmla="*/ 3000 h 10000"/>
                <a:gd name="connsiteX11" fmla="*/ 6206 w 9956"/>
                <a:gd name="connsiteY11" fmla="*/ 2857 h 10000"/>
                <a:gd name="connsiteX12" fmla="*/ 5492 w 9956"/>
                <a:gd name="connsiteY12" fmla="*/ 2571 h 10000"/>
                <a:gd name="connsiteX13" fmla="*/ 4420 w 9956"/>
                <a:gd name="connsiteY13" fmla="*/ 2571 h 10000"/>
                <a:gd name="connsiteX14" fmla="*/ 4420 w 9956"/>
                <a:gd name="connsiteY14" fmla="*/ 4000 h 10000"/>
                <a:gd name="connsiteX15" fmla="*/ 4242 w 9956"/>
                <a:gd name="connsiteY15" fmla="*/ 4000 h 10000"/>
                <a:gd name="connsiteX16" fmla="*/ 4242 w 9956"/>
                <a:gd name="connsiteY16" fmla="*/ 2571 h 10000"/>
                <a:gd name="connsiteX17" fmla="*/ 4242 w 9956"/>
                <a:gd name="connsiteY17" fmla="*/ 2286 h 10000"/>
                <a:gd name="connsiteX18" fmla="*/ 4242 w 9956"/>
                <a:gd name="connsiteY18" fmla="*/ 571 h 10000"/>
                <a:gd name="connsiteX19" fmla="*/ 3349 w 9956"/>
                <a:gd name="connsiteY19" fmla="*/ 0 h 10000"/>
                <a:gd name="connsiteX20" fmla="*/ 2635 w 9956"/>
                <a:gd name="connsiteY20" fmla="*/ 571 h 10000"/>
                <a:gd name="connsiteX21" fmla="*/ 2635 w 9956"/>
                <a:gd name="connsiteY21" fmla="*/ 6429 h 10000"/>
                <a:gd name="connsiteX22" fmla="*/ 1027 w 9956"/>
                <a:gd name="connsiteY22" fmla="*/ 5000 h 10000"/>
                <a:gd name="connsiteX23" fmla="*/ 135 w 9956"/>
                <a:gd name="connsiteY23" fmla="*/ 5143 h 10000"/>
                <a:gd name="connsiteX24" fmla="*/ 135 w 9956"/>
                <a:gd name="connsiteY24" fmla="*/ 5714 h 10000"/>
                <a:gd name="connsiteX25" fmla="*/ 3170 w 9956"/>
                <a:gd name="connsiteY25" fmla="*/ 10000 h 10000"/>
                <a:gd name="connsiteX26" fmla="*/ 4020 w 9956"/>
                <a:gd name="connsiteY26" fmla="*/ 9997 h 10000"/>
                <a:gd name="connsiteX27" fmla="*/ 8527 w 9956"/>
                <a:gd name="connsiteY27" fmla="*/ 10000 h 10000"/>
                <a:gd name="connsiteX28" fmla="*/ 9777 w 9956"/>
                <a:gd name="connsiteY28" fmla="*/ 7286 h 10000"/>
                <a:gd name="connsiteX29" fmla="*/ 9956 w 9956"/>
                <a:gd name="connsiteY29" fmla="*/ 6000 h 10000"/>
                <a:gd name="connsiteX30" fmla="*/ 9956 w 9956"/>
                <a:gd name="connsiteY30" fmla="*/ 4286 h 10000"/>
                <a:gd name="connsiteX31" fmla="*/ 8885 w 9956"/>
                <a:gd name="connsiteY31" fmla="*/ 3571 h 10000"/>
                <a:gd name="connsiteX0" fmla="*/ 8923 w 9999"/>
                <a:gd name="connsiteY0" fmla="*/ 3571 h 10000"/>
                <a:gd name="connsiteX1" fmla="*/ 8385 w 9999"/>
                <a:gd name="connsiteY1" fmla="*/ 3571 h 10000"/>
                <a:gd name="connsiteX2" fmla="*/ 8385 w 9999"/>
                <a:gd name="connsiteY2" fmla="*/ 4429 h 10000"/>
                <a:gd name="connsiteX3" fmla="*/ 8026 w 9999"/>
                <a:gd name="connsiteY3" fmla="*/ 4429 h 10000"/>
                <a:gd name="connsiteX4" fmla="*/ 8026 w 9999"/>
                <a:gd name="connsiteY4" fmla="*/ 3571 h 10000"/>
                <a:gd name="connsiteX5" fmla="*/ 8026 w 9999"/>
                <a:gd name="connsiteY5" fmla="*/ 3429 h 10000"/>
                <a:gd name="connsiteX6" fmla="*/ 7488 w 9999"/>
                <a:gd name="connsiteY6" fmla="*/ 3000 h 10000"/>
                <a:gd name="connsiteX7" fmla="*/ 6412 w 9999"/>
                <a:gd name="connsiteY7" fmla="*/ 3000 h 10000"/>
                <a:gd name="connsiteX8" fmla="*/ 6412 w 9999"/>
                <a:gd name="connsiteY8" fmla="*/ 4000 h 10000"/>
                <a:gd name="connsiteX9" fmla="*/ 6232 w 9999"/>
                <a:gd name="connsiteY9" fmla="*/ 4000 h 10000"/>
                <a:gd name="connsiteX10" fmla="*/ 6232 w 9999"/>
                <a:gd name="connsiteY10" fmla="*/ 3000 h 10000"/>
                <a:gd name="connsiteX11" fmla="*/ 6232 w 9999"/>
                <a:gd name="connsiteY11" fmla="*/ 2857 h 10000"/>
                <a:gd name="connsiteX12" fmla="*/ 5515 w 9999"/>
                <a:gd name="connsiteY12" fmla="*/ 2571 h 10000"/>
                <a:gd name="connsiteX13" fmla="*/ 4439 w 9999"/>
                <a:gd name="connsiteY13" fmla="*/ 2571 h 10000"/>
                <a:gd name="connsiteX14" fmla="*/ 4439 w 9999"/>
                <a:gd name="connsiteY14" fmla="*/ 4000 h 10000"/>
                <a:gd name="connsiteX15" fmla="*/ 4260 w 9999"/>
                <a:gd name="connsiteY15" fmla="*/ 4000 h 10000"/>
                <a:gd name="connsiteX16" fmla="*/ 4260 w 9999"/>
                <a:gd name="connsiteY16" fmla="*/ 2571 h 10000"/>
                <a:gd name="connsiteX17" fmla="*/ 4260 w 9999"/>
                <a:gd name="connsiteY17" fmla="*/ 2286 h 10000"/>
                <a:gd name="connsiteX18" fmla="*/ 4260 w 9999"/>
                <a:gd name="connsiteY18" fmla="*/ 571 h 10000"/>
                <a:gd name="connsiteX19" fmla="*/ 3363 w 9999"/>
                <a:gd name="connsiteY19" fmla="*/ 0 h 10000"/>
                <a:gd name="connsiteX20" fmla="*/ 2646 w 9999"/>
                <a:gd name="connsiteY20" fmla="*/ 571 h 10000"/>
                <a:gd name="connsiteX21" fmla="*/ 2646 w 9999"/>
                <a:gd name="connsiteY21" fmla="*/ 6429 h 10000"/>
                <a:gd name="connsiteX22" fmla="*/ 1031 w 9999"/>
                <a:gd name="connsiteY22" fmla="*/ 5000 h 10000"/>
                <a:gd name="connsiteX23" fmla="*/ 135 w 9999"/>
                <a:gd name="connsiteY23" fmla="*/ 5143 h 10000"/>
                <a:gd name="connsiteX24" fmla="*/ 135 w 9999"/>
                <a:gd name="connsiteY24" fmla="*/ 5714 h 10000"/>
                <a:gd name="connsiteX25" fmla="*/ 3183 w 9999"/>
                <a:gd name="connsiteY25" fmla="*/ 10000 h 10000"/>
                <a:gd name="connsiteX26" fmla="*/ 4037 w 9999"/>
                <a:gd name="connsiteY26" fmla="*/ 9997 h 10000"/>
                <a:gd name="connsiteX27" fmla="*/ 6826 w 9999"/>
                <a:gd name="connsiteY27" fmla="*/ 9997 h 10000"/>
                <a:gd name="connsiteX28" fmla="*/ 8564 w 9999"/>
                <a:gd name="connsiteY28" fmla="*/ 10000 h 10000"/>
                <a:gd name="connsiteX29" fmla="*/ 9819 w 9999"/>
                <a:gd name="connsiteY29" fmla="*/ 7286 h 10000"/>
                <a:gd name="connsiteX30" fmla="*/ 9999 w 9999"/>
                <a:gd name="connsiteY30" fmla="*/ 6000 h 10000"/>
                <a:gd name="connsiteX31" fmla="*/ 9999 w 9999"/>
                <a:gd name="connsiteY31" fmla="*/ 4286 h 10000"/>
                <a:gd name="connsiteX32" fmla="*/ 8923 w 9999"/>
                <a:gd name="connsiteY32" fmla="*/ 3571 h 10000"/>
                <a:gd name="connsiteX0" fmla="*/ 8924 w 10000"/>
                <a:gd name="connsiteY0" fmla="*/ 3571 h 12065"/>
                <a:gd name="connsiteX1" fmla="*/ 8386 w 10000"/>
                <a:gd name="connsiteY1" fmla="*/ 3571 h 12065"/>
                <a:gd name="connsiteX2" fmla="*/ 8386 w 10000"/>
                <a:gd name="connsiteY2" fmla="*/ 4429 h 12065"/>
                <a:gd name="connsiteX3" fmla="*/ 8027 w 10000"/>
                <a:gd name="connsiteY3" fmla="*/ 4429 h 12065"/>
                <a:gd name="connsiteX4" fmla="*/ 8027 w 10000"/>
                <a:gd name="connsiteY4" fmla="*/ 3571 h 12065"/>
                <a:gd name="connsiteX5" fmla="*/ 8027 w 10000"/>
                <a:gd name="connsiteY5" fmla="*/ 3429 h 12065"/>
                <a:gd name="connsiteX6" fmla="*/ 7489 w 10000"/>
                <a:gd name="connsiteY6" fmla="*/ 3000 h 12065"/>
                <a:gd name="connsiteX7" fmla="*/ 6413 w 10000"/>
                <a:gd name="connsiteY7" fmla="*/ 3000 h 12065"/>
                <a:gd name="connsiteX8" fmla="*/ 6413 w 10000"/>
                <a:gd name="connsiteY8" fmla="*/ 4000 h 12065"/>
                <a:gd name="connsiteX9" fmla="*/ 6233 w 10000"/>
                <a:gd name="connsiteY9" fmla="*/ 4000 h 12065"/>
                <a:gd name="connsiteX10" fmla="*/ 6233 w 10000"/>
                <a:gd name="connsiteY10" fmla="*/ 3000 h 12065"/>
                <a:gd name="connsiteX11" fmla="*/ 6233 w 10000"/>
                <a:gd name="connsiteY11" fmla="*/ 2857 h 12065"/>
                <a:gd name="connsiteX12" fmla="*/ 5516 w 10000"/>
                <a:gd name="connsiteY12" fmla="*/ 2571 h 12065"/>
                <a:gd name="connsiteX13" fmla="*/ 4439 w 10000"/>
                <a:gd name="connsiteY13" fmla="*/ 2571 h 12065"/>
                <a:gd name="connsiteX14" fmla="*/ 4439 w 10000"/>
                <a:gd name="connsiteY14" fmla="*/ 4000 h 12065"/>
                <a:gd name="connsiteX15" fmla="*/ 4260 w 10000"/>
                <a:gd name="connsiteY15" fmla="*/ 4000 h 12065"/>
                <a:gd name="connsiteX16" fmla="*/ 4260 w 10000"/>
                <a:gd name="connsiteY16" fmla="*/ 2571 h 12065"/>
                <a:gd name="connsiteX17" fmla="*/ 4260 w 10000"/>
                <a:gd name="connsiteY17" fmla="*/ 2286 h 12065"/>
                <a:gd name="connsiteX18" fmla="*/ 4260 w 10000"/>
                <a:gd name="connsiteY18" fmla="*/ 571 h 12065"/>
                <a:gd name="connsiteX19" fmla="*/ 3363 w 10000"/>
                <a:gd name="connsiteY19" fmla="*/ 0 h 12065"/>
                <a:gd name="connsiteX20" fmla="*/ 2646 w 10000"/>
                <a:gd name="connsiteY20" fmla="*/ 571 h 12065"/>
                <a:gd name="connsiteX21" fmla="*/ 2646 w 10000"/>
                <a:gd name="connsiteY21" fmla="*/ 6429 h 12065"/>
                <a:gd name="connsiteX22" fmla="*/ 1031 w 10000"/>
                <a:gd name="connsiteY22" fmla="*/ 5000 h 12065"/>
                <a:gd name="connsiteX23" fmla="*/ 135 w 10000"/>
                <a:gd name="connsiteY23" fmla="*/ 5143 h 12065"/>
                <a:gd name="connsiteX24" fmla="*/ 135 w 10000"/>
                <a:gd name="connsiteY24" fmla="*/ 5714 h 12065"/>
                <a:gd name="connsiteX25" fmla="*/ 3183 w 10000"/>
                <a:gd name="connsiteY25" fmla="*/ 10000 h 12065"/>
                <a:gd name="connsiteX26" fmla="*/ 4037 w 10000"/>
                <a:gd name="connsiteY26" fmla="*/ 9997 h 12065"/>
                <a:gd name="connsiteX27" fmla="*/ 8462 w 10000"/>
                <a:gd name="connsiteY27" fmla="*/ 12065 h 12065"/>
                <a:gd name="connsiteX28" fmla="*/ 8565 w 10000"/>
                <a:gd name="connsiteY28" fmla="*/ 10000 h 12065"/>
                <a:gd name="connsiteX29" fmla="*/ 9820 w 10000"/>
                <a:gd name="connsiteY29" fmla="*/ 7286 h 12065"/>
                <a:gd name="connsiteX30" fmla="*/ 10000 w 10000"/>
                <a:gd name="connsiteY30" fmla="*/ 6000 h 12065"/>
                <a:gd name="connsiteX31" fmla="*/ 10000 w 10000"/>
                <a:gd name="connsiteY31" fmla="*/ 4286 h 12065"/>
                <a:gd name="connsiteX32" fmla="*/ 8924 w 10000"/>
                <a:gd name="connsiteY32" fmla="*/ 3571 h 12065"/>
                <a:gd name="connsiteX0" fmla="*/ 8924 w 10000"/>
                <a:gd name="connsiteY0" fmla="*/ 3571 h 12065"/>
                <a:gd name="connsiteX1" fmla="*/ 8386 w 10000"/>
                <a:gd name="connsiteY1" fmla="*/ 3571 h 12065"/>
                <a:gd name="connsiteX2" fmla="*/ 8386 w 10000"/>
                <a:gd name="connsiteY2" fmla="*/ 4429 h 12065"/>
                <a:gd name="connsiteX3" fmla="*/ 8027 w 10000"/>
                <a:gd name="connsiteY3" fmla="*/ 4429 h 12065"/>
                <a:gd name="connsiteX4" fmla="*/ 8027 w 10000"/>
                <a:gd name="connsiteY4" fmla="*/ 3571 h 12065"/>
                <a:gd name="connsiteX5" fmla="*/ 8027 w 10000"/>
                <a:gd name="connsiteY5" fmla="*/ 3429 h 12065"/>
                <a:gd name="connsiteX6" fmla="*/ 7489 w 10000"/>
                <a:gd name="connsiteY6" fmla="*/ 3000 h 12065"/>
                <a:gd name="connsiteX7" fmla="*/ 6413 w 10000"/>
                <a:gd name="connsiteY7" fmla="*/ 3000 h 12065"/>
                <a:gd name="connsiteX8" fmla="*/ 6413 w 10000"/>
                <a:gd name="connsiteY8" fmla="*/ 4000 h 12065"/>
                <a:gd name="connsiteX9" fmla="*/ 6233 w 10000"/>
                <a:gd name="connsiteY9" fmla="*/ 4000 h 12065"/>
                <a:gd name="connsiteX10" fmla="*/ 6233 w 10000"/>
                <a:gd name="connsiteY10" fmla="*/ 3000 h 12065"/>
                <a:gd name="connsiteX11" fmla="*/ 6233 w 10000"/>
                <a:gd name="connsiteY11" fmla="*/ 2857 h 12065"/>
                <a:gd name="connsiteX12" fmla="*/ 5516 w 10000"/>
                <a:gd name="connsiteY12" fmla="*/ 2571 h 12065"/>
                <a:gd name="connsiteX13" fmla="*/ 4439 w 10000"/>
                <a:gd name="connsiteY13" fmla="*/ 2571 h 12065"/>
                <a:gd name="connsiteX14" fmla="*/ 4439 w 10000"/>
                <a:gd name="connsiteY14" fmla="*/ 4000 h 12065"/>
                <a:gd name="connsiteX15" fmla="*/ 4260 w 10000"/>
                <a:gd name="connsiteY15" fmla="*/ 4000 h 12065"/>
                <a:gd name="connsiteX16" fmla="*/ 4260 w 10000"/>
                <a:gd name="connsiteY16" fmla="*/ 2571 h 12065"/>
                <a:gd name="connsiteX17" fmla="*/ 4260 w 10000"/>
                <a:gd name="connsiteY17" fmla="*/ 2286 h 12065"/>
                <a:gd name="connsiteX18" fmla="*/ 4260 w 10000"/>
                <a:gd name="connsiteY18" fmla="*/ 571 h 12065"/>
                <a:gd name="connsiteX19" fmla="*/ 3363 w 10000"/>
                <a:gd name="connsiteY19" fmla="*/ 0 h 12065"/>
                <a:gd name="connsiteX20" fmla="*/ 2646 w 10000"/>
                <a:gd name="connsiteY20" fmla="*/ 571 h 12065"/>
                <a:gd name="connsiteX21" fmla="*/ 2646 w 10000"/>
                <a:gd name="connsiteY21" fmla="*/ 6429 h 12065"/>
                <a:gd name="connsiteX22" fmla="*/ 1031 w 10000"/>
                <a:gd name="connsiteY22" fmla="*/ 5000 h 12065"/>
                <a:gd name="connsiteX23" fmla="*/ 135 w 10000"/>
                <a:gd name="connsiteY23" fmla="*/ 5143 h 12065"/>
                <a:gd name="connsiteX24" fmla="*/ 135 w 10000"/>
                <a:gd name="connsiteY24" fmla="*/ 5714 h 12065"/>
                <a:gd name="connsiteX25" fmla="*/ 3183 w 10000"/>
                <a:gd name="connsiteY25" fmla="*/ 10000 h 12065"/>
                <a:gd name="connsiteX26" fmla="*/ 3556 w 10000"/>
                <a:gd name="connsiteY26" fmla="*/ 12065 h 12065"/>
                <a:gd name="connsiteX27" fmla="*/ 8462 w 10000"/>
                <a:gd name="connsiteY27" fmla="*/ 12065 h 12065"/>
                <a:gd name="connsiteX28" fmla="*/ 8565 w 10000"/>
                <a:gd name="connsiteY28" fmla="*/ 10000 h 12065"/>
                <a:gd name="connsiteX29" fmla="*/ 9820 w 10000"/>
                <a:gd name="connsiteY29" fmla="*/ 7286 h 12065"/>
                <a:gd name="connsiteX30" fmla="*/ 10000 w 10000"/>
                <a:gd name="connsiteY30" fmla="*/ 6000 h 12065"/>
                <a:gd name="connsiteX31" fmla="*/ 10000 w 10000"/>
                <a:gd name="connsiteY31" fmla="*/ 4286 h 12065"/>
                <a:gd name="connsiteX32" fmla="*/ 8924 w 10000"/>
                <a:gd name="connsiteY32" fmla="*/ 3571 h 12065"/>
                <a:gd name="connsiteX0" fmla="*/ 8924 w 10000"/>
                <a:gd name="connsiteY0" fmla="*/ 3571 h 12065"/>
                <a:gd name="connsiteX1" fmla="*/ 8386 w 10000"/>
                <a:gd name="connsiteY1" fmla="*/ 3571 h 12065"/>
                <a:gd name="connsiteX2" fmla="*/ 8386 w 10000"/>
                <a:gd name="connsiteY2" fmla="*/ 4429 h 12065"/>
                <a:gd name="connsiteX3" fmla="*/ 8027 w 10000"/>
                <a:gd name="connsiteY3" fmla="*/ 4429 h 12065"/>
                <a:gd name="connsiteX4" fmla="*/ 8027 w 10000"/>
                <a:gd name="connsiteY4" fmla="*/ 3571 h 12065"/>
                <a:gd name="connsiteX5" fmla="*/ 8027 w 10000"/>
                <a:gd name="connsiteY5" fmla="*/ 3429 h 12065"/>
                <a:gd name="connsiteX6" fmla="*/ 7489 w 10000"/>
                <a:gd name="connsiteY6" fmla="*/ 3000 h 12065"/>
                <a:gd name="connsiteX7" fmla="*/ 6413 w 10000"/>
                <a:gd name="connsiteY7" fmla="*/ 3000 h 12065"/>
                <a:gd name="connsiteX8" fmla="*/ 6413 w 10000"/>
                <a:gd name="connsiteY8" fmla="*/ 4000 h 12065"/>
                <a:gd name="connsiteX9" fmla="*/ 6233 w 10000"/>
                <a:gd name="connsiteY9" fmla="*/ 4000 h 12065"/>
                <a:gd name="connsiteX10" fmla="*/ 6233 w 10000"/>
                <a:gd name="connsiteY10" fmla="*/ 3000 h 12065"/>
                <a:gd name="connsiteX11" fmla="*/ 6233 w 10000"/>
                <a:gd name="connsiteY11" fmla="*/ 2857 h 12065"/>
                <a:gd name="connsiteX12" fmla="*/ 5516 w 10000"/>
                <a:gd name="connsiteY12" fmla="*/ 2571 h 12065"/>
                <a:gd name="connsiteX13" fmla="*/ 4439 w 10000"/>
                <a:gd name="connsiteY13" fmla="*/ 2571 h 12065"/>
                <a:gd name="connsiteX14" fmla="*/ 4439 w 10000"/>
                <a:gd name="connsiteY14" fmla="*/ 4000 h 12065"/>
                <a:gd name="connsiteX15" fmla="*/ 4260 w 10000"/>
                <a:gd name="connsiteY15" fmla="*/ 4000 h 12065"/>
                <a:gd name="connsiteX16" fmla="*/ 4260 w 10000"/>
                <a:gd name="connsiteY16" fmla="*/ 2571 h 12065"/>
                <a:gd name="connsiteX17" fmla="*/ 4260 w 10000"/>
                <a:gd name="connsiteY17" fmla="*/ 2286 h 12065"/>
                <a:gd name="connsiteX18" fmla="*/ 4260 w 10000"/>
                <a:gd name="connsiteY18" fmla="*/ 571 h 12065"/>
                <a:gd name="connsiteX19" fmla="*/ 3363 w 10000"/>
                <a:gd name="connsiteY19" fmla="*/ 0 h 12065"/>
                <a:gd name="connsiteX20" fmla="*/ 2646 w 10000"/>
                <a:gd name="connsiteY20" fmla="*/ 571 h 12065"/>
                <a:gd name="connsiteX21" fmla="*/ 2594 w 10000"/>
                <a:gd name="connsiteY21" fmla="*/ 1955 h 12065"/>
                <a:gd name="connsiteX22" fmla="*/ 2646 w 10000"/>
                <a:gd name="connsiteY22" fmla="*/ 6429 h 12065"/>
                <a:gd name="connsiteX23" fmla="*/ 1031 w 10000"/>
                <a:gd name="connsiteY23" fmla="*/ 5000 h 12065"/>
                <a:gd name="connsiteX24" fmla="*/ 135 w 10000"/>
                <a:gd name="connsiteY24" fmla="*/ 5143 h 12065"/>
                <a:gd name="connsiteX25" fmla="*/ 135 w 10000"/>
                <a:gd name="connsiteY25" fmla="*/ 5714 h 12065"/>
                <a:gd name="connsiteX26" fmla="*/ 3183 w 10000"/>
                <a:gd name="connsiteY26" fmla="*/ 10000 h 12065"/>
                <a:gd name="connsiteX27" fmla="*/ 3556 w 10000"/>
                <a:gd name="connsiteY27" fmla="*/ 12065 h 12065"/>
                <a:gd name="connsiteX28" fmla="*/ 8462 w 10000"/>
                <a:gd name="connsiteY28" fmla="*/ 12065 h 12065"/>
                <a:gd name="connsiteX29" fmla="*/ 8565 w 10000"/>
                <a:gd name="connsiteY29" fmla="*/ 10000 h 12065"/>
                <a:gd name="connsiteX30" fmla="*/ 9820 w 10000"/>
                <a:gd name="connsiteY30" fmla="*/ 7286 h 12065"/>
                <a:gd name="connsiteX31" fmla="*/ 10000 w 10000"/>
                <a:gd name="connsiteY31" fmla="*/ 6000 h 12065"/>
                <a:gd name="connsiteX32" fmla="*/ 10000 w 10000"/>
                <a:gd name="connsiteY32" fmla="*/ 4286 h 12065"/>
                <a:gd name="connsiteX33" fmla="*/ 8924 w 10000"/>
                <a:gd name="connsiteY33" fmla="*/ 3571 h 12065"/>
                <a:gd name="connsiteX0" fmla="*/ 8924 w 10000"/>
                <a:gd name="connsiteY0" fmla="*/ 3195 h 11689"/>
                <a:gd name="connsiteX1" fmla="*/ 8386 w 10000"/>
                <a:gd name="connsiteY1" fmla="*/ 3195 h 11689"/>
                <a:gd name="connsiteX2" fmla="*/ 8386 w 10000"/>
                <a:gd name="connsiteY2" fmla="*/ 4053 h 11689"/>
                <a:gd name="connsiteX3" fmla="*/ 8027 w 10000"/>
                <a:gd name="connsiteY3" fmla="*/ 4053 h 11689"/>
                <a:gd name="connsiteX4" fmla="*/ 8027 w 10000"/>
                <a:gd name="connsiteY4" fmla="*/ 3195 h 11689"/>
                <a:gd name="connsiteX5" fmla="*/ 8027 w 10000"/>
                <a:gd name="connsiteY5" fmla="*/ 3053 h 11689"/>
                <a:gd name="connsiteX6" fmla="*/ 7489 w 10000"/>
                <a:gd name="connsiteY6" fmla="*/ 2624 h 11689"/>
                <a:gd name="connsiteX7" fmla="*/ 6413 w 10000"/>
                <a:gd name="connsiteY7" fmla="*/ 2624 h 11689"/>
                <a:gd name="connsiteX8" fmla="*/ 6413 w 10000"/>
                <a:gd name="connsiteY8" fmla="*/ 3624 h 11689"/>
                <a:gd name="connsiteX9" fmla="*/ 6233 w 10000"/>
                <a:gd name="connsiteY9" fmla="*/ 3624 h 11689"/>
                <a:gd name="connsiteX10" fmla="*/ 6233 w 10000"/>
                <a:gd name="connsiteY10" fmla="*/ 2624 h 11689"/>
                <a:gd name="connsiteX11" fmla="*/ 6233 w 10000"/>
                <a:gd name="connsiteY11" fmla="*/ 2481 h 11689"/>
                <a:gd name="connsiteX12" fmla="*/ 5516 w 10000"/>
                <a:gd name="connsiteY12" fmla="*/ 2195 h 11689"/>
                <a:gd name="connsiteX13" fmla="*/ 4439 w 10000"/>
                <a:gd name="connsiteY13" fmla="*/ 2195 h 11689"/>
                <a:gd name="connsiteX14" fmla="*/ 4439 w 10000"/>
                <a:gd name="connsiteY14" fmla="*/ 3624 h 11689"/>
                <a:gd name="connsiteX15" fmla="*/ 4260 w 10000"/>
                <a:gd name="connsiteY15" fmla="*/ 3624 h 11689"/>
                <a:gd name="connsiteX16" fmla="*/ 4260 w 10000"/>
                <a:gd name="connsiteY16" fmla="*/ 2195 h 11689"/>
                <a:gd name="connsiteX17" fmla="*/ 4260 w 10000"/>
                <a:gd name="connsiteY17" fmla="*/ 1910 h 11689"/>
                <a:gd name="connsiteX18" fmla="*/ 4260 w 10000"/>
                <a:gd name="connsiteY18" fmla="*/ 195 h 11689"/>
                <a:gd name="connsiteX19" fmla="*/ 2646 w 10000"/>
                <a:gd name="connsiteY19" fmla="*/ 195 h 11689"/>
                <a:gd name="connsiteX20" fmla="*/ 2594 w 10000"/>
                <a:gd name="connsiteY20" fmla="*/ 1579 h 11689"/>
                <a:gd name="connsiteX21" fmla="*/ 2646 w 10000"/>
                <a:gd name="connsiteY21" fmla="*/ 6053 h 11689"/>
                <a:gd name="connsiteX22" fmla="*/ 1031 w 10000"/>
                <a:gd name="connsiteY22" fmla="*/ 4624 h 11689"/>
                <a:gd name="connsiteX23" fmla="*/ 135 w 10000"/>
                <a:gd name="connsiteY23" fmla="*/ 4767 h 11689"/>
                <a:gd name="connsiteX24" fmla="*/ 135 w 10000"/>
                <a:gd name="connsiteY24" fmla="*/ 5338 h 11689"/>
                <a:gd name="connsiteX25" fmla="*/ 3183 w 10000"/>
                <a:gd name="connsiteY25" fmla="*/ 9624 h 11689"/>
                <a:gd name="connsiteX26" fmla="*/ 3556 w 10000"/>
                <a:gd name="connsiteY26" fmla="*/ 11689 h 11689"/>
                <a:gd name="connsiteX27" fmla="*/ 8462 w 10000"/>
                <a:gd name="connsiteY27" fmla="*/ 11689 h 11689"/>
                <a:gd name="connsiteX28" fmla="*/ 8565 w 10000"/>
                <a:gd name="connsiteY28" fmla="*/ 9624 h 11689"/>
                <a:gd name="connsiteX29" fmla="*/ 9820 w 10000"/>
                <a:gd name="connsiteY29" fmla="*/ 6910 h 11689"/>
                <a:gd name="connsiteX30" fmla="*/ 10000 w 10000"/>
                <a:gd name="connsiteY30" fmla="*/ 5624 h 11689"/>
                <a:gd name="connsiteX31" fmla="*/ 10000 w 10000"/>
                <a:gd name="connsiteY31" fmla="*/ 3910 h 11689"/>
                <a:gd name="connsiteX32" fmla="*/ 8924 w 10000"/>
                <a:gd name="connsiteY32" fmla="*/ 3195 h 11689"/>
                <a:gd name="connsiteX0" fmla="*/ 8924 w 10000"/>
                <a:gd name="connsiteY0" fmla="*/ 3005 h 11499"/>
                <a:gd name="connsiteX1" fmla="*/ 8386 w 10000"/>
                <a:gd name="connsiteY1" fmla="*/ 3005 h 11499"/>
                <a:gd name="connsiteX2" fmla="*/ 8386 w 10000"/>
                <a:gd name="connsiteY2" fmla="*/ 3863 h 11499"/>
                <a:gd name="connsiteX3" fmla="*/ 8027 w 10000"/>
                <a:gd name="connsiteY3" fmla="*/ 3863 h 11499"/>
                <a:gd name="connsiteX4" fmla="*/ 8027 w 10000"/>
                <a:gd name="connsiteY4" fmla="*/ 3005 h 11499"/>
                <a:gd name="connsiteX5" fmla="*/ 8027 w 10000"/>
                <a:gd name="connsiteY5" fmla="*/ 2863 h 11499"/>
                <a:gd name="connsiteX6" fmla="*/ 7489 w 10000"/>
                <a:gd name="connsiteY6" fmla="*/ 2434 h 11499"/>
                <a:gd name="connsiteX7" fmla="*/ 6413 w 10000"/>
                <a:gd name="connsiteY7" fmla="*/ 2434 h 11499"/>
                <a:gd name="connsiteX8" fmla="*/ 6413 w 10000"/>
                <a:gd name="connsiteY8" fmla="*/ 3434 h 11499"/>
                <a:gd name="connsiteX9" fmla="*/ 6233 w 10000"/>
                <a:gd name="connsiteY9" fmla="*/ 3434 h 11499"/>
                <a:gd name="connsiteX10" fmla="*/ 6233 w 10000"/>
                <a:gd name="connsiteY10" fmla="*/ 2434 h 11499"/>
                <a:gd name="connsiteX11" fmla="*/ 6233 w 10000"/>
                <a:gd name="connsiteY11" fmla="*/ 2291 h 11499"/>
                <a:gd name="connsiteX12" fmla="*/ 5516 w 10000"/>
                <a:gd name="connsiteY12" fmla="*/ 2005 h 11499"/>
                <a:gd name="connsiteX13" fmla="*/ 4439 w 10000"/>
                <a:gd name="connsiteY13" fmla="*/ 2005 h 11499"/>
                <a:gd name="connsiteX14" fmla="*/ 4439 w 10000"/>
                <a:gd name="connsiteY14" fmla="*/ 3434 h 11499"/>
                <a:gd name="connsiteX15" fmla="*/ 4260 w 10000"/>
                <a:gd name="connsiteY15" fmla="*/ 3434 h 11499"/>
                <a:gd name="connsiteX16" fmla="*/ 4260 w 10000"/>
                <a:gd name="connsiteY16" fmla="*/ 2005 h 11499"/>
                <a:gd name="connsiteX17" fmla="*/ 4260 w 10000"/>
                <a:gd name="connsiteY17" fmla="*/ 1720 h 11499"/>
                <a:gd name="connsiteX18" fmla="*/ 4260 w 10000"/>
                <a:gd name="connsiteY18" fmla="*/ 5 h 11499"/>
                <a:gd name="connsiteX19" fmla="*/ 2594 w 10000"/>
                <a:gd name="connsiteY19" fmla="*/ 1389 h 11499"/>
                <a:gd name="connsiteX20" fmla="*/ 2646 w 10000"/>
                <a:gd name="connsiteY20" fmla="*/ 5863 h 11499"/>
                <a:gd name="connsiteX21" fmla="*/ 1031 w 10000"/>
                <a:gd name="connsiteY21" fmla="*/ 4434 h 11499"/>
                <a:gd name="connsiteX22" fmla="*/ 135 w 10000"/>
                <a:gd name="connsiteY22" fmla="*/ 4577 h 11499"/>
                <a:gd name="connsiteX23" fmla="*/ 135 w 10000"/>
                <a:gd name="connsiteY23" fmla="*/ 5148 h 11499"/>
                <a:gd name="connsiteX24" fmla="*/ 3183 w 10000"/>
                <a:gd name="connsiteY24" fmla="*/ 9434 h 11499"/>
                <a:gd name="connsiteX25" fmla="*/ 3556 w 10000"/>
                <a:gd name="connsiteY25" fmla="*/ 11499 h 11499"/>
                <a:gd name="connsiteX26" fmla="*/ 8462 w 10000"/>
                <a:gd name="connsiteY26" fmla="*/ 11499 h 11499"/>
                <a:gd name="connsiteX27" fmla="*/ 8565 w 10000"/>
                <a:gd name="connsiteY27" fmla="*/ 9434 h 11499"/>
                <a:gd name="connsiteX28" fmla="*/ 9820 w 10000"/>
                <a:gd name="connsiteY28" fmla="*/ 6720 h 11499"/>
                <a:gd name="connsiteX29" fmla="*/ 10000 w 10000"/>
                <a:gd name="connsiteY29" fmla="*/ 5434 h 11499"/>
                <a:gd name="connsiteX30" fmla="*/ 10000 w 10000"/>
                <a:gd name="connsiteY30" fmla="*/ 3720 h 11499"/>
                <a:gd name="connsiteX31" fmla="*/ 8924 w 10000"/>
                <a:gd name="connsiteY31" fmla="*/ 3005 h 11499"/>
                <a:gd name="connsiteX0" fmla="*/ 8924 w 10000"/>
                <a:gd name="connsiteY0" fmla="*/ 1616 h 10110"/>
                <a:gd name="connsiteX1" fmla="*/ 8386 w 10000"/>
                <a:gd name="connsiteY1" fmla="*/ 1616 h 10110"/>
                <a:gd name="connsiteX2" fmla="*/ 8386 w 10000"/>
                <a:gd name="connsiteY2" fmla="*/ 2474 h 10110"/>
                <a:gd name="connsiteX3" fmla="*/ 8027 w 10000"/>
                <a:gd name="connsiteY3" fmla="*/ 2474 h 10110"/>
                <a:gd name="connsiteX4" fmla="*/ 8027 w 10000"/>
                <a:gd name="connsiteY4" fmla="*/ 1616 h 10110"/>
                <a:gd name="connsiteX5" fmla="*/ 8027 w 10000"/>
                <a:gd name="connsiteY5" fmla="*/ 1474 h 10110"/>
                <a:gd name="connsiteX6" fmla="*/ 7489 w 10000"/>
                <a:gd name="connsiteY6" fmla="*/ 1045 h 10110"/>
                <a:gd name="connsiteX7" fmla="*/ 6413 w 10000"/>
                <a:gd name="connsiteY7" fmla="*/ 1045 h 10110"/>
                <a:gd name="connsiteX8" fmla="*/ 6413 w 10000"/>
                <a:gd name="connsiteY8" fmla="*/ 2045 h 10110"/>
                <a:gd name="connsiteX9" fmla="*/ 6233 w 10000"/>
                <a:gd name="connsiteY9" fmla="*/ 2045 h 10110"/>
                <a:gd name="connsiteX10" fmla="*/ 6233 w 10000"/>
                <a:gd name="connsiteY10" fmla="*/ 1045 h 10110"/>
                <a:gd name="connsiteX11" fmla="*/ 6233 w 10000"/>
                <a:gd name="connsiteY11" fmla="*/ 902 h 10110"/>
                <a:gd name="connsiteX12" fmla="*/ 5516 w 10000"/>
                <a:gd name="connsiteY12" fmla="*/ 616 h 10110"/>
                <a:gd name="connsiteX13" fmla="*/ 4439 w 10000"/>
                <a:gd name="connsiteY13" fmla="*/ 616 h 10110"/>
                <a:gd name="connsiteX14" fmla="*/ 4439 w 10000"/>
                <a:gd name="connsiteY14" fmla="*/ 2045 h 10110"/>
                <a:gd name="connsiteX15" fmla="*/ 4260 w 10000"/>
                <a:gd name="connsiteY15" fmla="*/ 2045 h 10110"/>
                <a:gd name="connsiteX16" fmla="*/ 4260 w 10000"/>
                <a:gd name="connsiteY16" fmla="*/ 616 h 10110"/>
                <a:gd name="connsiteX17" fmla="*/ 4260 w 10000"/>
                <a:gd name="connsiteY17" fmla="*/ 331 h 10110"/>
                <a:gd name="connsiteX18" fmla="*/ 2594 w 10000"/>
                <a:gd name="connsiteY18" fmla="*/ 0 h 10110"/>
                <a:gd name="connsiteX19" fmla="*/ 2646 w 10000"/>
                <a:gd name="connsiteY19" fmla="*/ 4474 h 10110"/>
                <a:gd name="connsiteX20" fmla="*/ 1031 w 10000"/>
                <a:gd name="connsiteY20" fmla="*/ 3045 h 10110"/>
                <a:gd name="connsiteX21" fmla="*/ 135 w 10000"/>
                <a:gd name="connsiteY21" fmla="*/ 3188 h 10110"/>
                <a:gd name="connsiteX22" fmla="*/ 135 w 10000"/>
                <a:gd name="connsiteY22" fmla="*/ 3759 h 10110"/>
                <a:gd name="connsiteX23" fmla="*/ 3183 w 10000"/>
                <a:gd name="connsiteY23" fmla="*/ 8045 h 10110"/>
                <a:gd name="connsiteX24" fmla="*/ 3556 w 10000"/>
                <a:gd name="connsiteY24" fmla="*/ 10110 h 10110"/>
                <a:gd name="connsiteX25" fmla="*/ 8462 w 10000"/>
                <a:gd name="connsiteY25" fmla="*/ 10110 h 10110"/>
                <a:gd name="connsiteX26" fmla="*/ 8565 w 10000"/>
                <a:gd name="connsiteY26" fmla="*/ 8045 h 10110"/>
                <a:gd name="connsiteX27" fmla="*/ 9820 w 10000"/>
                <a:gd name="connsiteY27" fmla="*/ 5331 h 10110"/>
                <a:gd name="connsiteX28" fmla="*/ 10000 w 10000"/>
                <a:gd name="connsiteY28" fmla="*/ 4045 h 10110"/>
                <a:gd name="connsiteX29" fmla="*/ 10000 w 10000"/>
                <a:gd name="connsiteY29" fmla="*/ 2331 h 10110"/>
                <a:gd name="connsiteX30" fmla="*/ 8924 w 10000"/>
                <a:gd name="connsiteY30" fmla="*/ 1616 h 10110"/>
                <a:gd name="connsiteX0" fmla="*/ 8924 w 10000"/>
                <a:gd name="connsiteY0" fmla="*/ 1695 h 10189"/>
                <a:gd name="connsiteX1" fmla="*/ 8386 w 10000"/>
                <a:gd name="connsiteY1" fmla="*/ 1695 h 10189"/>
                <a:gd name="connsiteX2" fmla="*/ 8386 w 10000"/>
                <a:gd name="connsiteY2" fmla="*/ 2553 h 10189"/>
                <a:gd name="connsiteX3" fmla="*/ 8027 w 10000"/>
                <a:gd name="connsiteY3" fmla="*/ 2553 h 10189"/>
                <a:gd name="connsiteX4" fmla="*/ 8027 w 10000"/>
                <a:gd name="connsiteY4" fmla="*/ 1695 h 10189"/>
                <a:gd name="connsiteX5" fmla="*/ 8027 w 10000"/>
                <a:gd name="connsiteY5" fmla="*/ 1553 h 10189"/>
                <a:gd name="connsiteX6" fmla="*/ 7489 w 10000"/>
                <a:gd name="connsiteY6" fmla="*/ 1124 h 10189"/>
                <a:gd name="connsiteX7" fmla="*/ 6413 w 10000"/>
                <a:gd name="connsiteY7" fmla="*/ 1124 h 10189"/>
                <a:gd name="connsiteX8" fmla="*/ 6413 w 10000"/>
                <a:gd name="connsiteY8" fmla="*/ 2124 h 10189"/>
                <a:gd name="connsiteX9" fmla="*/ 6233 w 10000"/>
                <a:gd name="connsiteY9" fmla="*/ 2124 h 10189"/>
                <a:gd name="connsiteX10" fmla="*/ 6233 w 10000"/>
                <a:gd name="connsiteY10" fmla="*/ 1124 h 10189"/>
                <a:gd name="connsiteX11" fmla="*/ 6233 w 10000"/>
                <a:gd name="connsiteY11" fmla="*/ 981 h 10189"/>
                <a:gd name="connsiteX12" fmla="*/ 5516 w 10000"/>
                <a:gd name="connsiteY12" fmla="*/ 695 h 10189"/>
                <a:gd name="connsiteX13" fmla="*/ 4439 w 10000"/>
                <a:gd name="connsiteY13" fmla="*/ 695 h 10189"/>
                <a:gd name="connsiteX14" fmla="*/ 4439 w 10000"/>
                <a:gd name="connsiteY14" fmla="*/ 2124 h 10189"/>
                <a:gd name="connsiteX15" fmla="*/ 4260 w 10000"/>
                <a:gd name="connsiteY15" fmla="*/ 2124 h 10189"/>
                <a:gd name="connsiteX16" fmla="*/ 4260 w 10000"/>
                <a:gd name="connsiteY16" fmla="*/ 695 h 10189"/>
                <a:gd name="connsiteX17" fmla="*/ 4260 w 10000"/>
                <a:gd name="connsiteY17" fmla="*/ 410 h 10189"/>
                <a:gd name="connsiteX18" fmla="*/ 2594 w 10000"/>
                <a:gd name="connsiteY18" fmla="*/ 79 h 10189"/>
                <a:gd name="connsiteX19" fmla="*/ 2646 w 10000"/>
                <a:gd name="connsiteY19" fmla="*/ 4553 h 10189"/>
                <a:gd name="connsiteX20" fmla="*/ 1031 w 10000"/>
                <a:gd name="connsiteY20" fmla="*/ 3124 h 10189"/>
                <a:gd name="connsiteX21" fmla="*/ 135 w 10000"/>
                <a:gd name="connsiteY21" fmla="*/ 3267 h 10189"/>
                <a:gd name="connsiteX22" fmla="*/ 135 w 10000"/>
                <a:gd name="connsiteY22" fmla="*/ 3838 h 10189"/>
                <a:gd name="connsiteX23" fmla="*/ 3183 w 10000"/>
                <a:gd name="connsiteY23" fmla="*/ 8124 h 10189"/>
                <a:gd name="connsiteX24" fmla="*/ 3556 w 10000"/>
                <a:gd name="connsiteY24" fmla="*/ 10189 h 10189"/>
                <a:gd name="connsiteX25" fmla="*/ 8462 w 10000"/>
                <a:gd name="connsiteY25" fmla="*/ 10189 h 10189"/>
                <a:gd name="connsiteX26" fmla="*/ 8565 w 10000"/>
                <a:gd name="connsiteY26" fmla="*/ 8124 h 10189"/>
                <a:gd name="connsiteX27" fmla="*/ 9820 w 10000"/>
                <a:gd name="connsiteY27" fmla="*/ 5410 h 10189"/>
                <a:gd name="connsiteX28" fmla="*/ 10000 w 10000"/>
                <a:gd name="connsiteY28" fmla="*/ 4124 h 10189"/>
                <a:gd name="connsiteX29" fmla="*/ 10000 w 10000"/>
                <a:gd name="connsiteY29" fmla="*/ 2410 h 10189"/>
                <a:gd name="connsiteX30" fmla="*/ 8924 w 10000"/>
                <a:gd name="connsiteY30" fmla="*/ 1695 h 10189"/>
                <a:gd name="connsiteX0" fmla="*/ 8924 w 10000"/>
                <a:gd name="connsiteY0" fmla="*/ 1881 h 10375"/>
                <a:gd name="connsiteX1" fmla="*/ 8386 w 10000"/>
                <a:gd name="connsiteY1" fmla="*/ 1881 h 10375"/>
                <a:gd name="connsiteX2" fmla="*/ 8386 w 10000"/>
                <a:gd name="connsiteY2" fmla="*/ 2739 h 10375"/>
                <a:gd name="connsiteX3" fmla="*/ 8027 w 10000"/>
                <a:gd name="connsiteY3" fmla="*/ 2739 h 10375"/>
                <a:gd name="connsiteX4" fmla="*/ 8027 w 10000"/>
                <a:gd name="connsiteY4" fmla="*/ 1881 h 10375"/>
                <a:gd name="connsiteX5" fmla="*/ 8027 w 10000"/>
                <a:gd name="connsiteY5" fmla="*/ 1739 h 10375"/>
                <a:gd name="connsiteX6" fmla="*/ 7489 w 10000"/>
                <a:gd name="connsiteY6" fmla="*/ 1310 h 10375"/>
                <a:gd name="connsiteX7" fmla="*/ 6413 w 10000"/>
                <a:gd name="connsiteY7" fmla="*/ 1310 h 10375"/>
                <a:gd name="connsiteX8" fmla="*/ 6413 w 10000"/>
                <a:gd name="connsiteY8" fmla="*/ 2310 h 10375"/>
                <a:gd name="connsiteX9" fmla="*/ 6233 w 10000"/>
                <a:gd name="connsiteY9" fmla="*/ 2310 h 10375"/>
                <a:gd name="connsiteX10" fmla="*/ 6233 w 10000"/>
                <a:gd name="connsiteY10" fmla="*/ 1310 h 10375"/>
                <a:gd name="connsiteX11" fmla="*/ 6233 w 10000"/>
                <a:gd name="connsiteY11" fmla="*/ 1167 h 10375"/>
                <a:gd name="connsiteX12" fmla="*/ 5516 w 10000"/>
                <a:gd name="connsiteY12" fmla="*/ 881 h 10375"/>
                <a:gd name="connsiteX13" fmla="*/ 4439 w 10000"/>
                <a:gd name="connsiteY13" fmla="*/ 881 h 10375"/>
                <a:gd name="connsiteX14" fmla="*/ 4439 w 10000"/>
                <a:gd name="connsiteY14" fmla="*/ 2310 h 10375"/>
                <a:gd name="connsiteX15" fmla="*/ 4260 w 10000"/>
                <a:gd name="connsiteY15" fmla="*/ 2310 h 10375"/>
                <a:gd name="connsiteX16" fmla="*/ 4260 w 10000"/>
                <a:gd name="connsiteY16" fmla="*/ 881 h 10375"/>
                <a:gd name="connsiteX17" fmla="*/ 4260 w 10000"/>
                <a:gd name="connsiteY17" fmla="*/ 596 h 10375"/>
                <a:gd name="connsiteX18" fmla="*/ 2594 w 10000"/>
                <a:gd name="connsiteY18" fmla="*/ 265 h 10375"/>
                <a:gd name="connsiteX19" fmla="*/ 2646 w 10000"/>
                <a:gd name="connsiteY19" fmla="*/ 4739 h 10375"/>
                <a:gd name="connsiteX20" fmla="*/ 1031 w 10000"/>
                <a:gd name="connsiteY20" fmla="*/ 3310 h 10375"/>
                <a:gd name="connsiteX21" fmla="*/ 135 w 10000"/>
                <a:gd name="connsiteY21" fmla="*/ 3453 h 10375"/>
                <a:gd name="connsiteX22" fmla="*/ 135 w 10000"/>
                <a:gd name="connsiteY22" fmla="*/ 4024 h 10375"/>
                <a:gd name="connsiteX23" fmla="*/ 3183 w 10000"/>
                <a:gd name="connsiteY23" fmla="*/ 8310 h 10375"/>
                <a:gd name="connsiteX24" fmla="*/ 3556 w 10000"/>
                <a:gd name="connsiteY24" fmla="*/ 10375 h 10375"/>
                <a:gd name="connsiteX25" fmla="*/ 8462 w 10000"/>
                <a:gd name="connsiteY25" fmla="*/ 10375 h 10375"/>
                <a:gd name="connsiteX26" fmla="*/ 8565 w 10000"/>
                <a:gd name="connsiteY26" fmla="*/ 8310 h 10375"/>
                <a:gd name="connsiteX27" fmla="*/ 9820 w 10000"/>
                <a:gd name="connsiteY27" fmla="*/ 5596 h 10375"/>
                <a:gd name="connsiteX28" fmla="*/ 10000 w 10000"/>
                <a:gd name="connsiteY28" fmla="*/ 4310 h 10375"/>
                <a:gd name="connsiteX29" fmla="*/ 10000 w 10000"/>
                <a:gd name="connsiteY29" fmla="*/ 2596 h 10375"/>
                <a:gd name="connsiteX30" fmla="*/ 8924 w 10000"/>
                <a:gd name="connsiteY30" fmla="*/ 1881 h 10375"/>
                <a:gd name="connsiteX0" fmla="*/ 8924 w 10000"/>
                <a:gd name="connsiteY0" fmla="*/ 1881 h 10375"/>
                <a:gd name="connsiteX1" fmla="*/ 8386 w 10000"/>
                <a:gd name="connsiteY1" fmla="*/ 1881 h 10375"/>
                <a:gd name="connsiteX2" fmla="*/ 8386 w 10000"/>
                <a:gd name="connsiteY2" fmla="*/ 2739 h 10375"/>
                <a:gd name="connsiteX3" fmla="*/ 8027 w 10000"/>
                <a:gd name="connsiteY3" fmla="*/ 2739 h 10375"/>
                <a:gd name="connsiteX4" fmla="*/ 8027 w 10000"/>
                <a:gd name="connsiteY4" fmla="*/ 1881 h 10375"/>
                <a:gd name="connsiteX5" fmla="*/ 8027 w 10000"/>
                <a:gd name="connsiteY5" fmla="*/ 1739 h 10375"/>
                <a:gd name="connsiteX6" fmla="*/ 7489 w 10000"/>
                <a:gd name="connsiteY6" fmla="*/ 1310 h 10375"/>
                <a:gd name="connsiteX7" fmla="*/ 6413 w 10000"/>
                <a:gd name="connsiteY7" fmla="*/ 1310 h 10375"/>
                <a:gd name="connsiteX8" fmla="*/ 6413 w 10000"/>
                <a:gd name="connsiteY8" fmla="*/ 2310 h 10375"/>
                <a:gd name="connsiteX9" fmla="*/ 6233 w 10000"/>
                <a:gd name="connsiteY9" fmla="*/ 2310 h 10375"/>
                <a:gd name="connsiteX10" fmla="*/ 6233 w 10000"/>
                <a:gd name="connsiteY10" fmla="*/ 1310 h 10375"/>
                <a:gd name="connsiteX11" fmla="*/ 6233 w 10000"/>
                <a:gd name="connsiteY11" fmla="*/ 1167 h 10375"/>
                <a:gd name="connsiteX12" fmla="*/ 5516 w 10000"/>
                <a:gd name="connsiteY12" fmla="*/ 881 h 10375"/>
                <a:gd name="connsiteX13" fmla="*/ 4439 w 10000"/>
                <a:gd name="connsiteY13" fmla="*/ 881 h 10375"/>
                <a:gd name="connsiteX14" fmla="*/ 4439 w 10000"/>
                <a:gd name="connsiteY14" fmla="*/ 2310 h 10375"/>
                <a:gd name="connsiteX15" fmla="*/ 4260 w 10000"/>
                <a:gd name="connsiteY15" fmla="*/ 2310 h 10375"/>
                <a:gd name="connsiteX16" fmla="*/ 4260 w 10000"/>
                <a:gd name="connsiteY16" fmla="*/ 881 h 10375"/>
                <a:gd name="connsiteX17" fmla="*/ 4260 w 10000"/>
                <a:gd name="connsiteY17" fmla="*/ 596 h 10375"/>
                <a:gd name="connsiteX18" fmla="*/ 2594 w 10000"/>
                <a:gd name="connsiteY18" fmla="*/ 265 h 10375"/>
                <a:gd name="connsiteX19" fmla="*/ 2646 w 10000"/>
                <a:gd name="connsiteY19" fmla="*/ 4739 h 10375"/>
                <a:gd name="connsiteX20" fmla="*/ 1401 w 10000"/>
                <a:gd name="connsiteY20" fmla="*/ 3015 h 10375"/>
                <a:gd name="connsiteX21" fmla="*/ 135 w 10000"/>
                <a:gd name="connsiteY21" fmla="*/ 3453 h 10375"/>
                <a:gd name="connsiteX22" fmla="*/ 135 w 10000"/>
                <a:gd name="connsiteY22" fmla="*/ 4024 h 10375"/>
                <a:gd name="connsiteX23" fmla="*/ 3183 w 10000"/>
                <a:gd name="connsiteY23" fmla="*/ 8310 h 10375"/>
                <a:gd name="connsiteX24" fmla="*/ 3556 w 10000"/>
                <a:gd name="connsiteY24" fmla="*/ 10375 h 10375"/>
                <a:gd name="connsiteX25" fmla="*/ 8462 w 10000"/>
                <a:gd name="connsiteY25" fmla="*/ 10375 h 10375"/>
                <a:gd name="connsiteX26" fmla="*/ 8565 w 10000"/>
                <a:gd name="connsiteY26" fmla="*/ 8310 h 10375"/>
                <a:gd name="connsiteX27" fmla="*/ 9820 w 10000"/>
                <a:gd name="connsiteY27" fmla="*/ 5596 h 10375"/>
                <a:gd name="connsiteX28" fmla="*/ 10000 w 10000"/>
                <a:gd name="connsiteY28" fmla="*/ 4310 h 10375"/>
                <a:gd name="connsiteX29" fmla="*/ 10000 w 10000"/>
                <a:gd name="connsiteY29" fmla="*/ 2596 h 10375"/>
                <a:gd name="connsiteX30" fmla="*/ 8924 w 10000"/>
                <a:gd name="connsiteY30" fmla="*/ 1881 h 10375"/>
                <a:gd name="connsiteX0" fmla="*/ 8924 w 10000"/>
                <a:gd name="connsiteY0" fmla="*/ 1881 h 10375"/>
                <a:gd name="connsiteX1" fmla="*/ 8386 w 10000"/>
                <a:gd name="connsiteY1" fmla="*/ 1881 h 10375"/>
                <a:gd name="connsiteX2" fmla="*/ 8386 w 10000"/>
                <a:gd name="connsiteY2" fmla="*/ 2739 h 10375"/>
                <a:gd name="connsiteX3" fmla="*/ 8027 w 10000"/>
                <a:gd name="connsiteY3" fmla="*/ 2739 h 10375"/>
                <a:gd name="connsiteX4" fmla="*/ 8027 w 10000"/>
                <a:gd name="connsiteY4" fmla="*/ 1881 h 10375"/>
                <a:gd name="connsiteX5" fmla="*/ 8027 w 10000"/>
                <a:gd name="connsiteY5" fmla="*/ 1739 h 10375"/>
                <a:gd name="connsiteX6" fmla="*/ 7489 w 10000"/>
                <a:gd name="connsiteY6" fmla="*/ 1310 h 10375"/>
                <a:gd name="connsiteX7" fmla="*/ 6413 w 10000"/>
                <a:gd name="connsiteY7" fmla="*/ 1310 h 10375"/>
                <a:gd name="connsiteX8" fmla="*/ 6413 w 10000"/>
                <a:gd name="connsiteY8" fmla="*/ 2310 h 10375"/>
                <a:gd name="connsiteX9" fmla="*/ 6233 w 10000"/>
                <a:gd name="connsiteY9" fmla="*/ 2310 h 10375"/>
                <a:gd name="connsiteX10" fmla="*/ 6233 w 10000"/>
                <a:gd name="connsiteY10" fmla="*/ 1310 h 10375"/>
                <a:gd name="connsiteX11" fmla="*/ 6233 w 10000"/>
                <a:gd name="connsiteY11" fmla="*/ 1167 h 10375"/>
                <a:gd name="connsiteX12" fmla="*/ 5516 w 10000"/>
                <a:gd name="connsiteY12" fmla="*/ 881 h 10375"/>
                <a:gd name="connsiteX13" fmla="*/ 4439 w 10000"/>
                <a:gd name="connsiteY13" fmla="*/ 881 h 10375"/>
                <a:gd name="connsiteX14" fmla="*/ 4439 w 10000"/>
                <a:gd name="connsiteY14" fmla="*/ 2310 h 10375"/>
                <a:gd name="connsiteX15" fmla="*/ 4260 w 10000"/>
                <a:gd name="connsiteY15" fmla="*/ 2310 h 10375"/>
                <a:gd name="connsiteX16" fmla="*/ 4260 w 10000"/>
                <a:gd name="connsiteY16" fmla="*/ 881 h 10375"/>
                <a:gd name="connsiteX17" fmla="*/ 4260 w 10000"/>
                <a:gd name="connsiteY17" fmla="*/ 596 h 10375"/>
                <a:gd name="connsiteX18" fmla="*/ 2594 w 10000"/>
                <a:gd name="connsiteY18" fmla="*/ 265 h 10375"/>
                <a:gd name="connsiteX19" fmla="*/ 2523 w 10000"/>
                <a:gd name="connsiteY19" fmla="*/ 4051 h 10375"/>
                <a:gd name="connsiteX20" fmla="*/ 1401 w 10000"/>
                <a:gd name="connsiteY20" fmla="*/ 3015 h 10375"/>
                <a:gd name="connsiteX21" fmla="*/ 135 w 10000"/>
                <a:gd name="connsiteY21" fmla="*/ 3453 h 10375"/>
                <a:gd name="connsiteX22" fmla="*/ 135 w 10000"/>
                <a:gd name="connsiteY22" fmla="*/ 4024 h 10375"/>
                <a:gd name="connsiteX23" fmla="*/ 3183 w 10000"/>
                <a:gd name="connsiteY23" fmla="*/ 8310 h 10375"/>
                <a:gd name="connsiteX24" fmla="*/ 3556 w 10000"/>
                <a:gd name="connsiteY24" fmla="*/ 10375 h 10375"/>
                <a:gd name="connsiteX25" fmla="*/ 8462 w 10000"/>
                <a:gd name="connsiteY25" fmla="*/ 10375 h 10375"/>
                <a:gd name="connsiteX26" fmla="*/ 8565 w 10000"/>
                <a:gd name="connsiteY26" fmla="*/ 8310 h 10375"/>
                <a:gd name="connsiteX27" fmla="*/ 9820 w 10000"/>
                <a:gd name="connsiteY27" fmla="*/ 5596 h 10375"/>
                <a:gd name="connsiteX28" fmla="*/ 10000 w 10000"/>
                <a:gd name="connsiteY28" fmla="*/ 4310 h 10375"/>
                <a:gd name="connsiteX29" fmla="*/ 10000 w 10000"/>
                <a:gd name="connsiteY29" fmla="*/ 2596 h 10375"/>
                <a:gd name="connsiteX30" fmla="*/ 8924 w 10000"/>
                <a:gd name="connsiteY30" fmla="*/ 1881 h 10375"/>
                <a:gd name="connsiteX0" fmla="*/ 8852 w 9928"/>
                <a:gd name="connsiteY0" fmla="*/ 1881 h 10375"/>
                <a:gd name="connsiteX1" fmla="*/ 8314 w 9928"/>
                <a:gd name="connsiteY1" fmla="*/ 1881 h 10375"/>
                <a:gd name="connsiteX2" fmla="*/ 8314 w 9928"/>
                <a:gd name="connsiteY2" fmla="*/ 2739 h 10375"/>
                <a:gd name="connsiteX3" fmla="*/ 7955 w 9928"/>
                <a:gd name="connsiteY3" fmla="*/ 2739 h 10375"/>
                <a:gd name="connsiteX4" fmla="*/ 7955 w 9928"/>
                <a:gd name="connsiteY4" fmla="*/ 1881 h 10375"/>
                <a:gd name="connsiteX5" fmla="*/ 7955 w 9928"/>
                <a:gd name="connsiteY5" fmla="*/ 1739 h 10375"/>
                <a:gd name="connsiteX6" fmla="*/ 7417 w 9928"/>
                <a:gd name="connsiteY6" fmla="*/ 1310 h 10375"/>
                <a:gd name="connsiteX7" fmla="*/ 6341 w 9928"/>
                <a:gd name="connsiteY7" fmla="*/ 1310 h 10375"/>
                <a:gd name="connsiteX8" fmla="*/ 6341 w 9928"/>
                <a:gd name="connsiteY8" fmla="*/ 2310 h 10375"/>
                <a:gd name="connsiteX9" fmla="*/ 6161 w 9928"/>
                <a:gd name="connsiteY9" fmla="*/ 2310 h 10375"/>
                <a:gd name="connsiteX10" fmla="*/ 6161 w 9928"/>
                <a:gd name="connsiteY10" fmla="*/ 1310 h 10375"/>
                <a:gd name="connsiteX11" fmla="*/ 6161 w 9928"/>
                <a:gd name="connsiteY11" fmla="*/ 1167 h 10375"/>
                <a:gd name="connsiteX12" fmla="*/ 5444 w 9928"/>
                <a:gd name="connsiteY12" fmla="*/ 881 h 10375"/>
                <a:gd name="connsiteX13" fmla="*/ 4367 w 9928"/>
                <a:gd name="connsiteY13" fmla="*/ 881 h 10375"/>
                <a:gd name="connsiteX14" fmla="*/ 4367 w 9928"/>
                <a:gd name="connsiteY14" fmla="*/ 2310 h 10375"/>
                <a:gd name="connsiteX15" fmla="*/ 4188 w 9928"/>
                <a:gd name="connsiteY15" fmla="*/ 2310 h 10375"/>
                <a:gd name="connsiteX16" fmla="*/ 4188 w 9928"/>
                <a:gd name="connsiteY16" fmla="*/ 881 h 10375"/>
                <a:gd name="connsiteX17" fmla="*/ 4188 w 9928"/>
                <a:gd name="connsiteY17" fmla="*/ 596 h 10375"/>
                <a:gd name="connsiteX18" fmla="*/ 2522 w 9928"/>
                <a:gd name="connsiteY18" fmla="*/ 265 h 10375"/>
                <a:gd name="connsiteX19" fmla="*/ 2451 w 9928"/>
                <a:gd name="connsiteY19" fmla="*/ 4051 h 10375"/>
                <a:gd name="connsiteX20" fmla="*/ 1329 w 9928"/>
                <a:gd name="connsiteY20" fmla="*/ 3015 h 10375"/>
                <a:gd name="connsiteX21" fmla="*/ 310 w 9928"/>
                <a:gd name="connsiteY21" fmla="*/ 2863 h 10375"/>
                <a:gd name="connsiteX22" fmla="*/ 63 w 9928"/>
                <a:gd name="connsiteY22" fmla="*/ 4024 h 10375"/>
                <a:gd name="connsiteX23" fmla="*/ 3111 w 9928"/>
                <a:gd name="connsiteY23" fmla="*/ 8310 h 10375"/>
                <a:gd name="connsiteX24" fmla="*/ 3484 w 9928"/>
                <a:gd name="connsiteY24" fmla="*/ 10375 h 10375"/>
                <a:gd name="connsiteX25" fmla="*/ 8390 w 9928"/>
                <a:gd name="connsiteY25" fmla="*/ 10375 h 10375"/>
                <a:gd name="connsiteX26" fmla="*/ 8493 w 9928"/>
                <a:gd name="connsiteY26" fmla="*/ 8310 h 10375"/>
                <a:gd name="connsiteX27" fmla="*/ 9748 w 9928"/>
                <a:gd name="connsiteY27" fmla="*/ 5596 h 10375"/>
                <a:gd name="connsiteX28" fmla="*/ 9928 w 9928"/>
                <a:gd name="connsiteY28" fmla="*/ 4310 h 10375"/>
                <a:gd name="connsiteX29" fmla="*/ 9928 w 9928"/>
                <a:gd name="connsiteY29" fmla="*/ 2596 h 10375"/>
                <a:gd name="connsiteX30" fmla="*/ 8852 w 9928"/>
                <a:gd name="connsiteY30" fmla="*/ 1881 h 10375"/>
                <a:gd name="connsiteX0" fmla="*/ 8818 w 9902"/>
                <a:gd name="connsiteY0" fmla="*/ 1813 h 10000"/>
                <a:gd name="connsiteX1" fmla="*/ 8276 w 9902"/>
                <a:gd name="connsiteY1" fmla="*/ 1813 h 10000"/>
                <a:gd name="connsiteX2" fmla="*/ 8276 w 9902"/>
                <a:gd name="connsiteY2" fmla="*/ 2640 h 10000"/>
                <a:gd name="connsiteX3" fmla="*/ 7915 w 9902"/>
                <a:gd name="connsiteY3" fmla="*/ 2640 h 10000"/>
                <a:gd name="connsiteX4" fmla="*/ 7915 w 9902"/>
                <a:gd name="connsiteY4" fmla="*/ 1813 h 10000"/>
                <a:gd name="connsiteX5" fmla="*/ 7915 w 9902"/>
                <a:gd name="connsiteY5" fmla="*/ 1676 h 10000"/>
                <a:gd name="connsiteX6" fmla="*/ 7373 w 9902"/>
                <a:gd name="connsiteY6" fmla="*/ 1263 h 10000"/>
                <a:gd name="connsiteX7" fmla="*/ 6289 w 9902"/>
                <a:gd name="connsiteY7" fmla="*/ 1263 h 10000"/>
                <a:gd name="connsiteX8" fmla="*/ 6289 w 9902"/>
                <a:gd name="connsiteY8" fmla="*/ 2227 h 10000"/>
                <a:gd name="connsiteX9" fmla="*/ 6108 w 9902"/>
                <a:gd name="connsiteY9" fmla="*/ 2227 h 10000"/>
                <a:gd name="connsiteX10" fmla="*/ 6108 w 9902"/>
                <a:gd name="connsiteY10" fmla="*/ 1263 h 10000"/>
                <a:gd name="connsiteX11" fmla="*/ 6108 w 9902"/>
                <a:gd name="connsiteY11" fmla="*/ 1125 h 10000"/>
                <a:gd name="connsiteX12" fmla="*/ 5385 w 9902"/>
                <a:gd name="connsiteY12" fmla="*/ 849 h 10000"/>
                <a:gd name="connsiteX13" fmla="*/ 4301 w 9902"/>
                <a:gd name="connsiteY13" fmla="*/ 849 h 10000"/>
                <a:gd name="connsiteX14" fmla="*/ 4301 w 9902"/>
                <a:gd name="connsiteY14" fmla="*/ 2227 h 10000"/>
                <a:gd name="connsiteX15" fmla="*/ 4120 w 9902"/>
                <a:gd name="connsiteY15" fmla="*/ 2227 h 10000"/>
                <a:gd name="connsiteX16" fmla="*/ 4120 w 9902"/>
                <a:gd name="connsiteY16" fmla="*/ 849 h 10000"/>
                <a:gd name="connsiteX17" fmla="*/ 4120 w 9902"/>
                <a:gd name="connsiteY17" fmla="*/ 574 h 10000"/>
                <a:gd name="connsiteX18" fmla="*/ 2442 w 9902"/>
                <a:gd name="connsiteY18" fmla="*/ 255 h 10000"/>
                <a:gd name="connsiteX19" fmla="*/ 2371 w 9902"/>
                <a:gd name="connsiteY19" fmla="*/ 3905 h 10000"/>
                <a:gd name="connsiteX20" fmla="*/ 1241 w 9902"/>
                <a:gd name="connsiteY20" fmla="*/ 2906 h 10000"/>
                <a:gd name="connsiteX21" fmla="*/ 214 w 9902"/>
                <a:gd name="connsiteY21" fmla="*/ 2760 h 10000"/>
                <a:gd name="connsiteX22" fmla="*/ 89 w 9902"/>
                <a:gd name="connsiteY22" fmla="*/ 3500 h 10000"/>
                <a:gd name="connsiteX23" fmla="*/ 3036 w 9902"/>
                <a:gd name="connsiteY23" fmla="*/ 8010 h 10000"/>
                <a:gd name="connsiteX24" fmla="*/ 3411 w 9902"/>
                <a:gd name="connsiteY24" fmla="*/ 10000 h 10000"/>
                <a:gd name="connsiteX25" fmla="*/ 8353 w 9902"/>
                <a:gd name="connsiteY25" fmla="*/ 10000 h 10000"/>
                <a:gd name="connsiteX26" fmla="*/ 8457 w 9902"/>
                <a:gd name="connsiteY26" fmla="*/ 8010 h 10000"/>
                <a:gd name="connsiteX27" fmla="*/ 9721 w 9902"/>
                <a:gd name="connsiteY27" fmla="*/ 5394 h 10000"/>
                <a:gd name="connsiteX28" fmla="*/ 9902 w 9902"/>
                <a:gd name="connsiteY28" fmla="*/ 4154 h 10000"/>
                <a:gd name="connsiteX29" fmla="*/ 9902 w 9902"/>
                <a:gd name="connsiteY29" fmla="*/ 2502 h 10000"/>
                <a:gd name="connsiteX30" fmla="*/ 8818 w 9902"/>
                <a:gd name="connsiteY30" fmla="*/ 1813 h 10000"/>
                <a:gd name="connsiteX0" fmla="*/ 8952 w 10047"/>
                <a:gd name="connsiteY0" fmla="*/ 1813 h 10000"/>
                <a:gd name="connsiteX1" fmla="*/ 8405 w 10047"/>
                <a:gd name="connsiteY1" fmla="*/ 1813 h 10000"/>
                <a:gd name="connsiteX2" fmla="*/ 8405 w 10047"/>
                <a:gd name="connsiteY2" fmla="*/ 2640 h 10000"/>
                <a:gd name="connsiteX3" fmla="*/ 8040 w 10047"/>
                <a:gd name="connsiteY3" fmla="*/ 2640 h 10000"/>
                <a:gd name="connsiteX4" fmla="*/ 8040 w 10047"/>
                <a:gd name="connsiteY4" fmla="*/ 1813 h 10000"/>
                <a:gd name="connsiteX5" fmla="*/ 8040 w 10047"/>
                <a:gd name="connsiteY5" fmla="*/ 1676 h 10000"/>
                <a:gd name="connsiteX6" fmla="*/ 7493 w 10047"/>
                <a:gd name="connsiteY6" fmla="*/ 1263 h 10000"/>
                <a:gd name="connsiteX7" fmla="*/ 6398 w 10047"/>
                <a:gd name="connsiteY7" fmla="*/ 1263 h 10000"/>
                <a:gd name="connsiteX8" fmla="*/ 6398 w 10047"/>
                <a:gd name="connsiteY8" fmla="*/ 2227 h 10000"/>
                <a:gd name="connsiteX9" fmla="*/ 6215 w 10047"/>
                <a:gd name="connsiteY9" fmla="*/ 2227 h 10000"/>
                <a:gd name="connsiteX10" fmla="*/ 6215 w 10047"/>
                <a:gd name="connsiteY10" fmla="*/ 1263 h 10000"/>
                <a:gd name="connsiteX11" fmla="*/ 6215 w 10047"/>
                <a:gd name="connsiteY11" fmla="*/ 1125 h 10000"/>
                <a:gd name="connsiteX12" fmla="*/ 5485 w 10047"/>
                <a:gd name="connsiteY12" fmla="*/ 849 h 10000"/>
                <a:gd name="connsiteX13" fmla="*/ 4391 w 10047"/>
                <a:gd name="connsiteY13" fmla="*/ 849 h 10000"/>
                <a:gd name="connsiteX14" fmla="*/ 4391 w 10047"/>
                <a:gd name="connsiteY14" fmla="*/ 2227 h 10000"/>
                <a:gd name="connsiteX15" fmla="*/ 4208 w 10047"/>
                <a:gd name="connsiteY15" fmla="*/ 2227 h 10000"/>
                <a:gd name="connsiteX16" fmla="*/ 4208 w 10047"/>
                <a:gd name="connsiteY16" fmla="*/ 849 h 10000"/>
                <a:gd name="connsiteX17" fmla="*/ 4208 w 10047"/>
                <a:gd name="connsiteY17" fmla="*/ 574 h 10000"/>
                <a:gd name="connsiteX18" fmla="*/ 2513 w 10047"/>
                <a:gd name="connsiteY18" fmla="*/ 255 h 10000"/>
                <a:gd name="connsiteX19" fmla="*/ 2441 w 10047"/>
                <a:gd name="connsiteY19" fmla="*/ 3905 h 10000"/>
                <a:gd name="connsiteX20" fmla="*/ 1300 w 10047"/>
                <a:gd name="connsiteY20" fmla="*/ 2906 h 10000"/>
                <a:gd name="connsiteX21" fmla="*/ 137 w 10047"/>
                <a:gd name="connsiteY21" fmla="*/ 2570 h 10000"/>
                <a:gd name="connsiteX22" fmla="*/ 137 w 10047"/>
                <a:gd name="connsiteY22" fmla="*/ 3500 h 10000"/>
                <a:gd name="connsiteX23" fmla="*/ 3113 w 10047"/>
                <a:gd name="connsiteY23" fmla="*/ 8010 h 10000"/>
                <a:gd name="connsiteX24" fmla="*/ 3492 w 10047"/>
                <a:gd name="connsiteY24" fmla="*/ 10000 h 10000"/>
                <a:gd name="connsiteX25" fmla="*/ 8483 w 10047"/>
                <a:gd name="connsiteY25" fmla="*/ 10000 h 10000"/>
                <a:gd name="connsiteX26" fmla="*/ 8588 w 10047"/>
                <a:gd name="connsiteY26" fmla="*/ 8010 h 10000"/>
                <a:gd name="connsiteX27" fmla="*/ 9864 w 10047"/>
                <a:gd name="connsiteY27" fmla="*/ 5394 h 10000"/>
                <a:gd name="connsiteX28" fmla="*/ 10047 w 10047"/>
                <a:gd name="connsiteY28" fmla="*/ 4154 h 10000"/>
                <a:gd name="connsiteX29" fmla="*/ 10047 w 10047"/>
                <a:gd name="connsiteY29" fmla="*/ 2502 h 10000"/>
                <a:gd name="connsiteX30" fmla="*/ 8952 w 10047"/>
                <a:gd name="connsiteY30" fmla="*/ 1813 h 10000"/>
                <a:gd name="connsiteX0" fmla="*/ 8952 w 10047"/>
                <a:gd name="connsiteY0" fmla="*/ 1813 h 10000"/>
                <a:gd name="connsiteX1" fmla="*/ 8405 w 10047"/>
                <a:gd name="connsiteY1" fmla="*/ 1813 h 10000"/>
                <a:gd name="connsiteX2" fmla="*/ 8405 w 10047"/>
                <a:gd name="connsiteY2" fmla="*/ 2640 h 10000"/>
                <a:gd name="connsiteX3" fmla="*/ 8040 w 10047"/>
                <a:gd name="connsiteY3" fmla="*/ 2640 h 10000"/>
                <a:gd name="connsiteX4" fmla="*/ 8040 w 10047"/>
                <a:gd name="connsiteY4" fmla="*/ 1813 h 10000"/>
                <a:gd name="connsiteX5" fmla="*/ 8040 w 10047"/>
                <a:gd name="connsiteY5" fmla="*/ 1676 h 10000"/>
                <a:gd name="connsiteX6" fmla="*/ 7493 w 10047"/>
                <a:gd name="connsiteY6" fmla="*/ 1263 h 10000"/>
                <a:gd name="connsiteX7" fmla="*/ 6398 w 10047"/>
                <a:gd name="connsiteY7" fmla="*/ 1263 h 10000"/>
                <a:gd name="connsiteX8" fmla="*/ 6398 w 10047"/>
                <a:gd name="connsiteY8" fmla="*/ 2227 h 10000"/>
                <a:gd name="connsiteX9" fmla="*/ 6215 w 10047"/>
                <a:gd name="connsiteY9" fmla="*/ 2227 h 10000"/>
                <a:gd name="connsiteX10" fmla="*/ 6215 w 10047"/>
                <a:gd name="connsiteY10" fmla="*/ 1263 h 10000"/>
                <a:gd name="connsiteX11" fmla="*/ 6215 w 10047"/>
                <a:gd name="connsiteY11" fmla="*/ 1125 h 10000"/>
                <a:gd name="connsiteX12" fmla="*/ 5485 w 10047"/>
                <a:gd name="connsiteY12" fmla="*/ 849 h 10000"/>
                <a:gd name="connsiteX13" fmla="*/ 4391 w 10047"/>
                <a:gd name="connsiteY13" fmla="*/ 849 h 10000"/>
                <a:gd name="connsiteX14" fmla="*/ 4391 w 10047"/>
                <a:gd name="connsiteY14" fmla="*/ 2227 h 10000"/>
                <a:gd name="connsiteX15" fmla="*/ 4208 w 10047"/>
                <a:gd name="connsiteY15" fmla="*/ 2227 h 10000"/>
                <a:gd name="connsiteX16" fmla="*/ 4208 w 10047"/>
                <a:gd name="connsiteY16" fmla="*/ 849 h 10000"/>
                <a:gd name="connsiteX17" fmla="*/ 4208 w 10047"/>
                <a:gd name="connsiteY17" fmla="*/ 574 h 10000"/>
                <a:gd name="connsiteX18" fmla="*/ 2513 w 10047"/>
                <a:gd name="connsiteY18" fmla="*/ 255 h 10000"/>
                <a:gd name="connsiteX19" fmla="*/ 2441 w 10047"/>
                <a:gd name="connsiteY19" fmla="*/ 3905 h 10000"/>
                <a:gd name="connsiteX20" fmla="*/ 1300 w 10047"/>
                <a:gd name="connsiteY20" fmla="*/ 2622 h 10000"/>
                <a:gd name="connsiteX21" fmla="*/ 137 w 10047"/>
                <a:gd name="connsiteY21" fmla="*/ 2570 h 10000"/>
                <a:gd name="connsiteX22" fmla="*/ 137 w 10047"/>
                <a:gd name="connsiteY22" fmla="*/ 3500 h 10000"/>
                <a:gd name="connsiteX23" fmla="*/ 3113 w 10047"/>
                <a:gd name="connsiteY23" fmla="*/ 8010 h 10000"/>
                <a:gd name="connsiteX24" fmla="*/ 3492 w 10047"/>
                <a:gd name="connsiteY24" fmla="*/ 10000 h 10000"/>
                <a:gd name="connsiteX25" fmla="*/ 8483 w 10047"/>
                <a:gd name="connsiteY25" fmla="*/ 10000 h 10000"/>
                <a:gd name="connsiteX26" fmla="*/ 8588 w 10047"/>
                <a:gd name="connsiteY26" fmla="*/ 8010 h 10000"/>
                <a:gd name="connsiteX27" fmla="*/ 9864 w 10047"/>
                <a:gd name="connsiteY27" fmla="*/ 5394 h 10000"/>
                <a:gd name="connsiteX28" fmla="*/ 10047 w 10047"/>
                <a:gd name="connsiteY28" fmla="*/ 4154 h 10000"/>
                <a:gd name="connsiteX29" fmla="*/ 10047 w 10047"/>
                <a:gd name="connsiteY29" fmla="*/ 2502 h 10000"/>
                <a:gd name="connsiteX30" fmla="*/ 8952 w 10047"/>
                <a:gd name="connsiteY30" fmla="*/ 181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0047" h="10000">
                  <a:moveTo>
                    <a:pt x="8952" y="1813"/>
                  </a:moveTo>
                  <a:lnTo>
                    <a:pt x="8405" y="1813"/>
                  </a:lnTo>
                  <a:lnTo>
                    <a:pt x="8405" y="2640"/>
                  </a:lnTo>
                  <a:lnTo>
                    <a:pt x="8040" y="2640"/>
                  </a:lnTo>
                  <a:lnTo>
                    <a:pt x="8040" y="1813"/>
                  </a:lnTo>
                  <a:lnTo>
                    <a:pt x="8040" y="1676"/>
                  </a:lnTo>
                  <a:cubicBezTo>
                    <a:pt x="8040" y="1538"/>
                    <a:pt x="7858" y="1263"/>
                    <a:pt x="7493" y="1263"/>
                  </a:cubicBezTo>
                  <a:lnTo>
                    <a:pt x="6398" y="1263"/>
                  </a:lnTo>
                  <a:lnTo>
                    <a:pt x="6398" y="2227"/>
                  </a:lnTo>
                  <a:lnTo>
                    <a:pt x="6215" y="2227"/>
                  </a:lnTo>
                  <a:lnTo>
                    <a:pt x="6215" y="1263"/>
                  </a:lnTo>
                  <a:lnTo>
                    <a:pt x="6215" y="1125"/>
                  </a:lnTo>
                  <a:cubicBezTo>
                    <a:pt x="6215" y="987"/>
                    <a:pt x="5851" y="849"/>
                    <a:pt x="5485" y="849"/>
                  </a:cubicBezTo>
                  <a:lnTo>
                    <a:pt x="4391" y="849"/>
                  </a:lnTo>
                  <a:lnTo>
                    <a:pt x="4391" y="2227"/>
                  </a:lnTo>
                  <a:lnTo>
                    <a:pt x="4208" y="2227"/>
                  </a:lnTo>
                  <a:lnTo>
                    <a:pt x="4208" y="849"/>
                  </a:lnTo>
                  <a:cubicBezTo>
                    <a:pt x="4208" y="758"/>
                    <a:pt x="4269" y="645"/>
                    <a:pt x="4208" y="574"/>
                  </a:cubicBezTo>
                  <a:cubicBezTo>
                    <a:pt x="3581" y="-147"/>
                    <a:pt x="3078" y="-113"/>
                    <a:pt x="2513" y="255"/>
                  </a:cubicBezTo>
                  <a:cubicBezTo>
                    <a:pt x="2530" y="1693"/>
                    <a:pt x="2643" y="3511"/>
                    <a:pt x="2441" y="3905"/>
                  </a:cubicBezTo>
                  <a:cubicBezTo>
                    <a:pt x="2239" y="4300"/>
                    <a:pt x="1684" y="2844"/>
                    <a:pt x="1300" y="2622"/>
                  </a:cubicBezTo>
                  <a:cubicBezTo>
                    <a:pt x="916" y="2400"/>
                    <a:pt x="319" y="2294"/>
                    <a:pt x="137" y="2570"/>
                  </a:cubicBezTo>
                  <a:cubicBezTo>
                    <a:pt x="-46" y="2707"/>
                    <a:pt x="-46" y="3362"/>
                    <a:pt x="137" y="3500"/>
                  </a:cubicBezTo>
                  <a:cubicBezTo>
                    <a:pt x="319" y="3500"/>
                    <a:pt x="2200" y="7046"/>
                    <a:pt x="3113" y="8010"/>
                  </a:cubicBezTo>
                  <a:cubicBezTo>
                    <a:pt x="3238" y="8673"/>
                    <a:pt x="3366" y="9337"/>
                    <a:pt x="3492" y="10000"/>
                  </a:cubicBezTo>
                  <a:lnTo>
                    <a:pt x="8483" y="10000"/>
                  </a:lnTo>
                  <a:cubicBezTo>
                    <a:pt x="8517" y="9337"/>
                    <a:pt x="8357" y="8777"/>
                    <a:pt x="8588" y="8010"/>
                  </a:cubicBezTo>
                  <a:cubicBezTo>
                    <a:pt x="8817" y="7242"/>
                    <a:pt x="9439" y="6266"/>
                    <a:pt x="9864" y="5394"/>
                  </a:cubicBezTo>
                  <a:cubicBezTo>
                    <a:pt x="10047" y="4980"/>
                    <a:pt x="10047" y="4568"/>
                    <a:pt x="10047" y="4154"/>
                  </a:cubicBezTo>
                  <a:lnTo>
                    <a:pt x="10047" y="2502"/>
                  </a:lnTo>
                  <a:cubicBezTo>
                    <a:pt x="10047" y="2089"/>
                    <a:pt x="9500" y="1813"/>
                    <a:pt x="8952" y="1813"/>
                  </a:cubicBezTo>
                  <a:close/>
                </a:path>
              </a:pathLst>
            </a:custGeom>
            <a:solidFill>
              <a:srgbClr val="CECECE"/>
            </a:solidFill>
            <a:ln>
              <a:noFill/>
            </a:ln>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477341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5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par>
                          <p:cTn id="11" fill="hold">
                            <p:stCondLst>
                              <p:cond delay="1000"/>
                            </p:stCondLst>
                            <p:childTnLst>
                              <p:par>
                                <p:cTn id="12" presetID="1" presetClass="path" presetSubtype="0" accel="50000" decel="50000" fill="hold" nodeType="afterEffect">
                                  <p:stCondLst>
                                    <p:cond delay="0"/>
                                  </p:stCondLst>
                                  <p:childTnLst>
                                    <p:animMotion origin="layout" path="M -2.5E-6 -1.85185E-6 C 0.0263 -1.85185E-6 0.04792 0.03704 0.04792 0.08403 C 0.04792 0.13033 0.0263 0.16898 -2.5E-6 0.16898 C -0.0263 0.16898 -0.04713 0.13033 -0.04713 0.08403 C -0.04713 0.03704 -0.0263 -1.85185E-6 -2.5E-6 -1.85185E-6 Z " pathEditMode="relative" rAng="0" ptsTypes="AAAAA">
                                      <p:cBhvr>
                                        <p:cTn id="13" dur="2000" fill="hold"/>
                                        <p:tgtEl>
                                          <p:spTgt spid="5"/>
                                        </p:tgtEl>
                                        <p:attrNameLst>
                                          <p:attrName>ppt_x</p:attrName>
                                          <p:attrName>ppt_y</p:attrName>
                                        </p:attrNameLst>
                                      </p:cBhvr>
                                      <p:rCtr x="39" y="8449"/>
                                    </p:animMotion>
                                  </p:childTnLst>
                                </p:cTn>
                              </p:par>
                              <p:par>
                                <p:cTn id="14" presetID="21" presetClass="entr" presetSubtype="1" fill="hold" grpId="0" nodeType="with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heel(1)">
                                      <p:cBhvr>
                                        <p:cTn id="16" dur="2000"/>
                                        <p:tgtEl>
                                          <p:spTgt spid="75"/>
                                        </p:tgtEl>
                                      </p:cBhvr>
                                    </p:animEffect>
                                  </p:childTnLst>
                                </p:cTn>
                              </p:par>
                            </p:childTnLst>
                          </p:cTn>
                        </p:par>
                        <p:par>
                          <p:cTn id="17" fill="hold">
                            <p:stCondLst>
                              <p:cond delay="3000"/>
                            </p:stCondLst>
                            <p:childTnLst>
                              <p:par>
                                <p:cTn id="18" presetID="42" presetClass="path" presetSubtype="0" accel="50000" decel="50000" fill="hold" nodeType="afterEffect">
                                  <p:stCondLst>
                                    <p:cond delay="0"/>
                                  </p:stCondLst>
                                  <p:childTnLst>
                                    <p:animMotion origin="layout" path="M -2.5E-6 -1.85185E-6 L 0.48138 0.00024 " pathEditMode="relative" rAng="0" ptsTypes="AA">
                                      <p:cBhvr>
                                        <p:cTn id="19" dur="2000" fill="hold"/>
                                        <p:tgtEl>
                                          <p:spTgt spid="5"/>
                                        </p:tgtEl>
                                        <p:attrNameLst>
                                          <p:attrName>ppt_x</p:attrName>
                                          <p:attrName>ppt_y</p:attrName>
                                        </p:attrNameLst>
                                      </p:cBhvr>
                                      <p:rCtr x="23958" y="23"/>
                                    </p:animMotion>
                                  </p:childTnLst>
                                </p:cTn>
                              </p:par>
                            </p:childTnLst>
                          </p:cTn>
                        </p:par>
                        <p:par>
                          <p:cTn id="20" fill="hold">
                            <p:stCondLst>
                              <p:cond delay="5000"/>
                            </p:stCondLst>
                            <p:childTnLst>
                              <p:par>
                                <p:cTn id="21" presetID="10" presetClass="exit" presetSubtype="0" fill="hold" nodeType="afterEffect">
                                  <p:stCondLst>
                                    <p:cond delay="0"/>
                                  </p:stCondLst>
                                  <p:childTnLst>
                                    <p:animEffect transition="out" filter="fade">
                                      <p:cBhvr>
                                        <p:cTn id="22" dur="500"/>
                                        <p:tgtEl>
                                          <p:spTgt spid="5"/>
                                        </p:tgtEl>
                                      </p:cBhvr>
                                    </p:animEffect>
                                    <p:set>
                                      <p:cBhvr>
                                        <p:cTn id="23" dur="1" fill="hold">
                                          <p:stCondLst>
                                            <p:cond delay="499"/>
                                          </p:stCondLst>
                                        </p:cTn>
                                        <p:tgtEl>
                                          <p:spTgt spid="5"/>
                                        </p:tgtEl>
                                        <p:attrNameLst>
                                          <p:attrName>style.visibility</p:attrName>
                                        </p:attrNameLst>
                                      </p:cBhvr>
                                      <p:to>
                                        <p:strVal val="hidden"/>
                                      </p:to>
                                    </p:set>
                                  </p:childTnLst>
                                </p:cTn>
                              </p:par>
                              <p:par>
                                <p:cTn id="24" presetID="10" presetClass="entr" presetSubtype="0" fill="hold" nodeType="with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250"/>
                                        <p:tgtEl>
                                          <p:spTgt spid="45"/>
                                        </p:tgtEl>
                                      </p:cBhvr>
                                    </p:animEffect>
                                  </p:childTnLst>
                                </p:cTn>
                              </p:par>
                            </p:childTnLst>
                          </p:cTn>
                        </p:par>
                        <p:par>
                          <p:cTn id="27" fill="hold">
                            <p:stCondLst>
                              <p:cond delay="5500"/>
                            </p:stCondLst>
                            <p:childTnLst>
                              <p:par>
                                <p:cTn id="28" presetID="10" presetClass="entr" presetSubtype="0"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500"/>
                                        <p:tgtEl>
                                          <p:spTgt spid="37"/>
                                        </p:tgtEl>
                                      </p:cBhvr>
                                    </p:animEffect>
                                  </p:childTnLst>
                                </p:cTn>
                              </p:par>
                              <p:par>
                                <p:cTn id="31" presetID="21" presetClass="entr" presetSubtype="1"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heel(1)">
                                      <p:cBhvr>
                                        <p:cTn id="33" dur="2000"/>
                                        <p:tgtEl>
                                          <p:spTgt spid="36"/>
                                        </p:tgtEl>
                                      </p:cBhvr>
                                    </p:animEffect>
                                  </p:childTnLst>
                                </p:cTn>
                              </p:par>
                              <p:par>
                                <p:cTn id="34" presetID="1" presetClass="path" presetSubtype="0" accel="50000" decel="50000" fill="hold" nodeType="withEffect">
                                  <p:stCondLst>
                                    <p:cond delay="0"/>
                                  </p:stCondLst>
                                  <p:childTnLst>
                                    <p:animMotion origin="layout" path="M -2.70833E-6 -3.33333E-6 C 0.0263 -3.33333E-6 0.04792 0.03704 0.04792 0.08403 C 0.04792 0.13033 0.0263 0.16898 -2.70833E-6 0.16898 C -0.0263 0.16898 -0.04713 0.13033 -0.04713 0.08403 C -0.04713 0.03704 -0.0263 -3.33333E-6 -2.70833E-6 -3.33333E-6 Z " pathEditMode="relative" rAng="0" ptsTypes="AAAAA">
                                      <p:cBhvr>
                                        <p:cTn id="35" dur="2000" fill="hold"/>
                                        <p:tgtEl>
                                          <p:spTgt spid="45"/>
                                        </p:tgtEl>
                                        <p:attrNameLst>
                                          <p:attrName>ppt_x</p:attrName>
                                          <p:attrName>ppt_y</p:attrName>
                                        </p:attrNameLst>
                                      </p:cBhvr>
                                      <p:rCtr x="39" y="8449"/>
                                    </p:animMotion>
                                  </p:childTnLst>
                                </p:cTn>
                              </p:par>
                            </p:childTnLst>
                          </p:cTn>
                        </p:par>
                        <p:par>
                          <p:cTn id="36" fill="hold">
                            <p:stCondLst>
                              <p:cond delay="7500"/>
                            </p:stCondLst>
                            <p:childTnLst>
                              <p:par>
                                <p:cTn id="37" presetID="10" presetClass="exit" presetSubtype="0" fill="hold" nodeType="afterEffect">
                                  <p:stCondLst>
                                    <p:cond delay="0"/>
                                  </p:stCondLst>
                                  <p:childTnLst>
                                    <p:animEffect transition="out" filter="fade">
                                      <p:cBhvr>
                                        <p:cTn id="38" dur="500"/>
                                        <p:tgtEl>
                                          <p:spTgt spid="45"/>
                                        </p:tgtEl>
                                      </p:cBhvr>
                                    </p:animEffect>
                                    <p:set>
                                      <p:cBhvr>
                                        <p:cTn id="39" dur="1" fill="hold">
                                          <p:stCondLst>
                                            <p:cond delay="499"/>
                                          </p:stCondLst>
                                        </p:cTn>
                                        <p:tgtEl>
                                          <p:spTgt spid="4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3" grpId="0" animBg="1"/>
      <p:bldP spid="36" grpId="0" animBg="1"/>
      <p:bldP spid="3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863B301C-0A8F-6644-993F-EFE6A1AB6F2E}"/>
              </a:ext>
            </a:extLst>
          </p:cNvPr>
          <p:cNvSpPr>
            <a:spLocks noEditPoints="1"/>
          </p:cNvSpPr>
          <p:nvPr/>
        </p:nvSpPr>
        <p:spPr bwMode="ltGray">
          <a:xfrm>
            <a:off x="1100295" y="2526139"/>
            <a:ext cx="2100105" cy="1645920"/>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E5E5E5"/>
          </a:solidFill>
          <a:ln>
            <a:noFill/>
          </a:ln>
        </p:spPr>
        <p:txBody>
          <a:bodyPr vert="horz" wrap="square" lIns="91440" tIns="45720" rIns="91440" bIns="45720" numCol="1" anchor="t" anchorCtr="0" compatLnSpc="1">
            <a:prstTxWarp prst="textNoShape">
              <a:avLst/>
            </a:prstTxWarp>
          </a:bodyPr>
          <a:lstStyle/>
          <a:p>
            <a:endParaRPr lang="en-US" dirty="0">
              <a:solidFill>
                <a:srgbClr val="E5E5E5"/>
              </a:solidFill>
            </a:endParaRPr>
          </a:p>
        </p:txBody>
      </p:sp>
      <p:sp>
        <p:nvSpPr>
          <p:cNvPr id="2" name="Title 1"/>
          <p:cNvSpPr>
            <a:spLocks noGrp="1"/>
          </p:cNvSpPr>
          <p:nvPr>
            <p:ph type="title"/>
          </p:nvPr>
        </p:nvSpPr>
        <p:spPr/>
        <p:txBody>
          <a:bodyPr/>
          <a:lstStyle/>
          <a:p>
            <a:r>
              <a:rPr lang="en-US" dirty="0"/>
              <a:t>Spenders vs. Savers</a:t>
            </a:r>
          </a:p>
        </p:txBody>
      </p:sp>
      <p:sp>
        <p:nvSpPr>
          <p:cNvPr id="3" name="Content Placeholder 2"/>
          <p:cNvSpPr>
            <a:spLocks noGrp="1"/>
          </p:cNvSpPr>
          <p:nvPr>
            <p:ph sz="quarter" idx="20"/>
          </p:nvPr>
        </p:nvSpPr>
        <p:spPr/>
        <p:txBody>
          <a:bodyPr/>
          <a:lstStyle/>
          <a:p>
            <a:pPr marL="0" indent="0">
              <a:buNone/>
            </a:pPr>
            <a:r>
              <a:rPr lang="en-US" dirty="0"/>
              <a:t>The vast majority of participants in the research self-identified as savers and identified their partners as spenders.</a:t>
            </a:r>
            <a:endParaRPr lang="en-US" sz="900" dirty="0"/>
          </a:p>
        </p:txBody>
      </p:sp>
      <p:sp>
        <p:nvSpPr>
          <p:cNvPr id="4" name="Rectangle 3"/>
          <p:cNvSpPr/>
          <p:nvPr/>
        </p:nvSpPr>
        <p:spPr>
          <a:xfrm>
            <a:off x="1824679" y="3701607"/>
            <a:ext cx="8703277" cy="954107"/>
          </a:xfrm>
          <a:prstGeom prst="rect">
            <a:avLst/>
          </a:prstGeom>
        </p:spPr>
        <p:txBody>
          <a:bodyPr wrap="square">
            <a:spAutoFit/>
          </a:bodyPr>
          <a:lstStyle/>
          <a:p>
            <a:r>
              <a:rPr lang="en-US" sz="2800" dirty="0">
                <a:solidFill>
                  <a:schemeClr val="accent1"/>
                </a:solidFill>
                <a:latin typeface="+mj-lt"/>
              </a:rPr>
              <a:t>IF ONLY MY HUSBAND WOULD STOP SAYING ‘WHY DID YOU BUY THAT?</a:t>
            </a:r>
            <a:r>
              <a:rPr lang="en-US" sz="2800" spc="300" dirty="0">
                <a:solidFill>
                  <a:schemeClr val="accent1"/>
                </a:solidFill>
                <a:latin typeface="+mj-lt"/>
              </a:rPr>
              <a:t>’”</a:t>
            </a:r>
          </a:p>
        </p:txBody>
      </p:sp>
    </p:spTree>
    <p:extLst>
      <p:ext uri="{BB962C8B-B14F-4D97-AF65-F5344CB8AC3E}">
        <p14:creationId xmlns:p14="http://schemas.microsoft.com/office/powerpoint/2010/main" val="3085529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Security vs. Opportunity </a:t>
            </a:r>
          </a:p>
        </p:txBody>
      </p:sp>
      <p:sp>
        <p:nvSpPr>
          <p:cNvPr id="3" name="Content Placeholder 2"/>
          <p:cNvSpPr>
            <a:spLocks noGrp="1"/>
          </p:cNvSpPr>
          <p:nvPr>
            <p:ph sz="quarter" idx="20"/>
          </p:nvPr>
        </p:nvSpPr>
        <p:spPr/>
        <p:txBody>
          <a:bodyPr/>
          <a:lstStyle/>
          <a:p>
            <a:pPr marL="0" lvl="0" indent="0">
              <a:buNone/>
            </a:pPr>
            <a:r>
              <a:rPr lang="en-US" dirty="0"/>
              <a:t>Family members often have significantly different investment styles and risk tolerances. One participant in the survey noted about her husband:</a:t>
            </a:r>
            <a:endParaRPr lang="en-US" sz="1800" dirty="0"/>
          </a:p>
        </p:txBody>
      </p:sp>
      <p:sp>
        <p:nvSpPr>
          <p:cNvPr id="7" name="Freeform 6"/>
          <p:cNvSpPr>
            <a:spLocks noEditPoints="1"/>
          </p:cNvSpPr>
          <p:nvPr/>
        </p:nvSpPr>
        <p:spPr bwMode="ltGray">
          <a:xfrm>
            <a:off x="1100295" y="2463509"/>
            <a:ext cx="2100105" cy="1645920"/>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E5E5E5"/>
          </a:solidFill>
          <a:ln>
            <a:noFill/>
          </a:ln>
        </p:spPr>
        <p:txBody>
          <a:bodyPr vert="horz" wrap="square" lIns="91440" tIns="45720" rIns="91440" bIns="45720" numCol="1" anchor="t" anchorCtr="0" compatLnSpc="1">
            <a:prstTxWarp prst="textNoShape">
              <a:avLst/>
            </a:prstTxWarp>
          </a:bodyPr>
          <a:lstStyle/>
          <a:p>
            <a:endParaRPr lang="en-US" dirty="0">
              <a:solidFill>
                <a:srgbClr val="E5E5E5"/>
              </a:solidFill>
            </a:endParaRPr>
          </a:p>
        </p:txBody>
      </p:sp>
      <p:sp>
        <p:nvSpPr>
          <p:cNvPr id="4" name="Rectangle 3"/>
          <p:cNvSpPr/>
          <p:nvPr/>
        </p:nvSpPr>
        <p:spPr>
          <a:xfrm>
            <a:off x="1629473" y="3488197"/>
            <a:ext cx="9486416" cy="1384995"/>
          </a:xfrm>
          <a:prstGeom prst="rect">
            <a:avLst/>
          </a:prstGeom>
        </p:spPr>
        <p:txBody>
          <a:bodyPr wrap="square">
            <a:spAutoFit/>
          </a:bodyPr>
          <a:lstStyle/>
          <a:p>
            <a:r>
              <a:rPr lang="en-US" sz="2800" dirty="0">
                <a:solidFill>
                  <a:schemeClr val="accent1"/>
                </a:solidFill>
                <a:latin typeface="+mj-lt"/>
              </a:rPr>
              <a:t>WE HAVE SUCH OPPOSITE VIEWS—HE KEEPS HIS MONEY UNDER THE MATTRESS, AND I’M AN INVESTOR.”</a:t>
            </a:r>
          </a:p>
        </p:txBody>
      </p:sp>
    </p:spTree>
    <p:extLst>
      <p:ext uri="{BB962C8B-B14F-4D97-AF65-F5344CB8AC3E}">
        <p14:creationId xmlns:p14="http://schemas.microsoft.com/office/powerpoint/2010/main" val="185841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15">
            <a:extLst>
              <a:ext uri="{FF2B5EF4-FFF2-40B4-BE49-F238E27FC236}">
                <a16:creationId xmlns:a16="http://schemas.microsoft.com/office/drawing/2014/main" id="{CBB271E1-BB00-420D-96AC-F919283E6E5E}"/>
              </a:ext>
            </a:extLst>
          </p:cNvPr>
          <p:cNvSpPr/>
          <p:nvPr/>
        </p:nvSpPr>
        <p:spPr>
          <a:xfrm>
            <a:off x="4413611" y="3664712"/>
            <a:ext cx="1097280" cy="1097280"/>
          </a:xfrm>
          <a:prstGeom prst="ellipse">
            <a:avLst/>
          </a:prstGeom>
          <a:solidFill>
            <a:srgbClr val="05C3DE"/>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4000" b="1" dirty="0"/>
              <a:t>N</a:t>
            </a:r>
          </a:p>
        </p:txBody>
      </p:sp>
      <p:sp>
        <p:nvSpPr>
          <p:cNvPr id="15" name="Oval 14">
            <a:extLst>
              <a:ext uri="{FF2B5EF4-FFF2-40B4-BE49-F238E27FC236}">
                <a16:creationId xmlns:a16="http://schemas.microsoft.com/office/drawing/2014/main" id="{D32E2CFF-E0E4-4744-81C0-D91AAA8D16C8}"/>
              </a:ext>
            </a:extLst>
          </p:cNvPr>
          <p:cNvSpPr/>
          <p:nvPr/>
        </p:nvSpPr>
        <p:spPr>
          <a:xfrm>
            <a:off x="6686988" y="3664712"/>
            <a:ext cx="1097280" cy="1097280"/>
          </a:xfrm>
          <a:prstGeom prst="ellipse">
            <a:avLst/>
          </a:prstGeom>
          <a:solidFill>
            <a:srgbClr val="054C70"/>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4000" b="1" dirty="0"/>
              <a:t>D</a:t>
            </a:r>
          </a:p>
        </p:txBody>
      </p:sp>
      <p:sp>
        <p:nvSpPr>
          <p:cNvPr id="17" name="Rectangle 16">
            <a:extLst>
              <a:ext uri="{FF2B5EF4-FFF2-40B4-BE49-F238E27FC236}">
                <a16:creationId xmlns:a16="http://schemas.microsoft.com/office/drawing/2014/main" id="{B7198C10-1A88-441C-B9EE-41E0EEDC6376}"/>
              </a:ext>
            </a:extLst>
          </p:cNvPr>
          <p:cNvSpPr/>
          <p:nvPr/>
        </p:nvSpPr>
        <p:spPr>
          <a:xfrm>
            <a:off x="1016000" y="1606524"/>
            <a:ext cx="10261600" cy="33210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2" name="Title 1"/>
          <p:cNvSpPr>
            <a:spLocks noGrp="1"/>
          </p:cNvSpPr>
          <p:nvPr>
            <p:ph type="title"/>
          </p:nvPr>
        </p:nvSpPr>
        <p:spPr/>
        <p:txBody>
          <a:bodyPr/>
          <a:lstStyle/>
          <a:p>
            <a:r>
              <a:rPr lang="en-US" dirty="0"/>
              <a:t>Security vs. Opportunity </a:t>
            </a:r>
          </a:p>
        </p:txBody>
      </p:sp>
      <p:grpSp>
        <p:nvGrpSpPr>
          <p:cNvPr id="9" name="Group 8">
            <a:extLst>
              <a:ext uri="{FF2B5EF4-FFF2-40B4-BE49-F238E27FC236}">
                <a16:creationId xmlns:a16="http://schemas.microsoft.com/office/drawing/2014/main" id="{DBA4EE13-F129-4F18-BC06-8F661E930A43}"/>
              </a:ext>
            </a:extLst>
          </p:cNvPr>
          <p:cNvGrpSpPr/>
          <p:nvPr/>
        </p:nvGrpSpPr>
        <p:grpSpPr>
          <a:xfrm>
            <a:off x="956642" y="2759466"/>
            <a:ext cx="10562068" cy="523220"/>
            <a:chOff x="956642" y="2759466"/>
            <a:chExt cx="10562068" cy="523220"/>
          </a:xfrm>
        </p:grpSpPr>
        <p:sp>
          <p:nvSpPr>
            <p:cNvPr id="10" name="Rectangle 9">
              <a:extLst>
                <a:ext uri="{FF2B5EF4-FFF2-40B4-BE49-F238E27FC236}">
                  <a16:creationId xmlns:a16="http://schemas.microsoft.com/office/drawing/2014/main" id="{899F2B7C-F856-41EC-A059-4AF71B4A907B}"/>
                </a:ext>
              </a:extLst>
            </p:cNvPr>
            <p:cNvSpPr/>
            <p:nvPr/>
          </p:nvSpPr>
          <p:spPr>
            <a:xfrm>
              <a:off x="956642" y="2759466"/>
              <a:ext cx="973071" cy="523220"/>
            </a:xfrm>
            <a:prstGeom prst="rect">
              <a:avLst/>
            </a:prstGeom>
          </p:spPr>
          <p:txBody>
            <a:bodyPr wrap="square">
              <a:spAutoFit/>
            </a:bodyPr>
            <a:lstStyle/>
            <a:p>
              <a:pPr algn="r"/>
              <a:r>
                <a:rPr lang="en-US" sz="1400" b="1" dirty="0">
                  <a:solidFill>
                    <a:srgbClr val="767676"/>
                  </a:solidFill>
                </a:rPr>
                <a:t>Security</a:t>
              </a:r>
            </a:p>
            <a:p>
              <a:pPr algn="r"/>
              <a:r>
                <a:rPr lang="en-US" sz="1400" dirty="0">
                  <a:solidFill>
                    <a:srgbClr val="767676"/>
                  </a:solidFill>
                </a:rPr>
                <a:t>1</a:t>
              </a:r>
            </a:p>
          </p:txBody>
        </p:sp>
        <p:sp>
          <p:nvSpPr>
            <p:cNvPr id="11" name="Rectangle 10">
              <a:extLst>
                <a:ext uri="{FF2B5EF4-FFF2-40B4-BE49-F238E27FC236}">
                  <a16:creationId xmlns:a16="http://schemas.microsoft.com/office/drawing/2014/main" id="{906C4B7D-F9F2-400A-8F11-9E37F95F293C}"/>
                </a:ext>
              </a:extLst>
            </p:cNvPr>
            <p:cNvSpPr/>
            <p:nvPr/>
          </p:nvSpPr>
          <p:spPr>
            <a:xfrm>
              <a:off x="10289277" y="2759466"/>
              <a:ext cx="1229433" cy="523220"/>
            </a:xfrm>
            <a:prstGeom prst="rect">
              <a:avLst/>
            </a:prstGeom>
          </p:spPr>
          <p:txBody>
            <a:bodyPr wrap="square">
              <a:spAutoFit/>
            </a:bodyPr>
            <a:lstStyle/>
            <a:p>
              <a:r>
                <a:rPr lang="en-US" sz="1400" b="1" dirty="0">
                  <a:solidFill>
                    <a:srgbClr val="767676"/>
                  </a:solidFill>
                </a:rPr>
                <a:t>Opportunity</a:t>
              </a:r>
            </a:p>
            <a:p>
              <a:r>
                <a:rPr lang="en-US" sz="1400" dirty="0">
                  <a:solidFill>
                    <a:srgbClr val="767676"/>
                  </a:solidFill>
                </a:rPr>
                <a:t>10</a:t>
              </a:r>
            </a:p>
          </p:txBody>
        </p:sp>
        <p:cxnSp>
          <p:nvCxnSpPr>
            <p:cNvPr id="12" name="Straight Connector 11">
              <a:extLst>
                <a:ext uri="{FF2B5EF4-FFF2-40B4-BE49-F238E27FC236}">
                  <a16:creationId xmlns:a16="http://schemas.microsoft.com/office/drawing/2014/main" id="{EAC747D3-3D8E-4439-859D-07A7F2252A26}"/>
                </a:ext>
              </a:extLst>
            </p:cNvPr>
            <p:cNvCxnSpPr>
              <a:cxnSpLocks/>
            </p:cNvCxnSpPr>
            <p:nvPr/>
          </p:nvCxnSpPr>
          <p:spPr>
            <a:xfrm>
              <a:off x="1998263" y="3021076"/>
              <a:ext cx="8229600" cy="0"/>
            </a:xfrm>
            <a:prstGeom prst="line">
              <a:avLst/>
            </a:prstGeom>
            <a:ln w="25400" cap="rnd">
              <a:solidFill>
                <a:srgbClr val="767676"/>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13" name="Oval 12">
            <a:extLst>
              <a:ext uri="{FF2B5EF4-FFF2-40B4-BE49-F238E27FC236}">
                <a16:creationId xmlns:a16="http://schemas.microsoft.com/office/drawing/2014/main" id="{0BC0A264-B539-48C5-8D28-18B02D0FDB52}"/>
              </a:ext>
            </a:extLst>
          </p:cNvPr>
          <p:cNvSpPr/>
          <p:nvPr/>
        </p:nvSpPr>
        <p:spPr>
          <a:xfrm>
            <a:off x="7930631" y="2472436"/>
            <a:ext cx="1097280" cy="1097280"/>
          </a:xfrm>
          <a:prstGeom prst="ellipse">
            <a:avLst/>
          </a:prstGeom>
          <a:solidFill>
            <a:srgbClr val="054C70"/>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4000" b="1" dirty="0"/>
              <a:t>D</a:t>
            </a:r>
          </a:p>
        </p:txBody>
      </p:sp>
      <p:sp>
        <p:nvSpPr>
          <p:cNvPr id="14" name="Oval 13">
            <a:extLst>
              <a:ext uri="{FF2B5EF4-FFF2-40B4-BE49-F238E27FC236}">
                <a16:creationId xmlns:a16="http://schemas.microsoft.com/office/drawing/2014/main" id="{1C1C8ABE-98A1-461F-850B-9B01916F1174}"/>
              </a:ext>
            </a:extLst>
          </p:cNvPr>
          <p:cNvSpPr/>
          <p:nvPr/>
        </p:nvSpPr>
        <p:spPr>
          <a:xfrm>
            <a:off x="2682033" y="2472436"/>
            <a:ext cx="1097280" cy="1097280"/>
          </a:xfrm>
          <a:prstGeom prst="ellipse">
            <a:avLst/>
          </a:prstGeom>
          <a:solidFill>
            <a:srgbClr val="05C3DE"/>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4000" b="1" dirty="0">
                <a:solidFill>
                  <a:srgbClr val="002F48"/>
                </a:solidFill>
              </a:rPr>
              <a:t>N</a:t>
            </a:r>
          </a:p>
        </p:txBody>
      </p:sp>
      <p:grpSp>
        <p:nvGrpSpPr>
          <p:cNvPr id="18" name="Group 17">
            <a:extLst>
              <a:ext uri="{FF2B5EF4-FFF2-40B4-BE49-F238E27FC236}">
                <a16:creationId xmlns:a16="http://schemas.microsoft.com/office/drawing/2014/main" id="{64908DD8-92F0-3F48-9F14-5A6F5CE5760E}"/>
              </a:ext>
            </a:extLst>
          </p:cNvPr>
          <p:cNvGrpSpPr/>
          <p:nvPr/>
        </p:nvGrpSpPr>
        <p:grpSpPr>
          <a:xfrm>
            <a:off x="3615641" y="4904607"/>
            <a:ext cx="5092552" cy="777549"/>
            <a:chOff x="3615641" y="4904607"/>
            <a:chExt cx="5092552" cy="777549"/>
          </a:xfrm>
        </p:grpSpPr>
        <p:sp>
          <p:nvSpPr>
            <p:cNvPr id="19" name="Oval 18">
              <a:extLst>
                <a:ext uri="{FF2B5EF4-FFF2-40B4-BE49-F238E27FC236}">
                  <a16:creationId xmlns:a16="http://schemas.microsoft.com/office/drawing/2014/main" id="{F3D94877-D7ED-584F-AC3E-A795B035885F}"/>
                </a:ext>
              </a:extLst>
            </p:cNvPr>
            <p:cNvSpPr/>
            <p:nvPr/>
          </p:nvSpPr>
          <p:spPr>
            <a:xfrm>
              <a:off x="4494122" y="4904607"/>
              <a:ext cx="182880" cy="182880"/>
            </a:xfrm>
            <a:prstGeom prst="ellipse">
              <a:avLst/>
            </a:prstGeom>
            <a:solidFill>
              <a:srgbClr val="054C70"/>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endParaRPr lang="en-US" sz="4000" b="1" dirty="0"/>
            </a:p>
          </p:txBody>
        </p:sp>
        <p:sp>
          <p:nvSpPr>
            <p:cNvPr id="20" name="Oval 19">
              <a:extLst>
                <a:ext uri="{FF2B5EF4-FFF2-40B4-BE49-F238E27FC236}">
                  <a16:creationId xmlns:a16="http://schemas.microsoft.com/office/drawing/2014/main" id="{76216638-ACB8-3E40-9675-28D16349B5A9}"/>
                </a:ext>
              </a:extLst>
            </p:cNvPr>
            <p:cNvSpPr/>
            <p:nvPr/>
          </p:nvSpPr>
          <p:spPr>
            <a:xfrm>
              <a:off x="7514167" y="4904607"/>
              <a:ext cx="182880" cy="182880"/>
            </a:xfrm>
            <a:prstGeom prst="ellipse">
              <a:avLst/>
            </a:prstGeom>
            <a:solidFill>
              <a:srgbClr val="05C3DE"/>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endParaRPr lang="en-US" sz="4000" b="1" dirty="0"/>
            </a:p>
          </p:txBody>
        </p:sp>
        <p:sp>
          <p:nvSpPr>
            <p:cNvPr id="21" name="Rectangle 20">
              <a:extLst>
                <a:ext uri="{FF2B5EF4-FFF2-40B4-BE49-F238E27FC236}">
                  <a16:creationId xmlns:a16="http://schemas.microsoft.com/office/drawing/2014/main" id="{1A34B95D-BB82-5647-BF64-A1C0C67CE799}"/>
                </a:ext>
              </a:extLst>
            </p:cNvPr>
            <p:cNvSpPr/>
            <p:nvPr/>
          </p:nvSpPr>
          <p:spPr>
            <a:xfrm>
              <a:off x="3615641" y="5158936"/>
              <a:ext cx="1939842" cy="523220"/>
            </a:xfrm>
            <a:prstGeom prst="rect">
              <a:avLst/>
            </a:prstGeom>
          </p:spPr>
          <p:txBody>
            <a:bodyPr wrap="square">
              <a:spAutoFit/>
            </a:bodyPr>
            <a:lstStyle/>
            <a:p>
              <a:pPr algn="ctr"/>
              <a:r>
                <a:rPr lang="en-US" sz="1400" b="1" dirty="0">
                  <a:solidFill>
                    <a:srgbClr val="054C70"/>
                  </a:solidFill>
                </a:rPr>
                <a:t>Daniel </a:t>
              </a:r>
            </a:p>
            <a:p>
              <a:pPr algn="ctr"/>
              <a:endParaRPr lang="en-US" sz="1400" dirty="0"/>
            </a:p>
          </p:txBody>
        </p:sp>
        <p:sp>
          <p:nvSpPr>
            <p:cNvPr id="22" name="Rectangle 21">
              <a:extLst>
                <a:ext uri="{FF2B5EF4-FFF2-40B4-BE49-F238E27FC236}">
                  <a16:creationId xmlns:a16="http://schemas.microsoft.com/office/drawing/2014/main" id="{54F359CE-5E94-E943-AC81-3FDC1D0530CD}"/>
                </a:ext>
              </a:extLst>
            </p:cNvPr>
            <p:cNvSpPr/>
            <p:nvPr/>
          </p:nvSpPr>
          <p:spPr>
            <a:xfrm>
              <a:off x="6503021" y="5158936"/>
              <a:ext cx="2205172" cy="523220"/>
            </a:xfrm>
            <a:prstGeom prst="rect">
              <a:avLst/>
            </a:prstGeom>
          </p:spPr>
          <p:txBody>
            <a:bodyPr wrap="square">
              <a:spAutoFit/>
            </a:bodyPr>
            <a:lstStyle/>
            <a:p>
              <a:pPr algn="ctr"/>
              <a:r>
                <a:rPr lang="en-US" sz="1400" b="1" dirty="0">
                  <a:solidFill>
                    <a:srgbClr val="00608A"/>
                  </a:solidFill>
                </a:rPr>
                <a:t>Nora </a:t>
              </a:r>
            </a:p>
            <a:p>
              <a:pPr algn="ctr"/>
              <a:endParaRPr lang="en-US" sz="1400" dirty="0"/>
            </a:p>
          </p:txBody>
        </p:sp>
      </p:grpSp>
    </p:spTree>
    <p:extLst>
      <p:ext uri="{BB962C8B-B14F-4D97-AF65-F5344CB8AC3E}">
        <p14:creationId xmlns:p14="http://schemas.microsoft.com/office/powerpoint/2010/main" val="263371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1.85185E-6 L 0.10286 -0.17384 " pathEditMode="relative" rAng="0" ptsTypes="AA">
                                      <p:cBhvr>
                                        <p:cTn id="6" dur="2000" fill="hold"/>
                                        <p:tgtEl>
                                          <p:spTgt spid="15"/>
                                        </p:tgtEl>
                                        <p:attrNameLst>
                                          <p:attrName>ppt_x</p:attrName>
                                          <p:attrName>ppt_y</p:attrName>
                                        </p:attrNameLst>
                                      </p:cBhvr>
                                      <p:rCtr x="5143" y="-8704"/>
                                    </p:animMotion>
                                  </p:childTnLst>
                                </p:cTn>
                              </p:par>
                              <p:par>
                                <p:cTn id="7" presetID="10" presetClass="exit" presetSubtype="0" fill="hold" grpId="1" nodeType="withEffect">
                                  <p:stCondLst>
                                    <p:cond delay="1750"/>
                                  </p:stCondLst>
                                  <p:childTnLst>
                                    <p:animEffect transition="out" filter="fade">
                                      <p:cBhvr>
                                        <p:cTn id="8" dur="500"/>
                                        <p:tgtEl>
                                          <p:spTgt spid="15"/>
                                        </p:tgtEl>
                                      </p:cBhvr>
                                    </p:animEffect>
                                    <p:set>
                                      <p:cBhvr>
                                        <p:cTn id="9" dur="1" fill="hold">
                                          <p:stCondLst>
                                            <p:cond delay="499"/>
                                          </p:stCondLst>
                                        </p:cTn>
                                        <p:tgtEl>
                                          <p:spTgt spid="15"/>
                                        </p:tgtEl>
                                        <p:attrNameLst>
                                          <p:attrName>style.visibility</p:attrName>
                                        </p:attrNameLst>
                                      </p:cBhvr>
                                      <p:to>
                                        <p:strVal val="hidden"/>
                                      </p:to>
                                    </p:set>
                                  </p:childTnLst>
                                </p:cTn>
                              </p:par>
                              <p:par>
                                <p:cTn id="10" presetID="10" presetClass="entr" presetSubtype="0" fill="hold" grpId="0" nodeType="withEffect">
                                  <p:stCondLst>
                                    <p:cond delay="175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250"/>
                                        <p:tgtEl>
                                          <p:spTgt spid="13"/>
                                        </p:tgtEl>
                                      </p:cBhvr>
                                    </p:animEffect>
                                  </p:childTnLst>
                                </p:cTn>
                              </p:par>
                            </p:childTnLst>
                          </p:cTn>
                        </p:par>
                        <p:par>
                          <p:cTn id="13" fill="hold">
                            <p:stCondLst>
                              <p:cond delay="2250"/>
                            </p:stCondLst>
                            <p:childTnLst>
                              <p:par>
                                <p:cTn id="14" presetID="42" presetClass="path" presetSubtype="0" accel="50000" decel="50000" fill="hold" grpId="0" nodeType="afterEffect">
                                  <p:stCondLst>
                                    <p:cond delay="0"/>
                                  </p:stCondLst>
                                  <p:childTnLst>
                                    <p:animMotion origin="layout" path="M -1.04167E-6 -1.85185E-6 L -0.14141 -0.17384 " pathEditMode="relative" rAng="0" ptsTypes="AA">
                                      <p:cBhvr>
                                        <p:cTn id="15" dur="2000" fill="hold"/>
                                        <p:tgtEl>
                                          <p:spTgt spid="16"/>
                                        </p:tgtEl>
                                        <p:attrNameLst>
                                          <p:attrName>ppt_x</p:attrName>
                                          <p:attrName>ppt_y</p:attrName>
                                        </p:attrNameLst>
                                      </p:cBhvr>
                                      <p:rCtr x="-7070" y="-8704"/>
                                    </p:animMotion>
                                  </p:childTnLst>
                                </p:cTn>
                              </p:par>
                            </p:childTnLst>
                          </p:cTn>
                        </p:par>
                        <p:par>
                          <p:cTn id="16" fill="hold">
                            <p:stCondLst>
                              <p:cond delay="4250"/>
                            </p:stCondLst>
                            <p:childTnLst>
                              <p:par>
                                <p:cTn id="17" presetID="10" presetClass="exit" presetSubtype="0" fill="hold" grpId="1" nodeType="afterEffect">
                                  <p:stCondLst>
                                    <p:cond delay="0"/>
                                  </p:stCondLst>
                                  <p:childTnLst>
                                    <p:animEffect transition="out" filter="fade">
                                      <p:cBhvr>
                                        <p:cTn id="18" dur="500"/>
                                        <p:tgtEl>
                                          <p:spTgt spid="16"/>
                                        </p:tgtEl>
                                      </p:cBhvr>
                                    </p:animEffect>
                                    <p:set>
                                      <p:cBhvr>
                                        <p:cTn id="19" dur="1" fill="hold">
                                          <p:stCondLst>
                                            <p:cond delay="499"/>
                                          </p:stCondLst>
                                        </p:cTn>
                                        <p:tgtEl>
                                          <p:spTgt spid="16"/>
                                        </p:tgtEl>
                                        <p:attrNameLst>
                                          <p:attrName>style.visibility</p:attrName>
                                        </p:attrNameLst>
                                      </p:cBhvr>
                                      <p:to>
                                        <p:strVal val="hidden"/>
                                      </p:to>
                                    </p:se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250"/>
                                        <p:tgtEl>
                                          <p:spTgt spid="1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5" grpId="0" animBg="1"/>
      <p:bldP spid="15" grpId="1" animBg="1"/>
      <p:bldP spid="17" grpId="0" animBg="1"/>
      <p:bldP spid="13"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p:txBody>
          <a:bodyPr/>
          <a:lstStyle/>
          <a:p>
            <a:r>
              <a:rPr lang="en-US" dirty="0"/>
              <a:t>African American Wealth: </a:t>
            </a:r>
            <a:br>
              <a:rPr lang="en-US" dirty="0"/>
            </a:br>
            <a:r>
              <a:rPr lang="en-US" dirty="0">
                <a:solidFill>
                  <a:schemeClr val="accent2"/>
                </a:solidFill>
              </a:rPr>
              <a:t>By The Numbers</a:t>
            </a:r>
          </a:p>
        </p:txBody>
      </p:sp>
    </p:spTree>
    <p:extLst>
      <p:ext uri="{BB962C8B-B14F-4D97-AF65-F5344CB8AC3E}">
        <p14:creationId xmlns:p14="http://schemas.microsoft.com/office/powerpoint/2010/main" val="2750809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a:t>Are You Fascinated With Financial Markets </a:t>
            </a:r>
            <a:br>
              <a:rPr lang="en-US" dirty="0"/>
            </a:br>
            <a:r>
              <a:rPr lang="en-US" dirty="0"/>
              <a:t>or Is It an Obligation?</a:t>
            </a:r>
          </a:p>
        </p:txBody>
      </p:sp>
      <p:sp>
        <p:nvSpPr>
          <p:cNvPr id="7" name="Freeform 6"/>
          <p:cNvSpPr>
            <a:spLocks noEditPoints="1"/>
          </p:cNvSpPr>
          <p:nvPr/>
        </p:nvSpPr>
        <p:spPr bwMode="ltGray">
          <a:xfrm>
            <a:off x="1100295" y="2096874"/>
            <a:ext cx="2100105" cy="1645920"/>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E5E5E5"/>
          </a:solidFill>
          <a:ln>
            <a:noFill/>
          </a:ln>
        </p:spPr>
        <p:txBody>
          <a:bodyPr vert="horz" wrap="square" lIns="91440" tIns="45720" rIns="91440" bIns="45720" numCol="1" anchor="t" anchorCtr="0" compatLnSpc="1">
            <a:prstTxWarp prst="textNoShape">
              <a:avLst/>
            </a:prstTxWarp>
          </a:bodyPr>
          <a:lstStyle/>
          <a:p>
            <a:endParaRPr lang="en-US">
              <a:solidFill>
                <a:srgbClr val="E5E5E5"/>
              </a:solidFill>
            </a:endParaRPr>
          </a:p>
        </p:txBody>
      </p:sp>
      <p:sp>
        <p:nvSpPr>
          <p:cNvPr id="4" name="Rectangle 3"/>
          <p:cNvSpPr/>
          <p:nvPr/>
        </p:nvSpPr>
        <p:spPr>
          <a:xfrm>
            <a:off x="1824679" y="3239815"/>
            <a:ext cx="8703277" cy="1384995"/>
          </a:xfrm>
          <a:prstGeom prst="rect">
            <a:avLst/>
          </a:prstGeom>
        </p:spPr>
        <p:txBody>
          <a:bodyPr wrap="square">
            <a:spAutoFit/>
          </a:bodyPr>
          <a:lstStyle/>
          <a:p>
            <a:r>
              <a:rPr lang="en-US" sz="2800" dirty="0">
                <a:solidFill>
                  <a:schemeClr val="accent1"/>
                </a:solidFill>
                <a:latin typeface="+mj-lt"/>
              </a:rPr>
              <a:t>I SEE A FINANCIAL ARTICLE ONLINE WITH A LOT OF JARGON. I THINK TO MYSELF, </a:t>
            </a:r>
            <a:br>
              <a:rPr lang="en-US" sz="2800" dirty="0">
                <a:solidFill>
                  <a:schemeClr val="accent1"/>
                </a:solidFill>
                <a:latin typeface="+mj-lt"/>
              </a:rPr>
            </a:br>
            <a:r>
              <a:rPr lang="en-US" sz="2800" dirty="0">
                <a:solidFill>
                  <a:schemeClr val="accent1"/>
                </a:solidFill>
                <a:latin typeface="+mj-lt"/>
              </a:rPr>
              <a:t>I SHOULD READ THIS!”</a:t>
            </a:r>
          </a:p>
        </p:txBody>
      </p:sp>
    </p:spTree>
    <p:extLst>
      <p:ext uri="{BB962C8B-B14F-4D97-AF65-F5344CB8AC3E}">
        <p14:creationId xmlns:p14="http://schemas.microsoft.com/office/powerpoint/2010/main" val="4239317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Families Don’t Talk</a:t>
            </a:r>
          </a:p>
        </p:txBody>
      </p:sp>
      <p:sp>
        <p:nvSpPr>
          <p:cNvPr id="3" name="Content Placeholder 2"/>
          <p:cNvSpPr>
            <a:spLocks noGrp="1"/>
          </p:cNvSpPr>
          <p:nvPr>
            <p:ph sz="quarter" idx="20"/>
          </p:nvPr>
        </p:nvSpPr>
        <p:spPr/>
        <p:txBody>
          <a:bodyPr/>
          <a:lstStyle/>
          <a:p>
            <a:r>
              <a:rPr lang="en-US" dirty="0"/>
              <a:t>Privacy was a big concern among many parents.</a:t>
            </a:r>
          </a:p>
          <a:p>
            <a:r>
              <a:rPr lang="en-US" dirty="0"/>
              <a:t>Among parents, particularly Generation X, there’s a conflict between maintaining </a:t>
            </a:r>
            <a:br>
              <a:rPr lang="en-US" dirty="0"/>
            </a:br>
            <a:r>
              <a:rPr lang="en-US" dirty="0"/>
              <a:t>that privacy and the desire to raise financially astute children.</a:t>
            </a:r>
          </a:p>
          <a:p>
            <a:r>
              <a:rPr lang="en-US" dirty="0"/>
              <a:t>Some parents worry that opening up to children about their wealth will </a:t>
            </a:r>
            <a:r>
              <a:rPr lang="en-US" b="1" dirty="0"/>
              <a:t>diminish</a:t>
            </a:r>
            <a:br>
              <a:rPr lang="en-US" b="1" dirty="0"/>
            </a:br>
            <a:r>
              <a:rPr lang="en-US" b="1" dirty="0"/>
              <a:t>children’s motivation </a:t>
            </a:r>
            <a:r>
              <a:rPr lang="en-US" dirty="0"/>
              <a:t>and fiscal responsibility.</a:t>
            </a:r>
          </a:p>
        </p:txBody>
      </p:sp>
      <p:sp>
        <p:nvSpPr>
          <p:cNvPr id="11" name="Freeform 6"/>
          <p:cNvSpPr>
            <a:spLocks noChangeAspect="1" noEditPoints="1"/>
          </p:cNvSpPr>
          <p:nvPr/>
        </p:nvSpPr>
        <p:spPr bwMode="ltGray">
          <a:xfrm>
            <a:off x="1366044" y="3744146"/>
            <a:ext cx="774954" cy="718092"/>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E6E6E6"/>
          </a:solidFill>
          <a:ln>
            <a:noFill/>
          </a:ln>
        </p:spPr>
        <p:txBody>
          <a:bodyPr vert="horz" wrap="square" lIns="91440" tIns="45720" rIns="91440" bIns="45720" numCol="1" anchor="t" anchorCtr="0" compatLnSpc="1">
            <a:prstTxWarp prst="textNoShape">
              <a:avLst/>
            </a:prstTxWarp>
          </a:bodyPr>
          <a:lstStyle/>
          <a:p>
            <a:endParaRPr lang="en-US" dirty="0">
              <a:solidFill>
                <a:schemeClr val="accent6"/>
              </a:solidFill>
            </a:endParaRPr>
          </a:p>
        </p:txBody>
      </p:sp>
      <p:sp>
        <p:nvSpPr>
          <p:cNvPr id="12" name="Rectangle 11"/>
          <p:cNvSpPr/>
          <p:nvPr/>
        </p:nvSpPr>
        <p:spPr>
          <a:xfrm>
            <a:off x="1106353" y="3815907"/>
            <a:ext cx="9486303" cy="830997"/>
          </a:xfrm>
          <a:prstGeom prst="rect">
            <a:avLst/>
          </a:prstGeom>
        </p:spPr>
        <p:txBody>
          <a:bodyPr wrap="square">
            <a:spAutoFit/>
          </a:bodyPr>
          <a:lstStyle/>
          <a:p>
            <a:pPr lvl="1"/>
            <a:r>
              <a:rPr lang="en-US" sz="2400" b="1" dirty="0">
                <a:solidFill>
                  <a:schemeClr val="accent1"/>
                </a:solidFill>
              </a:rPr>
              <a:t>I don’t want to find my finances posted all over social media by my kids.”</a:t>
            </a:r>
          </a:p>
        </p:txBody>
      </p:sp>
      <p:sp>
        <p:nvSpPr>
          <p:cNvPr id="15" name="Freeform 6"/>
          <p:cNvSpPr>
            <a:spLocks noChangeAspect="1" noEditPoints="1"/>
          </p:cNvSpPr>
          <p:nvPr/>
        </p:nvSpPr>
        <p:spPr bwMode="ltGray">
          <a:xfrm>
            <a:off x="1366044" y="4836533"/>
            <a:ext cx="774954" cy="718092"/>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E6E6E6"/>
          </a:solidFill>
          <a:ln>
            <a:noFill/>
          </a:ln>
        </p:spPr>
        <p:txBody>
          <a:bodyPr vert="horz" wrap="square" lIns="91440" tIns="45720" rIns="91440" bIns="45720" numCol="1" anchor="t" anchorCtr="0" compatLnSpc="1">
            <a:prstTxWarp prst="textNoShape">
              <a:avLst/>
            </a:prstTxWarp>
          </a:bodyPr>
          <a:lstStyle/>
          <a:p>
            <a:endParaRPr lang="en-US" dirty="0">
              <a:solidFill>
                <a:schemeClr val="accent6"/>
              </a:solidFill>
            </a:endParaRPr>
          </a:p>
        </p:txBody>
      </p:sp>
      <p:sp>
        <p:nvSpPr>
          <p:cNvPr id="14" name="Rectangle 13"/>
          <p:cNvSpPr/>
          <p:nvPr/>
        </p:nvSpPr>
        <p:spPr>
          <a:xfrm>
            <a:off x="1106353" y="4908540"/>
            <a:ext cx="9598818" cy="830997"/>
          </a:xfrm>
          <a:prstGeom prst="rect">
            <a:avLst/>
          </a:prstGeom>
        </p:spPr>
        <p:txBody>
          <a:bodyPr wrap="square">
            <a:spAutoFit/>
          </a:bodyPr>
          <a:lstStyle/>
          <a:p>
            <a:pPr lvl="1"/>
            <a:r>
              <a:rPr lang="en-US" sz="2400" b="1" dirty="0">
                <a:solidFill>
                  <a:schemeClr val="accent1"/>
                </a:solidFill>
              </a:rPr>
              <a:t>I don’t want my kids to know my net worth, because I want them to struggle and deal with the things I had to deal with.”</a:t>
            </a:r>
          </a:p>
        </p:txBody>
      </p:sp>
    </p:spTree>
    <p:extLst>
      <p:ext uri="{BB962C8B-B14F-4D97-AF65-F5344CB8AC3E}">
        <p14:creationId xmlns:p14="http://schemas.microsoft.com/office/powerpoint/2010/main" val="1427237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Reluctance to Talk About Money</a:t>
            </a:r>
          </a:p>
        </p:txBody>
      </p:sp>
      <p:sp>
        <p:nvSpPr>
          <p:cNvPr id="8" name="Text Placeholder 7">
            <a:extLst>
              <a:ext uri="{FF2B5EF4-FFF2-40B4-BE49-F238E27FC236}">
                <a16:creationId xmlns:a16="http://schemas.microsoft.com/office/drawing/2014/main" id="{BB36CA94-7397-41BC-8C1E-0693A447C2EF}"/>
              </a:ext>
            </a:extLst>
          </p:cNvPr>
          <p:cNvSpPr>
            <a:spLocks noGrp="1"/>
          </p:cNvSpPr>
          <p:nvPr>
            <p:ph type="body" sz="quarter" idx="33"/>
          </p:nvPr>
        </p:nvSpPr>
        <p:spPr/>
        <p:txBody>
          <a:bodyPr/>
          <a:lstStyle/>
          <a:p>
            <a:r>
              <a:rPr lang="en-US" baseline="30000" dirty="0"/>
              <a:t>1</a:t>
            </a:r>
            <a:r>
              <a:rPr lang="en-US" dirty="0"/>
              <a:t> “Parents, Kids &amp; Money Survey,” T. Rowe Price, March 2019. </a:t>
            </a:r>
          </a:p>
        </p:txBody>
      </p:sp>
      <p:sp>
        <p:nvSpPr>
          <p:cNvPr id="7" name="Freeform 6"/>
          <p:cNvSpPr>
            <a:spLocks noChangeAspect="1" noEditPoints="1"/>
          </p:cNvSpPr>
          <p:nvPr/>
        </p:nvSpPr>
        <p:spPr bwMode="ltGray">
          <a:xfrm>
            <a:off x="1100295" y="1415134"/>
            <a:ext cx="2100105" cy="1651648"/>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E5E5E5"/>
          </a:solidFill>
          <a:ln>
            <a:noFill/>
          </a:ln>
        </p:spPr>
        <p:txBody>
          <a:bodyPr vert="horz" wrap="square" lIns="91440" tIns="45720" rIns="91440" bIns="45720" numCol="1" anchor="t" anchorCtr="0" compatLnSpc="1">
            <a:prstTxWarp prst="textNoShape">
              <a:avLst/>
            </a:prstTxWarp>
          </a:bodyPr>
          <a:lstStyle/>
          <a:p>
            <a:endParaRPr lang="en-US" dirty="0">
              <a:solidFill>
                <a:srgbClr val="E5E5E5"/>
              </a:solidFill>
            </a:endParaRPr>
          </a:p>
        </p:txBody>
      </p:sp>
      <p:sp>
        <p:nvSpPr>
          <p:cNvPr id="4" name="Rectangle 3"/>
          <p:cNvSpPr/>
          <p:nvPr/>
        </p:nvSpPr>
        <p:spPr>
          <a:xfrm>
            <a:off x="1964062" y="2435973"/>
            <a:ext cx="8703277" cy="954107"/>
          </a:xfrm>
          <a:prstGeom prst="rect">
            <a:avLst/>
          </a:prstGeom>
        </p:spPr>
        <p:txBody>
          <a:bodyPr wrap="square">
            <a:spAutoFit/>
          </a:bodyPr>
          <a:lstStyle/>
          <a:p>
            <a:r>
              <a:rPr lang="en-US" sz="2800" dirty="0">
                <a:solidFill>
                  <a:schemeClr val="accent1"/>
                </a:solidFill>
                <a:latin typeface="+mj-lt"/>
              </a:rPr>
              <a:t>BOTH MY MOTHER’S AND FATHER’S SIDE NEVER TALKED ABOUT MONEY.”</a:t>
            </a:r>
          </a:p>
        </p:txBody>
      </p:sp>
      <p:sp>
        <p:nvSpPr>
          <p:cNvPr id="3" name="TextBox 2">
            <a:extLst>
              <a:ext uri="{FF2B5EF4-FFF2-40B4-BE49-F238E27FC236}">
                <a16:creationId xmlns:a16="http://schemas.microsoft.com/office/drawing/2014/main" id="{8A3ED951-BB0C-AF4E-9382-C73F55E9CD27}"/>
              </a:ext>
            </a:extLst>
          </p:cNvPr>
          <p:cNvSpPr txBox="1"/>
          <p:nvPr/>
        </p:nvSpPr>
        <p:spPr>
          <a:xfrm>
            <a:off x="6312689" y="4413048"/>
            <a:ext cx="4719898" cy="1107996"/>
          </a:xfrm>
          <a:prstGeom prst="rect">
            <a:avLst/>
          </a:prstGeom>
          <a:noFill/>
        </p:spPr>
        <p:txBody>
          <a:bodyPr wrap="square" lIns="0" tIns="0" rIns="0" bIns="0" rtlCol="0">
            <a:spAutoFit/>
          </a:bodyPr>
          <a:lstStyle/>
          <a:p>
            <a:r>
              <a:rPr lang="en-US" sz="2400" b="1" dirty="0">
                <a:solidFill>
                  <a:schemeClr val="tx2"/>
                </a:solidFill>
              </a:rPr>
              <a:t>50% of parents are at least </a:t>
            </a:r>
            <a:br>
              <a:rPr lang="en-US" sz="2400" b="1" dirty="0">
                <a:solidFill>
                  <a:schemeClr val="tx2"/>
                </a:solidFill>
              </a:rPr>
            </a:br>
            <a:r>
              <a:rPr lang="en-US" sz="2400" b="1" dirty="0">
                <a:solidFill>
                  <a:schemeClr val="tx2"/>
                </a:solidFill>
              </a:rPr>
              <a:t>somewhat reluctant to talk </a:t>
            </a:r>
            <a:br>
              <a:rPr lang="en-US" sz="2400" b="1" dirty="0">
                <a:solidFill>
                  <a:schemeClr val="tx2"/>
                </a:solidFill>
              </a:rPr>
            </a:br>
            <a:r>
              <a:rPr lang="en-US" sz="2400" b="1" dirty="0">
                <a:solidFill>
                  <a:schemeClr val="tx2"/>
                </a:solidFill>
              </a:rPr>
              <a:t>to their kids about money</a:t>
            </a:r>
            <a:r>
              <a:rPr lang="en-US" sz="2400" b="1" baseline="30000" dirty="0">
                <a:solidFill>
                  <a:schemeClr val="tx2"/>
                </a:solidFill>
              </a:rPr>
              <a:t>1</a:t>
            </a:r>
            <a:endParaRPr lang="en-US" sz="2400" b="1" dirty="0">
              <a:solidFill>
                <a:schemeClr val="tx2"/>
              </a:solidFill>
            </a:endParaRPr>
          </a:p>
        </p:txBody>
      </p:sp>
      <p:graphicFrame>
        <p:nvGraphicFramePr>
          <p:cNvPr id="5" name="Chart 4">
            <a:extLst>
              <a:ext uri="{FF2B5EF4-FFF2-40B4-BE49-F238E27FC236}">
                <a16:creationId xmlns:a16="http://schemas.microsoft.com/office/drawing/2014/main" id="{7DBF3C59-FCC1-4341-8339-9CEC2577554B}"/>
              </a:ext>
            </a:extLst>
          </p:cNvPr>
          <p:cNvGraphicFramePr/>
          <p:nvPr/>
        </p:nvGraphicFramePr>
        <p:xfrm>
          <a:off x="1566381" y="3911282"/>
          <a:ext cx="3604997" cy="2044968"/>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a:extLst>
              <a:ext uri="{FF2B5EF4-FFF2-40B4-BE49-F238E27FC236}">
                <a16:creationId xmlns:a16="http://schemas.microsoft.com/office/drawing/2014/main" id="{31481BFC-1628-F34E-8996-FDD3090B3103}"/>
              </a:ext>
            </a:extLst>
          </p:cNvPr>
          <p:cNvSpPr txBox="1"/>
          <p:nvPr/>
        </p:nvSpPr>
        <p:spPr>
          <a:xfrm>
            <a:off x="4350990" y="4676446"/>
            <a:ext cx="1218282" cy="553998"/>
          </a:xfrm>
          <a:prstGeom prst="rect">
            <a:avLst/>
          </a:prstGeom>
          <a:noFill/>
        </p:spPr>
        <p:txBody>
          <a:bodyPr wrap="none" lIns="0" tIns="0" rIns="0" bIns="0" rtlCol="0">
            <a:spAutoFit/>
          </a:bodyPr>
          <a:lstStyle/>
          <a:p>
            <a:pPr algn="ctr">
              <a:spcAft>
                <a:spcPts val="1000"/>
              </a:spcAft>
              <a:buClr>
                <a:schemeClr val="accent2"/>
              </a:buClr>
            </a:pPr>
            <a:r>
              <a:rPr lang="en-US" sz="1800" b="1" dirty="0">
                <a:solidFill>
                  <a:schemeClr val="tx2"/>
                </a:solidFill>
              </a:rPr>
              <a:t>Somewhat </a:t>
            </a:r>
            <a:br>
              <a:rPr lang="en-US" sz="1800" b="1" dirty="0">
                <a:solidFill>
                  <a:schemeClr val="tx2"/>
                </a:solidFill>
              </a:rPr>
            </a:br>
            <a:r>
              <a:rPr lang="en-US" sz="1800" b="1" dirty="0">
                <a:solidFill>
                  <a:schemeClr val="tx2"/>
                </a:solidFill>
              </a:rPr>
              <a:t>reluctant</a:t>
            </a:r>
          </a:p>
        </p:txBody>
      </p:sp>
      <p:sp>
        <p:nvSpPr>
          <p:cNvPr id="18" name="TextBox 17">
            <a:extLst>
              <a:ext uri="{FF2B5EF4-FFF2-40B4-BE49-F238E27FC236}">
                <a16:creationId xmlns:a16="http://schemas.microsoft.com/office/drawing/2014/main" id="{FC1C446D-AF70-A04C-A534-BF5708A26857}"/>
              </a:ext>
            </a:extLst>
          </p:cNvPr>
          <p:cNvSpPr txBox="1"/>
          <p:nvPr/>
        </p:nvSpPr>
        <p:spPr>
          <a:xfrm>
            <a:off x="1508294" y="4643166"/>
            <a:ext cx="884859" cy="553998"/>
          </a:xfrm>
          <a:prstGeom prst="rect">
            <a:avLst/>
          </a:prstGeom>
          <a:noFill/>
        </p:spPr>
        <p:txBody>
          <a:bodyPr wrap="none" lIns="0" tIns="0" rIns="0" bIns="0" rtlCol="0">
            <a:spAutoFit/>
          </a:bodyPr>
          <a:lstStyle/>
          <a:p>
            <a:pPr algn="ctr">
              <a:spcAft>
                <a:spcPts val="1000"/>
              </a:spcAft>
              <a:buClr>
                <a:schemeClr val="accent2"/>
              </a:buClr>
            </a:pPr>
            <a:r>
              <a:rPr lang="en-US" sz="1800" dirty="0">
                <a:solidFill>
                  <a:schemeClr val="tx2"/>
                </a:solidFill>
              </a:rPr>
              <a:t>Not</a:t>
            </a:r>
            <a:br>
              <a:rPr lang="en-US" sz="1800" dirty="0">
                <a:solidFill>
                  <a:schemeClr val="tx2"/>
                </a:solidFill>
              </a:rPr>
            </a:br>
            <a:r>
              <a:rPr lang="en-US" sz="1800" dirty="0">
                <a:solidFill>
                  <a:schemeClr val="tx2"/>
                </a:solidFill>
              </a:rPr>
              <a:t>reluctant</a:t>
            </a:r>
          </a:p>
        </p:txBody>
      </p:sp>
    </p:spTree>
    <p:extLst>
      <p:ext uri="{BB962C8B-B14F-4D97-AF65-F5344CB8AC3E}">
        <p14:creationId xmlns:p14="http://schemas.microsoft.com/office/powerpoint/2010/main" val="280629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Understanding Your Family Money Dynamic </a:t>
            </a:r>
          </a:p>
        </p:txBody>
      </p:sp>
      <p:grpSp>
        <p:nvGrpSpPr>
          <p:cNvPr id="3" name="Group 2">
            <a:extLst>
              <a:ext uri="{FF2B5EF4-FFF2-40B4-BE49-F238E27FC236}">
                <a16:creationId xmlns:a16="http://schemas.microsoft.com/office/drawing/2014/main" id="{5FDE113A-5CB0-6448-9E45-5A7E04994407}"/>
              </a:ext>
            </a:extLst>
          </p:cNvPr>
          <p:cNvGrpSpPr/>
          <p:nvPr/>
        </p:nvGrpSpPr>
        <p:grpSpPr>
          <a:xfrm>
            <a:off x="973621" y="1216848"/>
            <a:ext cx="10562068" cy="1008951"/>
            <a:chOff x="973621" y="1425769"/>
            <a:chExt cx="10562068" cy="1008951"/>
          </a:xfrm>
        </p:grpSpPr>
        <p:grpSp>
          <p:nvGrpSpPr>
            <p:cNvPr id="39" name="Group 38">
              <a:extLst>
                <a:ext uri="{FF2B5EF4-FFF2-40B4-BE49-F238E27FC236}">
                  <a16:creationId xmlns:a16="http://schemas.microsoft.com/office/drawing/2014/main" id="{FA0786A4-C730-4BE1-8A70-A4D4A94DEE9D}"/>
                </a:ext>
              </a:extLst>
            </p:cNvPr>
            <p:cNvGrpSpPr/>
            <p:nvPr/>
          </p:nvGrpSpPr>
          <p:grpSpPr>
            <a:xfrm>
              <a:off x="973621" y="1804311"/>
              <a:ext cx="10562068" cy="584775"/>
              <a:chOff x="956642" y="2734752"/>
              <a:chExt cx="10562068" cy="584775"/>
            </a:xfrm>
          </p:grpSpPr>
          <p:sp>
            <p:nvSpPr>
              <p:cNvPr id="40" name="Rectangle 39">
                <a:extLst>
                  <a:ext uri="{FF2B5EF4-FFF2-40B4-BE49-F238E27FC236}">
                    <a16:creationId xmlns:a16="http://schemas.microsoft.com/office/drawing/2014/main" id="{77C9FD8E-8D66-4175-84AD-EAB21B361D27}"/>
                  </a:ext>
                </a:extLst>
              </p:cNvPr>
              <p:cNvSpPr/>
              <p:nvPr/>
            </p:nvSpPr>
            <p:spPr>
              <a:xfrm>
                <a:off x="956642" y="2734752"/>
                <a:ext cx="973071" cy="584775"/>
              </a:xfrm>
              <a:prstGeom prst="rect">
                <a:avLst/>
              </a:prstGeom>
            </p:spPr>
            <p:txBody>
              <a:bodyPr wrap="square">
                <a:spAutoFit/>
              </a:bodyPr>
              <a:lstStyle/>
              <a:p>
                <a:pPr algn="r"/>
                <a:r>
                  <a:rPr lang="en-US" sz="1600" b="1" dirty="0">
                    <a:solidFill>
                      <a:schemeClr val="tx2"/>
                    </a:solidFill>
                  </a:rPr>
                  <a:t>Saver</a:t>
                </a:r>
              </a:p>
              <a:p>
                <a:pPr algn="r"/>
                <a:r>
                  <a:rPr lang="en-US" sz="1600" dirty="0">
                    <a:solidFill>
                      <a:schemeClr val="tx2"/>
                    </a:solidFill>
                  </a:rPr>
                  <a:t>1</a:t>
                </a:r>
              </a:p>
            </p:txBody>
          </p:sp>
          <p:sp>
            <p:nvSpPr>
              <p:cNvPr id="41" name="Rectangle 40">
                <a:extLst>
                  <a:ext uri="{FF2B5EF4-FFF2-40B4-BE49-F238E27FC236}">
                    <a16:creationId xmlns:a16="http://schemas.microsoft.com/office/drawing/2014/main" id="{2A14A91E-4B71-4D4C-A046-DBFFD2B9A8AF}"/>
                  </a:ext>
                </a:extLst>
              </p:cNvPr>
              <p:cNvSpPr/>
              <p:nvPr/>
            </p:nvSpPr>
            <p:spPr>
              <a:xfrm>
                <a:off x="10289277" y="2734752"/>
                <a:ext cx="1229433" cy="584775"/>
              </a:xfrm>
              <a:prstGeom prst="rect">
                <a:avLst/>
              </a:prstGeom>
            </p:spPr>
            <p:txBody>
              <a:bodyPr wrap="square">
                <a:spAutoFit/>
              </a:bodyPr>
              <a:lstStyle/>
              <a:p>
                <a:r>
                  <a:rPr lang="en-US" sz="1600" b="1" dirty="0">
                    <a:solidFill>
                      <a:schemeClr val="tx2"/>
                    </a:solidFill>
                  </a:rPr>
                  <a:t>Spender</a:t>
                </a:r>
              </a:p>
              <a:p>
                <a:r>
                  <a:rPr lang="en-US" sz="1600" dirty="0">
                    <a:solidFill>
                      <a:schemeClr val="tx2"/>
                    </a:solidFill>
                  </a:rPr>
                  <a:t>10</a:t>
                </a:r>
              </a:p>
            </p:txBody>
          </p:sp>
          <p:cxnSp>
            <p:nvCxnSpPr>
              <p:cNvPr id="42" name="Straight Connector 41">
                <a:extLst>
                  <a:ext uri="{FF2B5EF4-FFF2-40B4-BE49-F238E27FC236}">
                    <a16:creationId xmlns:a16="http://schemas.microsoft.com/office/drawing/2014/main" id="{51D3B9AF-2A4F-43DB-8534-77FE88C80D89}"/>
                  </a:ext>
                </a:extLst>
              </p:cNvPr>
              <p:cNvCxnSpPr>
                <a:cxnSpLocks/>
              </p:cNvCxnSpPr>
              <p:nvPr/>
            </p:nvCxnSpPr>
            <p:spPr>
              <a:xfrm>
                <a:off x="1998263" y="3021076"/>
                <a:ext cx="8229600" cy="0"/>
              </a:xfrm>
              <a:prstGeom prst="line">
                <a:avLst/>
              </a:prstGeom>
              <a:ln w="25400" cap="rnd">
                <a:solidFill>
                  <a:srgbClr val="767676"/>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43" name="Oval 42">
              <a:extLst>
                <a:ext uri="{FF2B5EF4-FFF2-40B4-BE49-F238E27FC236}">
                  <a16:creationId xmlns:a16="http://schemas.microsoft.com/office/drawing/2014/main" id="{6DF145C9-F8E6-4627-8E00-742CCBB898E5}"/>
                </a:ext>
              </a:extLst>
            </p:cNvPr>
            <p:cNvSpPr>
              <a:spLocks noChangeAspect="1"/>
            </p:cNvSpPr>
            <p:nvPr/>
          </p:nvSpPr>
          <p:spPr>
            <a:xfrm>
              <a:off x="2740343" y="1703200"/>
              <a:ext cx="731520" cy="731520"/>
            </a:xfrm>
            <a:prstGeom prst="ellipse">
              <a:avLst/>
            </a:prstGeom>
            <a:solidFill>
              <a:srgbClr val="054C70"/>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3200" b="1" dirty="0"/>
                <a:t>D</a:t>
              </a:r>
            </a:p>
          </p:txBody>
        </p:sp>
        <p:sp>
          <p:nvSpPr>
            <p:cNvPr id="44" name="Oval 43">
              <a:extLst>
                <a:ext uri="{FF2B5EF4-FFF2-40B4-BE49-F238E27FC236}">
                  <a16:creationId xmlns:a16="http://schemas.microsoft.com/office/drawing/2014/main" id="{9B426869-A1A8-47DF-A8C1-16F4A7836E31}"/>
                </a:ext>
              </a:extLst>
            </p:cNvPr>
            <p:cNvSpPr>
              <a:spLocks noChangeAspect="1"/>
            </p:cNvSpPr>
            <p:nvPr/>
          </p:nvSpPr>
          <p:spPr>
            <a:xfrm>
              <a:off x="7845558" y="1703199"/>
              <a:ext cx="731520" cy="731520"/>
            </a:xfrm>
            <a:prstGeom prst="ellipse">
              <a:avLst/>
            </a:prstGeom>
            <a:solidFill>
              <a:srgbClr val="05C3DE"/>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3200" b="1" dirty="0">
                  <a:solidFill>
                    <a:srgbClr val="002F48"/>
                  </a:solidFill>
                </a:rPr>
                <a:t>N</a:t>
              </a:r>
            </a:p>
          </p:txBody>
        </p:sp>
        <p:sp>
          <p:nvSpPr>
            <p:cNvPr id="45" name="Rectangle 44">
              <a:extLst>
                <a:ext uri="{FF2B5EF4-FFF2-40B4-BE49-F238E27FC236}">
                  <a16:creationId xmlns:a16="http://schemas.microsoft.com/office/drawing/2014/main" id="{9F861316-56C7-4573-9F0E-B04E5EC2D361}"/>
                </a:ext>
              </a:extLst>
            </p:cNvPr>
            <p:cNvSpPr/>
            <p:nvPr/>
          </p:nvSpPr>
          <p:spPr>
            <a:xfrm>
              <a:off x="4579063" y="1425769"/>
              <a:ext cx="3101957" cy="316757"/>
            </a:xfrm>
            <a:prstGeom prst="rect">
              <a:avLst/>
            </a:prstGeom>
          </p:spPr>
          <p:txBody>
            <a:bodyPr wrap="square">
              <a:spAutoFit/>
            </a:bodyPr>
            <a:lstStyle/>
            <a:p>
              <a:pPr algn="ctr"/>
              <a:r>
                <a:rPr lang="en-US" sz="1400" b="1" dirty="0"/>
                <a:t>Money Habits</a:t>
              </a:r>
              <a:endParaRPr lang="en-US" sz="1400" dirty="0"/>
            </a:p>
          </p:txBody>
        </p:sp>
      </p:grpSp>
      <p:grpSp>
        <p:nvGrpSpPr>
          <p:cNvPr id="8" name="Group 7">
            <a:extLst>
              <a:ext uri="{FF2B5EF4-FFF2-40B4-BE49-F238E27FC236}">
                <a16:creationId xmlns:a16="http://schemas.microsoft.com/office/drawing/2014/main" id="{0FE006DD-CB3E-4FE0-9549-4FD18D2BDA30}"/>
              </a:ext>
            </a:extLst>
          </p:cNvPr>
          <p:cNvGrpSpPr/>
          <p:nvPr/>
        </p:nvGrpSpPr>
        <p:grpSpPr>
          <a:xfrm>
            <a:off x="4176005" y="6066736"/>
            <a:ext cx="4332889" cy="307777"/>
            <a:chOff x="3361815" y="6066736"/>
            <a:chExt cx="4332889" cy="307777"/>
          </a:xfrm>
        </p:grpSpPr>
        <p:sp>
          <p:nvSpPr>
            <p:cNvPr id="66" name="Oval 65">
              <a:extLst>
                <a:ext uri="{FF2B5EF4-FFF2-40B4-BE49-F238E27FC236}">
                  <a16:creationId xmlns:a16="http://schemas.microsoft.com/office/drawing/2014/main" id="{54D7872A-31FD-49BA-9991-4AEEFE731F2B}"/>
                </a:ext>
              </a:extLst>
            </p:cNvPr>
            <p:cNvSpPr/>
            <p:nvPr/>
          </p:nvSpPr>
          <p:spPr>
            <a:xfrm>
              <a:off x="3361815" y="6129184"/>
              <a:ext cx="182880" cy="182880"/>
            </a:xfrm>
            <a:prstGeom prst="ellipse">
              <a:avLst/>
            </a:prstGeom>
            <a:solidFill>
              <a:srgbClr val="054C70"/>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endParaRPr lang="en-US" sz="4000" b="1" dirty="0"/>
            </a:p>
          </p:txBody>
        </p:sp>
        <p:sp>
          <p:nvSpPr>
            <p:cNvPr id="67" name="Oval 66">
              <a:extLst>
                <a:ext uri="{FF2B5EF4-FFF2-40B4-BE49-F238E27FC236}">
                  <a16:creationId xmlns:a16="http://schemas.microsoft.com/office/drawing/2014/main" id="{055F8D58-A135-451B-9529-1AF50FC8A9DB}"/>
                </a:ext>
              </a:extLst>
            </p:cNvPr>
            <p:cNvSpPr/>
            <p:nvPr/>
          </p:nvSpPr>
          <p:spPr>
            <a:xfrm>
              <a:off x="5804348" y="6129184"/>
              <a:ext cx="182880" cy="182880"/>
            </a:xfrm>
            <a:prstGeom prst="ellipse">
              <a:avLst/>
            </a:prstGeom>
            <a:solidFill>
              <a:srgbClr val="05C3DE"/>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endParaRPr lang="en-US" sz="4000" b="1" dirty="0"/>
            </a:p>
          </p:txBody>
        </p:sp>
        <p:sp>
          <p:nvSpPr>
            <p:cNvPr id="68" name="Rectangle 67">
              <a:extLst>
                <a:ext uri="{FF2B5EF4-FFF2-40B4-BE49-F238E27FC236}">
                  <a16:creationId xmlns:a16="http://schemas.microsoft.com/office/drawing/2014/main" id="{72C149F1-D1A1-4CB6-BBBB-DC5560E56141}"/>
                </a:ext>
              </a:extLst>
            </p:cNvPr>
            <p:cNvSpPr/>
            <p:nvPr/>
          </p:nvSpPr>
          <p:spPr>
            <a:xfrm>
              <a:off x="3544695" y="6066736"/>
              <a:ext cx="2150254" cy="307777"/>
            </a:xfrm>
            <a:prstGeom prst="rect">
              <a:avLst/>
            </a:prstGeom>
          </p:spPr>
          <p:txBody>
            <a:bodyPr wrap="square">
              <a:spAutoFit/>
            </a:bodyPr>
            <a:lstStyle/>
            <a:p>
              <a:r>
                <a:rPr lang="en-US" sz="1400" b="1" dirty="0">
                  <a:solidFill>
                    <a:srgbClr val="054C70"/>
                  </a:solidFill>
                </a:rPr>
                <a:t>Daniel </a:t>
              </a:r>
              <a:endParaRPr lang="en-US" sz="1400" dirty="0"/>
            </a:p>
          </p:txBody>
        </p:sp>
        <p:sp>
          <p:nvSpPr>
            <p:cNvPr id="69" name="Rectangle 68">
              <a:extLst>
                <a:ext uri="{FF2B5EF4-FFF2-40B4-BE49-F238E27FC236}">
                  <a16:creationId xmlns:a16="http://schemas.microsoft.com/office/drawing/2014/main" id="{55E6BE91-73FF-48DE-B345-2A38C7242E44}"/>
                </a:ext>
              </a:extLst>
            </p:cNvPr>
            <p:cNvSpPr/>
            <p:nvPr/>
          </p:nvSpPr>
          <p:spPr>
            <a:xfrm>
              <a:off x="6000122" y="6066736"/>
              <a:ext cx="1694582" cy="307777"/>
            </a:xfrm>
            <a:prstGeom prst="rect">
              <a:avLst/>
            </a:prstGeom>
          </p:spPr>
          <p:txBody>
            <a:bodyPr wrap="square">
              <a:spAutoFit/>
            </a:bodyPr>
            <a:lstStyle/>
            <a:p>
              <a:r>
                <a:rPr lang="en-US" sz="1400" b="1" dirty="0">
                  <a:solidFill>
                    <a:srgbClr val="00608A"/>
                  </a:solidFill>
                </a:rPr>
                <a:t>Nora </a:t>
              </a:r>
              <a:endParaRPr lang="en-US" sz="1400" dirty="0">
                <a:solidFill>
                  <a:srgbClr val="00608A"/>
                </a:solidFill>
              </a:endParaRPr>
            </a:p>
          </p:txBody>
        </p:sp>
      </p:grpSp>
      <p:grpSp>
        <p:nvGrpSpPr>
          <p:cNvPr id="11" name="Group 10">
            <a:extLst>
              <a:ext uri="{FF2B5EF4-FFF2-40B4-BE49-F238E27FC236}">
                <a16:creationId xmlns:a16="http://schemas.microsoft.com/office/drawing/2014/main" id="{45370934-4886-4D43-A732-E06FCFBE2007}"/>
              </a:ext>
            </a:extLst>
          </p:cNvPr>
          <p:cNvGrpSpPr/>
          <p:nvPr/>
        </p:nvGrpSpPr>
        <p:grpSpPr>
          <a:xfrm>
            <a:off x="10170101" y="395673"/>
            <a:ext cx="1535032" cy="393004"/>
            <a:chOff x="10170101" y="395673"/>
            <a:chExt cx="1535032" cy="393004"/>
          </a:xfrm>
        </p:grpSpPr>
        <p:grpSp>
          <p:nvGrpSpPr>
            <p:cNvPr id="89" name="Group 88">
              <a:extLst>
                <a:ext uri="{FF2B5EF4-FFF2-40B4-BE49-F238E27FC236}">
                  <a16:creationId xmlns:a16="http://schemas.microsoft.com/office/drawing/2014/main" id="{E53F0402-3C10-425B-B676-69B31670CCEC}"/>
                </a:ext>
              </a:extLst>
            </p:cNvPr>
            <p:cNvGrpSpPr/>
            <p:nvPr/>
          </p:nvGrpSpPr>
          <p:grpSpPr>
            <a:xfrm>
              <a:off x="10733409" y="395673"/>
              <a:ext cx="393003" cy="393004"/>
              <a:chOff x="6333469" y="2363154"/>
              <a:chExt cx="366712" cy="366713"/>
            </a:xfrm>
          </p:grpSpPr>
          <p:sp>
            <p:nvSpPr>
              <p:cNvPr id="104" name="Rectangle 90">
                <a:extLst>
                  <a:ext uri="{FF2B5EF4-FFF2-40B4-BE49-F238E27FC236}">
                    <a16:creationId xmlns:a16="http://schemas.microsoft.com/office/drawing/2014/main" id="{DE7FA97A-CF7F-4ECA-9D3C-7603FA8B4B35}"/>
                  </a:ext>
                </a:extLst>
              </p:cNvPr>
              <p:cNvSpPr>
                <a:spLocks noChangeArrowheads="1"/>
              </p:cNvSpPr>
              <p:nvPr/>
            </p:nvSpPr>
            <p:spPr bwMode="auto">
              <a:xfrm>
                <a:off x="6385856" y="2463167"/>
                <a:ext cx="190500" cy="266700"/>
              </a:xfrm>
              <a:prstGeom prst="rect">
                <a:avLst/>
              </a:pr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5" name="Freeform 91">
                <a:extLst>
                  <a:ext uri="{FF2B5EF4-FFF2-40B4-BE49-F238E27FC236}">
                    <a16:creationId xmlns:a16="http://schemas.microsoft.com/office/drawing/2014/main" id="{0C259154-B9FA-429B-8670-972AB111CCA8}"/>
                  </a:ext>
                </a:extLst>
              </p:cNvPr>
              <p:cNvSpPr>
                <a:spLocks/>
              </p:cNvSpPr>
              <p:nvPr/>
            </p:nvSpPr>
            <p:spPr bwMode="auto">
              <a:xfrm>
                <a:off x="6333469" y="2363154"/>
                <a:ext cx="95250" cy="252413"/>
              </a:xfrm>
              <a:custGeom>
                <a:avLst/>
                <a:gdLst>
                  <a:gd name="T0" fmla="*/ 11 w 20"/>
                  <a:gd name="T1" fmla="*/ 53 h 53"/>
                  <a:gd name="T2" fmla="*/ 0 w 20"/>
                  <a:gd name="T3" fmla="*/ 53 h 53"/>
                  <a:gd name="T4" fmla="*/ 0 w 20"/>
                  <a:gd name="T5" fmla="*/ 11 h 53"/>
                  <a:gd name="T6" fmla="*/ 10 w 20"/>
                  <a:gd name="T7" fmla="*/ 0 h 53"/>
                  <a:gd name="T8" fmla="*/ 20 w 20"/>
                  <a:gd name="T9" fmla="*/ 11 h 53"/>
                  <a:gd name="T10" fmla="*/ 11 w 20"/>
                  <a:gd name="T11" fmla="*/ 21 h 53"/>
                  <a:gd name="T12" fmla="*/ 11 w 20"/>
                  <a:gd name="T13" fmla="*/ 13 h 53"/>
                  <a:gd name="T14" fmla="*/ 20 w 20"/>
                  <a:gd name="T15" fmla="*/ 1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53">
                    <a:moveTo>
                      <a:pt x="11" y="53"/>
                    </a:moveTo>
                    <a:cubicBezTo>
                      <a:pt x="0" y="53"/>
                      <a:pt x="0" y="53"/>
                      <a:pt x="0" y="53"/>
                    </a:cubicBezTo>
                    <a:cubicBezTo>
                      <a:pt x="0" y="11"/>
                      <a:pt x="0" y="11"/>
                      <a:pt x="0" y="11"/>
                    </a:cubicBezTo>
                    <a:cubicBezTo>
                      <a:pt x="0" y="5"/>
                      <a:pt x="5" y="0"/>
                      <a:pt x="10" y="0"/>
                    </a:cubicBezTo>
                    <a:cubicBezTo>
                      <a:pt x="16" y="0"/>
                      <a:pt x="20" y="5"/>
                      <a:pt x="20" y="11"/>
                    </a:cubicBezTo>
                    <a:cubicBezTo>
                      <a:pt x="20" y="16"/>
                      <a:pt x="16" y="21"/>
                      <a:pt x="11" y="21"/>
                    </a:cubicBezTo>
                    <a:cubicBezTo>
                      <a:pt x="11" y="13"/>
                      <a:pt x="11" y="13"/>
                      <a:pt x="11" y="13"/>
                    </a:cubicBezTo>
                    <a:cubicBezTo>
                      <a:pt x="20" y="13"/>
                      <a:pt x="20" y="13"/>
                      <a:pt x="20" y="13"/>
                    </a:cubicBezTo>
                  </a:path>
                </a:pathLst>
              </a:cu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6" name="Freeform 92">
                <a:extLst>
                  <a:ext uri="{FF2B5EF4-FFF2-40B4-BE49-F238E27FC236}">
                    <a16:creationId xmlns:a16="http://schemas.microsoft.com/office/drawing/2014/main" id="{648940EC-1EB7-4CFA-A044-DA4905BFE549}"/>
                  </a:ext>
                </a:extLst>
              </p:cNvPr>
              <p:cNvSpPr>
                <a:spLocks/>
              </p:cNvSpPr>
              <p:nvPr/>
            </p:nvSpPr>
            <p:spPr bwMode="auto">
              <a:xfrm>
                <a:off x="6385856" y="2363154"/>
                <a:ext cx="238125" cy="100013"/>
              </a:xfrm>
              <a:custGeom>
                <a:avLst/>
                <a:gdLst>
                  <a:gd name="T0" fmla="*/ 40 w 50"/>
                  <a:gd name="T1" fmla="*/ 21 h 21"/>
                  <a:gd name="T2" fmla="*/ 50 w 50"/>
                  <a:gd name="T3" fmla="*/ 11 h 21"/>
                  <a:gd name="T4" fmla="*/ 40 w 50"/>
                  <a:gd name="T5" fmla="*/ 0 h 21"/>
                  <a:gd name="T6" fmla="*/ 0 w 50"/>
                  <a:gd name="T7" fmla="*/ 0 h 21"/>
                </a:gdLst>
                <a:ahLst/>
                <a:cxnLst>
                  <a:cxn ang="0">
                    <a:pos x="T0" y="T1"/>
                  </a:cxn>
                  <a:cxn ang="0">
                    <a:pos x="T2" y="T3"/>
                  </a:cxn>
                  <a:cxn ang="0">
                    <a:pos x="T4" y="T5"/>
                  </a:cxn>
                  <a:cxn ang="0">
                    <a:pos x="T6" y="T7"/>
                  </a:cxn>
                </a:cxnLst>
                <a:rect l="0" t="0" r="r" b="b"/>
                <a:pathLst>
                  <a:path w="50" h="21">
                    <a:moveTo>
                      <a:pt x="40" y="21"/>
                    </a:moveTo>
                    <a:cubicBezTo>
                      <a:pt x="45" y="21"/>
                      <a:pt x="50" y="16"/>
                      <a:pt x="50" y="11"/>
                    </a:cubicBezTo>
                    <a:cubicBezTo>
                      <a:pt x="50" y="5"/>
                      <a:pt x="45" y="0"/>
                      <a:pt x="40" y="0"/>
                    </a:cubicBezTo>
                    <a:cubicBezTo>
                      <a:pt x="0" y="0"/>
                      <a:pt x="0" y="0"/>
                      <a:pt x="0" y="0"/>
                    </a:cubicBezTo>
                  </a:path>
                </a:pathLst>
              </a:cu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7" name="Line 93">
                <a:extLst>
                  <a:ext uri="{FF2B5EF4-FFF2-40B4-BE49-F238E27FC236}">
                    <a16:creationId xmlns:a16="http://schemas.microsoft.com/office/drawing/2014/main" id="{657D7E7B-2092-4E58-A5B9-150D38716536}"/>
                  </a:ext>
                </a:extLst>
              </p:cNvPr>
              <p:cNvSpPr>
                <a:spLocks noChangeShapeType="1"/>
              </p:cNvSpPr>
              <p:nvPr/>
            </p:nvSpPr>
            <p:spPr bwMode="auto">
              <a:xfrm>
                <a:off x="6481106" y="2529842"/>
                <a:ext cx="61913" cy="0"/>
              </a:xfrm>
              <a:prstGeom prst="line">
                <a:avLst/>
              </a:prstGeom>
              <a:noFill/>
              <a:ln w="22225"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8" name="Line 94">
                <a:extLst>
                  <a:ext uri="{FF2B5EF4-FFF2-40B4-BE49-F238E27FC236}">
                    <a16:creationId xmlns:a16="http://schemas.microsoft.com/office/drawing/2014/main" id="{D5A9209D-6C3B-4077-B9C9-5F497F4B299D}"/>
                  </a:ext>
                </a:extLst>
              </p:cNvPr>
              <p:cNvSpPr>
                <a:spLocks noChangeShapeType="1"/>
              </p:cNvSpPr>
              <p:nvPr/>
            </p:nvSpPr>
            <p:spPr bwMode="auto">
              <a:xfrm>
                <a:off x="6481106" y="2591754"/>
                <a:ext cx="61913" cy="0"/>
              </a:xfrm>
              <a:prstGeom prst="line">
                <a:avLst/>
              </a:prstGeom>
              <a:noFill/>
              <a:ln w="22225"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9" name="Line 95">
                <a:extLst>
                  <a:ext uri="{FF2B5EF4-FFF2-40B4-BE49-F238E27FC236}">
                    <a16:creationId xmlns:a16="http://schemas.microsoft.com/office/drawing/2014/main" id="{7DC9413F-15A2-4098-98E9-A9A97CBB8235}"/>
                  </a:ext>
                </a:extLst>
              </p:cNvPr>
              <p:cNvSpPr>
                <a:spLocks noChangeShapeType="1"/>
              </p:cNvSpPr>
              <p:nvPr/>
            </p:nvSpPr>
            <p:spPr bwMode="auto">
              <a:xfrm>
                <a:off x="6481106" y="2653667"/>
                <a:ext cx="61913" cy="0"/>
              </a:xfrm>
              <a:prstGeom prst="line">
                <a:avLst/>
              </a:prstGeom>
              <a:noFill/>
              <a:ln w="22225"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0" name="Freeform 96">
                <a:extLst>
                  <a:ext uri="{FF2B5EF4-FFF2-40B4-BE49-F238E27FC236}">
                    <a16:creationId xmlns:a16="http://schemas.microsoft.com/office/drawing/2014/main" id="{0E619F74-B145-40C8-898D-EFC440E2CC66}"/>
                  </a:ext>
                </a:extLst>
              </p:cNvPr>
              <p:cNvSpPr>
                <a:spLocks/>
              </p:cNvSpPr>
              <p:nvPr/>
            </p:nvSpPr>
            <p:spPr bwMode="auto">
              <a:xfrm>
                <a:off x="6414431" y="2491742"/>
                <a:ext cx="38100" cy="28575"/>
              </a:xfrm>
              <a:custGeom>
                <a:avLst/>
                <a:gdLst>
                  <a:gd name="T0" fmla="*/ 0 w 24"/>
                  <a:gd name="T1" fmla="*/ 15 h 18"/>
                  <a:gd name="T2" fmla="*/ 6 w 24"/>
                  <a:gd name="T3" fmla="*/ 18 h 18"/>
                  <a:gd name="T4" fmla="*/ 24 w 24"/>
                  <a:gd name="T5" fmla="*/ 0 h 18"/>
                </a:gdLst>
                <a:ahLst/>
                <a:cxnLst>
                  <a:cxn ang="0">
                    <a:pos x="T0" y="T1"/>
                  </a:cxn>
                  <a:cxn ang="0">
                    <a:pos x="T2" y="T3"/>
                  </a:cxn>
                  <a:cxn ang="0">
                    <a:pos x="T4" y="T5"/>
                  </a:cxn>
                </a:cxnLst>
                <a:rect l="0" t="0" r="r" b="b"/>
                <a:pathLst>
                  <a:path w="24" h="18">
                    <a:moveTo>
                      <a:pt x="0" y="15"/>
                    </a:moveTo>
                    <a:lnTo>
                      <a:pt x="6" y="18"/>
                    </a:lnTo>
                    <a:lnTo>
                      <a:pt x="24" y="0"/>
                    </a:lnTo>
                  </a:path>
                </a:pathLst>
              </a:cu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1" name="Freeform 97">
                <a:extLst>
                  <a:ext uri="{FF2B5EF4-FFF2-40B4-BE49-F238E27FC236}">
                    <a16:creationId xmlns:a16="http://schemas.microsoft.com/office/drawing/2014/main" id="{17CB3244-2338-44A6-86A7-9A91D05E65E8}"/>
                  </a:ext>
                </a:extLst>
              </p:cNvPr>
              <p:cNvSpPr>
                <a:spLocks/>
              </p:cNvSpPr>
              <p:nvPr/>
            </p:nvSpPr>
            <p:spPr bwMode="auto">
              <a:xfrm>
                <a:off x="6414431" y="2553654"/>
                <a:ext cx="38100" cy="33338"/>
              </a:xfrm>
              <a:custGeom>
                <a:avLst/>
                <a:gdLst>
                  <a:gd name="T0" fmla="*/ 0 w 24"/>
                  <a:gd name="T1" fmla="*/ 15 h 21"/>
                  <a:gd name="T2" fmla="*/ 6 w 24"/>
                  <a:gd name="T3" fmla="*/ 21 h 21"/>
                  <a:gd name="T4" fmla="*/ 24 w 24"/>
                  <a:gd name="T5" fmla="*/ 0 h 21"/>
                </a:gdLst>
                <a:ahLst/>
                <a:cxnLst>
                  <a:cxn ang="0">
                    <a:pos x="T0" y="T1"/>
                  </a:cxn>
                  <a:cxn ang="0">
                    <a:pos x="T2" y="T3"/>
                  </a:cxn>
                  <a:cxn ang="0">
                    <a:pos x="T4" y="T5"/>
                  </a:cxn>
                </a:cxnLst>
                <a:rect l="0" t="0" r="r" b="b"/>
                <a:pathLst>
                  <a:path w="24" h="21">
                    <a:moveTo>
                      <a:pt x="0" y="15"/>
                    </a:moveTo>
                    <a:lnTo>
                      <a:pt x="6" y="21"/>
                    </a:lnTo>
                    <a:lnTo>
                      <a:pt x="24" y="0"/>
                    </a:lnTo>
                  </a:path>
                </a:pathLst>
              </a:cu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2" name="Freeform 98">
                <a:extLst>
                  <a:ext uri="{FF2B5EF4-FFF2-40B4-BE49-F238E27FC236}">
                    <a16:creationId xmlns:a16="http://schemas.microsoft.com/office/drawing/2014/main" id="{426CBC84-91EC-42E5-98C9-AAB6D560957F}"/>
                  </a:ext>
                </a:extLst>
              </p:cNvPr>
              <p:cNvSpPr>
                <a:spLocks/>
              </p:cNvSpPr>
              <p:nvPr/>
            </p:nvSpPr>
            <p:spPr bwMode="auto">
              <a:xfrm>
                <a:off x="6652556" y="2453642"/>
                <a:ext cx="47625" cy="276225"/>
              </a:xfrm>
              <a:custGeom>
                <a:avLst/>
                <a:gdLst>
                  <a:gd name="T0" fmla="*/ 10 w 10"/>
                  <a:gd name="T1" fmla="*/ 52 h 58"/>
                  <a:gd name="T2" fmla="*/ 5 w 10"/>
                  <a:gd name="T3" fmla="*/ 58 h 58"/>
                  <a:gd name="T4" fmla="*/ 0 w 10"/>
                  <a:gd name="T5" fmla="*/ 53 h 58"/>
                  <a:gd name="T6" fmla="*/ 0 w 10"/>
                  <a:gd name="T7" fmla="*/ 4 h 58"/>
                  <a:gd name="T8" fmla="*/ 5 w 10"/>
                  <a:gd name="T9" fmla="*/ 0 h 58"/>
                  <a:gd name="T10" fmla="*/ 10 w 10"/>
                  <a:gd name="T11" fmla="*/ 4 h 58"/>
                  <a:gd name="T12" fmla="*/ 10 w 10"/>
                  <a:gd name="T13" fmla="*/ 52 h 58"/>
                </a:gdLst>
                <a:ahLst/>
                <a:cxnLst>
                  <a:cxn ang="0">
                    <a:pos x="T0" y="T1"/>
                  </a:cxn>
                  <a:cxn ang="0">
                    <a:pos x="T2" y="T3"/>
                  </a:cxn>
                  <a:cxn ang="0">
                    <a:pos x="T4" y="T5"/>
                  </a:cxn>
                  <a:cxn ang="0">
                    <a:pos x="T6" y="T7"/>
                  </a:cxn>
                  <a:cxn ang="0">
                    <a:pos x="T8" y="T9"/>
                  </a:cxn>
                  <a:cxn ang="0">
                    <a:pos x="T10" y="T11"/>
                  </a:cxn>
                  <a:cxn ang="0">
                    <a:pos x="T12" y="T13"/>
                  </a:cxn>
                </a:cxnLst>
                <a:rect l="0" t="0" r="r" b="b"/>
                <a:pathLst>
                  <a:path w="10" h="58">
                    <a:moveTo>
                      <a:pt x="10" y="52"/>
                    </a:moveTo>
                    <a:cubicBezTo>
                      <a:pt x="10" y="56"/>
                      <a:pt x="8" y="58"/>
                      <a:pt x="5" y="58"/>
                    </a:cubicBezTo>
                    <a:cubicBezTo>
                      <a:pt x="2" y="58"/>
                      <a:pt x="0" y="56"/>
                      <a:pt x="0" y="53"/>
                    </a:cubicBezTo>
                    <a:cubicBezTo>
                      <a:pt x="0" y="4"/>
                      <a:pt x="0" y="4"/>
                      <a:pt x="0" y="4"/>
                    </a:cubicBezTo>
                    <a:cubicBezTo>
                      <a:pt x="0" y="2"/>
                      <a:pt x="2" y="0"/>
                      <a:pt x="5" y="0"/>
                    </a:cubicBezTo>
                    <a:cubicBezTo>
                      <a:pt x="8" y="0"/>
                      <a:pt x="10" y="2"/>
                      <a:pt x="10" y="4"/>
                    </a:cubicBezTo>
                    <a:lnTo>
                      <a:pt x="10" y="52"/>
                    </a:lnTo>
                    <a:close/>
                  </a:path>
                </a:pathLst>
              </a:cu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3" name="Line 99">
                <a:extLst>
                  <a:ext uri="{FF2B5EF4-FFF2-40B4-BE49-F238E27FC236}">
                    <a16:creationId xmlns:a16="http://schemas.microsoft.com/office/drawing/2014/main" id="{247CD75C-3599-4741-B315-6EE5A7260E67}"/>
                  </a:ext>
                </a:extLst>
              </p:cNvPr>
              <p:cNvSpPr>
                <a:spLocks noChangeShapeType="1"/>
              </p:cNvSpPr>
              <p:nvPr/>
            </p:nvSpPr>
            <p:spPr bwMode="auto">
              <a:xfrm>
                <a:off x="6652556" y="2691767"/>
                <a:ext cx="47625" cy="0"/>
              </a:xfrm>
              <a:prstGeom prst="line">
                <a:avLst/>
              </a:prstGeom>
              <a:noFill/>
              <a:ln w="22225"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4" name="Line 100">
                <a:extLst>
                  <a:ext uri="{FF2B5EF4-FFF2-40B4-BE49-F238E27FC236}">
                    <a16:creationId xmlns:a16="http://schemas.microsoft.com/office/drawing/2014/main" id="{506AAA43-2DD0-4E93-911C-DBF9BAB3CD69}"/>
                  </a:ext>
                </a:extLst>
              </p:cNvPr>
              <p:cNvSpPr>
                <a:spLocks noChangeShapeType="1"/>
              </p:cNvSpPr>
              <p:nvPr/>
            </p:nvSpPr>
            <p:spPr bwMode="auto">
              <a:xfrm>
                <a:off x="6652556" y="2591754"/>
                <a:ext cx="47625" cy="0"/>
              </a:xfrm>
              <a:prstGeom prst="line">
                <a:avLst/>
              </a:prstGeom>
              <a:noFill/>
              <a:ln w="22225"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5" name="Freeform 101">
                <a:extLst>
                  <a:ext uri="{FF2B5EF4-FFF2-40B4-BE49-F238E27FC236}">
                    <a16:creationId xmlns:a16="http://schemas.microsoft.com/office/drawing/2014/main" id="{C17F2C2F-93B9-4255-9F21-A7A76E275FA1}"/>
                  </a:ext>
                </a:extLst>
              </p:cNvPr>
              <p:cNvSpPr>
                <a:spLocks/>
              </p:cNvSpPr>
              <p:nvPr/>
            </p:nvSpPr>
            <p:spPr bwMode="auto">
              <a:xfrm>
                <a:off x="6623981" y="2472692"/>
                <a:ext cx="28575" cy="138113"/>
              </a:xfrm>
              <a:custGeom>
                <a:avLst/>
                <a:gdLst>
                  <a:gd name="T0" fmla="*/ 0 w 6"/>
                  <a:gd name="T1" fmla="*/ 29 h 29"/>
                  <a:gd name="T2" fmla="*/ 0 w 6"/>
                  <a:gd name="T3" fmla="*/ 5 h 29"/>
                  <a:gd name="T4" fmla="*/ 6 w 6"/>
                  <a:gd name="T5" fmla="*/ 0 h 29"/>
                </a:gdLst>
                <a:ahLst/>
                <a:cxnLst>
                  <a:cxn ang="0">
                    <a:pos x="T0" y="T1"/>
                  </a:cxn>
                  <a:cxn ang="0">
                    <a:pos x="T2" y="T3"/>
                  </a:cxn>
                  <a:cxn ang="0">
                    <a:pos x="T4" y="T5"/>
                  </a:cxn>
                </a:cxnLst>
                <a:rect l="0" t="0" r="r" b="b"/>
                <a:pathLst>
                  <a:path w="6" h="29">
                    <a:moveTo>
                      <a:pt x="0" y="29"/>
                    </a:moveTo>
                    <a:cubicBezTo>
                      <a:pt x="0" y="5"/>
                      <a:pt x="0" y="5"/>
                      <a:pt x="0" y="5"/>
                    </a:cubicBezTo>
                    <a:cubicBezTo>
                      <a:pt x="0" y="1"/>
                      <a:pt x="3" y="0"/>
                      <a:pt x="6" y="0"/>
                    </a:cubicBezTo>
                  </a:path>
                </a:pathLst>
              </a:cu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90" name="Group 89">
              <a:extLst>
                <a:ext uri="{FF2B5EF4-FFF2-40B4-BE49-F238E27FC236}">
                  <a16:creationId xmlns:a16="http://schemas.microsoft.com/office/drawing/2014/main" id="{22C20E5F-2B1B-419F-8386-6EDE9F69F222}"/>
                </a:ext>
              </a:extLst>
            </p:cNvPr>
            <p:cNvGrpSpPr/>
            <p:nvPr/>
          </p:nvGrpSpPr>
          <p:grpSpPr>
            <a:xfrm>
              <a:off x="11296921" y="395673"/>
              <a:ext cx="408212" cy="393004"/>
              <a:chOff x="10515355" y="1970325"/>
              <a:chExt cx="380904" cy="366713"/>
            </a:xfrm>
          </p:grpSpPr>
          <p:grpSp>
            <p:nvGrpSpPr>
              <p:cNvPr id="94" name="Group 93">
                <a:extLst>
                  <a:ext uri="{FF2B5EF4-FFF2-40B4-BE49-F238E27FC236}">
                    <a16:creationId xmlns:a16="http://schemas.microsoft.com/office/drawing/2014/main" id="{0236A1EF-887D-4D34-AC0A-EBC78F564E87}"/>
                  </a:ext>
                </a:extLst>
              </p:cNvPr>
              <p:cNvGrpSpPr/>
              <p:nvPr/>
            </p:nvGrpSpPr>
            <p:grpSpPr>
              <a:xfrm>
                <a:off x="10712999" y="1970325"/>
                <a:ext cx="183260" cy="240205"/>
                <a:chOff x="3337152" y="1438743"/>
                <a:chExt cx="280987" cy="368300"/>
              </a:xfrm>
            </p:grpSpPr>
            <p:sp>
              <p:nvSpPr>
                <p:cNvPr id="100" name="Freeform 11">
                  <a:extLst>
                    <a:ext uri="{FF2B5EF4-FFF2-40B4-BE49-F238E27FC236}">
                      <a16:creationId xmlns:a16="http://schemas.microsoft.com/office/drawing/2014/main" id="{BBBB2BCC-DC73-44BC-AD75-B6C7E4BE35B2}"/>
                    </a:ext>
                  </a:extLst>
                </p:cNvPr>
                <p:cNvSpPr>
                  <a:spLocks/>
                </p:cNvSpPr>
                <p:nvPr/>
              </p:nvSpPr>
              <p:spPr bwMode="auto">
                <a:xfrm>
                  <a:off x="3337152" y="1438743"/>
                  <a:ext cx="280987" cy="368300"/>
                </a:xfrm>
                <a:custGeom>
                  <a:avLst/>
                  <a:gdLst>
                    <a:gd name="T0" fmla="*/ 177 w 177"/>
                    <a:gd name="T1" fmla="*/ 232 h 232"/>
                    <a:gd name="T2" fmla="*/ 0 w 177"/>
                    <a:gd name="T3" fmla="*/ 232 h 232"/>
                    <a:gd name="T4" fmla="*/ 0 w 177"/>
                    <a:gd name="T5" fmla="*/ 0 h 232"/>
                    <a:gd name="T6" fmla="*/ 111 w 177"/>
                    <a:gd name="T7" fmla="*/ 0 h 232"/>
                    <a:gd name="T8" fmla="*/ 177 w 177"/>
                    <a:gd name="T9" fmla="*/ 63 h 232"/>
                    <a:gd name="T10" fmla="*/ 177 w 177"/>
                    <a:gd name="T11" fmla="*/ 232 h 232"/>
                  </a:gdLst>
                  <a:ahLst/>
                  <a:cxnLst>
                    <a:cxn ang="0">
                      <a:pos x="T0" y="T1"/>
                    </a:cxn>
                    <a:cxn ang="0">
                      <a:pos x="T2" y="T3"/>
                    </a:cxn>
                    <a:cxn ang="0">
                      <a:pos x="T4" y="T5"/>
                    </a:cxn>
                    <a:cxn ang="0">
                      <a:pos x="T6" y="T7"/>
                    </a:cxn>
                    <a:cxn ang="0">
                      <a:pos x="T8" y="T9"/>
                    </a:cxn>
                    <a:cxn ang="0">
                      <a:pos x="T10" y="T11"/>
                    </a:cxn>
                  </a:cxnLst>
                  <a:rect l="0" t="0" r="r" b="b"/>
                  <a:pathLst>
                    <a:path w="177" h="232">
                      <a:moveTo>
                        <a:pt x="177" y="232"/>
                      </a:moveTo>
                      <a:lnTo>
                        <a:pt x="0" y="232"/>
                      </a:lnTo>
                      <a:lnTo>
                        <a:pt x="0" y="0"/>
                      </a:lnTo>
                      <a:lnTo>
                        <a:pt x="111" y="0"/>
                      </a:lnTo>
                      <a:lnTo>
                        <a:pt x="177" y="63"/>
                      </a:lnTo>
                      <a:lnTo>
                        <a:pt x="177" y="232"/>
                      </a:lnTo>
                      <a:close/>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1" name="Freeform 12">
                  <a:extLst>
                    <a:ext uri="{FF2B5EF4-FFF2-40B4-BE49-F238E27FC236}">
                      <a16:creationId xmlns:a16="http://schemas.microsoft.com/office/drawing/2014/main" id="{12091288-0EF7-42A3-B98C-D9EECAE927DA}"/>
                    </a:ext>
                  </a:extLst>
                </p:cNvPr>
                <p:cNvSpPr>
                  <a:spLocks/>
                </p:cNvSpPr>
                <p:nvPr/>
              </p:nvSpPr>
              <p:spPr bwMode="auto">
                <a:xfrm>
                  <a:off x="3513364" y="1438743"/>
                  <a:ext cx="104775" cy="100013"/>
                </a:xfrm>
                <a:custGeom>
                  <a:avLst/>
                  <a:gdLst>
                    <a:gd name="T0" fmla="*/ 0 w 66"/>
                    <a:gd name="T1" fmla="*/ 0 h 63"/>
                    <a:gd name="T2" fmla="*/ 0 w 66"/>
                    <a:gd name="T3" fmla="*/ 63 h 63"/>
                    <a:gd name="T4" fmla="*/ 66 w 66"/>
                    <a:gd name="T5" fmla="*/ 63 h 63"/>
                  </a:gdLst>
                  <a:ahLst/>
                  <a:cxnLst>
                    <a:cxn ang="0">
                      <a:pos x="T0" y="T1"/>
                    </a:cxn>
                    <a:cxn ang="0">
                      <a:pos x="T2" y="T3"/>
                    </a:cxn>
                    <a:cxn ang="0">
                      <a:pos x="T4" y="T5"/>
                    </a:cxn>
                  </a:cxnLst>
                  <a:rect l="0" t="0" r="r" b="b"/>
                  <a:pathLst>
                    <a:path w="66" h="63">
                      <a:moveTo>
                        <a:pt x="0" y="0"/>
                      </a:moveTo>
                      <a:lnTo>
                        <a:pt x="0" y="63"/>
                      </a:lnTo>
                      <a:lnTo>
                        <a:pt x="66" y="63"/>
                      </a:lnTo>
                    </a:path>
                  </a:pathLst>
                </a:custGeom>
                <a:noFill/>
                <a:ln w="22225" cap="flat">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2" name="Freeform 13">
                  <a:extLst>
                    <a:ext uri="{FF2B5EF4-FFF2-40B4-BE49-F238E27FC236}">
                      <a16:creationId xmlns:a16="http://schemas.microsoft.com/office/drawing/2014/main" id="{4D7F503A-4718-4B22-B4DA-5C51350469E0}"/>
                    </a:ext>
                  </a:extLst>
                </p:cNvPr>
                <p:cNvSpPr>
                  <a:spLocks/>
                </p:cNvSpPr>
                <p:nvPr/>
              </p:nvSpPr>
              <p:spPr bwMode="auto">
                <a:xfrm>
                  <a:off x="3389539" y="1595906"/>
                  <a:ext cx="176212" cy="95250"/>
                </a:xfrm>
                <a:custGeom>
                  <a:avLst/>
                  <a:gdLst>
                    <a:gd name="T0" fmla="*/ 0 w 111"/>
                    <a:gd name="T1" fmla="*/ 60 h 60"/>
                    <a:gd name="T2" fmla="*/ 42 w 111"/>
                    <a:gd name="T3" fmla="*/ 21 h 60"/>
                    <a:gd name="T4" fmla="*/ 72 w 111"/>
                    <a:gd name="T5" fmla="*/ 42 h 60"/>
                    <a:gd name="T6" fmla="*/ 111 w 111"/>
                    <a:gd name="T7" fmla="*/ 0 h 60"/>
                  </a:gdLst>
                  <a:ahLst/>
                  <a:cxnLst>
                    <a:cxn ang="0">
                      <a:pos x="T0" y="T1"/>
                    </a:cxn>
                    <a:cxn ang="0">
                      <a:pos x="T2" y="T3"/>
                    </a:cxn>
                    <a:cxn ang="0">
                      <a:pos x="T4" y="T5"/>
                    </a:cxn>
                    <a:cxn ang="0">
                      <a:pos x="T6" y="T7"/>
                    </a:cxn>
                  </a:cxnLst>
                  <a:rect l="0" t="0" r="r" b="b"/>
                  <a:pathLst>
                    <a:path w="111" h="60">
                      <a:moveTo>
                        <a:pt x="0" y="60"/>
                      </a:moveTo>
                      <a:lnTo>
                        <a:pt x="42" y="21"/>
                      </a:lnTo>
                      <a:lnTo>
                        <a:pt x="72" y="42"/>
                      </a:lnTo>
                      <a:lnTo>
                        <a:pt x="111" y="0"/>
                      </a:ln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3" name="Freeform 14">
                  <a:extLst>
                    <a:ext uri="{FF2B5EF4-FFF2-40B4-BE49-F238E27FC236}">
                      <a16:creationId xmlns:a16="http://schemas.microsoft.com/office/drawing/2014/main" id="{5FD85A74-A163-46D5-B47B-00F45333FE6D}"/>
                    </a:ext>
                  </a:extLst>
                </p:cNvPr>
                <p:cNvSpPr>
                  <a:spLocks/>
                </p:cNvSpPr>
                <p:nvPr/>
              </p:nvSpPr>
              <p:spPr bwMode="auto">
                <a:xfrm>
                  <a:off x="3389539" y="1557806"/>
                  <a:ext cx="180975" cy="185738"/>
                </a:xfrm>
                <a:custGeom>
                  <a:avLst/>
                  <a:gdLst>
                    <a:gd name="T0" fmla="*/ 0 w 114"/>
                    <a:gd name="T1" fmla="*/ 0 h 117"/>
                    <a:gd name="T2" fmla="*/ 0 w 114"/>
                    <a:gd name="T3" fmla="*/ 117 h 117"/>
                    <a:gd name="T4" fmla="*/ 114 w 114"/>
                    <a:gd name="T5" fmla="*/ 117 h 117"/>
                  </a:gdLst>
                  <a:ahLst/>
                  <a:cxnLst>
                    <a:cxn ang="0">
                      <a:pos x="T0" y="T1"/>
                    </a:cxn>
                    <a:cxn ang="0">
                      <a:pos x="T2" y="T3"/>
                    </a:cxn>
                    <a:cxn ang="0">
                      <a:pos x="T4" y="T5"/>
                    </a:cxn>
                  </a:cxnLst>
                  <a:rect l="0" t="0" r="r" b="b"/>
                  <a:pathLst>
                    <a:path w="114" h="117">
                      <a:moveTo>
                        <a:pt x="0" y="0"/>
                      </a:moveTo>
                      <a:lnTo>
                        <a:pt x="0" y="117"/>
                      </a:lnTo>
                      <a:lnTo>
                        <a:pt x="114" y="117"/>
                      </a:ln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95" name="Group 94">
                <a:extLst>
                  <a:ext uri="{FF2B5EF4-FFF2-40B4-BE49-F238E27FC236}">
                    <a16:creationId xmlns:a16="http://schemas.microsoft.com/office/drawing/2014/main" id="{B69FDCFC-22BA-4689-8D9B-6856D7C9E972}"/>
                  </a:ext>
                </a:extLst>
              </p:cNvPr>
              <p:cNvGrpSpPr/>
              <p:nvPr/>
            </p:nvGrpSpPr>
            <p:grpSpPr>
              <a:xfrm>
                <a:off x="10515355" y="2222738"/>
                <a:ext cx="338137" cy="114300"/>
                <a:chOff x="1749652" y="3207218"/>
                <a:chExt cx="338137" cy="114300"/>
              </a:xfrm>
            </p:grpSpPr>
            <p:sp>
              <p:nvSpPr>
                <p:cNvPr id="96" name="Rectangle 360">
                  <a:extLst>
                    <a:ext uri="{FF2B5EF4-FFF2-40B4-BE49-F238E27FC236}">
                      <a16:creationId xmlns:a16="http://schemas.microsoft.com/office/drawing/2014/main" id="{9290F769-56BD-42AC-BB76-9BFAD84A7CD7}"/>
                    </a:ext>
                  </a:extLst>
                </p:cNvPr>
                <p:cNvSpPr>
                  <a:spLocks noChangeArrowheads="1"/>
                </p:cNvSpPr>
                <p:nvPr/>
              </p:nvSpPr>
              <p:spPr bwMode="auto">
                <a:xfrm>
                  <a:off x="1749652" y="3207218"/>
                  <a:ext cx="66675" cy="114300"/>
                </a:xfrm>
                <a:prstGeom prst="rect">
                  <a:avLst/>
                </a:prstGeom>
                <a:noFill/>
                <a:ln w="22225" cap="flat">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7" name="Freeform 361">
                  <a:extLst>
                    <a:ext uri="{FF2B5EF4-FFF2-40B4-BE49-F238E27FC236}">
                      <a16:creationId xmlns:a16="http://schemas.microsoft.com/office/drawing/2014/main" id="{AAA35760-2984-44FB-BC3B-9735F4206E99}"/>
                    </a:ext>
                  </a:extLst>
                </p:cNvPr>
                <p:cNvSpPr>
                  <a:spLocks/>
                </p:cNvSpPr>
                <p:nvPr/>
              </p:nvSpPr>
              <p:spPr bwMode="auto">
                <a:xfrm>
                  <a:off x="1816327" y="3259605"/>
                  <a:ext cx="271462" cy="52388"/>
                </a:xfrm>
                <a:custGeom>
                  <a:avLst/>
                  <a:gdLst>
                    <a:gd name="T0" fmla="*/ 0 w 57"/>
                    <a:gd name="T1" fmla="*/ 11 h 11"/>
                    <a:gd name="T2" fmla="*/ 57 w 57"/>
                    <a:gd name="T3" fmla="*/ 11 h 11"/>
                    <a:gd name="T4" fmla="*/ 32 w 57"/>
                    <a:gd name="T5" fmla="*/ 0 h 11"/>
                    <a:gd name="T6" fmla="*/ 8 w 57"/>
                    <a:gd name="T7" fmla="*/ 0 h 11"/>
                  </a:gdLst>
                  <a:ahLst/>
                  <a:cxnLst>
                    <a:cxn ang="0">
                      <a:pos x="T0" y="T1"/>
                    </a:cxn>
                    <a:cxn ang="0">
                      <a:pos x="T2" y="T3"/>
                    </a:cxn>
                    <a:cxn ang="0">
                      <a:pos x="T4" y="T5"/>
                    </a:cxn>
                    <a:cxn ang="0">
                      <a:pos x="T6" y="T7"/>
                    </a:cxn>
                  </a:cxnLst>
                  <a:rect l="0" t="0" r="r" b="b"/>
                  <a:pathLst>
                    <a:path w="57" h="11">
                      <a:moveTo>
                        <a:pt x="0" y="11"/>
                      </a:moveTo>
                      <a:cubicBezTo>
                        <a:pt x="57" y="11"/>
                        <a:pt x="57" y="11"/>
                        <a:pt x="57" y="11"/>
                      </a:cubicBezTo>
                      <a:cubicBezTo>
                        <a:pt x="57" y="5"/>
                        <a:pt x="45" y="0"/>
                        <a:pt x="32" y="0"/>
                      </a:cubicBezTo>
                      <a:cubicBezTo>
                        <a:pt x="8" y="0"/>
                        <a:pt x="8" y="0"/>
                        <a:pt x="8" y="0"/>
                      </a:cubicBez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8" name="Freeform 362">
                  <a:extLst>
                    <a:ext uri="{FF2B5EF4-FFF2-40B4-BE49-F238E27FC236}">
                      <a16:creationId xmlns:a16="http://schemas.microsoft.com/office/drawing/2014/main" id="{219875B4-993A-456D-97CB-A6B35AC61FBA}"/>
                    </a:ext>
                  </a:extLst>
                </p:cNvPr>
                <p:cNvSpPr>
                  <a:spLocks/>
                </p:cNvSpPr>
                <p:nvPr/>
              </p:nvSpPr>
              <p:spPr bwMode="auto">
                <a:xfrm>
                  <a:off x="1816327" y="3221505"/>
                  <a:ext cx="119062" cy="38100"/>
                </a:xfrm>
                <a:custGeom>
                  <a:avLst/>
                  <a:gdLst>
                    <a:gd name="T0" fmla="*/ 0 w 25"/>
                    <a:gd name="T1" fmla="*/ 0 h 8"/>
                    <a:gd name="T2" fmla="*/ 12 w 25"/>
                    <a:gd name="T3" fmla="*/ 0 h 8"/>
                    <a:gd name="T4" fmla="*/ 25 w 25"/>
                    <a:gd name="T5" fmla="*/ 8 h 8"/>
                  </a:gdLst>
                  <a:ahLst/>
                  <a:cxnLst>
                    <a:cxn ang="0">
                      <a:pos x="T0" y="T1"/>
                    </a:cxn>
                    <a:cxn ang="0">
                      <a:pos x="T2" y="T3"/>
                    </a:cxn>
                    <a:cxn ang="0">
                      <a:pos x="T4" y="T5"/>
                    </a:cxn>
                  </a:cxnLst>
                  <a:rect l="0" t="0" r="r" b="b"/>
                  <a:pathLst>
                    <a:path w="25" h="8">
                      <a:moveTo>
                        <a:pt x="0" y="0"/>
                      </a:moveTo>
                      <a:cubicBezTo>
                        <a:pt x="12" y="0"/>
                        <a:pt x="12" y="0"/>
                        <a:pt x="12" y="0"/>
                      </a:cubicBezTo>
                      <a:cubicBezTo>
                        <a:pt x="19" y="1"/>
                        <a:pt x="23" y="6"/>
                        <a:pt x="25" y="8"/>
                      </a:cubicBezTo>
                    </a:path>
                  </a:pathLst>
                </a:custGeom>
                <a:noFill/>
                <a:ln w="22225" cap="flat">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9" name="Oval 363">
                  <a:extLst>
                    <a:ext uri="{FF2B5EF4-FFF2-40B4-BE49-F238E27FC236}">
                      <a16:creationId xmlns:a16="http://schemas.microsoft.com/office/drawing/2014/main" id="{51D6B751-7C4C-4ED8-8517-991646081697}"/>
                    </a:ext>
                  </a:extLst>
                </p:cNvPr>
                <p:cNvSpPr>
                  <a:spLocks noChangeArrowheads="1"/>
                </p:cNvSpPr>
                <p:nvPr/>
              </p:nvSpPr>
              <p:spPr bwMode="auto">
                <a:xfrm>
                  <a:off x="1773465" y="3283418"/>
                  <a:ext cx="19050" cy="14288"/>
                </a:xfrm>
                <a:prstGeom prst="ellipse">
                  <a:avLst/>
                </a:prstGeom>
                <a:noFill/>
                <a:ln w="22225">
                  <a:solidFill>
                    <a:srgbClr val="CECECE"/>
                  </a:solid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91" name="Group 90">
              <a:extLst>
                <a:ext uri="{FF2B5EF4-FFF2-40B4-BE49-F238E27FC236}">
                  <a16:creationId xmlns:a16="http://schemas.microsoft.com/office/drawing/2014/main" id="{15A76579-25CF-4436-BB61-EDE3C9E393EC}"/>
                </a:ext>
              </a:extLst>
            </p:cNvPr>
            <p:cNvGrpSpPr/>
            <p:nvPr/>
          </p:nvGrpSpPr>
          <p:grpSpPr>
            <a:xfrm>
              <a:off x="10170101" y="395673"/>
              <a:ext cx="392799" cy="392800"/>
              <a:chOff x="2555894" y="2944028"/>
              <a:chExt cx="366713" cy="366713"/>
            </a:xfrm>
          </p:grpSpPr>
          <p:sp>
            <p:nvSpPr>
              <p:cNvPr id="92" name="Freeform 183">
                <a:extLst>
                  <a:ext uri="{FF2B5EF4-FFF2-40B4-BE49-F238E27FC236}">
                    <a16:creationId xmlns:a16="http://schemas.microsoft.com/office/drawing/2014/main" id="{D79697ED-F9B9-4167-914B-DCF9E90B3DEE}"/>
                  </a:ext>
                </a:extLst>
              </p:cNvPr>
              <p:cNvSpPr>
                <a:spLocks/>
              </p:cNvSpPr>
              <p:nvPr/>
            </p:nvSpPr>
            <p:spPr bwMode="auto">
              <a:xfrm>
                <a:off x="2555894" y="2944028"/>
                <a:ext cx="271463" cy="247650"/>
              </a:xfrm>
              <a:custGeom>
                <a:avLst/>
                <a:gdLst>
                  <a:gd name="T0" fmla="*/ 24 w 57"/>
                  <a:gd name="T1" fmla="*/ 47 h 52"/>
                  <a:gd name="T2" fmla="*/ 19 w 57"/>
                  <a:gd name="T3" fmla="*/ 45 h 52"/>
                  <a:gd name="T4" fmla="*/ 1 w 57"/>
                  <a:gd name="T5" fmla="*/ 52 h 52"/>
                  <a:gd name="T6" fmla="*/ 8 w 57"/>
                  <a:gd name="T7" fmla="*/ 40 h 52"/>
                  <a:gd name="T8" fmla="*/ 0 w 57"/>
                  <a:gd name="T9" fmla="*/ 23 h 52"/>
                  <a:gd name="T10" fmla="*/ 29 w 57"/>
                  <a:gd name="T11" fmla="*/ 0 h 52"/>
                  <a:gd name="T12" fmla="*/ 57 w 57"/>
                  <a:gd name="T13" fmla="*/ 23 h 52"/>
                </a:gdLst>
                <a:ahLst/>
                <a:cxnLst>
                  <a:cxn ang="0">
                    <a:pos x="T0" y="T1"/>
                  </a:cxn>
                  <a:cxn ang="0">
                    <a:pos x="T2" y="T3"/>
                  </a:cxn>
                  <a:cxn ang="0">
                    <a:pos x="T4" y="T5"/>
                  </a:cxn>
                  <a:cxn ang="0">
                    <a:pos x="T6" y="T7"/>
                  </a:cxn>
                  <a:cxn ang="0">
                    <a:pos x="T8" y="T9"/>
                  </a:cxn>
                  <a:cxn ang="0">
                    <a:pos x="T10" y="T11"/>
                  </a:cxn>
                  <a:cxn ang="0">
                    <a:pos x="T12" y="T13"/>
                  </a:cxn>
                </a:cxnLst>
                <a:rect l="0" t="0" r="r" b="b"/>
                <a:pathLst>
                  <a:path w="57" h="52">
                    <a:moveTo>
                      <a:pt x="24" y="47"/>
                    </a:moveTo>
                    <a:cubicBezTo>
                      <a:pt x="22" y="46"/>
                      <a:pt x="20" y="46"/>
                      <a:pt x="19" y="45"/>
                    </a:cubicBezTo>
                    <a:cubicBezTo>
                      <a:pt x="1" y="52"/>
                      <a:pt x="1" y="52"/>
                      <a:pt x="1" y="52"/>
                    </a:cubicBezTo>
                    <a:cubicBezTo>
                      <a:pt x="8" y="40"/>
                      <a:pt x="8" y="40"/>
                      <a:pt x="8" y="40"/>
                    </a:cubicBezTo>
                    <a:cubicBezTo>
                      <a:pt x="3" y="36"/>
                      <a:pt x="0" y="30"/>
                      <a:pt x="0" y="23"/>
                    </a:cubicBezTo>
                    <a:cubicBezTo>
                      <a:pt x="0" y="10"/>
                      <a:pt x="13" y="0"/>
                      <a:pt x="29" y="0"/>
                    </a:cubicBezTo>
                    <a:cubicBezTo>
                      <a:pt x="44" y="0"/>
                      <a:pt x="57" y="10"/>
                      <a:pt x="57" y="23"/>
                    </a:cubicBezTo>
                  </a:path>
                </a:pathLst>
              </a:custGeom>
              <a:noFill/>
              <a:ln w="22225" cap="flat">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3" name="Freeform 184">
                <a:extLst>
                  <a:ext uri="{FF2B5EF4-FFF2-40B4-BE49-F238E27FC236}">
                    <a16:creationId xmlns:a16="http://schemas.microsoft.com/office/drawing/2014/main" id="{679BE76D-A140-45B4-9E2D-88BB8CBE0F68}"/>
                  </a:ext>
                </a:extLst>
              </p:cNvPr>
              <p:cNvSpPr>
                <a:spLocks/>
              </p:cNvSpPr>
              <p:nvPr/>
            </p:nvSpPr>
            <p:spPr bwMode="auto">
              <a:xfrm>
                <a:off x="2698769" y="3096428"/>
                <a:ext cx="223838" cy="214313"/>
              </a:xfrm>
              <a:custGeom>
                <a:avLst/>
                <a:gdLst>
                  <a:gd name="T0" fmla="*/ 0 w 47"/>
                  <a:gd name="T1" fmla="*/ 20 h 45"/>
                  <a:gd name="T2" fmla="*/ 33 w 47"/>
                  <a:gd name="T3" fmla="*/ 39 h 45"/>
                  <a:gd name="T4" fmla="*/ 46 w 47"/>
                  <a:gd name="T5" fmla="*/ 44 h 45"/>
                  <a:gd name="T6" fmla="*/ 41 w 47"/>
                  <a:gd name="T7" fmla="*/ 34 h 45"/>
                  <a:gd name="T8" fmla="*/ 47 w 47"/>
                  <a:gd name="T9" fmla="*/ 20 h 45"/>
                  <a:gd name="T10" fmla="*/ 24 w 47"/>
                  <a:gd name="T11" fmla="*/ 0 h 45"/>
                  <a:gd name="T12" fmla="*/ 0 w 47"/>
                  <a:gd name="T13" fmla="*/ 20 h 45"/>
                </a:gdLst>
                <a:ahLst/>
                <a:cxnLst>
                  <a:cxn ang="0">
                    <a:pos x="T0" y="T1"/>
                  </a:cxn>
                  <a:cxn ang="0">
                    <a:pos x="T2" y="T3"/>
                  </a:cxn>
                  <a:cxn ang="0">
                    <a:pos x="T4" y="T5"/>
                  </a:cxn>
                  <a:cxn ang="0">
                    <a:pos x="T6" y="T7"/>
                  </a:cxn>
                  <a:cxn ang="0">
                    <a:pos x="T8" y="T9"/>
                  </a:cxn>
                  <a:cxn ang="0">
                    <a:pos x="T10" y="T11"/>
                  </a:cxn>
                  <a:cxn ang="0">
                    <a:pos x="T12" y="T13"/>
                  </a:cxn>
                </a:cxnLst>
                <a:rect l="0" t="0" r="r" b="b"/>
                <a:pathLst>
                  <a:path w="47" h="45">
                    <a:moveTo>
                      <a:pt x="0" y="20"/>
                    </a:moveTo>
                    <a:cubicBezTo>
                      <a:pt x="0" y="35"/>
                      <a:pt x="17" y="45"/>
                      <a:pt x="33" y="39"/>
                    </a:cubicBezTo>
                    <a:cubicBezTo>
                      <a:pt x="46" y="44"/>
                      <a:pt x="46" y="44"/>
                      <a:pt x="46" y="44"/>
                    </a:cubicBezTo>
                    <a:cubicBezTo>
                      <a:pt x="41" y="34"/>
                      <a:pt x="41" y="34"/>
                      <a:pt x="41" y="34"/>
                    </a:cubicBezTo>
                    <a:cubicBezTo>
                      <a:pt x="45" y="30"/>
                      <a:pt x="47" y="26"/>
                      <a:pt x="47" y="20"/>
                    </a:cubicBezTo>
                    <a:cubicBezTo>
                      <a:pt x="47" y="10"/>
                      <a:pt x="37" y="0"/>
                      <a:pt x="24" y="0"/>
                    </a:cubicBezTo>
                    <a:cubicBezTo>
                      <a:pt x="11" y="0"/>
                      <a:pt x="0" y="10"/>
                      <a:pt x="0" y="20"/>
                    </a:cubicBezTo>
                    <a:close/>
                  </a:path>
                </a:pathLst>
              </a:custGeom>
              <a:noFill/>
              <a:ln w="22225" cap="flat">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4" name="Group 3">
            <a:extLst>
              <a:ext uri="{FF2B5EF4-FFF2-40B4-BE49-F238E27FC236}">
                <a16:creationId xmlns:a16="http://schemas.microsoft.com/office/drawing/2014/main" id="{18FFBCE0-CCA3-1445-8134-D2DABEC7A26F}"/>
              </a:ext>
            </a:extLst>
          </p:cNvPr>
          <p:cNvGrpSpPr/>
          <p:nvPr/>
        </p:nvGrpSpPr>
        <p:grpSpPr>
          <a:xfrm>
            <a:off x="717261" y="2425225"/>
            <a:ext cx="11120512" cy="1000179"/>
            <a:chOff x="717261" y="2991493"/>
            <a:chExt cx="11120512" cy="1000179"/>
          </a:xfrm>
        </p:grpSpPr>
        <p:grpSp>
          <p:nvGrpSpPr>
            <p:cNvPr id="51" name="Group 50">
              <a:extLst>
                <a:ext uri="{FF2B5EF4-FFF2-40B4-BE49-F238E27FC236}">
                  <a16:creationId xmlns:a16="http://schemas.microsoft.com/office/drawing/2014/main" id="{8C72D03E-F377-458B-A1E0-6A23571442D7}"/>
                </a:ext>
              </a:extLst>
            </p:cNvPr>
            <p:cNvGrpSpPr/>
            <p:nvPr/>
          </p:nvGrpSpPr>
          <p:grpSpPr>
            <a:xfrm>
              <a:off x="717261" y="3370035"/>
              <a:ext cx="11120512" cy="584775"/>
              <a:chOff x="700282" y="2734752"/>
              <a:chExt cx="11120512" cy="584775"/>
            </a:xfrm>
          </p:grpSpPr>
          <p:sp>
            <p:nvSpPr>
              <p:cNvPr id="52" name="Rectangle 51">
                <a:extLst>
                  <a:ext uri="{FF2B5EF4-FFF2-40B4-BE49-F238E27FC236}">
                    <a16:creationId xmlns:a16="http://schemas.microsoft.com/office/drawing/2014/main" id="{C3FCE4D7-AC00-4B80-AC5A-8AA1AEC7D289}"/>
                  </a:ext>
                </a:extLst>
              </p:cNvPr>
              <p:cNvSpPr/>
              <p:nvPr/>
            </p:nvSpPr>
            <p:spPr>
              <a:xfrm>
                <a:off x="700282" y="2734752"/>
                <a:ext cx="1229432" cy="584775"/>
              </a:xfrm>
              <a:prstGeom prst="rect">
                <a:avLst/>
              </a:prstGeom>
            </p:spPr>
            <p:txBody>
              <a:bodyPr wrap="square">
                <a:spAutoFit/>
              </a:bodyPr>
              <a:lstStyle/>
              <a:p>
                <a:pPr algn="r"/>
                <a:r>
                  <a:rPr lang="en-US" sz="1600" b="1" dirty="0">
                    <a:solidFill>
                      <a:schemeClr val="tx2"/>
                    </a:solidFill>
                  </a:rPr>
                  <a:t>Security</a:t>
                </a:r>
              </a:p>
              <a:p>
                <a:pPr algn="r"/>
                <a:r>
                  <a:rPr lang="en-US" sz="1600" dirty="0">
                    <a:solidFill>
                      <a:schemeClr val="tx2"/>
                    </a:solidFill>
                  </a:rPr>
                  <a:t>1</a:t>
                </a:r>
              </a:p>
            </p:txBody>
          </p:sp>
          <p:sp>
            <p:nvSpPr>
              <p:cNvPr id="53" name="Rectangle 52">
                <a:extLst>
                  <a:ext uri="{FF2B5EF4-FFF2-40B4-BE49-F238E27FC236}">
                    <a16:creationId xmlns:a16="http://schemas.microsoft.com/office/drawing/2014/main" id="{CE151C50-F7B4-4B11-95A8-C3CE6B90559D}"/>
                  </a:ext>
                </a:extLst>
              </p:cNvPr>
              <p:cNvSpPr/>
              <p:nvPr/>
            </p:nvSpPr>
            <p:spPr>
              <a:xfrm>
                <a:off x="10289277" y="2734752"/>
                <a:ext cx="1531517" cy="584775"/>
              </a:xfrm>
              <a:prstGeom prst="rect">
                <a:avLst/>
              </a:prstGeom>
            </p:spPr>
            <p:txBody>
              <a:bodyPr wrap="square">
                <a:spAutoFit/>
              </a:bodyPr>
              <a:lstStyle/>
              <a:p>
                <a:r>
                  <a:rPr lang="en-US" sz="1600" b="1" dirty="0">
                    <a:solidFill>
                      <a:schemeClr val="tx2"/>
                    </a:solidFill>
                  </a:rPr>
                  <a:t>Opportunity</a:t>
                </a:r>
              </a:p>
              <a:p>
                <a:r>
                  <a:rPr lang="en-US" sz="1600" dirty="0">
                    <a:solidFill>
                      <a:schemeClr val="tx2"/>
                    </a:solidFill>
                  </a:rPr>
                  <a:t>10</a:t>
                </a:r>
              </a:p>
            </p:txBody>
          </p:sp>
          <p:cxnSp>
            <p:nvCxnSpPr>
              <p:cNvPr id="54" name="Straight Connector 53">
                <a:extLst>
                  <a:ext uri="{FF2B5EF4-FFF2-40B4-BE49-F238E27FC236}">
                    <a16:creationId xmlns:a16="http://schemas.microsoft.com/office/drawing/2014/main" id="{A8265684-BFE7-4B85-B69D-F76BFA3CBD8C}"/>
                  </a:ext>
                </a:extLst>
              </p:cNvPr>
              <p:cNvCxnSpPr>
                <a:cxnSpLocks/>
              </p:cNvCxnSpPr>
              <p:nvPr/>
            </p:nvCxnSpPr>
            <p:spPr>
              <a:xfrm>
                <a:off x="1998263" y="3021076"/>
                <a:ext cx="8229600" cy="0"/>
              </a:xfrm>
              <a:prstGeom prst="line">
                <a:avLst/>
              </a:prstGeom>
              <a:ln w="25400" cap="rnd">
                <a:solidFill>
                  <a:srgbClr val="767676"/>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57" name="Rectangle 56">
              <a:extLst>
                <a:ext uri="{FF2B5EF4-FFF2-40B4-BE49-F238E27FC236}">
                  <a16:creationId xmlns:a16="http://schemas.microsoft.com/office/drawing/2014/main" id="{55999541-23A3-4CCA-909C-CDADEA4F3D66}"/>
                </a:ext>
              </a:extLst>
            </p:cNvPr>
            <p:cNvSpPr/>
            <p:nvPr/>
          </p:nvSpPr>
          <p:spPr>
            <a:xfrm>
              <a:off x="4579063" y="2991493"/>
              <a:ext cx="3101957" cy="316757"/>
            </a:xfrm>
            <a:prstGeom prst="rect">
              <a:avLst/>
            </a:prstGeom>
          </p:spPr>
          <p:txBody>
            <a:bodyPr wrap="square">
              <a:spAutoFit/>
            </a:bodyPr>
            <a:lstStyle/>
            <a:p>
              <a:pPr algn="ctr"/>
              <a:r>
                <a:rPr lang="en-US" sz="1400" b="1" dirty="0"/>
                <a:t>Risk Tolerance</a:t>
              </a:r>
              <a:endParaRPr lang="en-US" sz="1400" dirty="0"/>
            </a:p>
          </p:txBody>
        </p:sp>
        <p:sp>
          <p:nvSpPr>
            <p:cNvPr id="58" name="Oval 57">
              <a:extLst>
                <a:ext uri="{FF2B5EF4-FFF2-40B4-BE49-F238E27FC236}">
                  <a16:creationId xmlns:a16="http://schemas.microsoft.com/office/drawing/2014/main" id="{D5C9154B-E2D3-0642-9FE2-382637FAF674}"/>
                </a:ext>
              </a:extLst>
            </p:cNvPr>
            <p:cNvSpPr>
              <a:spLocks noChangeAspect="1"/>
            </p:cNvSpPr>
            <p:nvPr/>
          </p:nvSpPr>
          <p:spPr>
            <a:xfrm>
              <a:off x="8242025" y="3260152"/>
              <a:ext cx="731520" cy="731520"/>
            </a:xfrm>
            <a:prstGeom prst="ellipse">
              <a:avLst/>
            </a:prstGeom>
            <a:solidFill>
              <a:srgbClr val="054C70"/>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3200" b="1" dirty="0"/>
                <a:t>D</a:t>
              </a:r>
            </a:p>
          </p:txBody>
        </p:sp>
        <p:sp>
          <p:nvSpPr>
            <p:cNvPr id="70" name="Oval 69">
              <a:extLst>
                <a:ext uri="{FF2B5EF4-FFF2-40B4-BE49-F238E27FC236}">
                  <a16:creationId xmlns:a16="http://schemas.microsoft.com/office/drawing/2014/main" id="{A9845689-AD60-BD46-ABB5-8DDACDDF06C5}"/>
                </a:ext>
              </a:extLst>
            </p:cNvPr>
            <p:cNvSpPr>
              <a:spLocks noChangeAspect="1"/>
            </p:cNvSpPr>
            <p:nvPr/>
          </p:nvSpPr>
          <p:spPr>
            <a:xfrm>
              <a:off x="3471863" y="3260151"/>
              <a:ext cx="731520" cy="731520"/>
            </a:xfrm>
            <a:prstGeom prst="ellipse">
              <a:avLst/>
            </a:prstGeom>
            <a:solidFill>
              <a:srgbClr val="05C3DE"/>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3200" b="1" dirty="0">
                  <a:solidFill>
                    <a:srgbClr val="002F48"/>
                  </a:solidFill>
                </a:rPr>
                <a:t>N</a:t>
              </a:r>
            </a:p>
          </p:txBody>
        </p:sp>
      </p:grpSp>
      <p:grpSp>
        <p:nvGrpSpPr>
          <p:cNvPr id="5" name="Group 4">
            <a:extLst>
              <a:ext uri="{FF2B5EF4-FFF2-40B4-BE49-F238E27FC236}">
                <a16:creationId xmlns:a16="http://schemas.microsoft.com/office/drawing/2014/main" id="{234CE7C3-3DED-C942-AAE8-AF41478F130F}"/>
              </a:ext>
            </a:extLst>
          </p:cNvPr>
          <p:cNvGrpSpPr/>
          <p:nvPr/>
        </p:nvGrpSpPr>
        <p:grpSpPr>
          <a:xfrm>
            <a:off x="973621" y="3624830"/>
            <a:ext cx="10562068" cy="1003762"/>
            <a:chOff x="973621" y="4557218"/>
            <a:chExt cx="10562068" cy="1003762"/>
          </a:xfrm>
        </p:grpSpPr>
        <p:grpSp>
          <p:nvGrpSpPr>
            <p:cNvPr id="59" name="Group 58">
              <a:extLst>
                <a:ext uri="{FF2B5EF4-FFF2-40B4-BE49-F238E27FC236}">
                  <a16:creationId xmlns:a16="http://schemas.microsoft.com/office/drawing/2014/main" id="{54E73FEB-467C-439D-8670-63D8BC24C2EF}"/>
                </a:ext>
              </a:extLst>
            </p:cNvPr>
            <p:cNvGrpSpPr/>
            <p:nvPr/>
          </p:nvGrpSpPr>
          <p:grpSpPr>
            <a:xfrm>
              <a:off x="973621" y="4923403"/>
              <a:ext cx="10562068" cy="584775"/>
              <a:chOff x="956642" y="2722395"/>
              <a:chExt cx="10562068" cy="584775"/>
            </a:xfrm>
          </p:grpSpPr>
          <p:sp>
            <p:nvSpPr>
              <p:cNvPr id="63" name="Rectangle 62">
                <a:extLst>
                  <a:ext uri="{FF2B5EF4-FFF2-40B4-BE49-F238E27FC236}">
                    <a16:creationId xmlns:a16="http://schemas.microsoft.com/office/drawing/2014/main" id="{F4CD564D-45DE-4ABD-8B05-D21EAF4C82F2}"/>
                  </a:ext>
                </a:extLst>
              </p:cNvPr>
              <p:cNvSpPr/>
              <p:nvPr/>
            </p:nvSpPr>
            <p:spPr>
              <a:xfrm>
                <a:off x="956642" y="2722395"/>
                <a:ext cx="973071" cy="584775"/>
              </a:xfrm>
              <a:prstGeom prst="rect">
                <a:avLst/>
              </a:prstGeom>
            </p:spPr>
            <p:txBody>
              <a:bodyPr wrap="square">
                <a:spAutoFit/>
              </a:bodyPr>
              <a:lstStyle/>
              <a:p>
                <a:pPr algn="r"/>
                <a:r>
                  <a:rPr lang="en-US" sz="1600" b="1" dirty="0">
                    <a:solidFill>
                      <a:schemeClr val="tx2"/>
                    </a:solidFill>
                  </a:rPr>
                  <a:t>Private</a:t>
                </a:r>
              </a:p>
              <a:p>
                <a:pPr algn="r"/>
                <a:r>
                  <a:rPr lang="en-US" sz="1600" dirty="0">
                    <a:solidFill>
                      <a:schemeClr val="tx2"/>
                    </a:solidFill>
                  </a:rPr>
                  <a:t>1</a:t>
                </a:r>
              </a:p>
            </p:txBody>
          </p:sp>
          <p:sp>
            <p:nvSpPr>
              <p:cNvPr id="64" name="Rectangle 63">
                <a:extLst>
                  <a:ext uri="{FF2B5EF4-FFF2-40B4-BE49-F238E27FC236}">
                    <a16:creationId xmlns:a16="http://schemas.microsoft.com/office/drawing/2014/main" id="{7219896E-BB21-4EB3-B10E-01D69DFA13B4}"/>
                  </a:ext>
                </a:extLst>
              </p:cNvPr>
              <p:cNvSpPr/>
              <p:nvPr/>
            </p:nvSpPr>
            <p:spPr>
              <a:xfrm>
                <a:off x="10289277" y="2722395"/>
                <a:ext cx="1229433" cy="584775"/>
              </a:xfrm>
              <a:prstGeom prst="rect">
                <a:avLst/>
              </a:prstGeom>
            </p:spPr>
            <p:txBody>
              <a:bodyPr wrap="square">
                <a:spAutoFit/>
              </a:bodyPr>
              <a:lstStyle/>
              <a:p>
                <a:r>
                  <a:rPr lang="en-US" sz="1600" b="1" dirty="0">
                    <a:solidFill>
                      <a:schemeClr val="tx2"/>
                    </a:solidFill>
                  </a:rPr>
                  <a:t>Open</a:t>
                </a:r>
              </a:p>
              <a:p>
                <a:r>
                  <a:rPr lang="en-US" sz="1600" dirty="0">
                    <a:solidFill>
                      <a:schemeClr val="tx2"/>
                    </a:solidFill>
                  </a:rPr>
                  <a:t>10</a:t>
                </a:r>
              </a:p>
            </p:txBody>
          </p:sp>
          <p:cxnSp>
            <p:nvCxnSpPr>
              <p:cNvPr id="65" name="Straight Connector 64">
                <a:extLst>
                  <a:ext uri="{FF2B5EF4-FFF2-40B4-BE49-F238E27FC236}">
                    <a16:creationId xmlns:a16="http://schemas.microsoft.com/office/drawing/2014/main" id="{EBE5A8B3-F723-4FDE-8B59-E93F418180C8}"/>
                  </a:ext>
                </a:extLst>
              </p:cNvPr>
              <p:cNvCxnSpPr>
                <a:cxnSpLocks/>
              </p:cNvCxnSpPr>
              <p:nvPr/>
            </p:nvCxnSpPr>
            <p:spPr>
              <a:xfrm>
                <a:off x="1998263" y="3021076"/>
                <a:ext cx="8229600" cy="0"/>
              </a:xfrm>
              <a:prstGeom prst="line">
                <a:avLst/>
              </a:prstGeom>
              <a:ln w="25400" cap="rnd">
                <a:solidFill>
                  <a:srgbClr val="767676"/>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62" name="Rectangle 61">
              <a:extLst>
                <a:ext uri="{FF2B5EF4-FFF2-40B4-BE49-F238E27FC236}">
                  <a16:creationId xmlns:a16="http://schemas.microsoft.com/office/drawing/2014/main" id="{E21DF419-7911-4F0F-A787-E8341934B049}"/>
                </a:ext>
              </a:extLst>
            </p:cNvPr>
            <p:cNvSpPr/>
            <p:nvPr/>
          </p:nvSpPr>
          <p:spPr>
            <a:xfrm>
              <a:off x="4579063" y="4557218"/>
              <a:ext cx="3101957" cy="316757"/>
            </a:xfrm>
            <a:prstGeom prst="rect">
              <a:avLst/>
            </a:prstGeom>
          </p:spPr>
          <p:txBody>
            <a:bodyPr wrap="square">
              <a:spAutoFit/>
            </a:bodyPr>
            <a:lstStyle/>
            <a:p>
              <a:pPr algn="ctr"/>
              <a:r>
                <a:rPr lang="en-US" sz="1400" b="1" dirty="0"/>
                <a:t>Communication Style</a:t>
              </a:r>
              <a:endParaRPr lang="en-US" sz="1400" dirty="0"/>
            </a:p>
          </p:txBody>
        </p:sp>
        <p:sp>
          <p:nvSpPr>
            <p:cNvPr id="71" name="Oval 70">
              <a:extLst>
                <a:ext uri="{FF2B5EF4-FFF2-40B4-BE49-F238E27FC236}">
                  <a16:creationId xmlns:a16="http://schemas.microsoft.com/office/drawing/2014/main" id="{1C35F843-6306-3D45-945B-C3E35A0A4720}"/>
                </a:ext>
              </a:extLst>
            </p:cNvPr>
            <p:cNvSpPr>
              <a:spLocks noChangeAspect="1"/>
            </p:cNvSpPr>
            <p:nvPr/>
          </p:nvSpPr>
          <p:spPr>
            <a:xfrm>
              <a:off x="3790623" y="4829460"/>
              <a:ext cx="731520" cy="731520"/>
            </a:xfrm>
            <a:prstGeom prst="ellipse">
              <a:avLst/>
            </a:prstGeom>
            <a:solidFill>
              <a:srgbClr val="054C70"/>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3200" b="1" dirty="0"/>
                <a:t>D</a:t>
              </a:r>
            </a:p>
          </p:txBody>
        </p:sp>
        <p:sp>
          <p:nvSpPr>
            <p:cNvPr id="72" name="Oval 71">
              <a:extLst>
                <a:ext uri="{FF2B5EF4-FFF2-40B4-BE49-F238E27FC236}">
                  <a16:creationId xmlns:a16="http://schemas.microsoft.com/office/drawing/2014/main" id="{2CA5D726-D2D4-304A-9D0A-D8262F44A85B}"/>
                </a:ext>
              </a:extLst>
            </p:cNvPr>
            <p:cNvSpPr>
              <a:spLocks noChangeAspect="1"/>
            </p:cNvSpPr>
            <p:nvPr/>
          </p:nvSpPr>
          <p:spPr>
            <a:xfrm>
              <a:off x="8006196" y="4829459"/>
              <a:ext cx="731520" cy="731520"/>
            </a:xfrm>
            <a:prstGeom prst="ellipse">
              <a:avLst/>
            </a:prstGeom>
            <a:solidFill>
              <a:srgbClr val="05C3DE"/>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3200" b="1" dirty="0">
                  <a:solidFill>
                    <a:srgbClr val="002F48"/>
                  </a:solidFill>
                </a:rPr>
                <a:t>N</a:t>
              </a:r>
            </a:p>
          </p:txBody>
        </p:sp>
      </p:grpSp>
      <p:grpSp>
        <p:nvGrpSpPr>
          <p:cNvPr id="73" name="Group 72">
            <a:extLst>
              <a:ext uri="{FF2B5EF4-FFF2-40B4-BE49-F238E27FC236}">
                <a16:creationId xmlns:a16="http://schemas.microsoft.com/office/drawing/2014/main" id="{B880EA95-06DE-6A49-95C0-63C2132E08CF}"/>
              </a:ext>
            </a:extLst>
          </p:cNvPr>
          <p:cNvGrpSpPr/>
          <p:nvPr/>
        </p:nvGrpSpPr>
        <p:grpSpPr>
          <a:xfrm>
            <a:off x="656311" y="4828019"/>
            <a:ext cx="10879378" cy="1003762"/>
            <a:chOff x="656311" y="4557218"/>
            <a:chExt cx="10879378" cy="1003762"/>
          </a:xfrm>
        </p:grpSpPr>
        <p:grpSp>
          <p:nvGrpSpPr>
            <p:cNvPr id="74" name="Group 73">
              <a:extLst>
                <a:ext uri="{FF2B5EF4-FFF2-40B4-BE49-F238E27FC236}">
                  <a16:creationId xmlns:a16="http://schemas.microsoft.com/office/drawing/2014/main" id="{882B99FE-66BB-9F43-BDF0-36BF030307F6}"/>
                </a:ext>
              </a:extLst>
            </p:cNvPr>
            <p:cNvGrpSpPr/>
            <p:nvPr/>
          </p:nvGrpSpPr>
          <p:grpSpPr>
            <a:xfrm>
              <a:off x="656311" y="4923403"/>
              <a:ext cx="10879378" cy="584775"/>
              <a:chOff x="639332" y="2722395"/>
              <a:chExt cx="10879378" cy="584775"/>
            </a:xfrm>
          </p:grpSpPr>
          <p:sp>
            <p:nvSpPr>
              <p:cNvPr id="78" name="Rectangle 77">
                <a:extLst>
                  <a:ext uri="{FF2B5EF4-FFF2-40B4-BE49-F238E27FC236}">
                    <a16:creationId xmlns:a16="http://schemas.microsoft.com/office/drawing/2014/main" id="{A7EF4F2E-A779-3041-9821-A38A01737818}"/>
                  </a:ext>
                </a:extLst>
              </p:cNvPr>
              <p:cNvSpPr/>
              <p:nvPr/>
            </p:nvSpPr>
            <p:spPr>
              <a:xfrm>
                <a:off x="639332" y="2722395"/>
                <a:ext cx="1290381" cy="584775"/>
              </a:xfrm>
              <a:prstGeom prst="rect">
                <a:avLst/>
              </a:prstGeom>
            </p:spPr>
            <p:txBody>
              <a:bodyPr wrap="square">
                <a:spAutoFit/>
              </a:bodyPr>
              <a:lstStyle/>
              <a:p>
                <a:pPr algn="r"/>
                <a:r>
                  <a:rPr lang="en-US" sz="1600" b="1" dirty="0">
                    <a:solidFill>
                      <a:schemeClr val="tx2"/>
                    </a:solidFill>
                  </a:rPr>
                  <a:t>Fascinated</a:t>
                </a:r>
              </a:p>
              <a:p>
                <a:pPr algn="r"/>
                <a:r>
                  <a:rPr lang="en-US" sz="1600" dirty="0">
                    <a:solidFill>
                      <a:schemeClr val="tx2"/>
                    </a:solidFill>
                  </a:rPr>
                  <a:t>1</a:t>
                </a:r>
              </a:p>
            </p:txBody>
          </p:sp>
          <p:sp>
            <p:nvSpPr>
              <p:cNvPr id="79" name="Rectangle 78">
                <a:extLst>
                  <a:ext uri="{FF2B5EF4-FFF2-40B4-BE49-F238E27FC236}">
                    <a16:creationId xmlns:a16="http://schemas.microsoft.com/office/drawing/2014/main" id="{D93F7645-93AC-7542-A548-2CB5D511D248}"/>
                  </a:ext>
                </a:extLst>
              </p:cNvPr>
              <p:cNvSpPr/>
              <p:nvPr/>
            </p:nvSpPr>
            <p:spPr>
              <a:xfrm>
                <a:off x="10289277" y="2722395"/>
                <a:ext cx="1229433" cy="584775"/>
              </a:xfrm>
              <a:prstGeom prst="rect">
                <a:avLst/>
              </a:prstGeom>
            </p:spPr>
            <p:txBody>
              <a:bodyPr wrap="square">
                <a:spAutoFit/>
              </a:bodyPr>
              <a:lstStyle/>
              <a:p>
                <a:r>
                  <a:rPr lang="en-US" sz="1600" b="1" dirty="0">
                    <a:solidFill>
                      <a:schemeClr val="tx2"/>
                    </a:solidFill>
                  </a:rPr>
                  <a:t>Obligated</a:t>
                </a:r>
              </a:p>
              <a:p>
                <a:r>
                  <a:rPr lang="en-US" sz="1600" dirty="0">
                    <a:solidFill>
                      <a:schemeClr val="tx2"/>
                    </a:solidFill>
                  </a:rPr>
                  <a:t>10</a:t>
                </a:r>
              </a:p>
            </p:txBody>
          </p:sp>
          <p:cxnSp>
            <p:nvCxnSpPr>
              <p:cNvPr id="80" name="Straight Connector 79">
                <a:extLst>
                  <a:ext uri="{FF2B5EF4-FFF2-40B4-BE49-F238E27FC236}">
                    <a16:creationId xmlns:a16="http://schemas.microsoft.com/office/drawing/2014/main" id="{817E7637-0CEA-DD40-8D6F-38F6A83AD57E}"/>
                  </a:ext>
                </a:extLst>
              </p:cNvPr>
              <p:cNvCxnSpPr>
                <a:cxnSpLocks/>
              </p:cNvCxnSpPr>
              <p:nvPr/>
            </p:nvCxnSpPr>
            <p:spPr>
              <a:xfrm>
                <a:off x="1998263" y="3021076"/>
                <a:ext cx="8229600" cy="0"/>
              </a:xfrm>
              <a:prstGeom prst="line">
                <a:avLst/>
              </a:prstGeom>
              <a:ln w="25400" cap="rnd">
                <a:solidFill>
                  <a:srgbClr val="767676"/>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75" name="Rectangle 74">
              <a:extLst>
                <a:ext uri="{FF2B5EF4-FFF2-40B4-BE49-F238E27FC236}">
                  <a16:creationId xmlns:a16="http://schemas.microsoft.com/office/drawing/2014/main" id="{20636DBF-7CF1-1443-8278-A374AB9CDDCE}"/>
                </a:ext>
              </a:extLst>
            </p:cNvPr>
            <p:cNvSpPr/>
            <p:nvPr/>
          </p:nvSpPr>
          <p:spPr>
            <a:xfrm>
              <a:off x="4579063" y="4557218"/>
              <a:ext cx="3101957" cy="316757"/>
            </a:xfrm>
            <a:prstGeom prst="rect">
              <a:avLst/>
            </a:prstGeom>
          </p:spPr>
          <p:txBody>
            <a:bodyPr wrap="square">
              <a:spAutoFit/>
            </a:bodyPr>
            <a:lstStyle/>
            <a:p>
              <a:pPr algn="ctr"/>
              <a:r>
                <a:rPr lang="en-US" sz="1400" b="1" dirty="0"/>
                <a:t>Financial Markets</a:t>
              </a:r>
              <a:endParaRPr lang="en-US" sz="1400" dirty="0"/>
            </a:p>
          </p:txBody>
        </p:sp>
        <p:sp>
          <p:nvSpPr>
            <p:cNvPr id="76" name="Oval 75">
              <a:extLst>
                <a:ext uri="{FF2B5EF4-FFF2-40B4-BE49-F238E27FC236}">
                  <a16:creationId xmlns:a16="http://schemas.microsoft.com/office/drawing/2014/main" id="{31A743B5-FE20-FB4C-AC10-274AE529AC44}"/>
                </a:ext>
              </a:extLst>
            </p:cNvPr>
            <p:cNvSpPr>
              <a:spLocks noChangeAspect="1"/>
            </p:cNvSpPr>
            <p:nvPr/>
          </p:nvSpPr>
          <p:spPr>
            <a:xfrm>
              <a:off x="2542591" y="4829460"/>
              <a:ext cx="731520" cy="731520"/>
            </a:xfrm>
            <a:prstGeom prst="ellipse">
              <a:avLst/>
            </a:prstGeom>
            <a:solidFill>
              <a:srgbClr val="054C70"/>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3200" b="1" dirty="0"/>
                <a:t>D</a:t>
              </a:r>
            </a:p>
          </p:txBody>
        </p:sp>
        <p:sp>
          <p:nvSpPr>
            <p:cNvPr id="77" name="Oval 76">
              <a:extLst>
                <a:ext uri="{FF2B5EF4-FFF2-40B4-BE49-F238E27FC236}">
                  <a16:creationId xmlns:a16="http://schemas.microsoft.com/office/drawing/2014/main" id="{0C57B5B7-A3EF-134E-A442-81700847EEB1}"/>
                </a:ext>
              </a:extLst>
            </p:cNvPr>
            <p:cNvSpPr>
              <a:spLocks noChangeAspect="1"/>
            </p:cNvSpPr>
            <p:nvPr/>
          </p:nvSpPr>
          <p:spPr>
            <a:xfrm>
              <a:off x="8917891" y="4829459"/>
              <a:ext cx="731520" cy="731520"/>
            </a:xfrm>
            <a:prstGeom prst="ellipse">
              <a:avLst/>
            </a:prstGeom>
            <a:solidFill>
              <a:srgbClr val="05C3DE"/>
            </a:solidFill>
            <a:ln>
              <a:no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ctr">
              <a:noAutofit/>
            </a:bodyPr>
            <a:lstStyle/>
            <a:p>
              <a:pPr algn="ctr"/>
              <a:r>
                <a:rPr lang="en-US" sz="3200" b="1" dirty="0">
                  <a:solidFill>
                    <a:srgbClr val="002F48"/>
                  </a:solidFill>
                </a:rPr>
                <a:t>N</a:t>
              </a:r>
            </a:p>
          </p:txBody>
        </p:sp>
      </p:grpSp>
    </p:spTree>
    <p:extLst>
      <p:ext uri="{BB962C8B-B14F-4D97-AF65-F5344CB8AC3E}">
        <p14:creationId xmlns:p14="http://schemas.microsoft.com/office/powerpoint/2010/main" val="3999086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27D74D5-0D0C-41AA-AF52-A499D368A1F4}"/>
              </a:ext>
            </a:extLst>
          </p:cNvPr>
          <p:cNvSpPr>
            <a:spLocks noGrp="1"/>
          </p:cNvSpPr>
          <p:nvPr>
            <p:ph type="ctrTitle"/>
          </p:nvPr>
        </p:nvSpPr>
        <p:spPr/>
        <p:txBody>
          <a:bodyPr/>
          <a:lstStyle/>
          <a:p>
            <a:r>
              <a:rPr lang="en-US" dirty="0"/>
              <a:t>How your FINANCIAL </a:t>
            </a:r>
            <a:br>
              <a:rPr lang="en-US" dirty="0"/>
            </a:br>
            <a:r>
              <a:rPr lang="en-US" dirty="0"/>
              <a:t>PROFESSIONAL can help</a:t>
            </a:r>
          </a:p>
        </p:txBody>
      </p:sp>
    </p:spTree>
    <p:extLst>
      <p:ext uri="{BB962C8B-B14F-4D97-AF65-F5344CB8AC3E}">
        <p14:creationId xmlns:p14="http://schemas.microsoft.com/office/powerpoint/2010/main" val="2316650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627DFDB-E326-424E-A008-DDCB06D7476D}"/>
              </a:ext>
            </a:extLst>
          </p:cNvPr>
          <p:cNvSpPr>
            <a:spLocks noGrp="1"/>
          </p:cNvSpPr>
          <p:nvPr>
            <p:ph idx="1"/>
          </p:nvPr>
        </p:nvSpPr>
        <p:spPr/>
        <p:txBody>
          <a:bodyPr lIns="320040" tIns="1188720" rIns="91440" anchor="t"/>
          <a:lstStyle/>
          <a:p>
            <a:r>
              <a:rPr lang="en-US" sz="2400" b="1" dirty="0"/>
              <a:t>Communicate</a:t>
            </a:r>
          </a:p>
        </p:txBody>
      </p:sp>
      <p:sp>
        <p:nvSpPr>
          <p:cNvPr id="12" name="Content Placeholder 11">
            <a:extLst>
              <a:ext uri="{FF2B5EF4-FFF2-40B4-BE49-F238E27FC236}">
                <a16:creationId xmlns:a16="http://schemas.microsoft.com/office/drawing/2014/main" id="{E3E729E2-A99E-7F4F-9050-8AA2C8467237}"/>
              </a:ext>
            </a:extLst>
          </p:cNvPr>
          <p:cNvSpPr>
            <a:spLocks noGrp="1"/>
          </p:cNvSpPr>
          <p:nvPr>
            <p:ph idx="20"/>
          </p:nvPr>
        </p:nvSpPr>
        <p:spPr/>
        <p:txBody>
          <a:bodyPr lIns="320040" tIns="1188720" rIns="91440" anchor="t"/>
          <a:lstStyle/>
          <a:p>
            <a:r>
              <a:rPr lang="en-US" sz="2400" b="1" dirty="0"/>
              <a:t>Define your vision</a:t>
            </a:r>
          </a:p>
        </p:txBody>
      </p:sp>
      <p:sp>
        <p:nvSpPr>
          <p:cNvPr id="13" name="Content Placeholder 12">
            <a:extLst>
              <a:ext uri="{FF2B5EF4-FFF2-40B4-BE49-F238E27FC236}">
                <a16:creationId xmlns:a16="http://schemas.microsoft.com/office/drawing/2014/main" id="{755B2037-5E91-CD42-BAEA-6E90AA89F599}"/>
              </a:ext>
            </a:extLst>
          </p:cNvPr>
          <p:cNvSpPr>
            <a:spLocks noGrp="1"/>
          </p:cNvSpPr>
          <p:nvPr>
            <p:ph idx="21"/>
          </p:nvPr>
        </p:nvSpPr>
        <p:spPr/>
        <p:txBody>
          <a:bodyPr lIns="320040" tIns="1188720" rIns="91440" anchor="t"/>
          <a:lstStyle/>
          <a:p>
            <a:r>
              <a:rPr lang="en-US" sz="2400" b="1" dirty="0"/>
              <a:t>Educate</a:t>
            </a:r>
          </a:p>
        </p:txBody>
      </p:sp>
      <p:sp>
        <p:nvSpPr>
          <p:cNvPr id="2" name="Title 1"/>
          <p:cNvSpPr>
            <a:spLocks noGrp="1"/>
          </p:cNvSpPr>
          <p:nvPr>
            <p:ph type="title"/>
          </p:nvPr>
        </p:nvSpPr>
        <p:spPr/>
        <p:txBody>
          <a:bodyPr/>
          <a:lstStyle/>
          <a:p>
            <a:r>
              <a:rPr lang="en-US" dirty="0"/>
              <a:t>The Keys to Healthy Family Dynamics Around Money</a:t>
            </a:r>
          </a:p>
        </p:txBody>
      </p:sp>
      <p:grpSp>
        <p:nvGrpSpPr>
          <p:cNvPr id="15" name="Group 14">
            <a:extLst>
              <a:ext uri="{FF2B5EF4-FFF2-40B4-BE49-F238E27FC236}">
                <a16:creationId xmlns:a16="http://schemas.microsoft.com/office/drawing/2014/main" id="{172A0702-8CD3-49DE-854F-0E34AA2697AE}"/>
              </a:ext>
            </a:extLst>
          </p:cNvPr>
          <p:cNvGrpSpPr>
            <a:grpSpLocks noChangeAspect="1"/>
          </p:cNvGrpSpPr>
          <p:nvPr/>
        </p:nvGrpSpPr>
        <p:grpSpPr>
          <a:xfrm>
            <a:off x="4873352" y="2212531"/>
            <a:ext cx="594358" cy="594360"/>
            <a:chOff x="6333469" y="2363154"/>
            <a:chExt cx="366712" cy="366713"/>
          </a:xfrm>
        </p:grpSpPr>
        <p:sp>
          <p:nvSpPr>
            <p:cNvPr id="16" name="Rectangle 90">
              <a:extLst>
                <a:ext uri="{FF2B5EF4-FFF2-40B4-BE49-F238E27FC236}">
                  <a16:creationId xmlns:a16="http://schemas.microsoft.com/office/drawing/2014/main" id="{8ECA0951-ADF7-4C2A-B070-D3CD51E90643}"/>
                </a:ext>
              </a:extLst>
            </p:cNvPr>
            <p:cNvSpPr>
              <a:spLocks noChangeArrowheads="1"/>
            </p:cNvSpPr>
            <p:nvPr/>
          </p:nvSpPr>
          <p:spPr bwMode="auto">
            <a:xfrm>
              <a:off x="6385856" y="2463167"/>
              <a:ext cx="190500" cy="266700"/>
            </a:xfrm>
            <a:prstGeom prst="rect">
              <a:avLst/>
            </a:pr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91">
              <a:extLst>
                <a:ext uri="{FF2B5EF4-FFF2-40B4-BE49-F238E27FC236}">
                  <a16:creationId xmlns:a16="http://schemas.microsoft.com/office/drawing/2014/main" id="{8E757D86-0563-4674-804A-ED273FAEA3D4}"/>
                </a:ext>
              </a:extLst>
            </p:cNvPr>
            <p:cNvSpPr>
              <a:spLocks/>
            </p:cNvSpPr>
            <p:nvPr/>
          </p:nvSpPr>
          <p:spPr bwMode="auto">
            <a:xfrm>
              <a:off x="6333469" y="2363154"/>
              <a:ext cx="95250" cy="252413"/>
            </a:xfrm>
            <a:custGeom>
              <a:avLst/>
              <a:gdLst>
                <a:gd name="T0" fmla="*/ 11 w 20"/>
                <a:gd name="T1" fmla="*/ 53 h 53"/>
                <a:gd name="T2" fmla="*/ 0 w 20"/>
                <a:gd name="T3" fmla="*/ 53 h 53"/>
                <a:gd name="T4" fmla="*/ 0 w 20"/>
                <a:gd name="T5" fmla="*/ 11 h 53"/>
                <a:gd name="T6" fmla="*/ 10 w 20"/>
                <a:gd name="T7" fmla="*/ 0 h 53"/>
                <a:gd name="T8" fmla="*/ 20 w 20"/>
                <a:gd name="T9" fmla="*/ 11 h 53"/>
                <a:gd name="T10" fmla="*/ 11 w 20"/>
                <a:gd name="T11" fmla="*/ 21 h 53"/>
                <a:gd name="T12" fmla="*/ 11 w 20"/>
                <a:gd name="T13" fmla="*/ 13 h 53"/>
                <a:gd name="T14" fmla="*/ 20 w 20"/>
                <a:gd name="T15" fmla="*/ 1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53">
                  <a:moveTo>
                    <a:pt x="11" y="53"/>
                  </a:moveTo>
                  <a:cubicBezTo>
                    <a:pt x="0" y="53"/>
                    <a:pt x="0" y="53"/>
                    <a:pt x="0" y="53"/>
                  </a:cubicBezTo>
                  <a:cubicBezTo>
                    <a:pt x="0" y="11"/>
                    <a:pt x="0" y="11"/>
                    <a:pt x="0" y="11"/>
                  </a:cubicBezTo>
                  <a:cubicBezTo>
                    <a:pt x="0" y="5"/>
                    <a:pt x="5" y="0"/>
                    <a:pt x="10" y="0"/>
                  </a:cubicBezTo>
                  <a:cubicBezTo>
                    <a:pt x="16" y="0"/>
                    <a:pt x="20" y="5"/>
                    <a:pt x="20" y="11"/>
                  </a:cubicBezTo>
                  <a:cubicBezTo>
                    <a:pt x="20" y="16"/>
                    <a:pt x="16" y="21"/>
                    <a:pt x="11" y="21"/>
                  </a:cubicBezTo>
                  <a:cubicBezTo>
                    <a:pt x="11" y="13"/>
                    <a:pt x="11" y="13"/>
                    <a:pt x="11" y="13"/>
                  </a:cubicBezTo>
                  <a:cubicBezTo>
                    <a:pt x="20" y="13"/>
                    <a:pt x="20" y="13"/>
                    <a:pt x="20" y="13"/>
                  </a:cubicBez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92">
              <a:extLst>
                <a:ext uri="{FF2B5EF4-FFF2-40B4-BE49-F238E27FC236}">
                  <a16:creationId xmlns:a16="http://schemas.microsoft.com/office/drawing/2014/main" id="{AD06BCF4-4E14-412A-9F16-3145BB099E7A}"/>
                </a:ext>
              </a:extLst>
            </p:cNvPr>
            <p:cNvSpPr>
              <a:spLocks/>
            </p:cNvSpPr>
            <p:nvPr/>
          </p:nvSpPr>
          <p:spPr bwMode="auto">
            <a:xfrm>
              <a:off x="6385856" y="2363154"/>
              <a:ext cx="238125" cy="100013"/>
            </a:xfrm>
            <a:custGeom>
              <a:avLst/>
              <a:gdLst>
                <a:gd name="T0" fmla="*/ 40 w 50"/>
                <a:gd name="T1" fmla="*/ 21 h 21"/>
                <a:gd name="T2" fmla="*/ 50 w 50"/>
                <a:gd name="T3" fmla="*/ 11 h 21"/>
                <a:gd name="T4" fmla="*/ 40 w 50"/>
                <a:gd name="T5" fmla="*/ 0 h 21"/>
                <a:gd name="T6" fmla="*/ 0 w 50"/>
                <a:gd name="T7" fmla="*/ 0 h 21"/>
              </a:gdLst>
              <a:ahLst/>
              <a:cxnLst>
                <a:cxn ang="0">
                  <a:pos x="T0" y="T1"/>
                </a:cxn>
                <a:cxn ang="0">
                  <a:pos x="T2" y="T3"/>
                </a:cxn>
                <a:cxn ang="0">
                  <a:pos x="T4" y="T5"/>
                </a:cxn>
                <a:cxn ang="0">
                  <a:pos x="T6" y="T7"/>
                </a:cxn>
              </a:cxnLst>
              <a:rect l="0" t="0" r="r" b="b"/>
              <a:pathLst>
                <a:path w="50" h="21">
                  <a:moveTo>
                    <a:pt x="40" y="21"/>
                  </a:moveTo>
                  <a:cubicBezTo>
                    <a:pt x="45" y="21"/>
                    <a:pt x="50" y="16"/>
                    <a:pt x="50" y="11"/>
                  </a:cubicBezTo>
                  <a:cubicBezTo>
                    <a:pt x="50" y="5"/>
                    <a:pt x="45" y="0"/>
                    <a:pt x="40" y="0"/>
                  </a:cubicBezTo>
                  <a:cubicBezTo>
                    <a:pt x="0" y="0"/>
                    <a:pt x="0" y="0"/>
                    <a:pt x="0" y="0"/>
                  </a:cubicBez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9" name="Line 93">
              <a:extLst>
                <a:ext uri="{FF2B5EF4-FFF2-40B4-BE49-F238E27FC236}">
                  <a16:creationId xmlns:a16="http://schemas.microsoft.com/office/drawing/2014/main" id="{0880B172-58F8-4774-A06D-D821A59820A3}"/>
                </a:ext>
              </a:extLst>
            </p:cNvPr>
            <p:cNvSpPr>
              <a:spLocks noChangeShapeType="1"/>
            </p:cNvSpPr>
            <p:nvPr/>
          </p:nvSpPr>
          <p:spPr bwMode="auto">
            <a:xfrm>
              <a:off x="6481106" y="2529842"/>
              <a:ext cx="61913" cy="0"/>
            </a:xfrm>
            <a:prstGeom prst="line">
              <a:avLst/>
            </a:prstGeom>
            <a:noFill/>
            <a:ln w="19050"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0" name="Line 94">
              <a:extLst>
                <a:ext uri="{FF2B5EF4-FFF2-40B4-BE49-F238E27FC236}">
                  <a16:creationId xmlns:a16="http://schemas.microsoft.com/office/drawing/2014/main" id="{E9AD88A3-AEFC-45D9-A09F-CD148802EFA7}"/>
                </a:ext>
              </a:extLst>
            </p:cNvPr>
            <p:cNvSpPr>
              <a:spLocks noChangeShapeType="1"/>
            </p:cNvSpPr>
            <p:nvPr/>
          </p:nvSpPr>
          <p:spPr bwMode="auto">
            <a:xfrm>
              <a:off x="6481106" y="2591754"/>
              <a:ext cx="61913" cy="0"/>
            </a:xfrm>
            <a:prstGeom prst="line">
              <a:avLst/>
            </a:prstGeom>
            <a:noFill/>
            <a:ln w="19050"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1" name="Line 95">
              <a:extLst>
                <a:ext uri="{FF2B5EF4-FFF2-40B4-BE49-F238E27FC236}">
                  <a16:creationId xmlns:a16="http://schemas.microsoft.com/office/drawing/2014/main" id="{1ABF8B31-2600-4453-B10A-7AABDACC7356}"/>
                </a:ext>
              </a:extLst>
            </p:cNvPr>
            <p:cNvSpPr>
              <a:spLocks noChangeShapeType="1"/>
            </p:cNvSpPr>
            <p:nvPr/>
          </p:nvSpPr>
          <p:spPr bwMode="auto">
            <a:xfrm>
              <a:off x="6481106" y="2653667"/>
              <a:ext cx="61913" cy="0"/>
            </a:xfrm>
            <a:prstGeom prst="line">
              <a:avLst/>
            </a:prstGeom>
            <a:noFill/>
            <a:ln w="19050"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96">
              <a:extLst>
                <a:ext uri="{FF2B5EF4-FFF2-40B4-BE49-F238E27FC236}">
                  <a16:creationId xmlns:a16="http://schemas.microsoft.com/office/drawing/2014/main" id="{889BA01E-71CF-46EA-BA13-1DD2E331BF66}"/>
                </a:ext>
              </a:extLst>
            </p:cNvPr>
            <p:cNvSpPr>
              <a:spLocks/>
            </p:cNvSpPr>
            <p:nvPr/>
          </p:nvSpPr>
          <p:spPr bwMode="auto">
            <a:xfrm>
              <a:off x="6414431" y="2491742"/>
              <a:ext cx="38100" cy="28575"/>
            </a:xfrm>
            <a:custGeom>
              <a:avLst/>
              <a:gdLst>
                <a:gd name="T0" fmla="*/ 0 w 24"/>
                <a:gd name="T1" fmla="*/ 15 h 18"/>
                <a:gd name="T2" fmla="*/ 6 w 24"/>
                <a:gd name="T3" fmla="*/ 18 h 18"/>
                <a:gd name="T4" fmla="*/ 24 w 24"/>
                <a:gd name="T5" fmla="*/ 0 h 18"/>
              </a:gdLst>
              <a:ahLst/>
              <a:cxnLst>
                <a:cxn ang="0">
                  <a:pos x="T0" y="T1"/>
                </a:cxn>
                <a:cxn ang="0">
                  <a:pos x="T2" y="T3"/>
                </a:cxn>
                <a:cxn ang="0">
                  <a:pos x="T4" y="T5"/>
                </a:cxn>
              </a:cxnLst>
              <a:rect l="0" t="0" r="r" b="b"/>
              <a:pathLst>
                <a:path w="24" h="18">
                  <a:moveTo>
                    <a:pt x="0" y="15"/>
                  </a:moveTo>
                  <a:lnTo>
                    <a:pt x="6" y="18"/>
                  </a:lnTo>
                  <a:lnTo>
                    <a:pt x="24" y="0"/>
                  </a:ln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97">
              <a:extLst>
                <a:ext uri="{FF2B5EF4-FFF2-40B4-BE49-F238E27FC236}">
                  <a16:creationId xmlns:a16="http://schemas.microsoft.com/office/drawing/2014/main" id="{8ABFE573-A91A-4273-9325-0C42B590B5C0}"/>
                </a:ext>
              </a:extLst>
            </p:cNvPr>
            <p:cNvSpPr>
              <a:spLocks/>
            </p:cNvSpPr>
            <p:nvPr/>
          </p:nvSpPr>
          <p:spPr bwMode="auto">
            <a:xfrm>
              <a:off x="6414431" y="2553654"/>
              <a:ext cx="38100" cy="33338"/>
            </a:xfrm>
            <a:custGeom>
              <a:avLst/>
              <a:gdLst>
                <a:gd name="T0" fmla="*/ 0 w 24"/>
                <a:gd name="T1" fmla="*/ 15 h 21"/>
                <a:gd name="T2" fmla="*/ 6 w 24"/>
                <a:gd name="T3" fmla="*/ 21 h 21"/>
                <a:gd name="T4" fmla="*/ 24 w 24"/>
                <a:gd name="T5" fmla="*/ 0 h 21"/>
              </a:gdLst>
              <a:ahLst/>
              <a:cxnLst>
                <a:cxn ang="0">
                  <a:pos x="T0" y="T1"/>
                </a:cxn>
                <a:cxn ang="0">
                  <a:pos x="T2" y="T3"/>
                </a:cxn>
                <a:cxn ang="0">
                  <a:pos x="T4" y="T5"/>
                </a:cxn>
              </a:cxnLst>
              <a:rect l="0" t="0" r="r" b="b"/>
              <a:pathLst>
                <a:path w="24" h="21">
                  <a:moveTo>
                    <a:pt x="0" y="15"/>
                  </a:moveTo>
                  <a:lnTo>
                    <a:pt x="6" y="21"/>
                  </a:lnTo>
                  <a:lnTo>
                    <a:pt x="24" y="0"/>
                  </a:ln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98">
              <a:extLst>
                <a:ext uri="{FF2B5EF4-FFF2-40B4-BE49-F238E27FC236}">
                  <a16:creationId xmlns:a16="http://schemas.microsoft.com/office/drawing/2014/main" id="{4AF26AA5-32CA-4FDD-800A-46545A56DCD4}"/>
                </a:ext>
              </a:extLst>
            </p:cNvPr>
            <p:cNvSpPr>
              <a:spLocks/>
            </p:cNvSpPr>
            <p:nvPr/>
          </p:nvSpPr>
          <p:spPr bwMode="auto">
            <a:xfrm>
              <a:off x="6652556" y="2453642"/>
              <a:ext cx="47625" cy="276225"/>
            </a:xfrm>
            <a:custGeom>
              <a:avLst/>
              <a:gdLst>
                <a:gd name="T0" fmla="*/ 10 w 10"/>
                <a:gd name="T1" fmla="*/ 52 h 58"/>
                <a:gd name="T2" fmla="*/ 5 w 10"/>
                <a:gd name="T3" fmla="*/ 58 h 58"/>
                <a:gd name="T4" fmla="*/ 0 w 10"/>
                <a:gd name="T5" fmla="*/ 53 h 58"/>
                <a:gd name="T6" fmla="*/ 0 w 10"/>
                <a:gd name="T7" fmla="*/ 4 h 58"/>
                <a:gd name="T8" fmla="*/ 5 w 10"/>
                <a:gd name="T9" fmla="*/ 0 h 58"/>
                <a:gd name="T10" fmla="*/ 10 w 10"/>
                <a:gd name="T11" fmla="*/ 4 h 58"/>
                <a:gd name="T12" fmla="*/ 10 w 10"/>
                <a:gd name="T13" fmla="*/ 52 h 58"/>
              </a:gdLst>
              <a:ahLst/>
              <a:cxnLst>
                <a:cxn ang="0">
                  <a:pos x="T0" y="T1"/>
                </a:cxn>
                <a:cxn ang="0">
                  <a:pos x="T2" y="T3"/>
                </a:cxn>
                <a:cxn ang="0">
                  <a:pos x="T4" y="T5"/>
                </a:cxn>
                <a:cxn ang="0">
                  <a:pos x="T6" y="T7"/>
                </a:cxn>
                <a:cxn ang="0">
                  <a:pos x="T8" y="T9"/>
                </a:cxn>
                <a:cxn ang="0">
                  <a:pos x="T10" y="T11"/>
                </a:cxn>
                <a:cxn ang="0">
                  <a:pos x="T12" y="T13"/>
                </a:cxn>
              </a:cxnLst>
              <a:rect l="0" t="0" r="r" b="b"/>
              <a:pathLst>
                <a:path w="10" h="58">
                  <a:moveTo>
                    <a:pt x="10" y="52"/>
                  </a:moveTo>
                  <a:cubicBezTo>
                    <a:pt x="10" y="56"/>
                    <a:pt x="8" y="58"/>
                    <a:pt x="5" y="58"/>
                  </a:cubicBezTo>
                  <a:cubicBezTo>
                    <a:pt x="2" y="58"/>
                    <a:pt x="0" y="56"/>
                    <a:pt x="0" y="53"/>
                  </a:cubicBezTo>
                  <a:cubicBezTo>
                    <a:pt x="0" y="4"/>
                    <a:pt x="0" y="4"/>
                    <a:pt x="0" y="4"/>
                  </a:cubicBezTo>
                  <a:cubicBezTo>
                    <a:pt x="0" y="2"/>
                    <a:pt x="2" y="0"/>
                    <a:pt x="5" y="0"/>
                  </a:cubicBezTo>
                  <a:cubicBezTo>
                    <a:pt x="8" y="0"/>
                    <a:pt x="10" y="2"/>
                    <a:pt x="10" y="4"/>
                  </a:cubicBezTo>
                  <a:lnTo>
                    <a:pt x="10" y="52"/>
                  </a:lnTo>
                  <a:close/>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5" name="Line 99">
              <a:extLst>
                <a:ext uri="{FF2B5EF4-FFF2-40B4-BE49-F238E27FC236}">
                  <a16:creationId xmlns:a16="http://schemas.microsoft.com/office/drawing/2014/main" id="{3471F371-6DFB-45E8-AA1A-0A08B5251CAA}"/>
                </a:ext>
              </a:extLst>
            </p:cNvPr>
            <p:cNvSpPr>
              <a:spLocks noChangeShapeType="1"/>
            </p:cNvSpPr>
            <p:nvPr/>
          </p:nvSpPr>
          <p:spPr bwMode="auto">
            <a:xfrm>
              <a:off x="6652556" y="2691767"/>
              <a:ext cx="47625" cy="0"/>
            </a:xfrm>
            <a:prstGeom prst="line">
              <a:avLst/>
            </a:prstGeom>
            <a:noFill/>
            <a:ln w="19050"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6" name="Line 100">
              <a:extLst>
                <a:ext uri="{FF2B5EF4-FFF2-40B4-BE49-F238E27FC236}">
                  <a16:creationId xmlns:a16="http://schemas.microsoft.com/office/drawing/2014/main" id="{850C743B-9918-4482-81D4-0B7F41B9CC5A}"/>
                </a:ext>
              </a:extLst>
            </p:cNvPr>
            <p:cNvSpPr>
              <a:spLocks noChangeShapeType="1"/>
            </p:cNvSpPr>
            <p:nvPr/>
          </p:nvSpPr>
          <p:spPr bwMode="auto">
            <a:xfrm>
              <a:off x="6652556" y="2591754"/>
              <a:ext cx="47625" cy="0"/>
            </a:xfrm>
            <a:prstGeom prst="line">
              <a:avLst/>
            </a:prstGeom>
            <a:noFill/>
            <a:ln w="19050"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01">
              <a:extLst>
                <a:ext uri="{FF2B5EF4-FFF2-40B4-BE49-F238E27FC236}">
                  <a16:creationId xmlns:a16="http://schemas.microsoft.com/office/drawing/2014/main" id="{71EDA35F-F7E5-4888-A171-E6E01E9AE544}"/>
                </a:ext>
              </a:extLst>
            </p:cNvPr>
            <p:cNvSpPr>
              <a:spLocks/>
            </p:cNvSpPr>
            <p:nvPr/>
          </p:nvSpPr>
          <p:spPr bwMode="auto">
            <a:xfrm>
              <a:off x="6623981" y="2472692"/>
              <a:ext cx="28575" cy="138113"/>
            </a:xfrm>
            <a:custGeom>
              <a:avLst/>
              <a:gdLst>
                <a:gd name="T0" fmla="*/ 0 w 6"/>
                <a:gd name="T1" fmla="*/ 29 h 29"/>
                <a:gd name="T2" fmla="*/ 0 w 6"/>
                <a:gd name="T3" fmla="*/ 5 h 29"/>
                <a:gd name="T4" fmla="*/ 6 w 6"/>
                <a:gd name="T5" fmla="*/ 0 h 29"/>
              </a:gdLst>
              <a:ahLst/>
              <a:cxnLst>
                <a:cxn ang="0">
                  <a:pos x="T0" y="T1"/>
                </a:cxn>
                <a:cxn ang="0">
                  <a:pos x="T2" y="T3"/>
                </a:cxn>
                <a:cxn ang="0">
                  <a:pos x="T4" y="T5"/>
                </a:cxn>
              </a:cxnLst>
              <a:rect l="0" t="0" r="r" b="b"/>
              <a:pathLst>
                <a:path w="6" h="29">
                  <a:moveTo>
                    <a:pt x="0" y="29"/>
                  </a:moveTo>
                  <a:cubicBezTo>
                    <a:pt x="0" y="5"/>
                    <a:pt x="0" y="5"/>
                    <a:pt x="0" y="5"/>
                  </a:cubicBezTo>
                  <a:cubicBezTo>
                    <a:pt x="0" y="1"/>
                    <a:pt x="3" y="0"/>
                    <a:pt x="6" y="0"/>
                  </a:cubicBez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 name="Group 2">
            <a:extLst>
              <a:ext uri="{FF2B5EF4-FFF2-40B4-BE49-F238E27FC236}">
                <a16:creationId xmlns:a16="http://schemas.microsoft.com/office/drawing/2014/main" id="{D6C28A98-64BC-4B1A-B183-D43DBCD46C20}"/>
              </a:ext>
            </a:extLst>
          </p:cNvPr>
          <p:cNvGrpSpPr>
            <a:grpSpLocks noChangeAspect="1"/>
          </p:cNvGrpSpPr>
          <p:nvPr/>
        </p:nvGrpSpPr>
        <p:grpSpPr>
          <a:xfrm>
            <a:off x="8435958" y="2218105"/>
            <a:ext cx="658882" cy="634335"/>
            <a:chOff x="10515355" y="1970325"/>
            <a:chExt cx="380904" cy="366713"/>
          </a:xfrm>
        </p:grpSpPr>
        <p:grpSp>
          <p:nvGrpSpPr>
            <p:cNvPr id="28" name="Group 27">
              <a:extLst>
                <a:ext uri="{FF2B5EF4-FFF2-40B4-BE49-F238E27FC236}">
                  <a16:creationId xmlns:a16="http://schemas.microsoft.com/office/drawing/2014/main" id="{AC54FA9D-6B44-403E-9A7A-4E52E5454CB9}"/>
                </a:ext>
              </a:extLst>
            </p:cNvPr>
            <p:cNvGrpSpPr/>
            <p:nvPr/>
          </p:nvGrpSpPr>
          <p:grpSpPr>
            <a:xfrm>
              <a:off x="10712999" y="1970325"/>
              <a:ext cx="183260" cy="240205"/>
              <a:chOff x="3337152" y="1438743"/>
              <a:chExt cx="280987" cy="368300"/>
            </a:xfrm>
          </p:grpSpPr>
          <p:sp>
            <p:nvSpPr>
              <p:cNvPr id="29" name="Freeform 11">
                <a:extLst>
                  <a:ext uri="{FF2B5EF4-FFF2-40B4-BE49-F238E27FC236}">
                    <a16:creationId xmlns:a16="http://schemas.microsoft.com/office/drawing/2014/main" id="{AE8FAD27-E95F-4A5F-9F0C-A7E548AF1CD4}"/>
                  </a:ext>
                </a:extLst>
              </p:cNvPr>
              <p:cNvSpPr>
                <a:spLocks/>
              </p:cNvSpPr>
              <p:nvPr/>
            </p:nvSpPr>
            <p:spPr bwMode="auto">
              <a:xfrm>
                <a:off x="3337152" y="1438743"/>
                <a:ext cx="280987" cy="368300"/>
              </a:xfrm>
              <a:custGeom>
                <a:avLst/>
                <a:gdLst>
                  <a:gd name="T0" fmla="*/ 177 w 177"/>
                  <a:gd name="T1" fmla="*/ 232 h 232"/>
                  <a:gd name="T2" fmla="*/ 0 w 177"/>
                  <a:gd name="T3" fmla="*/ 232 h 232"/>
                  <a:gd name="T4" fmla="*/ 0 w 177"/>
                  <a:gd name="T5" fmla="*/ 0 h 232"/>
                  <a:gd name="T6" fmla="*/ 111 w 177"/>
                  <a:gd name="T7" fmla="*/ 0 h 232"/>
                  <a:gd name="T8" fmla="*/ 177 w 177"/>
                  <a:gd name="T9" fmla="*/ 63 h 232"/>
                  <a:gd name="T10" fmla="*/ 177 w 177"/>
                  <a:gd name="T11" fmla="*/ 232 h 232"/>
                </a:gdLst>
                <a:ahLst/>
                <a:cxnLst>
                  <a:cxn ang="0">
                    <a:pos x="T0" y="T1"/>
                  </a:cxn>
                  <a:cxn ang="0">
                    <a:pos x="T2" y="T3"/>
                  </a:cxn>
                  <a:cxn ang="0">
                    <a:pos x="T4" y="T5"/>
                  </a:cxn>
                  <a:cxn ang="0">
                    <a:pos x="T6" y="T7"/>
                  </a:cxn>
                  <a:cxn ang="0">
                    <a:pos x="T8" y="T9"/>
                  </a:cxn>
                  <a:cxn ang="0">
                    <a:pos x="T10" y="T11"/>
                  </a:cxn>
                </a:cxnLst>
                <a:rect l="0" t="0" r="r" b="b"/>
                <a:pathLst>
                  <a:path w="177" h="232">
                    <a:moveTo>
                      <a:pt x="177" y="232"/>
                    </a:moveTo>
                    <a:lnTo>
                      <a:pt x="0" y="232"/>
                    </a:lnTo>
                    <a:lnTo>
                      <a:pt x="0" y="0"/>
                    </a:lnTo>
                    <a:lnTo>
                      <a:pt x="111" y="0"/>
                    </a:lnTo>
                    <a:lnTo>
                      <a:pt x="177" y="63"/>
                    </a:lnTo>
                    <a:lnTo>
                      <a:pt x="177" y="232"/>
                    </a:lnTo>
                    <a:close/>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0" name="Freeform 12">
                <a:extLst>
                  <a:ext uri="{FF2B5EF4-FFF2-40B4-BE49-F238E27FC236}">
                    <a16:creationId xmlns:a16="http://schemas.microsoft.com/office/drawing/2014/main" id="{A0484B40-3A6B-4B6F-AB32-FDA2C7F241F0}"/>
                  </a:ext>
                </a:extLst>
              </p:cNvPr>
              <p:cNvSpPr>
                <a:spLocks/>
              </p:cNvSpPr>
              <p:nvPr/>
            </p:nvSpPr>
            <p:spPr bwMode="auto">
              <a:xfrm>
                <a:off x="3513364" y="1438743"/>
                <a:ext cx="104775" cy="100013"/>
              </a:xfrm>
              <a:custGeom>
                <a:avLst/>
                <a:gdLst>
                  <a:gd name="T0" fmla="*/ 0 w 66"/>
                  <a:gd name="T1" fmla="*/ 0 h 63"/>
                  <a:gd name="T2" fmla="*/ 0 w 66"/>
                  <a:gd name="T3" fmla="*/ 63 h 63"/>
                  <a:gd name="T4" fmla="*/ 66 w 66"/>
                  <a:gd name="T5" fmla="*/ 63 h 63"/>
                </a:gdLst>
                <a:ahLst/>
                <a:cxnLst>
                  <a:cxn ang="0">
                    <a:pos x="T0" y="T1"/>
                  </a:cxn>
                  <a:cxn ang="0">
                    <a:pos x="T2" y="T3"/>
                  </a:cxn>
                  <a:cxn ang="0">
                    <a:pos x="T4" y="T5"/>
                  </a:cxn>
                </a:cxnLst>
                <a:rect l="0" t="0" r="r" b="b"/>
                <a:pathLst>
                  <a:path w="66" h="63">
                    <a:moveTo>
                      <a:pt x="0" y="0"/>
                    </a:moveTo>
                    <a:lnTo>
                      <a:pt x="0" y="63"/>
                    </a:lnTo>
                    <a:lnTo>
                      <a:pt x="66" y="63"/>
                    </a:lnTo>
                  </a:path>
                </a:pathLst>
              </a:custGeom>
              <a:noFill/>
              <a:ln w="19050"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1" name="Freeform 13">
                <a:extLst>
                  <a:ext uri="{FF2B5EF4-FFF2-40B4-BE49-F238E27FC236}">
                    <a16:creationId xmlns:a16="http://schemas.microsoft.com/office/drawing/2014/main" id="{3E51B20E-16B2-4889-9369-0AF7CF682E0A}"/>
                  </a:ext>
                </a:extLst>
              </p:cNvPr>
              <p:cNvSpPr>
                <a:spLocks/>
              </p:cNvSpPr>
              <p:nvPr/>
            </p:nvSpPr>
            <p:spPr bwMode="auto">
              <a:xfrm>
                <a:off x="3389539" y="1595906"/>
                <a:ext cx="176212" cy="95250"/>
              </a:xfrm>
              <a:custGeom>
                <a:avLst/>
                <a:gdLst>
                  <a:gd name="T0" fmla="*/ 0 w 111"/>
                  <a:gd name="T1" fmla="*/ 60 h 60"/>
                  <a:gd name="T2" fmla="*/ 42 w 111"/>
                  <a:gd name="T3" fmla="*/ 21 h 60"/>
                  <a:gd name="T4" fmla="*/ 72 w 111"/>
                  <a:gd name="T5" fmla="*/ 42 h 60"/>
                  <a:gd name="T6" fmla="*/ 111 w 111"/>
                  <a:gd name="T7" fmla="*/ 0 h 60"/>
                </a:gdLst>
                <a:ahLst/>
                <a:cxnLst>
                  <a:cxn ang="0">
                    <a:pos x="T0" y="T1"/>
                  </a:cxn>
                  <a:cxn ang="0">
                    <a:pos x="T2" y="T3"/>
                  </a:cxn>
                  <a:cxn ang="0">
                    <a:pos x="T4" y="T5"/>
                  </a:cxn>
                  <a:cxn ang="0">
                    <a:pos x="T6" y="T7"/>
                  </a:cxn>
                </a:cxnLst>
                <a:rect l="0" t="0" r="r" b="b"/>
                <a:pathLst>
                  <a:path w="111" h="60">
                    <a:moveTo>
                      <a:pt x="0" y="60"/>
                    </a:moveTo>
                    <a:lnTo>
                      <a:pt x="42" y="21"/>
                    </a:lnTo>
                    <a:lnTo>
                      <a:pt x="72" y="42"/>
                    </a:lnTo>
                    <a:lnTo>
                      <a:pt x="111" y="0"/>
                    </a:ln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2" name="Freeform 14">
                <a:extLst>
                  <a:ext uri="{FF2B5EF4-FFF2-40B4-BE49-F238E27FC236}">
                    <a16:creationId xmlns:a16="http://schemas.microsoft.com/office/drawing/2014/main" id="{840A33FD-3B26-4D78-8328-A49361826415}"/>
                  </a:ext>
                </a:extLst>
              </p:cNvPr>
              <p:cNvSpPr>
                <a:spLocks/>
              </p:cNvSpPr>
              <p:nvPr/>
            </p:nvSpPr>
            <p:spPr bwMode="auto">
              <a:xfrm>
                <a:off x="3389539" y="1557806"/>
                <a:ext cx="180975" cy="185738"/>
              </a:xfrm>
              <a:custGeom>
                <a:avLst/>
                <a:gdLst>
                  <a:gd name="T0" fmla="*/ 0 w 114"/>
                  <a:gd name="T1" fmla="*/ 0 h 117"/>
                  <a:gd name="T2" fmla="*/ 0 w 114"/>
                  <a:gd name="T3" fmla="*/ 117 h 117"/>
                  <a:gd name="T4" fmla="*/ 114 w 114"/>
                  <a:gd name="T5" fmla="*/ 117 h 117"/>
                </a:gdLst>
                <a:ahLst/>
                <a:cxnLst>
                  <a:cxn ang="0">
                    <a:pos x="T0" y="T1"/>
                  </a:cxn>
                  <a:cxn ang="0">
                    <a:pos x="T2" y="T3"/>
                  </a:cxn>
                  <a:cxn ang="0">
                    <a:pos x="T4" y="T5"/>
                  </a:cxn>
                </a:cxnLst>
                <a:rect l="0" t="0" r="r" b="b"/>
                <a:pathLst>
                  <a:path w="114" h="117">
                    <a:moveTo>
                      <a:pt x="0" y="0"/>
                    </a:moveTo>
                    <a:lnTo>
                      <a:pt x="0" y="117"/>
                    </a:lnTo>
                    <a:lnTo>
                      <a:pt x="114" y="117"/>
                    </a:ln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3" name="Group 32">
              <a:extLst>
                <a:ext uri="{FF2B5EF4-FFF2-40B4-BE49-F238E27FC236}">
                  <a16:creationId xmlns:a16="http://schemas.microsoft.com/office/drawing/2014/main" id="{2C782CAA-6E87-4E2A-8F49-7E2799AD9AC9}"/>
                </a:ext>
              </a:extLst>
            </p:cNvPr>
            <p:cNvGrpSpPr/>
            <p:nvPr/>
          </p:nvGrpSpPr>
          <p:grpSpPr>
            <a:xfrm>
              <a:off x="10515355" y="2222738"/>
              <a:ext cx="338137" cy="114300"/>
              <a:chOff x="1749652" y="3207218"/>
              <a:chExt cx="338137" cy="114300"/>
            </a:xfrm>
          </p:grpSpPr>
          <p:sp>
            <p:nvSpPr>
              <p:cNvPr id="36" name="Rectangle 360">
                <a:extLst>
                  <a:ext uri="{FF2B5EF4-FFF2-40B4-BE49-F238E27FC236}">
                    <a16:creationId xmlns:a16="http://schemas.microsoft.com/office/drawing/2014/main" id="{BB8B9A5E-F700-4374-8E71-5AACB5E2BCC1}"/>
                  </a:ext>
                </a:extLst>
              </p:cNvPr>
              <p:cNvSpPr>
                <a:spLocks noChangeArrowheads="1"/>
              </p:cNvSpPr>
              <p:nvPr/>
            </p:nvSpPr>
            <p:spPr bwMode="auto">
              <a:xfrm>
                <a:off x="1749652" y="3207218"/>
                <a:ext cx="66675" cy="114300"/>
              </a:xfrm>
              <a:prstGeom prst="rect">
                <a:avLst/>
              </a:prstGeom>
              <a:noFill/>
              <a:ln w="19050"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7" name="Freeform 361">
                <a:extLst>
                  <a:ext uri="{FF2B5EF4-FFF2-40B4-BE49-F238E27FC236}">
                    <a16:creationId xmlns:a16="http://schemas.microsoft.com/office/drawing/2014/main" id="{96DC3339-C20C-4E09-9C4D-F173C4B25203}"/>
                  </a:ext>
                </a:extLst>
              </p:cNvPr>
              <p:cNvSpPr>
                <a:spLocks/>
              </p:cNvSpPr>
              <p:nvPr/>
            </p:nvSpPr>
            <p:spPr bwMode="auto">
              <a:xfrm>
                <a:off x="1816327" y="3259605"/>
                <a:ext cx="271462" cy="52388"/>
              </a:xfrm>
              <a:custGeom>
                <a:avLst/>
                <a:gdLst>
                  <a:gd name="T0" fmla="*/ 0 w 57"/>
                  <a:gd name="T1" fmla="*/ 11 h 11"/>
                  <a:gd name="T2" fmla="*/ 57 w 57"/>
                  <a:gd name="T3" fmla="*/ 11 h 11"/>
                  <a:gd name="T4" fmla="*/ 32 w 57"/>
                  <a:gd name="T5" fmla="*/ 0 h 11"/>
                  <a:gd name="T6" fmla="*/ 8 w 57"/>
                  <a:gd name="T7" fmla="*/ 0 h 11"/>
                </a:gdLst>
                <a:ahLst/>
                <a:cxnLst>
                  <a:cxn ang="0">
                    <a:pos x="T0" y="T1"/>
                  </a:cxn>
                  <a:cxn ang="0">
                    <a:pos x="T2" y="T3"/>
                  </a:cxn>
                  <a:cxn ang="0">
                    <a:pos x="T4" y="T5"/>
                  </a:cxn>
                  <a:cxn ang="0">
                    <a:pos x="T6" y="T7"/>
                  </a:cxn>
                </a:cxnLst>
                <a:rect l="0" t="0" r="r" b="b"/>
                <a:pathLst>
                  <a:path w="57" h="11">
                    <a:moveTo>
                      <a:pt x="0" y="11"/>
                    </a:moveTo>
                    <a:cubicBezTo>
                      <a:pt x="57" y="11"/>
                      <a:pt x="57" y="11"/>
                      <a:pt x="57" y="11"/>
                    </a:cubicBezTo>
                    <a:cubicBezTo>
                      <a:pt x="57" y="5"/>
                      <a:pt x="45" y="0"/>
                      <a:pt x="32" y="0"/>
                    </a:cubicBezTo>
                    <a:cubicBezTo>
                      <a:pt x="8" y="0"/>
                      <a:pt x="8" y="0"/>
                      <a:pt x="8" y="0"/>
                    </a:cubicBez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8" name="Freeform 362">
                <a:extLst>
                  <a:ext uri="{FF2B5EF4-FFF2-40B4-BE49-F238E27FC236}">
                    <a16:creationId xmlns:a16="http://schemas.microsoft.com/office/drawing/2014/main" id="{C25C2EB6-6E07-4E07-A10E-3D849A82FD5B}"/>
                  </a:ext>
                </a:extLst>
              </p:cNvPr>
              <p:cNvSpPr>
                <a:spLocks/>
              </p:cNvSpPr>
              <p:nvPr/>
            </p:nvSpPr>
            <p:spPr bwMode="auto">
              <a:xfrm>
                <a:off x="1816327" y="3221505"/>
                <a:ext cx="119062" cy="38100"/>
              </a:xfrm>
              <a:custGeom>
                <a:avLst/>
                <a:gdLst>
                  <a:gd name="T0" fmla="*/ 0 w 25"/>
                  <a:gd name="T1" fmla="*/ 0 h 8"/>
                  <a:gd name="T2" fmla="*/ 12 w 25"/>
                  <a:gd name="T3" fmla="*/ 0 h 8"/>
                  <a:gd name="T4" fmla="*/ 25 w 25"/>
                  <a:gd name="T5" fmla="*/ 8 h 8"/>
                </a:gdLst>
                <a:ahLst/>
                <a:cxnLst>
                  <a:cxn ang="0">
                    <a:pos x="T0" y="T1"/>
                  </a:cxn>
                  <a:cxn ang="0">
                    <a:pos x="T2" y="T3"/>
                  </a:cxn>
                  <a:cxn ang="0">
                    <a:pos x="T4" y="T5"/>
                  </a:cxn>
                </a:cxnLst>
                <a:rect l="0" t="0" r="r" b="b"/>
                <a:pathLst>
                  <a:path w="25" h="8">
                    <a:moveTo>
                      <a:pt x="0" y="0"/>
                    </a:moveTo>
                    <a:cubicBezTo>
                      <a:pt x="12" y="0"/>
                      <a:pt x="12" y="0"/>
                      <a:pt x="12" y="0"/>
                    </a:cubicBezTo>
                    <a:cubicBezTo>
                      <a:pt x="19" y="1"/>
                      <a:pt x="23" y="6"/>
                      <a:pt x="25" y="8"/>
                    </a:cubicBezTo>
                  </a:path>
                </a:pathLst>
              </a:custGeom>
              <a:noFill/>
              <a:ln w="19050"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9" name="Oval 363">
                <a:extLst>
                  <a:ext uri="{FF2B5EF4-FFF2-40B4-BE49-F238E27FC236}">
                    <a16:creationId xmlns:a16="http://schemas.microsoft.com/office/drawing/2014/main" id="{FF319860-6938-4B95-9960-9BB345EC19F3}"/>
                  </a:ext>
                </a:extLst>
              </p:cNvPr>
              <p:cNvSpPr>
                <a:spLocks noChangeArrowheads="1"/>
              </p:cNvSpPr>
              <p:nvPr/>
            </p:nvSpPr>
            <p:spPr bwMode="auto">
              <a:xfrm>
                <a:off x="1773465" y="3283418"/>
                <a:ext cx="19050" cy="14288"/>
              </a:xfrm>
              <a:prstGeom prst="ellipse">
                <a:avLst/>
              </a:prstGeom>
              <a:solidFill>
                <a:srgbClr val="231F20"/>
              </a:solidFill>
              <a:ln w="19050">
                <a:solidFill>
                  <a:srgbClr val="05C3DE"/>
                </a:solid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40" name="Group 39">
            <a:extLst>
              <a:ext uri="{FF2B5EF4-FFF2-40B4-BE49-F238E27FC236}">
                <a16:creationId xmlns:a16="http://schemas.microsoft.com/office/drawing/2014/main" id="{86743B01-1D69-40DC-9B22-4921E6571731}"/>
              </a:ext>
            </a:extLst>
          </p:cNvPr>
          <p:cNvGrpSpPr/>
          <p:nvPr/>
        </p:nvGrpSpPr>
        <p:grpSpPr>
          <a:xfrm>
            <a:off x="1194550" y="2220747"/>
            <a:ext cx="634005" cy="634005"/>
            <a:chOff x="2555894" y="2944028"/>
            <a:chExt cx="366713" cy="366713"/>
          </a:xfrm>
        </p:grpSpPr>
        <p:sp>
          <p:nvSpPr>
            <p:cNvPr id="41" name="Freeform 183">
              <a:extLst>
                <a:ext uri="{FF2B5EF4-FFF2-40B4-BE49-F238E27FC236}">
                  <a16:creationId xmlns:a16="http://schemas.microsoft.com/office/drawing/2014/main" id="{F6E0ABBA-F3C1-4DB7-8B41-94D7887E69D7}"/>
                </a:ext>
              </a:extLst>
            </p:cNvPr>
            <p:cNvSpPr>
              <a:spLocks/>
            </p:cNvSpPr>
            <p:nvPr/>
          </p:nvSpPr>
          <p:spPr bwMode="auto">
            <a:xfrm>
              <a:off x="2555894" y="2944028"/>
              <a:ext cx="271463" cy="247650"/>
            </a:xfrm>
            <a:custGeom>
              <a:avLst/>
              <a:gdLst>
                <a:gd name="T0" fmla="*/ 24 w 57"/>
                <a:gd name="T1" fmla="*/ 47 h 52"/>
                <a:gd name="T2" fmla="*/ 19 w 57"/>
                <a:gd name="T3" fmla="*/ 45 h 52"/>
                <a:gd name="T4" fmla="*/ 1 w 57"/>
                <a:gd name="T5" fmla="*/ 52 h 52"/>
                <a:gd name="T6" fmla="*/ 8 w 57"/>
                <a:gd name="T7" fmla="*/ 40 h 52"/>
                <a:gd name="T8" fmla="*/ 0 w 57"/>
                <a:gd name="T9" fmla="*/ 23 h 52"/>
                <a:gd name="T10" fmla="*/ 29 w 57"/>
                <a:gd name="T11" fmla="*/ 0 h 52"/>
                <a:gd name="T12" fmla="*/ 57 w 57"/>
                <a:gd name="T13" fmla="*/ 23 h 52"/>
              </a:gdLst>
              <a:ahLst/>
              <a:cxnLst>
                <a:cxn ang="0">
                  <a:pos x="T0" y="T1"/>
                </a:cxn>
                <a:cxn ang="0">
                  <a:pos x="T2" y="T3"/>
                </a:cxn>
                <a:cxn ang="0">
                  <a:pos x="T4" y="T5"/>
                </a:cxn>
                <a:cxn ang="0">
                  <a:pos x="T6" y="T7"/>
                </a:cxn>
                <a:cxn ang="0">
                  <a:pos x="T8" y="T9"/>
                </a:cxn>
                <a:cxn ang="0">
                  <a:pos x="T10" y="T11"/>
                </a:cxn>
                <a:cxn ang="0">
                  <a:pos x="T12" y="T13"/>
                </a:cxn>
              </a:cxnLst>
              <a:rect l="0" t="0" r="r" b="b"/>
              <a:pathLst>
                <a:path w="57" h="52">
                  <a:moveTo>
                    <a:pt x="24" y="47"/>
                  </a:moveTo>
                  <a:cubicBezTo>
                    <a:pt x="22" y="46"/>
                    <a:pt x="20" y="46"/>
                    <a:pt x="19" y="45"/>
                  </a:cubicBezTo>
                  <a:cubicBezTo>
                    <a:pt x="1" y="52"/>
                    <a:pt x="1" y="52"/>
                    <a:pt x="1" y="52"/>
                  </a:cubicBezTo>
                  <a:cubicBezTo>
                    <a:pt x="8" y="40"/>
                    <a:pt x="8" y="40"/>
                    <a:pt x="8" y="40"/>
                  </a:cubicBezTo>
                  <a:cubicBezTo>
                    <a:pt x="3" y="36"/>
                    <a:pt x="0" y="30"/>
                    <a:pt x="0" y="23"/>
                  </a:cubicBezTo>
                  <a:cubicBezTo>
                    <a:pt x="0" y="10"/>
                    <a:pt x="13" y="0"/>
                    <a:pt x="29" y="0"/>
                  </a:cubicBezTo>
                  <a:cubicBezTo>
                    <a:pt x="44" y="0"/>
                    <a:pt x="57" y="10"/>
                    <a:pt x="57" y="23"/>
                  </a:cubicBezTo>
                </a:path>
              </a:pathLst>
            </a:custGeom>
            <a:noFill/>
            <a:ln w="19050"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2" name="Freeform 184">
              <a:extLst>
                <a:ext uri="{FF2B5EF4-FFF2-40B4-BE49-F238E27FC236}">
                  <a16:creationId xmlns:a16="http://schemas.microsoft.com/office/drawing/2014/main" id="{0C8F1440-B211-4A88-8605-217E22A6DAC7}"/>
                </a:ext>
              </a:extLst>
            </p:cNvPr>
            <p:cNvSpPr>
              <a:spLocks/>
            </p:cNvSpPr>
            <p:nvPr/>
          </p:nvSpPr>
          <p:spPr bwMode="auto">
            <a:xfrm>
              <a:off x="2698769" y="3096428"/>
              <a:ext cx="223838" cy="214313"/>
            </a:xfrm>
            <a:custGeom>
              <a:avLst/>
              <a:gdLst>
                <a:gd name="T0" fmla="*/ 0 w 47"/>
                <a:gd name="T1" fmla="*/ 20 h 45"/>
                <a:gd name="T2" fmla="*/ 33 w 47"/>
                <a:gd name="T3" fmla="*/ 39 h 45"/>
                <a:gd name="T4" fmla="*/ 46 w 47"/>
                <a:gd name="T5" fmla="*/ 44 h 45"/>
                <a:gd name="T6" fmla="*/ 41 w 47"/>
                <a:gd name="T7" fmla="*/ 34 h 45"/>
                <a:gd name="T8" fmla="*/ 47 w 47"/>
                <a:gd name="T9" fmla="*/ 20 h 45"/>
                <a:gd name="T10" fmla="*/ 24 w 47"/>
                <a:gd name="T11" fmla="*/ 0 h 45"/>
                <a:gd name="T12" fmla="*/ 0 w 47"/>
                <a:gd name="T13" fmla="*/ 20 h 45"/>
              </a:gdLst>
              <a:ahLst/>
              <a:cxnLst>
                <a:cxn ang="0">
                  <a:pos x="T0" y="T1"/>
                </a:cxn>
                <a:cxn ang="0">
                  <a:pos x="T2" y="T3"/>
                </a:cxn>
                <a:cxn ang="0">
                  <a:pos x="T4" y="T5"/>
                </a:cxn>
                <a:cxn ang="0">
                  <a:pos x="T6" y="T7"/>
                </a:cxn>
                <a:cxn ang="0">
                  <a:pos x="T8" y="T9"/>
                </a:cxn>
                <a:cxn ang="0">
                  <a:pos x="T10" y="T11"/>
                </a:cxn>
                <a:cxn ang="0">
                  <a:pos x="T12" y="T13"/>
                </a:cxn>
              </a:cxnLst>
              <a:rect l="0" t="0" r="r" b="b"/>
              <a:pathLst>
                <a:path w="47" h="45">
                  <a:moveTo>
                    <a:pt x="0" y="20"/>
                  </a:moveTo>
                  <a:cubicBezTo>
                    <a:pt x="0" y="35"/>
                    <a:pt x="17" y="45"/>
                    <a:pt x="33" y="39"/>
                  </a:cubicBezTo>
                  <a:cubicBezTo>
                    <a:pt x="46" y="44"/>
                    <a:pt x="46" y="44"/>
                    <a:pt x="46" y="44"/>
                  </a:cubicBezTo>
                  <a:cubicBezTo>
                    <a:pt x="41" y="34"/>
                    <a:pt x="41" y="34"/>
                    <a:pt x="41" y="34"/>
                  </a:cubicBezTo>
                  <a:cubicBezTo>
                    <a:pt x="45" y="30"/>
                    <a:pt x="47" y="26"/>
                    <a:pt x="47" y="20"/>
                  </a:cubicBezTo>
                  <a:cubicBezTo>
                    <a:pt x="47" y="10"/>
                    <a:pt x="37" y="0"/>
                    <a:pt x="24" y="0"/>
                  </a:cubicBezTo>
                  <a:cubicBezTo>
                    <a:pt x="11" y="0"/>
                    <a:pt x="0" y="10"/>
                    <a:pt x="0" y="20"/>
                  </a:cubicBezTo>
                  <a:close/>
                </a:path>
              </a:pathLst>
            </a:custGeom>
            <a:noFill/>
            <a:ln w="19050"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648326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Communication </a:t>
            </a:r>
          </a:p>
        </p:txBody>
      </p:sp>
      <p:sp>
        <p:nvSpPr>
          <p:cNvPr id="11" name="Freeform 6"/>
          <p:cNvSpPr>
            <a:spLocks noChangeAspect="1" noEditPoints="1"/>
          </p:cNvSpPr>
          <p:nvPr/>
        </p:nvSpPr>
        <p:spPr bwMode="ltGray">
          <a:xfrm>
            <a:off x="1366044" y="2270139"/>
            <a:ext cx="774954" cy="718092"/>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E6E6E6"/>
          </a:solidFill>
          <a:ln>
            <a:noFill/>
          </a:ln>
        </p:spPr>
        <p:txBody>
          <a:bodyPr vert="horz" wrap="square" lIns="91440" tIns="45720" rIns="91440" bIns="45720" numCol="1" anchor="t" anchorCtr="0" compatLnSpc="1">
            <a:prstTxWarp prst="textNoShape">
              <a:avLst/>
            </a:prstTxWarp>
          </a:bodyPr>
          <a:lstStyle/>
          <a:p>
            <a:endParaRPr lang="en-US" dirty="0">
              <a:solidFill>
                <a:schemeClr val="accent6"/>
              </a:solidFill>
            </a:endParaRPr>
          </a:p>
        </p:txBody>
      </p:sp>
      <p:sp>
        <p:nvSpPr>
          <p:cNvPr id="12" name="Rectangle 11"/>
          <p:cNvSpPr/>
          <p:nvPr/>
        </p:nvSpPr>
        <p:spPr>
          <a:xfrm>
            <a:off x="1106353" y="2595900"/>
            <a:ext cx="9097013" cy="1200329"/>
          </a:xfrm>
          <a:prstGeom prst="rect">
            <a:avLst/>
          </a:prstGeom>
        </p:spPr>
        <p:txBody>
          <a:bodyPr wrap="square">
            <a:spAutoFit/>
          </a:bodyPr>
          <a:lstStyle/>
          <a:p>
            <a:pPr lvl="1"/>
            <a:r>
              <a:rPr lang="en-US" sz="2400" b="1" dirty="0">
                <a:solidFill>
                  <a:schemeClr val="accent1"/>
                </a:solidFill>
              </a:rPr>
              <a:t>When [my mother] passed, we found so many accounts in so many places; there was no open communication— </a:t>
            </a:r>
            <a:br>
              <a:rPr lang="en-US" sz="2400" b="1" dirty="0">
                <a:solidFill>
                  <a:schemeClr val="accent1"/>
                </a:solidFill>
              </a:rPr>
            </a:br>
            <a:r>
              <a:rPr lang="en-US" sz="2400" b="1" dirty="0">
                <a:solidFill>
                  <a:schemeClr val="accent1"/>
                </a:solidFill>
              </a:rPr>
              <a:t>I never want to live through that again.”</a:t>
            </a:r>
          </a:p>
        </p:txBody>
      </p:sp>
      <p:sp>
        <p:nvSpPr>
          <p:cNvPr id="15" name="Freeform 6"/>
          <p:cNvSpPr>
            <a:spLocks noChangeAspect="1" noEditPoints="1"/>
          </p:cNvSpPr>
          <p:nvPr/>
        </p:nvSpPr>
        <p:spPr bwMode="ltGray">
          <a:xfrm>
            <a:off x="1366044" y="4816213"/>
            <a:ext cx="774954" cy="718092"/>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E6E6E6"/>
          </a:solidFill>
          <a:ln>
            <a:noFill/>
          </a:ln>
        </p:spPr>
        <p:txBody>
          <a:bodyPr vert="horz" wrap="square" lIns="91440" tIns="45720" rIns="91440" bIns="45720" numCol="1" anchor="t" anchorCtr="0" compatLnSpc="1">
            <a:prstTxWarp prst="textNoShape">
              <a:avLst/>
            </a:prstTxWarp>
          </a:bodyPr>
          <a:lstStyle/>
          <a:p>
            <a:endParaRPr lang="en-US" dirty="0">
              <a:solidFill>
                <a:schemeClr val="accent6"/>
              </a:solidFill>
            </a:endParaRPr>
          </a:p>
        </p:txBody>
      </p:sp>
      <p:sp>
        <p:nvSpPr>
          <p:cNvPr id="14" name="Rectangle 13"/>
          <p:cNvSpPr/>
          <p:nvPr/>
        </p:nvSpPr>
        <p:spPr>
          <a:xfrm>
            <a:off x="1106352" y="5142220"/>
            <a:ext cx="10095047" cy="830997"/>
          </a:xfrm>
          <a:prstGeom prst="rect">
            <a:avLst/>
          </a:prstGeom>
        </p:spPr>
        <p:txBody>
          <a:bodyPr wrap="square">
            <a:spAutoFit/>
          </a:bodyPr>
          <a:lstStyle/>
          <a:p>
            <a:pPr lvl="1"/>
            <a:r>
              <a:rPr lang="en-US" sz="2400" b="1" dirty="0">
                <a:solidFill>
                  <a:schemeClr val="accent1"/>
                </a:solidFill>
              </a:rPr>
              <a:t>We all sat down, had a meeting, went over my parents’ wills and accounts. It felt good to know and gave us a sense of peace.”</a:t>
            </a:r>
          </a:p>
        </p:txBody>
      </p:sp>
      <p:sp>
        <p:nvSpPr>
          <p:cNvPr id="9" name="Content Placeholder 2"/>
          <p:cNvSpPr txBox="1">
            <a:spLocks/>
          </p:cNvSpPr>
          <p:nvPr/>
        </p:nvSpPr>
        <p:spPr>
          <a:xfrm>
            <a:off x="990600" y="4041198"/>
            <a:ext cx="9212766" cy="84749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US" dirty="0">
                <a:latin typeface="Arial" panose="020B0604020202020204" pitchFamily="34" charset="0"/>
              </a:rPr>
              <a:t>Our research shows that participants who had started having conversations with their family felt more at ease. In fact, their experiences were </a:t>
            </a:r>
            <a:r>
              <a:rPr lang="en-US" b="1" dirty="0">
                <a:latin typeface="Arial" panose="020B0604020202020204" pitchFamily="34" charset="0"/>
              </a:rPr>
              <a:t>universally positive</a:t>
            </a:r>
            <a:r>
              <a:rPr lang="en-US" dirty="0">
                <a:latin typeface="Arial" panose="020B0604020202020204" pitchFamily="34" charset="0"/>
              </a:rPr>
              <a:t>.</a:t>
            </a:r>
          </a:p>
        </p:txBody>
      </p:sp>
      <p:grpSp>
        <p:nvGrpSpPr>
          <p:cNvPr id="5" name="Group 4">
            <a:extLst>
              <a:ext uri="{FF2B5EF4-FFF2-40B4-BE49-F238E27FC236}">
                <a16:creationId xmlns:a16="http://schemas.microsoft.com/office/drawing/2014/main" id="{38B56E82-52A5-455B-ACD5-C2FE988C322A}"/>
              </a:ext>
            </a:extLst>
          </p:cNvPr>
          <p:cNvGrpSpPr/>
          <p:nvPr/>
        </p:nvGrpSpPr>
        <p:grpSpPr>
          <a:xfrm>
            <a:off x="10170101" y="395673"/>
            <a:ext cx="1535032" cy="393004"/>
            <a:chOff x="10170101" y="395673"/>
            <a:chExt cx="1535032" cy="393004"/>
          </a:xfrm>
        </p:grpSpPr>
        <p:grpSp>
          <p:nvGrpSpPr>
            <p:cNvPr id="18" name="Group 17">
              <a:extLst>
                <a:ext uri="{FF2B5EF4-FFF2-40B4-BE49-F238E27FC236}">
                  <a16:creationId xmlns:a16="http://schemas.microsoft.com/office/drawing/2014/main" id="{CDDBCB1F-63AA-4FCE-968F-4E468172DAA4}"/>
                </a:ext>
              </a:extLst>
            </p:cNvPr>
            <p:cNvGrpSpPr/>
            <p:nvPr/>
          </p:nvGrpSpPr>
          <p:grpSpPr>
            <a:xfrm>
              <a:off x="10733409" y="395673"/>
              <a:ext cx="393003" cy="393004"/>
              <a:chOff x="6333469" y="2363154"/>
              <a:chExt cx="366712" cy="366713"/>
            </a:xfrm>
          </p:grpSpPr>
          <p:sp>
            <p:nvSpPr>
              <p:cNvPr id="19" name="Rectangle 90">
                <a:extLst>
                  <a:ext uri="{FF2B5EF4-FFF2-40B4-BE49-F238E27FC236}">
                    <a16:creationId xmlns:a16="http://schemas.microsoft.com/office/drawing/2014/main" id="{EF11E940-E08A-4D26-A759-C6CCB8B80AA8}"/>
                  </a:ext>
                </a:extLst>
              </p:cNvPr>
              <p:cNvSpPr>
                <a:spLocks noChangeArrowheads="1"/>
              </p:cNvSpPr>
              <p:nvPr/>
            </p:nvSpPr>
            <p:spPr bwMode="auto">
              <a:xfrm>
                <a:off x="6385856" y="2463167"/>
                <a:ext cx="190500" cy="266700"/>
              </a:xfrm>
              <a:prstGeom prst="rect">
                <a:avLst/>
              </a:pr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91">
                <a:extLst>
                  <a:ext uri="{FF2B5EF4-FFF2-40B4-BE49-F238E27FC236}">
                    <a16:creationId xmlns:a16="http://schemas.microsoft.com/office/drawing/2014/main" id="{CEB3E077-746C-424D-A260-EAD1EBEDC8D8}"/>
                  </a:ext>
                </a:extLst>
              </p:cNvPr>
              <p:cNvSpPr>
                <a:spLocks/>
              </p:cNvSpPr>
              <p:nvPr/>
            </p:nvSpPr>
            <p:spPr bwMode="auto">
              <a:xfrm>
                <a:off x="6333469" y="2363154"/>
                <a:ext cx="95250" cy="252413"/>
              </a:xfrm>
              <a:custGeom>
                <a:avLst/>
                <a:gdLst>
                  <a:gd name="T0" fmla="*/ 11 w 20"/>
                  <a:gd name="T1" fmla="*/ 53 h 53"/>
                  <a:gd name="T2" fmla="*/ 0 w 20"/>
                  <a:gd name="T3" fmla="*/ 53 h 53"/>
                  <a:gd name="T4" fmla="*/ 0 w 20"/>
                  <a:gd name="T5" fmla="*/ 11 h 53"/>
                  <a:gd name="T6" fmla="*/ 10 w 20"/>
                  <a:gd name="T7" fmla="*/ 0 h 53"/>
                  <a:gd name="T8" fmla="*/ 20 w 20"/>
                  <a:gd name="T9" fmla="*/ 11 h 53"/>
                  <a:gd name="T10" fmla="*/ 11 w 20"/>
                  <a:gd name="T11" fmla="*/ 21 h 53"/>
                  <a:gd name="T12" fmla="*/ 11 w 20"/>
                  <a:gd name="T13" fmla="*/ 13 h 53"/>
                  <a:gd name="T14" fmla="*/ 20 w 20"/>
                  <a:gd name="T15" fmla="*/ 1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53">
                    <a:moveTo>
                      <a:pt x="11" y="53"/>
                    </a:moveTo>
                    <a:cubicBezTo>
                      <a:pt x="0" y="53"/>
                      <a:pt x="0" y="53"/>
                      <a:pt x="0" y="53"/>
                    </a:cubicBezTo>
                    <a:cubicBezTo>
                      <a:pt x="0" y="11"/>
                      <a:pt x="0" y="11"/>
                      <a:pt x="0" y="11"/>
                    </a:cubicBezTo>
                    <a:cubicBezTo>
                      <a:pt x="0" y="5"/>
                      <a:pt x="5" y="0"/>
                      <a:pt x="10" y="0"/>
                    </a:cubicBezTo>
                    <a:cubicBezTo>
                      <a:pt x="16" y="0"/>
                      <a:pt x="20" y="5"/>
                      <a:pt x="20" y="11"/>
                    </a:cubicBezTo>
                    <a:cubicBezTo>
                      <a:pt x="20" y="16"/>
                      <a:pt x="16" y="21"/>
                      <a:pt x="11" y="21"/>
                    </a:cubicBezTo>
                    <a:cubicBezTo>
                      <a:pt x="11" y="13"/>
                      <a:pt x="11" y="13"/>
                      <a:pt x="11" y="13"/>
                    </a:cubicBezTo>
                    <a:cubicBezTo>
                      <a:pt x="20" y="13"/>
                      <a:pt x="20" y="13"/>
                      <a:pt x="20" y="13"/>
                    </a:cubicBez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92">
                <a:extLst>
                  <a:ext uri="{FF2B5EF4-FFF2-40B4-BE49-F238E27FC236}">
                    <a16:creationId xmlns:a16="http://schemas.microsoft.com/office/drawing/2014/main" id="{6B96654E-BC82-4C82-8633-B4E006CFC015}"/>
                  </a:ext>
                </a:extLst>
              </p:cNvPr>
              <p:cNvSpPr>
                <a:spLocks/>
              </p:cNvSpPr>
              <p:nvPr/>
            </p:nvSpPr>
            <p:spPr bwMode="auto">
              <a:xfrm>
                <a:off x="6385856" y="2363154"/>
                <a:ext cx="238125" cy="100013"/>
              </a:xfrm>
              <a:custGeom>
                <a:avLst/>
                <a:gdLst>
                  <a:gd name="T0" fmla="*/ 40 w 50"/>
                  <a:gd name="T1" fmla="*/ 21 h 21"/>
                  <a:gd name="T2" fmla="*/ 50 w 50"/>
                  <a:gd name="T3" fmla="*/ 11 h 21"/>
                  <a:gd name="T4" fmla="*/ 40 w 50"/>
                  <a:gd name="T5" fmla="*/ 0 h 21"/>
                  <a:gd name="T6" fmla="*/ 0 w 50"/>
                  <a:gd name="T7" fmla="*/ 0 h 21"/>
                </a:gdLst>
                <a:ahLst/>
                <a:cxnLst>
                  <a:cxn ang="0">
                    <a:pos x="T0" y="T1"/>
                  </a:cxn>
                  <a:cxn ang="0">
                    <a:pos x="T2" y="T3"/>
                  </a:cxn>
                  <a:cxn ang="0">
                    <a:pos x="T4" y="T5"/>
                  </a:cxn>
                  <a:cxn ang="0">
                    <a:pos x="T6" y="T7"/>
                  </a:cxn>
                </a:cxnLst>
                <a:rect l="0" t="0" r="r" b="b"/>
                <a:pathLst>
                  <a:path w="50" h="21">
                    <a:moveTo>
                      <a:pt x="40" y="21"/>
                    </a:moveTo>
                    <a:cubicBezTo>
                      <a:pt x="45" y="21"/>
                      <a:pt x="50" y="16"/>
                      <a:pt x="50" y="11"/>
                    </a:cubicBezTo>
                    <a:cubicBezTo>
                      <a:pt x="50" y="5"/>
                      <a:pt x="45" y="0"/>
                      <a:pt x="40" y="0"/>
                    </a:cubicBezTo>
                    <a:cubicBezTo>
                      <a:pt x="0" y="0"/>
                      <a:pt x="0" y="0"/>
                      <a:pt x="0" y="0"/>
                    </a:cubicBez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2" name="Line 93">
                <a:extLst>
                  <a:ext uri="{FF2B5EF4-FFF2-40B4-BE49-F238E27FC236}">
                    <a16:creationId xmlns:a16="http://schemas.microsoft.com/office/drawing/2014/main" id="{1F9A8C2F-B99A-4D52-8425-26E9E1517D06}"/>
                  </a:ext>
                </a:extLst>
              </p:cNvPr>
              <p:cNvSpPr>
                <a:spLocks noChangeShapeType="1"/>
              </p:cNvSpPr>
              <p:nvPr/>
            </p:nvSpPr>
            <p:spPr bwMode="auto">
              <a:xfrm>
                <a:off x="6481106" y="2529842"/>
                <a:ext cx="61913" cy="0"/>
              </a:xfrm>
              <a:prstGeom prst="line">
                <a:avLst/>
              </a:prstGeom>
              <a:noFill/>
              <a:ln w="22225" cap="rnd">
                <a:solidFill>
                  <a:srgbClr val="CECEC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3" name="Line 94">
                <a:extLst>
                  <a:ext uri="{FF2B5EF4-FFF2-40B4-BE49-F238E27FC236}">
                    <a16:creationId xmlns:a16="http://schemas.microsoft.com/office/drawing/2014/main" id="{2F5305B4-C8D3-4741-888A-D98F6251F0CE}"/>
                  </a:ext>
                </a:extLst>
              </p:cNvPr>
              <p:cNvSpPr>
                <a:spLocks noChangeShapeType="1"/>
              </p:cNvSpPr>
              <p:nvPr/>
            </p:nvSpPr>
            <p:spPr bwMode="auto">
              <a:xfrm>
                <a:off x="6481106" y="2591754"/>
                <a:ext cx="61913" cy="0"/>
              </a:xfrm>
              <a:prstGeom prst="line">
                <a:avLst/>
              </a:prstGeom>
              <a:noFill/>
              <a:ln w="22225" cap="rnd">
                <a:solidFill>
                  <a:srgbClr val="CECEC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4" name="Line 95">
                <a:extLst>
                  <a:ext uri="{FF2B5EF4-FFF2-40B4-BE49-F238E27FC236}">
                    <a16:creationId xmlns:a16="http://schemas.microsoft.com/office/drawing/2014/main" id="{04762B33-3514-4898-B6E8-F9A6130E2077}"/>
                  </a:ext>
                </a:extLst>
              </p:cNvPr>
              <p:cNvSpPr>
                <a:spLocks noChangeShapeType="1"/>
              </p:cNvSpPr>
              <p:nvPr/>
            </p:nvSpPr>
            <p:spPr bwMode="auto">
              <a:xfrm>
                <a:off x="6481106" y="2653667"/>
                <a:ext cx="61913" cy="0"/>
              </a:xfrm>
              <a:prstGeom prst="line">
                <a:avLst/>
              </a:prstGeom>
              <a:noFill/>
              <a:ln w="22225" cap="rnd">
                <a:solidFill>
                  <a:srgbClr val="CECEC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96">
                <a:extLst>
                  <a:ext uri="{FF2B5EF4-FFF2-40B4-BE49-F238E27FC236}">
                    <a16:creationId xmlns:a16="http://schemas.microsoft.com/office/drawing/2014/main" id="{4B371568-2FED-40B5-8510-FD7E14AC1B55}"/>
                  </a:ext>
                </a:extLst>
              </p:cNvPr>
              <p:cNvSpPr>
                <a:spLocks/>
              </p:cNvSpPr>
              <p:nvPr/>
            </p:nvSpPr>
            <p:spPr bwMode="auto">
              <a:xfrm>
                <a:off x="6414431" y="2491742"/>
                <a:ext cx="38100" cy="28575"/>
              </a:xfrm>
              <a:custGeom>
                <a:avLst/>
                <a:gdLst>
                  <a:gd name="T0" fmla="*/ 0 w 24"/>
                  <a:gd name="T1" fmla="*/ 15 h 18"/>
                  <a:gd name="T2" fmla="*/ 6 w 24"/>
                  <a:gd name="T3" fmla="*/ 18 h 18"/>
                  <a:gd name="T4" fmla="*/ 24 w 24"/>
                  <a:gd name="T5" fmla="*/ 0 h 18"/>
                </a:gdLst>
                <a:ahLst/>
                <a:cxnLst>
                  <a:cxn ang="0">
                    <a:pos x="T0" y="T1"/>
                  </a:cxn>
                  <a:cxn ang="0">
                    <a:pos x="T2" y="T3"/>
                  </a:cxn>
                  <a:cxn ang="0">
                    <a:pos x="T4" y="T5"/>
                  </a:cxn>
                </a:cxnLst>
                <a:rect l="0" t="0" r="r" b="b"/>
                <a:pathLst>
                  <a:path w="24" h="18">
                    <a:moveTo>
                      <a:pt x="0" y="15"/>
                    </a:moveTo>
                    <a:lnTo>
                      <a:pt x="6" y="18"/>
                    </a:lnTo>
                    <a:lnTo>
                      <a:pt x="24" y="0"/>
                    </a:ln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97">
                <a:extLst>
                  <a:ext uri="{FF2B5EF4-FFF2-40B4-BE49-F238E27FC236}">
                    <a16:creationId xmlns:a16="http://schemas.microsoft.com/office/drawing/2014/main" id="{54FB176F-27E4-42DA-A7E7-0D8F134B741C}"/>
                  </a:ext>
                </a:extLst>
              </p:cNvPr>
              <p:cNvSpPr>
                <a:spLocks/>
              </p:cNvSpPr>
              <p:nvPr/>
            </p:nvSpPr>
            <p:spPr bwMode="auto">
              <a:xfrm>
                <a:off x="6414431" y="2553654"/>
                <a:ext cx="38100" cy="33338"/>
              </a:xfrm>
              <a:custGeom>
                <a:avLst/>
                <a:gdLst>
                  <a:gd name="T0" fmla="*/ 0 w 24"/>
                  <a:gd name="T1" fmla="*/ 15 h 21"/>
                  <a:gd name="T2" fmla="*/ 6 w 24"/>
                  <a:gd name="T3" fmla="*/ 21 h 21"/>
                  <a:gd name="T4" fmla="*/ 24 w 24"/>
                  <a:gd name="T5" fmla="*/ 0 h 21"/>
                </a:gdLst>
                <a:ahLst/>
                <a:cxnLst>
                  <a:cxn ang="0">
                    <a:pos x="T0" y="T1"/>
                  </a:cxn>
                  <a:cxn ang="0">
                    <a:pos x="T2" y="T3"/>
                  </a:cxn>
                  <a:cxn ang="0">
                    <a:pos x="T4" y="T5"/>
                  </a:cxn>
                </a:cxnLst>
                <a:rect l="0" t="0" r="r" b="b"/>
                <a:pathLst>
                  <a:path w="24" h="21">
                    <a:moveTo>
                      <a:pt x="0" y="15"/>
                    </a:moveTo>
                    <a:lnTo>
                      <a:pt x="6" y="21"/>
                    </a:lnTo>
                    <a:lnTo>
                      <a:pt x="24" y="0"/>
                    </a:ln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98">
                <a:extLst>
                  <a:ext uri="{FF2B5EF4-FFF2-40B4-BE49-F238E27FC236}">
                    <a16:creationId xmlns:a16="http://schemas.microsoft.com/office/drawing/2014/main" id="{C44F9DC7-235D-408D-AD2C-34B745219AF9}"/>
                  </a:ext>
                </a:extLst>
              </p:cNvPr>
              <p:cNvSpPr>
                <a:spLocks/>
              </p:cNvSpPr>
              <p:nvPr/>
            </p:nvSpPr>
            <p:spPr bwMode="auto">
              <a:xfrm>
                <a:off x="6652556" y="2453642"/>
                <a:ext cx="47625" cy="276225"/>
              </a:xfrm>
              <a:custGeom>
                <a:avLst/>
                <a:gdLst>
                  <a:gd name="T0" fmla="*/ 10 w 10"/>
                  <a:gd name="T1" fmla="*/ 52 h 58"/>
                  <a:gd name="T2" fmla="*/ 5 w 10"/>
                  <a:gd name="T3" fmla="*/ 58 h 58"/>
                  <a:gd name="T4" fmla="*/ 0 w 10"/>
                  <a:gd name="T5" fmla="*/ 53 h 58"/>
                  <a:gd name="T6" fmla="*/ 0 w 10"/>
                  <a:gd name="T7" fmla="*/ 4 h 58"/>
                  <a:gd name="T8" fmla="*/ 5 w 10"/>
                  <a:gd name="T9" fmla="*/ 0 h 58"/>
                  <a:gd name="T10" fmla="*/ 10 w 10"/>
                  <a:gd name="T11" fmla="*/ 4 h 58"/>
                  <a:gd name="T12" fmla="*/ 10 w 10"/>
                  <a:gd name="T13" fmla="*/ 52 h 58"/>
                </a:gdLst>
                <a:ahLst/>
                <a:cxnLst>
                  <a:cxn ang="0">
                    <a:pos x="T0" y="T1"/>
                  </a:cxn>
                  <a:cxn ang="0">
                    <a:pos x="T2" y="T3"/>
                  </a:cxn>
                  <a:cxn ang="0">
                    <a:pos x="T4" y="T5"/>
                  </a:cxn>
                  <a:cxn ang="0">
                    <a:pos x="T6" y="T7"/>
                  </a:cxn>
                  <a:cxn ang="0">
                    <a:pos x="T8" y="T9"/>
                  </a:cxn>
                  <a:cxn ang="0">
                    <a:pos x="T10" y="T11"/>
                  </a:cxn>
                  <a:cxn ang="0">
                    <a:pos x="T12" y="T13"/>
                  </a:cxn>
                </a:cxnLst>
                <a:rect l="0" t="0" r="r" b="b"/>
                <a:pathLst>
                  <a:path w="10" h="58">
                    <a:moveTo>
                      <a:pt x="10" y="52"/>
                    </a:moveTo>
                    <a:cubicBezTo>
                      <a:pt x="10" y="56"/>
                      <a:pt x="8" y="58"/>
                      <a:pt x="5" y="58"/>
                    </a:cubicBezTo>
                    <a:cubicBezTo>
                      <a:pt x="2" y="58"/>
                      <a:pt x="0" y="56"/>
                      <a:pt x="0" y="53"/>
                    </a:cubicBezTo>
                    <a:cubicBezTo>
                      <a:pt x="0" y="4"/>
                      <a:pt x="0" y="4"/>
                      <a:pt x="0" y="4"/>
                    </a:cubicBezTo>
                    <a:cubicBezTo>
                      <a:pt x="0" y="2"/>
                      <a:pt x="2" y="0"/>
                      <a:pt x="5" y="0"/>
                    </a:cubicBezTo>
                    <a:cubicBezTo>
                      <a:pt x="8" y="0"/>
                      <a:pt x="10" y="2"/>
                      <a:pt x="10" y="4"/>
                    </a:cubicBezTo>
                    <a:lnTo>
                      <a:pt x="10" y="52"/>
                    </a:lnTo>
                    <a:close/>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8" name="Line 99">
                <a:extLst>
                  <a:ext uri="{FF2B5EF4-FFF2-40B4-BE49-F238E27FC236}">
                    <a16:creationId xmlns:a16="http://schemas.microsoft.com/office/drawing/2014/main" id="{CAD188EB-1AD4-4EAD-823F-1B1B62421E53}"/>
                  </a:ext>
                </a:extLst>
              </p:cNvPr>
              <p:cNvSpPr>
                <a:spLocks noChangeShapeType="1"/>
              </p:cNvSpPr>
              <p:nvPr/>
            </p:nvSpPr>
            <p:spPr bwMode="auto">
              <a:xfrm>
                <a:off x="6652556" y="2691767"/>
                <a:ext cx="47625" cy="0"/>
              </a:xfrm>
              <a:prstGeom prst="line">
                <a:avLst/>
              </a:prstGeom>
              <a:noFill/>
              <a:ln w="22225" cap="rnd">
                <a:solidFill>
                  <a:srgbClr val="CECEC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9" name="Line 100">
                <a:extLst>
                  <a:ext uri="{FF2B5EF4-FFF2-40B4-BE49-F238E27FC236}">
                    <a16:creationId xmlns:a16="http://schemas.microsoft.com/office/drawing/2014/main" id="{6CDD2381-59F0-44F3-B571-EC59A7C0176F}"/>
                  </a:ext>
                </a:extLst>
              </p:cNvPr>
              <p:cNvSpPr>
                <a:spLocks noChangeShapeType="1"/>
              </p:cNvSpPr>
              <p:nvPr/>
            </p:nvSpPr>
            <p:spPr bwMode="auto">
              <a:xfrm>
                <a:off x="6652556" y="2591754"/>
                <a:ext cx="47625" cy="0"/>
              </a:xfrm>
              <a:prstGeom prst="line">
                <a:avLst/>
              </a:prstGeom>
              <a:noFill/>
              <a:ln w="22225" cap="rnd">
                <a:solidFill>
                  <a:srgbClr val="CECEC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0" name="Freeform 101">
                <a:extLst>
                  <a:ext uri="{FF2B5EF4-FFF2-40B4-BE49-F238E27FC236}">
                    <a16:creationId xmlns:a16="http://schemas.microsoft.com/office/drawing/2014/main" id="{8B410D53-22C2-4CD6-A4E2-AB0F3732448A}"/>
                  </a:ext>
                </a:extLst>
              </p:cNvPr>
              <p:cNvSpPr>
                <a:spLocks/>
              </p:cNvSpPr>
              <p:nvPr/>
            </p:nvSpPr>
            <p:spPr bwMode="auto">
              <a:xfrm>
                <a:off x="6623981" y="2472692"/>
                <a:ext cx="28575" cy="138113"/>
              </a:xfrm>
              <a:custGeom>
                <a:avLst/>
                <a:gdLst>
                  <a:gd name="T0" fmla="*/ 0 w 6"/>
                  <a:gd name="T1" fmla="*/ 29 h 29"/>
                  <a:gd name="T2" fmla="*/ 0 w 6"/>
                  <a:gd name="T3" fmla="*/ 5 h 29"/>
                  <a:gd name="T4" fmla="*/ 6 w 6"/>
                  <a:gd name="T5" fmla="*/ 0 h 29"/>
                </a:gdLst>
                <a:ahLst/>
                <a:cxnLst>
                  <a:cxn ang="0">
                    <a:pos x="T0" y="T1"/>
                  </a:cxn>
                  <a:cxn ang="0">
                    <a:pos x="T2" y="T3"/>
                  </a:cxn>
                  <a:cxn ang="0">
                    <a:pos x="T4" y="T5"/>
                  </a:cxn>
                </a:cxnLst>
                <a:rect l="0" t="0" r="r" b="b"/>
                <a:pathLst>
                  <a:path w="6" h="29">
                    <a:moveTo>
                      <a:pt x="0" y="29"/>
                    </a:moveTo>
                    <a:cubicBezTo>
                      <a:pt x="0" y="5"/>
                      <a:pt x="0" y="5"/>
                      <a:pt x="0" y="5"/>
                    </a:cubicBezTo>
                    <a:cubicBezTo>
                      <a:pt x="0" y="1"/>
                      <a:pt x="3" y="0"/>
                      <a:pt x="6" y="0"/>
                    </a:cubicBez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1" name="Group 30">
              <a:extLst>
                <a:ext uri="{FF2B5EF4-FFF2-40B4-BE49-F238E27FC236}">
                  <a16:creationId xmlns:a16="http://schemas.microsoft.com/office/drawing/2014/main" id="{4B65B53A-76E1-40E9-8CDE-90001246517A}"/>
                </a:ext>
              </a:extLst>
            </p:cNvPr>
            <p:cNvGrpSpPr/>
            <p:nvPr/>
          </p:nvGrpSpPr>
          <p:grpSpPr>
            <a:xfrm>
              <a:off x="11296921" y="395673"/>
              <a:ext cx="408212" cy="393004"/>
              <a:chOff x="10515355" y="1970325"/>
              <a:chExt cx="380904" cy="366713"/>
            </a:xfrm>
          </p:grpSpPr>
          <p:grpSp>
            <p:nvGrpSpPr>
              <p:cNvPr id="32" name="Group 31">
                <a:extLst>
                  <a:ext uri="{FF2B5EF4-FFF2-40B4-BE49-F238E27FC236}">
                    <a16:creationId xmlns:a16="http://schemas.microsoft.com/office/drawing/2014/main" id="{CAFE81E5-3A6C-4F3F-9B42-7EAADC103A4D}"/>
                  </a:ext>
                </a:extLst>
              </p:cNvPr>
              <p:cNvGrpSpPr/>
              <p:nvPr/>
            </p:nvGrpSpPr>
            <p:grpSpPr>
              <a:xfrm>
                <a:off x="10712999" y="1970325"/>
                <a:ext cx="183260" cy="240205"/>
                <a:chOff x="3337152" y="1438743"/>
                <a:chExt cx="280987" cy="368300"/>
              </a:xfrm>
            </p:grpSpPr>
            <p:sp>
              <p:nvSpPr>
                <p:cNvPr id="38" name="Freeform 11">
                  <a:extLst>
                    <a:ext uri="{FF2B5EF4-FFF2-40B4-BE49-F238E27FC236}">
                      <a16:creationId xmlns:a16="http://schemas.microsoft.com/office/drawing/2014/main" id="{9D3342AD-DF75-402F-97D6-41DD2F4F94BF}"/>
                    </a:ext>
                  </a:extLst>
                </p:cNvPr>
                <p:cNvSpPr>
                  <a:spLocks/>
                </p:cNvSpPr>
                <p:nvPr/>
              </p:nvSpPr>
              <p:spPr bwMode="auto">
                <a:xfrm>
                  <a:off x="3337152" y="1438743"/>
                  <a:ext cx="280987" cy="368300"/>
                </a:xfrm>
                <a:custGeom>
                  <a:avLst/>
                  <a:gdLst>
                    <a:gd name="T0" fmla="*/ 177 w 177"/>
                    <a:gd name="T1" fmla="*/ 232 h 232"/>
                    <a:gd name="T2" fmla="*/ 0 w 177"/>
                    <a:gd name="T3" fmla="*/ 232 h 232"/>
                    <a:gd name="T4" fmla="*/ 0 w 177"/>
                    <a:gd name="T5" fmla="*/ 0 h 232"/>
                    <a:gd name="T6" fmla="*/ 111 w 177"/>
                    <a:gd name="T7" fmla="*/ 0 h 232"/>
                    <a:gd name="T8" fmla="*/ 177 w 177"/>
                    <a:gd name="T9" fmla="*/ 63 h 232"/>
                    <a:gd name="T10" fmla="*/ 177 w 177"/>
                    <a:gd name="T11" fmla="*/ 232 h 232"/>
                  </a:gdLst>
                  <a:ahLst/>
                  <a:cxnLst>
                    <a:cxn ang="0">
                      <a:pos x="T0" y="T1"/>
                    </a:cxn>
                    <a:cxn ang="0">
                      <a:pos x="T2" y="T3"/>
                    </a:cxn>
                    <a:cxn ang="0">
                      <a:pos x="T4" y="T5"/>
                    </a:cxn>
                    <a:cxn ang="0">
                      <a:pos x="T6" y="T7"/>
                    </a:cxn>
                    <a:cxn ang="0">
                      <a:pos x="T8" y="T9"/>
                    </a:cxn>
                    <a:cxn ang="0">
                      <a:pos x="T10" y="T11"/>
                    </a:cxn>
                  </a:cxnLst>
                  <a:rect l="0" t="0" r="r" b="b"/>
                  <a:pathLst>
                    <a:path w="177" h="232">
                      <a:moveTo>
                        <a:pt x="177" y="232"/>
                      </a:moveTo>
                      <a:lnTo>
                        <a:pt x="0" y="232"/>
                      </a:lnTo>
                      <a:lnTo>
                        <a:pt x="0" y="0"/>
                      </a:lnTo>
                      <a:lnTo>
                        <a:pt x="111" y="0"/>
                      </a:lnTo>
                      <a:lnTo>
                        <a:pt x="177" y="63"/>
                      </a:lnTo>
                      <a:lnTo>
                        <a:pt x="177" y="232"/>
                      </a:lnTo>
                      <a:close/>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9" name="Freeform 12">
                  <a:extLst>
                    <a:ext uri="{FF2B5EF4-FFF2-40B4-BE49-F238E27FC236}">
                      <a16:creationId xmlns:a16="http://schemas.microsoft.com/office/drawing/2014/main" id="{4D6A34EE-C258-46CB-B2B3-39D934FEC924}"/>
                    </a:ext>
                  </a:extLst>
                </p:cNvPr>
                <p:cNvSpPr>
                  <a:spLocks/>
                </p:cNvSpPr>
                <p:nvPr/>
              </p:nvSpPr>
              <p:spPr bwMode="auto">
                <a:xfrm>
                  <a:off x="3513364" y="1438743"/>
                  <a:ext cx="104775" cy="100013"/>
                </a:xfrm>
                <a:custGeom>
                  <a:avLst/>
                  <a:gdLst>
                    <a:gd name="T0" fmla="*/ 0 w 66"/>
                    <a:gd name="T1" fmla="*/ 0 h 63"/>
                    <a:gd name="T2" fmla="*/ 0 w 66"/>
                    <a:gd name="T3" fmla="*/ 63 h 63"/>
                    <a:gd name="T4" fmla="*/ 66 w 66"/>
                    <a:gd name="T5" fmla="*/ 63 h 63"/>
                  </a:gdLst>
                  <a:ahLst/>
                  <a:cxnLst>
                    <a:cxn ang="0">
                      <a:pos x="T0" y="T1"/>
                    </a:cxn>
                    <a:cxn ang="0">
                      <a:pos x="T2" y="T3"/>
                    </a:cxn>
                    <a:cxn ang="0">
                      <a:pos x="T4" y="T5"/>
                    </a:cxn>
                  </a:cxnLst>
                  <a:rect l="0" t="0" r="r" b="b"/>
                  <a:pathLst>
                    <a:path w="66" h="63">
                      <a:moveTo>
                        <a:pt x="0" y="0"/>
                      </a:moveTo>
                      <a:lnTo>
                        <a:pt x="0" y="63"/>
                      </a:lnTo>
                      <a:lnTo>
                        <a:pt x="66" y="63"/>
                      </a:lnTo>
                    </a:path>
                  </a:pathLst>
                </a:custGeom>
                <a:noFill/>
                <a:ln w="22225" cap="flat">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0" name="Freeform 13">
                  <a:extLst>
                    <a:ext uri="{FF2B5EF4-FFF2-40B4-BE49-F238E27FC236}">
                      <a16:creationId xmlns:a16="http://schemas.microsoft.com/office/drawing/2014/main" id="{67DCAF59-F8E9-4B27-BBCC-639F6B22FC3D}"/>
                    </a:ext>
                  </a:extLst>
                </p:cNvPr>
                <p:cNvSpPr>
                  <a:spLocks/>
                </p:cNvSpPr>
                <p:nvPr/>
              </p:nvSpPr>
              <p:spPr bwMode="auto">
                <a:xfrm>
                  <a:off x="3389539" y="1595906"/>
                  <a:ext cx="176212" cy="95250"/>
                </a:xfrm>
                <a:custGeom>
                  <a:avLst/>
                  <a:gdLst>
                    <a:gd name="T0" fmla="*/ 0 w 111"/>
                    <a:gd name="T1" fmla="*/ 60 h 60"/>
                    <a:gd name="T2" fmla="*/ 42 w 111"/>
                    <a:gd name="T3" fmla="*/ 21 h 60"/>
                    <a:gd name="T4" fmla="*/ 72 w 111"/>
                    <a:gd name="T5" fmla="*/ 42 h 60"/>
                    <a:gd name="T6" fmla="*/ 111 w 111"/>
                    <a:gd name="T7" fmla="*/ 0 h 60"/>
                  </a:gdLst>
                  <a:ahLst/>
                  <a:cxnLst>
                    <a:cxn ang="0">
                      <a:pos x="T0" y="T1"/>
                    </a:cxn>
                    <a:cxn ang="0">
                      <a:pos x="T2" y="T3"/>
                    </a:cxn>
                    <a:cxn ang="0">
                      <a:pos x="T4" y="T5"/>
                    </a:cxn>
                    <a:cxn ang="0">
                      <a:pos x="T6" y="T7"/>
                    </a:cxn>
                  </a:cxnLst>
                  <a:rect l="0" t="0" r="r" b="b"/>
                  <a:pathLst>
                    <a:path w="111" h="60">
                      <a:moveTo>
                        <a:pt x="0" y="60"/>
                      </a:moveTo>
                      <a:lnTo>
                        <a:pt x="42" y="21"/>
                      </a:lnTo>
                      <a:lnTo>
                        <a:pt x="72" y="42"/>
                      </a:lnTo>
                      <a:lnTo>
                        <a:pt x="111" y="0"/>
                      </a:ln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1" name="Freeform 14">
                  <a:extLst>
                    <a:ext uri="{FF2B5EF4-FFF2-40B4-BE49-F238E27FC236}">
                      <a16:creationId xmlns:a16="http://schemas.microsoft.com/office/drawing/2014/main" id="{8BAAFA3A-ADD0-4D65-A164-F7477B8C9587}"/>
                    </a:ext>
                  </a:extLst>
                </p:cNvPr>
                <p:cNvSpPr>
                  <a:spLocks/>
                </p:cNvSpPr>
                <p:nvPr/>
              </p:nvSpPr>
              <p:spPr bwMode="auto">
                <a:xfrm>
                  <a:off x="3389539" y="1557806"/>
                  <a:ext cx="180975" cy="185738"/>
                </a:xfrm>
                <a:custGeom>
                  <a:avLst/>
                  <a:gdLst>
                    <a:gd name="T0" fmla="*/ 0 w 114"/>
                    <a:gd name="T1" fmla="*/ 0 h 117"/>
                    <a:gd name="T2" fmla="*/ 0 w 114"/>
                    <a:gd name="T3" fmla="*/ 117 h 117"/>
                    <a:gd name="T4" fmla="*/ 114 w 114"/>
                    <a:gd name="T5" fmla="*/ 117 h 117"/>
                  </a:gdLst>
                  <a:ahLst/>
                  <a:cxnLst>
                    <a:cxn ang="0">
                      <a:pos x="T0" y="T1"/>
                    </a:cxn>
                    <a:cxn ang="0">
                      <a:pos x="T2" y="T3"/>
                    </a:cxn>
                    <a:cxn ang="0">
                      <a:pos x="T4" y="T5"/>
                    </a:cxn>
                  </a:cxnLst>
                  <a:rect l="0" t="0" r="r" b="b"/>
                  <a:pathLst>
                    <a:path w="114" h="117">
                      <a:moveTo>
                        <a:pt x="0" y="0"/>
                      </a:moveTo>
                      <a:lnTo>
                        <a:pt x="0" y="117"/>
                      </a:lnTo>
                      <a:lnTo>
                        <a:pt x="114" y="117"/>
                      </a:ln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3" name="Group 32">
                <a:extLst>
                  <a:ext uri="{FF2B5EF4-FFF2-40B4-BE49-F238E27FC236}">
                    <a16:creationId xmlns:a16="http://schemas.microsoft.com/office/drawing/2014/main" id="{967DFF08-9FB2-49C5-A417-00D100BA0E9C}"/>
                  </a:ext>
                </a:extLst>
              </p:cNvPr>
              <p:cNvGrpSpPr/>
              <p:nvPr/>
            </p:nvGrpSpPr>
            <p:grpSpPr>
              <a:xfrm>
                <a:off x="10515355" y="2222738"/>
                <a:ext cx="338137" cy="114300"/>
                <a:chOff x="1749652" y="3207218"/>
                <a:chExt cx="338137" cy="114300"/>
              </a:xfrm>
            </p:grpSpPr>
            <p:sp>
              <p:nvSpPr>
                <p:cNvPr id="34" name="Rectangle 360">
                  <a:extLst>
                    <a:ext uri="{FF2B5EF4-FFF2-40B4-BE49-F238E27FC236}">
                      <a16:creationId xmlns:a16="http://schemas.microsoft.com/office/drawing/2014/main" id="{19FFC7D9-2625-4F0E-AF1A-7F915C85CA73}"/>
                    </a:ext>
                  </a:extLst>
                </p:cNvPr>
                <p:cNvSpPr>
                  <a:spLocks noChangeArrowheads="1"/>
                </p:cNvSpPr>
                <p:nvPr/>
              </p:nvSpPr>
              <p:spPr bwMode="auto">
                <a:xfrm>
                  <a:off x="1749652" y="3207218"/>
                  <a:ext cx="66675" cy="114300"/>
                </a:xfrm>
                <a:prstGeom prst="rect">
                  <a:avLst/>
                </a:prstGeom>
                <a:noFill/>
                <a:ln w="22225" cap="flat">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5" name="Freeform 361">
                  <a:extLst>
                    <a:ext uri="{FF2B5EF4-FFF2-40B4-BE49-F238E27FC236}">
                      <a16:creationId xmlns:a16="http://schemas.microsoft.com/office/drawing/2014/main" id="{5729F0EF-5168-41BC-ABE9-7636BB12A576}"/>
                    </a:ext>
                  </a:extLst>
                </p:cNvPr>
                <p:cNvSpPr>
                  <a:spLocks/>
                </p:cNvSpPr>
                <p:nvPr/>
              </p:nvSpPr>
              <p:spPr bwMode="auto">
                <a:xfrm>
                  <a:off x="1816327" y="3259605"/>
                  <a:ext cx="271462" cy="52388"/>
                </a:xfrm>
                <a:custGeom>
                  <a:avLst/>
                  <a:gdLst>
                    <a:gd name="T0" fmla="*/ 0 w 57"/>
                    <a:gd name="T1" fmla="*/ 11 h 11"/>
                    <a:gd name="T2" fmla="*/ 57 w 57"/>
                    <a:gd name="T3" fmla="*/ 11 h 11"/>
                    <a:gd name="T4" fmla="*/ 32 w 57"/>
                    <a:gd name="T5" fmla="*/ 0 h 11"/>
                    <a:gd name="T6" fmla="*/ 8 w 57"/>
                    <a:gd name="T7" fmla="*/ 0 h 11"/>
                  </a:gdLst>
                  <a:ahLst/>
                  <a:cxnLst>
                    <a:cxn ang="0">
                      <a:pos x="T0" y="T1"/>
                    </a:cxn>
                    <a:cxn ang="0">
                      <a:pos x="T2" y="T3"/>
                    </a:cxn>
                    <a:cxn ang="0">
                      <a:pos x="T4" y="T5"/>
                    </a:cxn>
                    <a:cxn ang="0">
                      <a:pos x="T6" y="T7"/>
                    </a:cxn>
                  </a:cxnLst>
                  <a:rect l="0" t="0" r="r" b="b"/>
                  <a:pathLst>
                    <a:path w="57" h="11">
                      <a:moveTo>
                        <a:pt x="0" y="11"/>
                      </a:moveTo>
                      <a:cubicBezTo>
                        <a:pt x="57" y="11"/>
                        <a:pt x="57" y="11"/>
                        <a:pt x="57" y="11"/>
                      </a:cubicBezTo>
                      <a:cubicBezTo>
                        <a:pt x="57" y="5"/>
                        <a:pt x="45" y="0"/>
                        <a:pt x="32" y="0"/>
                      </a:cubicBezTo>
                      <a:cubicBezTo>
                        <a:pt x="8" y="0"/>
                        <a:pt x="8" y="0"/>
                        <a:pt x="8" y="0"/>
                      </a:cubicBez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6" name="Freeform 362">
                  <a:extLst>
                    <a:ext uri="{FF2B5EF4-FFF2-40B4-BE49-F238E27FC236}">
                      <a16:creationId xmlns:a16="http://schemas.microsoft.com/office/drawing/2014/main" id="{076EB2C9-C750-4151-8EC8-E5A11DBAAAA1}"/>
                    </a:ext>
                  </a:extLst>
                </p:cNvPr>
                <p:cNvSpPr>
                  <a:spLocks/>
                </p:cNvSpPr>
                <p:nvPr/>
              </p:nvSpPr>
              <p:spPr bwMode="auto">
                <a:xfrm>
                  <a:off x="1816327" y="3221505"/>
                  <a:ext cx="119062" cy="38100"/>
                </a:xfrm>
                <a:custGeom>
                  <a:avLst/>
                  <a:gdLst>
                    <a:gd name="T0" fmla="*/ 0 w 25"/>
                    <a:gd name="T1" fmla="*/ 0 h 8"/>
                    <a:gd name="T2" fmla="*/ 12 w 25"/>
                    <a:gd name="T3" fmla="*/ 0 h 8"/>
                    <a:gd name="T4" fmla="*/ 25 w 25"/>
                    <a:gd name="T5" fmla="*/ 8 h 8"/>
                  </a:gdLst>
                  <a:ahLst/>
                  <a:cxnLst>
                    <a:cxn ang="0">
                      <a:pos x="T0" y="T1"/>
                    </a:cxn>
                    <a:cxn ang="0">
                      <a:pos x="T2" y="T3"/>
                    </a:cxn>
                    <a:cxn ang="0">
                      <a:pos x="T4" y="T5"/>
                    </a:cxn>
                  </a:cxnLst>
                  <a:rect l="0" t="0" r="r" b="b"/>
                  <a:pathLst>
                    <a:path w="25" h="8">
                      <a:moveTo>
                        <a:pt x="0" y="0"/>
                      </a:moveTo>
                      <a:cubicBezTo>
                        <a:pt x="12" y="0"/>
                        <a:pt x="12" y="0"/>
                        <a:pt x="12" y="0"/>
                      </a:cubicBezTo>
                      <a:cubicBezTo>
                        <a:pt x="19" y="1"/>
                        <a:pt x="23" y="6"/>
                        <a:pt x="25" y="8"/>
                      </a:cubicBezTo>
                    </a:path>
                  </a:pathLst>
                </a:custGeom>
                <a:noFill/>
                <a:ln w="22225" cap="flat">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7" name="Oval 363">
                  <a:extLst>
                    <a:ext uri="{FF2B5EF4-FFF2-40B4-BE49-F238E27FC236}">
                      <a16:creationId xmlns:a16="http://schemas.microsoft.com/office/drawing/2014/main" id="{AA7B274A-949A-49A4-BE05-67EF5C05D7DC}"/>
                    </a:ext>
                  </a:extLst>
                </p:cNvPr>
                <p:cNvSpPr>
                  <a:spLocks noChangeArrowheads="1"/>
                </p:cNvSpPr>
                <p:nvPr/>
              </p:nvSpPr>
              <p:spPr bwMode="auto">
                <a:xfrm>
                  <a:off x="1773465" y="3283418"/>
                  <a:ext cx="19050" cy="14288"/>
                </a:xfrm>
                <a:prstGeom prst="ellipse">
                  <a:avLst/>
                </a:prstGeom>
                <a:noFill/>
                <a:ln w="22225">
                  <a:solidFill>
                    <a:srgbClr val="CECECE"/>
                  </a:solid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42" name="Group 41">
              <a:extLst>
                <a:ext uri="{FF2B5EF4-FFF2-40B4-BE49-F238E27FC236}">
                  <a16:creationId xmlns:a16="http://schemas.microsoft.com/office/drawing/2014/main" id="{DEF34D03-85A0-469A-8966-1A513041B03E}"/>
                </a:ext>
              </a:extLst>
            </p:cNvPr>
            <p:cNvGrpSpPr/>
            <p:nvPr/>
          </p:nvGrpSpPr>
          <p:grpSpPr>
            <a:xfrm>
              <a:off x="10170101" y="395673"/>
              <a:ext cx="392799" cy="392800"/>
              <a:chOff x="2555894" y="2944028"/>
              <a:chExt cx="366713" cy="366713"/>
            </a:xfrm>
          </p:grpSpPr>
          <p:sp>
            <p:nvSpPr>
              <p:cNvPr id="43" name="Freeform 183">
                <a:extLst>
                  <a:ext uri="{FF2B5EF4-FFF2-40B4-BE49-F238E27FC236}">
                    <a16:creationId xmlns:a16="http://schemas.microsoft.com/office/drawing/2014/main" id="{0A619F2F-B44A-422F-8DF2-783228D2B31F}"/>
                  </a:ext>
                </a:extLst>
              </p:cNvPr>
              <p:cNvSpPr>
                <a:spLocks/>
              </p:cNvSpPr>
              <p:nvPr/>
            </p:nvSpPr>
            <p:spPr bwMode="auto">
              <a:xfrm>
                <a:off x="2555894" y="2944028"/>
                <a:ext cx="271463" cy="247650"/>
              </a:xfrm>
              <a:custGeom>
                <a:avLst/>
                <a:gdLst>
                  <a:gd name="T0" fmla="*/ 24 w 57"/>
                  <a:gd name="T1" fmla="*/ 47 h 52"/>
                  <a:gd name="T2" fmla="*/ 19 w 57"/>
                  <a:gd name="T3" fmla="*/ 45 h 52"/>
                  <a:gd name="T4" fmla="*/ 1 w 57"/>
                  <a:gd name="T5" fmla="*/ 52 h 52"/>
                  <a:gd name="T6" fmla="*/ 8 w 57"/>
                  <a:gd name="T7" fmla="*/ 40 h 52"/>
                  <a:gd name="T8" fmla="*/ 0 w 57"/>
                  <a:gd name="T9" fmla="*/ 23 h 52"/>
                  <a:gd name="T10" fmla="*/ 29 w 57"/>
                  <a:gd name="T11" fmla="*/ 0 h 52"/>
                  <a:gd name="T12" fmla="*/ 57 w 57"/>
                  <a:gd name="T13" fmla="*/ 23 h 52"/>
                </a:gdLst>
                <a:ahLst/>
                <a:cxnLst>
                  <a:cxn ang="0">
                    <a:pos x="T0" y="T1"/>
                  </a:cxn>
                  <a:cxn ang="0">
                    <a:pos x="T2" y="T3"/>
                  </a:cxn>
                  <a:cxn ang="0">
                    <a:pos x="T4" y="T5"/>
                  </a:cxn>
                  <a:cxn ang="0">
                    <a:pos x="T6" y="T7"/>
                  </a:cxn>
                  <a:cxn ang="0">
                    <a:pos x="T8" y="T9"/>
                  </a:cxn>
                  <a:cxn ang="0">
                    <a:pos x="T10" y="T11"/>
                  </a:cxn>
                  <a:cxn ang="0">
                    <a:pos x="T12" y="T13"/>
                  </a:cxn>
                </a:cxnLst>
                <a:rect l="0" t="0" r="r" b="b"/>
                <a:pathLst>
                  <a:path w="57" h="52">
                    <a:moveTo>
                      <a:pt x="24" y="47"/>
                    </a:moveTo>
                    <a:cubicBezTo>
                      <a:pt x="22" y="46"/>
                      <a:pt x="20" y="46"/>
                      <a:pt x="19" y="45"/>
                    </a:cubicBezTo>
                    <a:cubicBezTo>
                      <a:pt x="1" y="52"/>
                      <a:pt x="1" y="52"/>
                      <a:pt x="1" y="52"/>
                    </a:cubicBezTo>
                    <a:cubicBezTo>
                      <a:pt x="8" y="40"/>
                      <a:pt x="8" y="40"/>
                      <a:pt x="8" y="40"/>
                    </a:cubicBezTo>
                    <a:cubicBezTo>
                      <a:pt x="3" y="36"/>
                      <a:pt x="0" y="30"/>
                      <a:pt x="0" y="23"/>
                    </a:cubicBezTo>
                    <a:cubicBezTo>
                      <a:pt x="0" y="10"/>
                      <a:pt x="13" y="0"/>
                      <a:pt x="29" y="0"/>
                    </a:cubicBezTo>
                    <a:cubicBezTo>
                      <a:pt x="44" y="0"/>
                      <a:pt x="57" y="10"/>
                      <a:pt x="57" y="23"/>
                    </a:cubicBezTo>
                  </a:path>
                </a:pathLst>
              </a:custGeom>
              <a:noFill/>
              <a:ln w="22225"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4" name="Freeform 184">
                <a:extLst>
                  <a:ext uri="{FF2B5EF4-FFF2-40B4-BE49-F238E27FC236}">
                    <a16:creationId xmlns:a16="http://schemas.microsoft.com/office/drawing/2014/main" id="{94A09CC0-622F-4A0F-BE21-39585B62A23D}"/>
                  </a:ext>
                </a:extLst>
              </p:cNvPr>
              <p:cNvSpPr>
                <a:spLocks/>
              </p:cNvSpPr>
              <p:nvPr/>
            </p:nvSpPr>
            <p:spPr bwMode="auto">
              <a:xfrm>
                <a:off x="2698769" y="3096428"/>
                <a:ext cx="223838" cy="214313"/>
              </a:xfrm>
              <a:custGeom>
                <a:avLst/>
                <a:gdLst>
                  <a:gd name="T0" fmla="*/ 0 w 47"/>
                  <a:gd name="T1" fmla="*/ 20 h 45"/>
                  <a:gd name="T2" fmla="*/ 33 w 47"/>
                  <a:gd name="T3" fmla="*/ 39 h 45"/>
                  <a:gd name="T4" fmla="*/ 46 w 47"/>
                  <a:gd name="T5" fmla="*/ 44 h 45"/>
                  <a:gd name="T6" fmla="*/ 41 w 47"/>
                  <a:gd name="T7" fmla="*/ 34 h 45"/>
                  <a:gd name="T8" fmla="*/ 47 w 47"/>
                  <a:gd name="T9" fmla="*/ 20 h 45"/>
                  <a:gd name="T10" fmla="*/ 24 w 47"/>
                  <a:gd name="T11" fmla="*/ 0 h 45"/>
                  <a:gd name="T12" fmla="*/ 0 w 47"/>
                  <a:gd name="T13" fmla="*/ 20 h 45"/>
                </a:gdLst>
                <a:ahLst/>
                <a:cxnLst>
                  <a:cxn ang="0">
                    <a:pos x="T0" y="T1"/>
                  </a:cxn>
                  <a:cxn ang="0">
                    <a:pos x="T2" y="T3"/>
                  </a:cxn>
                  <a:cxn ang="0">
                    <a:pos x="T4" y="T5"/>
                  </a:cxn>
                  <a:cxn ang="0">
                    <a:pos x="T6" y="T7"/>
                  </a:cxn>
                  <a:cxn ang="0">
                    <a:pos x="T8" y="T9"/>
                  </a:cxn>
                  <a:cxn ang="0">
                    <a:pos x="T10" y="T11"/>
                  </a:cxn>
                  <a:cxn ang="0">
                    <a:pos x="T12" y="T13"/>
                  </a:cxn>
                </a:cxnLst>
                <a:rect l="0" t="0" r="r" b="b"/>
                <a:pathLst>
                  <a:path w="47" h="45">
                    <a:moveTo>
                      <a:pt x="0" y="20"/>
                    </a:moveTo>
                    <a:cubicBezTo>
                      <a:pt x="0" y="35"/>
                      <a:pt x="17" y="45"/>
                      <a:pt x="33" y="39"/>
                    </a:cubicBezTo>
                    <a:cubicBezTo>
                      <a:pt x="46" y="44"/>
                      <a:pt x="46" y="44"/>
                      <a:pt x="46" y="44"/>
                    </a:cubicBezTo>
                    <a:cubicBezTo>
                      <a:pt x="41" y="34"/>
                      <a:pt x="41" y="34"/>
                      <a:pt x="41" y="34"/>
                    </a:cubicBezTo>
                    <a:cubicBezTo>
                      <a:pt x="45" y="30"/>
                      <a:pt x="47" y="26"/>
                      <a:pt x="47" y="20"/>
                    </a:cubicBezTo>
                    <a:cubicBezTo>
                      <a:pt x="47" y="10"/>
                      <a:pt x="37" y="0"/>
                      <a:pt x="24" y="0"/>
                    </a:cubicBezTo>
                    <a:cubicBezTo>
                      <a:pt x="11" y="0"/>
                      <a:pt x="0" y="10"/>
                      <a:pt x="0" y="20"/>
                    </a:cubicBezTo>
                    <a:close/>
                  </a:path>
                </a:pathLst>
              </a:custGeom>
              <a:noFill/>
              <a:ln w="22225"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sp>
        <p:nvSpPr>
          <p:cNvPr id="45" name="Content Placeholder 2">
            <a:extLst>
              <a:ext uri="{FF2B5EF4-FFF2-40B4-BE49-F238E27FC236}">
                <a16:creationId xmlns:a16="http://schemas.microsoft.com/office/drawing/2014/main" id="{922E8A48-3DEC-2742-80A1-FC342E7650A0}"/>
              </a:ext>
            </a:extLst>
          </p:cNvPr>
          <p:cNvSpPr txBox="1">
            <a:spLocks/>
          </p:cNvSpPr>
          <p:nvPr/>
        </p:nvSpPr>
        <p:spPr>
          <a:xfrm>
            <a:off x="990600" y="1551998"/>
            <a:ext cx="8925560" cy="84749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US" dirty="0">
                <a:latin typeface="Arial" panose="020B0604020202020204" pitchFamily="34" charset="0"/>
              </a:rPr>
              <a:t>Many participants shared the issues they faced when they did not have the “money talk” with their families.</a:t>
            </a:r>
          </a:p>
        </p:txBody>
      </p:sp>
    </p:spTree>
    <p:extLst>
      <p:ext uri="{BB962C8B-B14F-4D97-AF65-F5344CB8AC3E}">
        <p14:creationId xmlns:p14="http://schemas.microsoft.com/office/powerpoint/2010/main" val="3234474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Define Your Vision</a:t>
            </a:r>
          </a:p>
        </p:txBody>
      </p:sp>
      <p:grpSp>
        <p:nvGrpSpPr>
          <p:cNvPr id="11" name="Group 10">
            <a:extLst>
              <a:ext uri="{FF2B5EF4-FFF2-40B4-BE49-F238E27FC236}">
                <a16:creationId xmlns:a16="http://schemas.microsoft.com/office/drawing/2014/main" id="{45370934-4886-4D43-A732-E06FCFBE2007}"/>
              </a:ext>
            </a:extLst>
          </p:cNvPr>
          <p:cNvGrpSpPr/>
          <p:nvPr/>
        </p:nvGrpSpPr>
        <p:grpSpPr>
          <a:xfrm>
            <a:off x="10170101" y="395673"/>
            <a:ext cx="1535032" cy="393004"/>
            <a:chOff x="10170101" y="395673"/>
            <a:chExt cx="1535032" cy="393004"/>
          </a:xfrm>
        </p:grpSpPr>
        <p:grpSp>
          <p:nvGrpSpPr>
            <p:cNvPr id="89" name="Group 88">
              <a:extLst>
                <a:ext uri="{FF2B5EF4-FFF2-40B4-BE49-F238E27FC236}">
                  <a16:creationId xmlns:a16="http://schemas.microsoft.com/office/drawing/2014/main" id="{E53F0402-3C10-425B-B676-69B31670CCEC}"/>
                </a:ext>
              </a:extLst>
            </p:cNvPr>
            <p:cNvGrpSpPr/>
            <p:nvPr/>
          </p:nvGrpSpPr>
          <p:grpSpPr>
            <a:xfrm>
              <a:off x="10733409" y="395673"/>
              <a:ext cx="393003" cy="393004"/>
              <a:chOff x="6333469" y="2363154"/>
              <a:chExt cx="366712" cy="366713"/>
            </a:xfrm>
          </p:grpSpPr>
          <p:sp>
            <p:nvSpPr>
              <p:cNvPr id="104" name="Rectangle 90">
                <a:extLst>
                  <a:ext uri="{FF2B5EF4-FFF2-40B4-BE49-F238E27FC236}">
                    <a16:creationId xmlns:a16="http://schemas.microsoft.com/office/drawing/2014/main" id="{DE7FA97A-CF7F-4ECA-9D3C-7603FA8B4B35}"/>
                  </a:ext>
                </a:extLst>
              </p:cNvPr>
              <p:cNvSpPr>
                <a:spLocks noChangeArrowheads="1"/>
              </p:cNvSpPr>
              <p:nvPr/>
            </p:nvSpPr>
            <p:spPr bwMode="auto">
              <a:xfrm>
                <a:off x="6385856" y="2463167"/>
                <a:ext cx="190500" cy="266700"/>
              </a:xfrm>
              <a:prstGeom prst="rect">
                <a:avLst/>
              </a:pr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5" name="Freeform 91">
                <a:extLst>
                  <a:ext uri="{FF2B5EF4-FFF2-40B4-BE49-F238E27FC236}">
                    <a16:creationId xmlns:a16="http://schemas.microsoft.com/office/drawing/2014/main" id="{0C259154-B9FA-429B-8670-972AB111CCA8}"/>
                  </a:ext>
                </a:extLst>
              </p:cNvPr>
              <p:cNvSpPr>
                <a:spLocks/>
              </p:cNvSpPr>
              <p:nvPr/>
            </p:nvSpPr>
            <p:spPr bwMode="auto">
              <a:xfrm>
                <a:off x="6333469" y="2363154"/>
                <a:ext cx="95250" cy="252413"/>
              </a:xfrm>
              <a:custGeom>
                <a:avLst/>
                <a:gdLst>
                  <a:gd name="T0" fmla="*/ 11 w 20"/>
                  <a:gd name="T1" fmla="*/ 53 h 53"/>
                  <a:gd name="T2" fmla="*/ 0 w 20"/>
                  <a:gd name="T3" fmla="*/ 53 h 53"/>
                  <a:gd name="T4" fmla="*/ 0 w 20"/>
                  <a:gd name="T5" fmla="*/ 11 h 53"/>
                  <a:gd name="T6" fmla="*/ 10 w 20"/>
                  <a:gd name="T7" fmla="*/ 0 h 53"/>
                  <a:gd name="T8" fmla="*/ 20 w 20"/>
                  <a:gd name="T9" fmla="*/ 11 h 53"/>
                  <a:gd name="T10" fmla="*/ 11 w 20"/>
                  <a:gd name="T11" fmla="*/ 21 h 53"/>
                  <a:gd name="T12" fmla="*/ 11 w 20"/>
                  <a:gd name="T13" fmla="*/ 13 h 53"/>
                  <a:gd name="T14" fmla="*/ 20 w 20"/>
                  <a:gd name="T15" fmla="*/ 1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53">
                    <a:moveTo>
                      <a:pt x="11" y="53"/>
                    </a:moveTo>
                    <a:cubicBezTo>
                      <a:pt x="0" y="53"/>
                      <a:pt x="0" y="53"/>
                      <a:pt x="0" y="53"/>
                    </a:cubicBezTo>
                    <a:cubicBezTo>
                      <a:pt x="0" y="11"/>
                      <a:pt x="0" y="11"/>
                      <a:pt x="0" y="11"/>
                    </a:cubicBezTo>
                    <a:cubicBezTo>
                      <a:pt x="0" y="5"/>
                      <a:pt x="5" y="0"/>
                      <a:pt x="10" y="0"/>
                    </a:cubicBezTo>
                    <a:cubicBezTo>
                      <a:pt x="16" y="0"/>
                      <a:pt x="20" y="5"/>
                      <a:pt x="20" y="11"/>
                    </a:cubicBezTo>
                    <a:cubicBezTo>
                      <a:pt x="20" y="16"/>
                      <a:pt x="16" y="21"/>
                      <a:pt x="11" y="21"/>
                    </a:cubicBezTo>
                    <a:cubicBezTo>
                      <a:pt x="11" y="13"/>
                      <a:pt x="11" y="13"/>
                      <a:pt x="11" y="13"/>
                    </a:cubicBezTo>
                    <a:cubicBezTo>
                      <a:pt x="20" y="13"/>
                      <a:pt x="20" y="13"/>
                      <a:pt x="20" y="13"/>
                    </a:cubicBezTo>
                  </a:path>
                </a:pathLst>
              </a:cu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6" name="Freeform 92">
                <a:extLst>
                  <a:ext uri="{FF2B5EF4-FFF2-40B4-BE49-F238E27FC236}">
                    <a16:creationId xmlns:a16="http://schemas.microsoft.com/office/drawing/2014/main" id="{648940EC-1EB7-4CFA-A044-DA4905BFE549}"/>
                  </a:ext>
                </a:extLst>
              </p:cNvPr>
              <p:cNvSpPr>
                <a:spLocks/>
              </p:cNvSpPr>
              <p:nvPr/>
            </p:nvSpPr>
            <p:spPr bwMode="auto">
              <a:xfrm>
                <a:off x="6385856" y="2363154"/>
                <a:ext cx="238125" cy="100013"/>
              </a:xfrm>
              <a:custGeom>
                <a:avLst/>
                <a:gdLst>
                  <a:gd name="T0" fmla="*/ 40 w 50"/>
                  <a:gd name="T1" fmla="*/ 21 h 21"/>
                  <a:gd name="T2" fmla="*/ 50 w 50"/>
                  <a:gd name="T3" fmla="*/ 11 h 21"/>
                  <a:gd name="T4" fmla="*/ 40 w 50"/>
                  <a:gd name="T5" fmla="*/ 0 h 21"/>
                  <a:gd name="T6" fmla="*/ 0 w 50"/>
                  <a:gd name="T7" fmla="*/ 0 h 21"/>
                </a:gdLst>
                <a:ahLst/>
                <a:cxnLst>
                  <a:cxn ang="0">
                    <a:pos x="T0" y="T1"/>
                  </a:cxn>
                  <a:cxn ang="0">
                    <a:pos x="T2" y="T3"/>
                  </a:cxn>
                  <a:cxn ang="0">
                    <a:pos x="T4" y="T5"/>
                  </a:cxn>
                  <a:cxn ang="0">
                    <a:pos x="T6" y="T7"/>
                  </a:cxn>
                </a:cxnLst>
                <a:rect l="0" t="0" r="r" b="b"/>
                <a:pathLst>
                  <a:path w="50" h="21">
                    <a:moveTo>
                      <a:pt x="40" y="21"/>
                    </a:moveTo>
                    <a:cubicBezTo>
                      <a:pt x="45" y="21"/>
                      <a:pt x="50" y="16"/>
                      <a:pt x="50" y="11"/>
                    </a:cubicBezTo>
                    <a:cubicBezTo>
                      <a:pt x="50" y="5"/>
                      <a:pt x="45" y="0"/>
                      <a:pt x="40" y="0"/>
                    </a:cubicBezTo>
                    <a:cubicBezTo>
                      <a:pt x="0" y="0"/>
                      <a:pt x="0" y="0"/>
                      <a:pt x="0" y="0"/>
                    </a:cubicBezTo>
                  </a:path>
                </a:pathLst>
              </a:cu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7" name="Line 93">
                <a:extLst>
                  <a:ext uri="{FF2B5EF4-FFF2-40B4-BE49-F238E27FC236}">
                    <a16:creationId xmlns:a16="http://schemas.microsoft.com/office/drawing/2014/main" id="{657D7E7B-2092-4E58-A5B9-150D38716536}"/>
                  </a:ext>
                </a:extLst>
              </p:cNvPr>
              <p:cNvSpPr>
                <a:spLocks noChangeShapeType="1"/>
              </p:cNvSpPr>
              <p:nvPr/>
            </p:nvSpPr>
            <p:spPr bwMode="auto">
              <a:xfrm>
                <a:off x="6481106" y="2529842"/>
                <a:ext cx="61913" cy="0"/>
              </a:xfrm>
              <a:prstGeom prst="line">
                <a:avLst/>
              </a:prstGeom>
              <a:noFill/>
              <a:ln w="22225"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8" name="Line 94">
                <a:extLst>
                  <a:ext uri="{FF2B5EF4-FFF2-40B4-BE49-F238E27FC236}">
                    <a16:creationId xmlns:a16="http://schemas.microsoft.com/office/drawing/2014/main" id="{D5A9209D-6C3B-4077-B9C9-5F497F4B299D}"/>
                  </a:ext>
                </a:extLst>
              </p:cNvPr>
              <p:cNvSpPr>
                <a:spLocks noChangeShapeType="1"/>
              </p:cNvSpPr>
              <p:nvPr/>
            </p:nvSpPr>
            <p:spPr bwMode="auto">
              <a:xfrm>
                <a:off x="6481106" y="2591754"/>
                <a:ext cx="61913" cy="0"/>
              </a:xfrm>
              <a:prstGeom prst="line">
                <a:avLst/>
              </a:prstGeom>
              <a:noFill/>
              <a:ln w="22225"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9" name="Line 95">
                <a:extLst>
                  <a:ext uri="{FF2B5EF4-FFF2-40B4-BE49-F238E27FC236}">
                    <a16:creationId xmlns:a16="http://schemas.microsoft.com/office/drawing/2014/main" id="{7DC9413F-15A2-4098-98E9-A9A97CBB8235}"/>
                  </a:ext>
                </a:extLst>
              </p:cNvPr>
              <p:cNvSpPr>
                <a:spLocks noChangeShapeType="1"/>
              </p:cNvSpPr>
              <p:nvPr/>
            </p:nvSpPr>
            <p:spPr bwMode="auto">
              <a:xfrm>
                <a:off x="6481106" y="2653667"/>
                <a:ext cx="61913" cy="0"/>
              </a:xfrm>
              <a:prstGeom prst="line">
                <a:avLst/>
              </a:prstGeom>
              <a:noFill/>
              <a:ln w="22225"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0" name="Freeform 96">
                <a:extLst>
                  <a:ext uri="{FF2B5EF4-FFF2-40B4-BE49-F238E27FC236}">
                    <a16:creationId xmlns:a16="http://schemas.microsoft.com/office/drawing/2014/main" id="{0E619F74-B145-40C8-898D-EFC440E2CC66}"/>
                  </a:ext>
                </a:extLst>
              </p:cNvPr>
              <p:cNvSpPr>
                <a:spLocks/>
              </p:cNvSpPr>
              <p:nvPr/>
            </p:nvSpPr>
            <p:spPr bwMode="auto">
              <a:xfrm>
                <a:off x="6414431" y="2491742"/>
                <a:ext cx="38100" cy="28575"/>
              </a:xfrm>
              <a:custGeom>
                <a:avLst/>
                <a:gdLst>
                  <a:gd name="T0" fmla="*/ 0 w 24"/>
                  <a:gd name="T1" fmla="*/ 15 h 18"/>
                  <a:gd name="T2" fmla="*/ 6 w 24"/>
                  <a:gd name="T3" fmla="*/ 18 h 18"/>
                  <a:gd name="T4" fmla="*/ 24 w 24"/>
                  <a:gd name="T5" fmla="*/ 0 h 18"/>
                </a:gdLst>
                <a:ahLst/>
                <a:cxnLst>
                  <a:cxn ang="0">
                    <a:pos x="T0" y="T1"/>
                  </a:cxn>
                  <a:cxn ang="0">
                    <a:pos x="T2" y="T3"/>
                  </a:cxn>
                  <a:cxn ang="0">
                    <a:pos x="T4" y="T5"/>
                  </a:cxn>
                </a:cxnLst>
                <a:rect l="0" t="0" r="r" b="b"/>
                <a:pathLst>
                  <a:path w="24" h="18">
                    <a:moveTo>
                      <a:pt x="0" y="15"/>
                    </a:moveTo>
                    <a:lnTo>
                      <a:pt x="6" y="18"/>
                    </a:lnTo>
                    <a:lnTo>
                      <a:pt x="24" y="0"/>
                    </a:lnTo>
                  </a:path>
                </a:pathLst>
              </a:cu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1" name="Freeform 97">
                <a:extLst>
                  <a:ext uri="{FF2B5EF4-FFF2-40B4-BE49-F238E27FC236}">
                    <a16:creationId xmlns:a16="http://schemas.microsoft.com/office/drawing/2014/main" id="{17CB3244-2338-44A6-86A7-9A91D05E65E8}"/>
                  </a:ext>
                </a:extLst>
              </p:cNvPr>
              <p:cNvSpPr>
                <a:spLocks/>
              </p:cNvSpPr>
              <p:nvPr/>
            </p:nvSpPr>
            <p:spPr bwMode="auto">
              <a:xfrm>
                <a:off x="6414431" y="2553654"/>
                <a:ext cx="38100" cy="33338"/>
              </a:xfrm>
              <a:custGeom>
                <a:avLst/>
                <a:gdLst>
                  <a:gd name="T0" fmla="*/ 0 w 24"/>
                  <a:gd name="T1" fmla="*/ 15 h 21"/>
                  <a:gd name="T2" fmla="*/ 6 w 24"/>
                  <a:gd name="T3" fmla="*/ 21 h 21"/>
                  <a:gd name="T4" fmla="*/ 24 w 24"/>
                  <a:gd name="T5" fmla="*/ 0 h 21"/>
                </a:gdLst>
                <a:ahLst/>
                <a:cxnLst>
                  <a:cxn ang="0">
                    <a:pos x="T0" y="T1"/>
                  </a:cxn>
                  <a:cxn ang="0">
                    <a:pos x="T2" y="T3"/>
                  </a:cxn>
                  <a:cxn ang="0">
                    <a:pos x="T4" y="T5"/>
                  </a:cxn>
                </a:cxnLst>
                <a:rect l="0" t="0" r="r" b="b"/>
                <a:pathLst>
                  <a:path w="24" h="21">
                    <a:moveTo>
                      <a:pt x="0" y="15"/>
                    </a:moveTo>
                    <a:lnTo>
                      <a:pt x="6" y="21"/>
                    </a:lnTo>
                    <a:lnTo>
                      <a:pt x="24" y="0"/>
                    </a:lnTo>
                  </a:path>
                </a:pathLst>
              </a:cu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2" name="Freeform 98">
                <a:extLst>
                  <a:ext uri="{FF2B5EF4-FFF2-40B4-BE49-F238E27FC236}">
                    <a16:creationId xmlns:a16="http://schemas.microsoft.com/office/drawing/2014/main" id="{426CBC84-91EC-42E5-98C9-AAB6D560957F}"/>
                  </a:ext>
                </a:extLst>
              </p:cNvPr>
              <p:cNvSpPr>
                <a:spLocks/>
              </p:cNvSpPr>
              <p:nvPr/>
            </p:nvSpPr>
            <p:spPr bwMode="auto">
              <a:xfrm>
                <a:off x="6652556" y="2453642"/>
                <a:ext cx="47625" cy="276225"/>
              </a:xfrm>
              <a:custGeom>
                <a:avLst/>
                <a:gdLst>
                  <a:gd name="T0" fmla="*/ 10 w 10"/>
                  <a:gd name="T1" fmla="*/ 52 h 58"/>
                  <a:gd name="T2" fmla="*/ 5 w 10"/>
                  <a:gd name="T3" fmla="*/ 58 h 58"/>
                  <a:gd name="T4" fmla="*/ 0 w 10"/>
                  <a:gd name="T5" fmla="*/ 53 h 58"/>
                  <a:gd name="T6" fmla="*/ 0 w 10"/>
                  <a:gd name="T7" fmla="*/ 4 h 58"/>
                  <a:gd name="T8" fmla="*/ 5 w 10"/>
                  <a:gd name="T9" fmla="*/ 0 h 58"/>
                  <a:gd name="T10" fmla="*/ 10 w 10"/>
                  <a:gd name="T11" fmla="*/ 4 h 58"/>
                  <a:gd name="T12" fmla="*/ 10 w 10"/>
                  <a:gd name="T13" fmla="*/ 52 h 58"/>
                </a:gdLst>
                <a:ahLst/>
                <a:cxnLst>
                  <a:cxn ang="0">
                    <a:pos x="T0" y="T1"/>
                  </a:cxn>
                  <a:cxn ang="0">
                    <a:pos x="T2" y="T3"/>
                  </a:cxn>
                  <a:cxn ang="0">
                    <a:pos x="T4" y="T5"/>
                  </a:cxn>
                  <a:cxn ang="0">
                    <a:pos x="T6" y="T7"/>
                  </a:cxn>
                  <a:cxn ang="0">
                    <a:pos x="T8" y="T9"/>
                  </a:cxn>
                  <a:cxn ang="0">
                    <a:pos x="T10" y="T11"/>
                  </a:cxn>
                  <a:cxn ang="0">
                    <a:pos x="T12" y="T13"/>
                  </a:cxn>
                </a:cxnLst>
                <a:rect l="0" t="0" r="r" b="b"/>
                <a:pathLst>
                  <a:path w="10" h="58">
                    <a:moveTo>
                      <a:pt x="10" y="52"/>
                    </a:moveTo>
                    <a:cubicBezTo>
                      <a:pt x="10" y="56"/>
                      <a:pt x="8" y="58"/>
                      <a:pt x="5" y="58"/>
                    </a:cubicBezTo>
                    <a:cubicBezTo>
                      <a:pt x="2" y="58"/>
                      <a:pt x="0" y="56"/>
                      <a:pt x="0" y="53"/>
                    </a:cubicBezTo>
                    <a:cubicBezTo>
                      <a:pt x="0" y="4"/>
                      <a:pt x="0" y="4"/>
                      <a:pt x="0" y="4"/>
                    </a:cubicBezTo>
                    <a:cubicBezTo>
                      <a:pt x="0" y="2"/>
                      <a:pt x="2" y="0"/>
                      <a:pt x="5" y="0"/>
                    </a:cubicBezTo>
                    <a:cubicBezTo>
                      <a:pt x="8" y="0"/>
                      <a:pt x="10" y="2"/>
                      <a:pt x="10" y="4"/>
                    </a:cubicBezTo>
                    <a:lnTo>
                      <a:pt x="10" y="52"/>
                    </a:lnTo>
                    <a:close/>
                  </a:path>
                </a:pathLst>
              </a:cu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3" name="Line 99">
                <a:extLst>
                  <a:ext uri="{FF2B5EF4-FFF2-40B4-BE49-F238E27FC236}">
                    <a16:creationId xmlns:a16="http://schemas.microsoft.com/office/drawing/2014/main" id="{247CD75C-3599-4741-B315-6EE5A7260E67}"/>
                  </a:ext>
                </a:extLst>
              </p:cNvPr>
              <p:cNvSpPr>
                <a:spLocks noChangeShapeType="1"/>
              </p:cNvSpPr>
              <p:nvPr/>
            </p:nvSpPr>
            <p:spPr bwMode="auto">
              <a:xfrm>
                <a:off x="6652556" y="2691767"/>
                <a:ext cx="47625" cy="0"/>
              </a:xfrm>
              <a:prstGeom prst="line">
                <a:avLst/>
              </a:prstGeom>
              <a:noFill/>
              <a:ln w="22225"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4" name="Line 100">
                <a:extLst>
                  <a:ext uri="{FF2B5EF4-FFF2-40B4-BE49-F238E27FC236}">
                    <a16:creationId xmlns:a16="http://schemas.microsoft.com/office/drawing/2014/main" id="{506AAA43-2DD0-4E93-911C-DBF9BAB3CD69}"/>
                  </a:ext>
                </a:extLst>
              </p:cNvPr>
              <p:cNvSpPr>
                <a:spLocks noChangeShapeType="1"/>
              </p:cNvSpPr>
              <p:nvPr/>
            </p:nvSpPr>
            <p:spPr bwMode="auto">
              <a:xfrm>
                <a:off x="6652556" y="2591754"/>
                <a:ext cx="47625" cy="0"/>
              </a:xfrm>
              <a:prstGeom prst="line">
                <a:avLst/>
              </a:prstGeom>
              <a:noFill/>
              <a:ln w="22225"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5" name="Freeform 101">
                <a:extLst>
                  <a:ext uri="{FF2B5EF4-FFF2-40B4-BE49-F238E27FC236}">
                    <a16:creationId xmlns:a16="http://schemas.microsoft.com/office/drawing/2014/main" id="{C17F2C2F-93B9-4255-9F21-A7A76E275FA1}"/>
                  </a:ext>
                </a:extLst>
              </p:cNvPr>
              <p:cNvSpPr>
                <a:spLocks/>
              </p:cNvSpPr>
              <p:nvPr/>
            </p:nvSpPr>
            <p:spPr bwMode="auto">
              <a:xfrm>
                <a:off x="6623981" y="2472692"/>
                <a:ext cx="28575" cy="138113"/>
              </a:xfrm>
              <a:custGeom>
                <a:avLst/>
                <a:gdLst>
                  <a:gd name="T0" fmla="*/ 0 w 6"/>
                  <a:gd name="T1" fmla="*/ 29 h 29"/>
                  <a:gd name="T2" fmla="*/ 0 w 6"/>
                  <a:gd name="T3" fmla="*/ 5 h 29"/>
                  <a:gd name="T4" fmla="*/ 6 w 6"/>
                  <a:gd name="T5" fmla="*/ 0 h 29"/>
                </a:gdLst>
                <a:ahLst/>
                <a:cxnLst>
                  <a:cxn ang="0">
                    <a:pos x="T0" y="T1"/>
                  </a:cxn>
                  <a:cxn ang="0">
                    <a:pos x="T2" y="T3"/>
                  </a:cxn>
                  <a:cxn ang="0">
                    <a:pos x="T4" y="T5"/>
                  </a:cxn>
                </a:cxnLst>
                <a:rect l="0" t="0" r="r" b="b"/>
                <a:pathLst>
                  <a:path w="6" h="29">
                    <a:moveTo>
                      <a:pt x="0" y="29"/>
                    </a:moveTo>
                    <a:cubicBezTo>
                      <a:pt x="0" y="5"/>
                      <a:pt x="0" y="5"/>
                      <a:pt x="0" y="5"/>
                    </a:cubicBezTo>
                    <a:cubicBezTo>
                      <a:pt x="0" y="1"/>
                      <a:pt x="3" y="0"/>
                      <a:pt x="6" y="0"/>
                    </a:cubicBezTo>
                  </a:path>
                </a:pathLst>
              </a:cu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90" name="Group 89">
              <a:extLst>
                <a:ext uri="{FF2B5EF4-FFF2-40B4-BE49-F238E27FC236}">
                  <a16:creationId xmlns:a16="http://schemas.microsoft.com/office/drawing/2014/main" id="{22C20E5F-2B1B-419F-8386-6EDE9F69F222}"/>
                </a:ext>
              </a:extLst>
            </p:cNvPr>
            <p:cNvGrpSpPr/>
            <p:nvPr/>
          </p:nvGrpSpPr>
          <p:grpSpPr>
            <a:xfrm>
              <a:off x="11296921" y="395673"/>
              <a:ext cx="408212" cy="393004"/>
              <a:chOff x="10515355" y="1970325"/>
              <a:chExt cx="380904" cy="366713"/>
            </a:xfrm>
          </p:grpSpPr>
          <p:grpSp>
            <p:nvGrpSpPr>
              <p:cNvPr id="94" name="Group 93">
                <a:extLst>
                  <a:ext uri="{FF2B5EF4-FFF2-40B4-BE49-F238E27FC236}">
                    <a16:creationId xmlns:a16="http://schemas.microsoft.com/office/drawing/2014/main" id="{0236A1EF-887D-4D34-AC0A-EBC78F564E87}"/>
                  </a:ext>
                </a:extLst>
              </p:cNvPr>
              <p:cNvGrpSpPr/>
              <p:nvPr/>
            </p:nvGrpSpPr>
            <p:grpSpPr>
              <a:xfrm>
                <a:off x="10712999" y="1970325"/>
                <a:ext cx="183260" cy="240205"/>
                <a:chOff x="3337152" y="1438743"/>
                <a:chExt cx="280987" cy="368300"/>
              </a:xfrm>
            </p:grpSpPr>
            <p:sp>
              <p:nvSpPr>
                <p:cNvPr id="100" name="Freeform 11">
                  <a:extLst>
                    <a:ext uri="{FF2B5EF4-FFF2-40B4-BE49-F238E27FC236}">
                      <a16:creationId xmlns:a16="http://schemas.microsoft.com/office/drawing/2014/main" id="{BBBB2BCC-DC73-44BC-AD75-B6C7E4BE35B2}"/>
                    </a:ext>
                  </a:extLst>
                </p:cNvPr>
                <p:cNvSpPr>
                  <a:spLocks/>
                </p:cNvSpPr>
                <p:nvPr/>
              </p:nvSpPr>
              <p:spPr bwMode="auto">
                <a:xfrm>
                  <a:off x="3337152" y="1438743"/>
                  <a:ext cx="280987" cy="368300"/>
                </a:xfrm>
                <a:custGeom>
                  <a:avLst/>
                  <a:gdLst>
                    <a:gd name="T0" fmla="*/ 177 w 177"/>
                    <a:gd name="T1" fmla="*/ 232 h 232"/>
                    <a:gd name="T2" fmla="*/ 0 w 177"/>
                    <a:gd name="T3" fmla="*/ 232 h 232"/>
                    <a:gd name="T4" fmla="*/ 0 w 177"/>
                    <a:gd name="T5" fmla="*/ 0 h 232"/>
                    <a:gd name="T6" fmla="*/ 111 w 177"/>
                    <a:gd name="T7" fmla="*/ 0 h 232"/>
                    <a:gd name="T8" fmla="*/ 177 w 177"/>
                    <a:gd name="T9" fmla="*/ 63 h 232"/>
                    <a:gd name="T10" fmla="*/ 177 w 177"/>
                    <a:gd name="T11" fmla="*/ 232 h 232"/>
                  </a:gdLst>
                  <a:ahLst/>
                  <a:cxnLst>
                    <a:cxn ang="0">
                      <a:pos x="T0" y="T1"/>
                    </a:cxn>
                    <a:cxn ang="0">
                      <a:pos x="T2" y="T3"/>
                    </a:cxn>
                    <a:cxn ang="0">
                      <a:pos x="T4" y="T5"/>
                    </a:cxn>
                    <a:cxn ang="0">
                      <a:pos x="T6" y="T7"/>
                    </a:cxn>
                    <a:cxn ang="0">
                      <a:pos x="T8" y="T9"/>
                    </a:cxn>
                    <a:cxn ang="0">
                      <a:pos x="T10" y="T11"/>
                    </a:cxn>
                  </a:cxnLst>
                  <a:rect l="0" t="0" r="r" b="b"/>
                  <a:pathLst>
                    <a:path w="177" h="232">
                      <a:moveTo>
                        <a:pt x="177" y="232"/>
                      </a:moveTo>
                      <a:lnTo>
                        <a:pt x="0" y="232"/>
                      </a:lnTo>
                      <a:lnTo>
                        <a:pt x="0" y="0"/>
                      </a:lnTo>
                      <a:lnTo>
                        <a:pt x="111" y="0"/>
                      </a:lnTo>
                      <a:lnTo>
                        <a:pt x="177" y="63"/>
                      </a:lnTo>
                      <a:lnTo>
                        <a:pt x="177" y="232"/>
                      </a:lnTo>
                      <a:close/>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1" name="Freeform 12">
                  <a:extLst>
                    <a:ext uri="{FF2B5EF4-FFF2-40B4-BE49-F238E27FC236}">
                      <a16:creationId xmlns:a16="http://schemas.microsoft.com/office/drawing/2014/main" id="{12091288-0EF7-42A3-B98C-D9EECAE927DA}"/>
                    </a:ext>
                  </a:extLst>
                </p:cNvPr>
                <p:cNvSpPr>
                  <a:spLocks/>
                </p:cNvSpPr>
                <p:nvPr/>
              </p:nvSpPr>
              <p:spPr bwMode="auto">
                <a:xfrm>
                  <a:off x="3513364" y="1438743"/>
                  <a:ext cx="104775" cy="100013"/>
                </a:xfrm>
                <a:custGeom>
                  <a:avLst/>
                  <a:gdLst>
                    <a:gd name="T0" fmla="*/ 0 w 66"/>
                    <a:gd name="T1" fmla="*/ 0 h 63"/>
                    <a:gd name="T2" fmla="*/ 0 w 66"/>
                    <a:gd name="T3" fmla="*/ 63 h 63"/>
                    <a:gd name="T4" fmla="*/ 66 w 66"/>
                    <a:gd name="T5" fmla="*/ 63 h 63"/>
                  </a:gdLst>
                  <a:ahLst/>
                  <a:cxnLst>
                    <a:cxn ang="0">
                      <a:pos x="T0" y="T1"/>
                    </a:cxn>
                    <a:cxn ang="0">
                      <a:pos x="T2" y="T3"/>
                    </a:cxn>
                    <a:cxn ang="0">
                      <a:pos x="T4" y="T5"/>
                    </a:cxn>
                  </a:cxnLst>
                  <a:rect l="0" t="0" r="r" b="b"/>
                  <a:pathLst>
                    <a:path w="66" h="63">
                      <a:moveTo>
                        <a:pt x="0" y="0"/>
                      </a:moveTo>
                      <a:lnTo>
                        <a:pt x="0" y="63"/>
                      </a:lnTo>
                      <a:lnTo>
                        <a:pt x="66" y="63"/>
                      </a:lnTo>
                    </a:path>
                  </a:pathLst>
                </a:custGeom>
                <a:noFill/>
                <a:ln w="22225" cap="flat">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2" name="Freeform 13">
                  <a:extLst>
                    <a:ext uri="{FF2B5EF4-FFF2-40B4-BE49-F238E27FC236}">
                      <a16:creationId xmlns:a16="http://schemas.microsoft.com/office/drawing/2014/main" id="{4D7F503A-4718-4B22-B4DA-5C51350469E0}"/>
                    </a:ext>
                  </a:extLst>
                </p:cNvPr>
                <p:cNvSpPr>
                  <a:spLocks/>
                </p:cNvSpPr>
                <p:nvPr/>
              </p:nvSpPr>
              <p:spPr bwMode="auto">
                <a:xfrm>
                  <a:off x="3389539" y="1595906"/>
                  <a:ext cx="176212" cy="95250"/>
                </a:xfrm>
                <a:custGeom>
                  <a:avLst/>
                  <a:gdLst>
                    <a:gd name="T0" fmla="*/ 0 w 111"/>
                    <a:gd name="T1" fmla="*/ 60 h 60"/>
                    <a:gd name="T2" fmla="*/ 42 w 111"/>
                    <a:gd name="T3" fmla="*/ 21 h 60"/>
                    <a:gd name="T4" fmla="*/ 72 w 111"/>
                    <a:gd name="T5" fmla="*/ 42 h 60"/>
                    <a:gd name="T6" fmla="*/ 111 w 111"/>
                    <a:gd name="T7" fmla="*/ 0 h 60"/>
                  </a:gdLst>
                  <a:ahLst/>
                  <a:cxnLst>
                    <a:cxn ang="0">
                      <a:pos x="T0" y="T1"/>
                    </a:cxn>
                    <a:cxn ang="0">
                      <a:pos x="T2" y="T3"/>
                    </a:cxn>
                    <a:cxn ang="0">
                      <a:pos x="T4" y="T5"/>
                    </a:cxn>
                    <a:cxn ang="0">
                      <a:pos x="T6" y="T7"/>
                    </a:cxn>
                  </a:cxnLst>
                  <a:rect l="0" t="0" r="r" b="b"/>
                  <a:pathLst>
                    <a:path w="111" h="60">
                      <a:moveTo>
                        <a:pt x="0" y="60"/>
                      </a:moveTo>
                      <a:lnTo>
                        <a:pt x="42" y="21"/>
                      </a:lnTo>
                      <a:lnTo>
                        <a:pt x="72" y="42"/>
                      </a:lnTo>
                      <a:lnTo>
                        <a:pt x="111" y="0"/>
                      </a:ln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3" name="Freeform 14">
                  <a:extLst>
                    <a:ext uri="{FF2B5EF4-FFF2-40B4-BE49-F238E27FC236}">
                      <a16:creationId xmlns:a16="http://schemas.microsoft.com/office/drawing/2014/main" id="{5FD85A74-A163-46D5-B47B-00F45333FE6D}"/>
                    </a:ext>
                  </a:extLst>
                </p:cNvPr>
                <p:cNvSpPr>
                  <a:spLocks/>
                </p:cNvSpPr>
                <p:nvPr/>
              </p:nvSpPr>
              <p:spPr bwMode="auto">
                <a:xfrm>
                  <a:off x="3389539" y="1557806"/>
                  <a:ext cx="180975" cy="185738"/>
                </a:xfrm>
                <a:custGeom>
                  <a:avLst/>
                  <a:gdLst>
                    <a:gd name="T0" fmla="*/ 0 w 114"/>
                    <a:gd name="T1" fmla="*/ 0 h 117"/>
                    <a:gd name="T2" fmla="*/ 0 w 114"/>
                    <a:gd name="T3" fmla="*/ 117 h 117"/>
                    <a:gd name="T4" fmla="*/ 114 w 114"/>
                    <a:gd name="T5" fmla="*/ 117 h 117"/>
                  </a:gdLst>
                  <a:ahLst/>
                  <a:cxnLst>
                    <a:cxn ang="0">
                      <a:pos x="T0" y="T1"/>
                    </a:cxn>
                    <a:cxn ang="0">
                      <a:pos x="T2" y="T3"/>
                    </a:cxn>
                    <a:cxn ang="0">
                      <a:pos x="T4" y="T5"/>
                    </a:cxn>
                  </a:cxnLst>
                  <a:rect l="0" t="0" r="r" b="b"/>
                  <a:pathLst>
                    <a:path w="114" h="117">
                      <a:moveTo>
                        <a:pt x="0" y="0"/>
                      </a:moveTo>
                      <a:lnTo>
                        <a:pt x="0" y="117"/>
                      </a:lnTo>
                      <a:lnTo>
                        <a:pt x="114" y="117"/>
                      </a:ln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95" name="Group 94">
                <a:extLst>
                  <a:ext uri="{FF2B5EF4-FFF2-40B4-BE49-F238E27FC236}">
                    <a16:creationId xmlns:a16="http://schemas.microsoft.com/office/drawing/2014/main" id="{B69FDCFC-22BA-4689-8D9B-6856D7C9E972}"/>
                  </a:ext>
                </a:extLst>
              </p:cNvPr>
              <p:cNvGrpSpPr/>
              <p:nvPr/>
            </p:nvGrpSpPr>
            <p:grpSpPr>
              <a:xfrm>
                <a:off x="10515355" y="2222738"/>
                <a:ext cx="338137" cy="114300"/>
                <a:chOff x="1749652" y="3207218"/>
                <a:chExt cx="338137" cy="114300"/>
              </a:xfrm>
            </p:grpSpPr>
            <p:sp>
              <p:nvSpPr>
                <p:cNvPr id="96" name="Rectangle 360">
                  <a:extLst>
                    <a:ext uri="{FF2B5EF4-FFF2-40B4-BE49-F238E27FC236}">
                      <a16:creationId xmlns:a16="http://schemas.microsoft.com/office/drawing/2014/main" id="{9290F769-56BD-42AC-BB76-9BFAD84A7CD7}"/>
                    </a:ext>
                  </a:extLst>
                </p:cNvPr>
                <p:cNvSpPr>
                  <a:spLocks noChangeArrowheads="1"/>
                </p:cNvSpPr>
                <p:nvPr/>
              </p:nvSpPr>
              <p:spPr bwMode="auto">
                <a:xfrm>
                  <a:off x="1749652" y="3207218"/>
                  <a:ext cx="66675" cy="114300"/>
                </a:xfrm>
                <a:prstGeom prst="rect">
                  <a:avLst/>
                </a:prstGeom>
                <a:noFill/>
                <a:ln w="22225" cap="flat">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7" name="Freeform 361">
                  <a:extLst>
                    <a:ext uri="{FF2B5EF4-FFF2-40B4-BE49-F238E27FC236}">
                      <a16:creationId xmlns:a16="http://schemas.microsoft.com/office/drawing/2014/main" id="{AAA35760-2984-44FB-BC3B-9735F4206E99}"/>
                    </a:ext>
                  </a:extLst>
                </p:cNvPr>
                <p:cNvSpPr>
                  <a:spLocks/>
                </p:cNvSpPr>
                <p:nvPr/>
              </p:nvSpPr>
              <p:spPr bwMode="auto">
                <a:xfrm>
                  <a:off x="1816327" y="3259605"/>
                  <a:ext cx="271462" cy="52388"/>
                </a:xfrm>
                <a:custGeom>
                  <a:avLst/>
                  <a:gdLst>
                    <a:gd name="T0" fmla="*/ 0 w 57"/>
                    <a:gd name="T1" fmla="*/ 11 h 11"/>
                    <a:gd name="T2" fmla="*/ 57 w 57"/>
                    <a:gd name="T3" fmla="*/ 11 h 11"/>
                    <a:gd name="T4" fmla="*/ 32 w 57"/>
                    <a:gd name="T5" fmla="*/ 0 h 11"/>
                    <a:gd name="T6" fmla="*/ 8 w 57"/>
                    <a:gd name="T7" fmla="*/ 0 h 11"/>
                  </a:gdLst>
                  <a:ahLst/>
                  <a:cxnLst>
                    <a:cxn ang="0">
                      <a:pos x="T0" y="T1"/>
                    </a:cxn>
                    <a:cxn ang="0">
                      <a:pos x="T2" y="T3"/>
                    </a:cxn>
                    <a:cxn ang="0">
                      <a:pos x="T4" y="T5"/>
                    </a:cxn>
                    <a:cxn ang="0">
                      <a:pos x="T6" y="T7"/>
                    </a:cxn>
                  </a:cxnLst>
                  <a:rect l="0" t="0" r="r" b="b"/>
                  <a:pathLst>
                    <a:path w="57" h="11">
                      <a:moveTo>
                        <a:pt x="0" y="11"/>
                      </a:moveTo>
                      <a:cubicBezTo>
                        <a:pt x="57" y="11"/>
                        <a:pt x="57" y="11"/>
                        <a:pt x="57" y="11"/>
                      </a:cubicBezTo>
                      <a:cubicBezTo>
                        <a:pt x="57" y="5"/>
                        <a:pt x="45" y="0"/>
                        <a:pt x="32" y="0"/>
                      </a:cubicBezTo>
                      <a:cubicBezTo>
                        <a:pt x="8" y="0"/>
                        <a:pt x="8" y="0"/>
                        <a:pt x="8" y="0"/>
                      </a:cubicBez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8" name="Freeform 362">
                  <a:extLst>
                    <a:ext uri="{FF2B5EF4-FFF2-40B4-BE49-F238E27FC236}">
                      <a16:creationId xmlns:a16="http://schemas.microsoft.com/office/drawing/2014/main" id="{219875B4-993A-456D-97CB-A6B35AC61FBA}"/>
                    </a:ext>
                  </a:extLst>
                </p:cNvPr>
                <p:cNvSpPr>
                  <a:spLocks/>
                </p:cNvSpPr>
                <p:nvPr/>
              </p:nvSpPr>
              <p:spPr bwMode="auto">
                <a:xfrm>
                  <a:off x="1816327" y="3221505"/>
                  <a:ext cx="119062" cy="38100"/>
                </a:xfrm>
                <a:custGeom>
                  <a:avLst/>
                  <a:gdLst>
                    <a:gd name="T0" fmla="*/ 0 w 25"/>
                    <a:gd name="T1" fmla="*/ 0 h 8"/>
                    <a:gd name="T2" fmla="*/ 12 w 25"/>
                    <a:gd name="T3" fmla="*/ 0 h 8"/>
                    <a:gd name="T4" fmla="*/ 25 w 25"/>
                    <a:gd name="T5" fmla="*/ 8 h 8"/>
                  </a:gdLst>
                  <a:ahLst/>
                  <a:cxnLst>
                    <a:cxn ang="0">
                      <a:pos x="T0" y="T1"/>
                    </a:cxn>
                    <a:cxn ang="0">
                      <a:pos x="T2" y="T3"/>
                    </a:cxn>
                    <a:cxn ang="0">
                      <a:pos x="T4" y="T5"/>
                    </a:cxn>
                  </a:cxnLst>
                  <a:rect l="0" t="0" r="r" b="b"/>
                  <a:pathLst>
                    <a:path w="25" h="8">
                      <a:moveTo>
                        <a:pt x="0" y="0"/>
                      </a:moveTo>
                      <a:cubicBezTo>
                        <a:pt x="12" y="0"/>
                        <a:pt x="12" y="0"/>
                        <a:pt x="12" y="0"/>
                      </a:cubicBezTo>
                      <a:cubicBezTo>
                        <a:pt x="19" y="1"/>
                        <a:pt x="23" y="6"/>
                        <a:pt x="25" y="8"/>
                      </a:cubicBezTo>
                    </a:path>
                  </a:pathLst>
                </a:custGeom>
                <a:noFill/>
                <a:ln w="22225" cap="flat">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9" name="Oval 363">
                  <a:extLst>
                    <a:ext uri="{FF2B5EF4-FFF2-40B4-BE49-F238E27FC236}">
                      <a16:creationId xmlns:a16="http://schemas.microsoft.com/office/drawing/2014/main" id="{51D6B751-7C4C-4ED8-8517-991646081697}"/>
                    </a:ext>
                  </a:extLst>
                </p:cNvPr>
                <p:cNvSpPr>
                  <a:spLocks noChangeArrowheads="1"/>
                </p:cNvSpPr>
                <p:nvPr/>
              </p:nvSpPr>
              <p:spPr bwMode="auto">
                <a:xfrm>
                  <a:off x="1773465" y="3283418"/>
                  <a:ext cx="19050" cy="14288"/>
                </a:xfrm>
                <a:prstGeom prst="ellipse">
                  <a:avLst/>
                </a:prstGeom>
                <a:noFill/>
                <a:ln w="22225">
                  <a:solidFill>
                    <a:srgbClr val="CECECE"/>
                  </a:solid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91" name="Group 90">
              <a:extLst>
                <a:ext uri="{FF2B5EF4-FFF2-40B4-BE49-F238E27FC236}">
                  <a16:creationId xmlns:a16="http://schemas.microsoft.com/office/drawing/2014/main" id="{15A76579-25CF-4436-BB61-EDE3C9E393EC}"/>
                </a:ext>
              </a:extLst>
            </p:cNvPr>
            <p:cNvGrpSpPr/>
            <p:nvPr/>
          </p:nvGrpSpPr>
          <p:grpSpPr>
            <a:xfrm>
              <a:off x="10170101" y="395673"/>
              <a:ext cx="392799" cy="392800"/>
              <a:chOff x="2555894" y="2944028"/>
              <a:chExt cx="366713" cy="366713"/>
            </a:xfrm>
          </p:grpSpPr>
          <p:sp>
            <p:nvSpPr>
              <p:cNvPr id="92" name="Freeform 183">
                <a:extLst>
                  <a:ext uri="{FF2B5EF4-FFF2-40B4-BE49-F238E27FC236}">
                    <a16:creationId xmlns:a16="http://schemas.microsoft.com/office/drawing/2014/main" id="{D79697ED-F9B9-4167-914B-DCF9E90B3DEE}"/>
                  </a:ext>
                </a:extLst>
              </p:cNvPr>
              <p:cNvSpPr>
                <a:spLocks/>
              </p:cNvSpPr>
              <p:nvPr/>
            </p:nvSpPr>
            <p:spPr bwMode="auto">
              <a:xfrm>
                <a:off x="2555894" y="2944028"/>
                <a:ext cx="271463" cy="247650"/>
              </a:xfrm>
              <a:custGeom>
                <a:avLst/>
                <a:gdLst>
                  <a:gd name="T0" fmla="*/ 24 w 57"/>
                  <a:gd name="T1" fmla="*/ 47 h 52"/>
                  <a:gd name="T2" fmla="*/ 19 w 57"/>
                  <a:gd name="T3" fmla="*/ 45 h 52"/>
                  <a:gd name="T4" fmla="*/ 1 w 57"/>
                  <a:gd name="T5" fmla="*/ 52 h 52"/>
                  <a:gd name="T6" fmla="*/ 8 w 57"/>
                  <a:gd name="T7" fmla="*/ 40 h 52"/>
                  <a:gd name="T8" fmla="*/ 0 w 57"/>
                  <a:gd name="T9" fmla="*/ 23 h 52"/>
                  <a:gd name="T10" fmla="*/ 29 w 57"/>
                  <a:gd name="T11" fmla="*/ 0 h 52"/>
                  <a:gd name="T12" fmla="*/ 57 w 57"/>
                  <a:gd name="T13" fmla="*/ 23 h 52"/>
                </a:gdLst>
                <a:ahLst/>
                <a:cxnLst>
                  <a:cxn ang="0">
                    <a:pos x="T0" y="T1"/>
                  </a:cxn>
                  <a:cxn ang="0">
                    <a:pos x="T2" y="T3"/>
                  </a:cxn>
                  <a:cxn ang="0">
                    <a:pos x="T4" y="T5"/>
                  </a:cxn>
                  <a:cxn ang="0">
                    <a:pos x="T6" y="T7"/>
                  </a:cxn>
                  <a:cxn ang="0">
                    <a:pos x="T8" y="T9"/>
                  </a:cxn>
                  <a:cxn ang="0">
                    <a:pos x="T10" y="T11"/>
                  </a:cxn>
                  <a:cxn ang="0">
                    <a:pos x="T12" y="T13"/>
                  </a:cxn>
                </a:cxnLst>
                <a:rect l="0" t="0" r="r" b="b"/>
                <a:pathLst>
                  <a:path w="57" h="52">
                    <a:moveTo>
                      <a:pt x="24" y="47"/>
                    </a:moveTo>
                    <a:cubicBezTo>
                      <a:pt x="22" y="46"/>
                      <a:pt x="20" y="46"/>
                      <a:pt x="19" y="45"/>
                    </a:cubicBezTo>
                    <a:cubicBezTo>
                      <a:pt x="1" y="52"/>
                      <a:pt x="1" y="52"/>
                      <a:pt x="1" y="52"/>
                    </a:cubicBezTo>
                    <a:cubicBezTo>
                      <a:pt x="8" y="40"/>
                      <a:pt x="8" y="40"/>
                      <a:pt x="8" y="40"/>
                    </a:cubicBezTo>
                    <a:cubicBezTo>
                      <a:pt x="3" y="36"/>
                      <a:pt x="0" y="30"/>
                      <a:pt x="0" y="23"/>
                    </a:cubicBezTo>
                    <a:cubicBezTo>
                      <a:pt x="0" y="10"/>
                      <a:pt x="13" y="0"/>
                      <a:pt x="29" y="0"/>
                    </a:cubicBezTo>
                    <a:cubicBezTo>
                      <a:pt x="44" y="0"/>
                      <a:pt x="57" y="10"/>
                      <a:pt x="57" y="23"/>
                    </a:cubicBezTo>
                  </a:path>
                </a:pathLst>
              </a:custGeom>
              <a:noFill/>
              <a:ln w="22225" cap="flat">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3" name="Freeform 184">
                <a:extLst>
                  <a:ext uri="{FF2B5EF4-FFF2-40B4-BE49-F238E27FC236}">
                    <a16:creationId xmlns:a16="http://schemas.microsoft.com/office/drawing/2014/main" id="{679BE76D-A140-45B4-9E2D-88BB8CBE0F68}"/>
                  </a:ext>
                </a:extLst>
              </p:cNvPr>
              <p:cNvSpPr>
                <a:spLocks/>
              </p:cNvSpPr>
              <p:nvPr/>
            </p:nvSpPr>
            <p:spPr bwMode="auto">
              <a:xfrm>
                <a:off x="2698769" y="3096428"/>
                <a:ext cx="223838" cy="214313"/>
              </a:xfrm>
              <a:custGeom>
                <a:avLst/>
                <a:gdLst>
                  <a:gd name="T0" fmla="*/ 0 w 47"/>
                  <a:gd name="T1" fmla="*/ 20 h 45"/>
                  <a:gd name="T2" fmla="*/ 33 w 47"/>
                  <a:gd name="T3" fmla="*/ 39 h 45"/>
                  <a:gd name="T4" fmla="*/ 46 w 47"/>
                  <a:gd name="T5" fmla="*/ 44 h 45"/>
                  <a:gd name="T6" fmla="*/ 41 w 47"/>
                  <a:gd name="T7" fmla="*/ 34 h 45"/>
                  <a:gd name="T8" fmla="*/ 47 w 47"/>
                  <a:gd name="T9" fmla="*/ 20 h 45"/>
                  <a:gd name="T10" fmla="*/ 24 w 47"/>
                  <a:gd name="T11" fmla="*/ 0 h 45"/>
                  <a:gd name="T12" fmla="*/ 0 w 47"/>
                  <a:gd name="T13" fmla="*/ 20 h 45"/>
                </a:gdLst>
                <a:ahLst/>
                <a:cxnLst>
                  <a:cxn ang="0">
                    <a:pos x="T0" y="T1"/>
                  </a:cxn>
                  <a:cxn ang="0">
                    <a:pos x="T2" y="T3"/>
                  </a:cxn>
                  <a:cxn ang="0">
                    <a:pos x="T4" y="T5"/>
                  </a:cxn>
                  <a:cxn ang="0">
                    <a:pos x="T6" y="T7"/>
                  </a:cxn>
                  <a:cxn ang="0">
                    <a:pos x="T8" y="T9"/>
                  </a:cxn>
                  <a:cxn ang="0">
                    <a:pos x="T10" y="T11"/>
                  </a:cxn>
                  <a:cxn ang="0">
                    <a:pos x="T12" y="T13"/>
                  </a:cxn>
                </a:cxnLst>
                <a:rect l="0" t="0" r="r" b="b"/>
                <a:pathLst>
                  <a:path w="47" h="45">
                    <a:moveTo>
                      <a:pt x="0" y="20"/>
                    </a:moveTo>
                    <a:cubicBezTo>
                      <a:pt x="0" y="35"/>
                      <a:pt x="17" y="45"/>
                      <a:pt x="33" y="39"/>
                    </a:cubicBezTo>
                    <a:cubicBezTo>
                      <a:pt x="46" y="44"/>
                      <a:pt x="46" y="44"/>
                      <a:pt x="46" y="44"/>
                    </a:cubicBezTo>
                    <a:cubicBezTo>
                      <a:pt x="41" y="34"/>
                      <a:pt x="41" y="34"/>
                      <a:pt x="41" y="34"/>
                    </a:cubicBezTo>
                    <a:cubicBezTo>
                      <a:pt x="45" y="30"/>
                      <a:pt x="47" y="26"/>
                      <a:pt x="47" y="20"/>
                    </a:cubicBezTo>
                    <a:cubicBezTo>
                      <a:pt x="47" y="10"/>
                      <a:pt x="37" y="0"/>
                      <a:pt x="24" y="0"/>
                    </a:cubicBezTo>
                    <a:cubicBezTo>
                      <a:pt x="11" y="0"/>
                      <a:pt x="0" y="10"/>
                      <a:pt x="0" y="20"/>
                    </a:cubicBezTo>
                    <a:close/>
                  </a:path>
                </a:pathLst>
              </a:custGeom>
              <a:noFill/>
              <a:ln w="22225" cap="flat">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sp>
        <p:nvSpPr>
          <p:cNvPr id="7" name="TextBox 6">
            <a:extLst>
              <a:ext uri="{FF2B5EF4-FFF2-40B4-BE49-F238E27FC236}">
                <a16:creationId xmlns:a16="http://schemas.microsoft.com/office/drawing/2014/main" id="{90818ABC-AB41-4217-873F-E4875AD676D9}"/>
              </a:ext>
            </a:extLst>
          </p:cNvPr>
          <p:cNvSpPr txBox="1"/>
          <p:nvPr/>
        </p:nvSpPr>
        <p:spPr>
          <a:xfrm>
            <a:off x="990599" y="1778820"/>
            <a:ext cx="8561677" cy="553998"/>
          </a:xfrm>
          <a:prstGeom prst="rect">
            <a:avLst/>
          </a:prstGeom>
          <a:noFill/>
        </p:spPr>
        <p:txBody>
          <a:bodyPr wrap="square" lIns="0" tIns="0" rIns="0" bIns="0" rtlCol="0">
            <a:spAutoFit/>
          </a:bodyPr>
          <a:lstStyle/>
          <a:p>
            <a:pPr marL="365760" indent="-365760">
              <a:spcAft>
                <a:spcPts val="1000"/>
              </a:spcAft>
              <a:buClr>
                <a:schemeClr val="accent2"/>
              </a:buClr>
              <a:buFont typeface="Wingdings" panose="05000000000000000000" pitchFamily="2" charset="2"/>
              <a:buChar char="§"/>
            </a:pPr>
            <a:r>
              <a:rPr lang="en-US" sz="3600" dirty="0"/>
              <a:t>What is my financial vision for myself?</a:t>
            </a:r>
          </a:p>
        </p:txBody>
      </p:sp>
      <p:sp>
        <p:nvSpPr>
          <p:cNvPr id="9" name="TextBox 8">
            <a:extLst>
              <a:ext uri="{FF2B5EF4-FFF2-40B4-BE49-F238E27FC236}">
                <a16:creationId xmlns:a16="http://schemas.microsoft.com/office/drawing/2014/main" id="{DD591287-B542-40CD-BB31-7C788F593F3E}"/>
              </a:ext>
            </a:extLst>
          </p:cNvPr>
          <p:cNvSpPr txBox="1"/>
          <p:nvPr/>
        </p:nvSpPr>
        <p:spPr>
          <a:xfrm>
            <a:off x="1548246" y="3380946"/>
            <a:ext cx="9710260" cy="553998"/>
          </a:xfrm>
          <a:prstGeom prst="rect">
            <a:avLst/>
          </a:prstGeom>
          <a:noFill/>
        </p:spPr>
        <p:txBody>
          <a:bodyPr wrap="square" lIns="0" tIns="0" rIns="0" bIns="0" rtlCol="0">
            <a:spAutoFit/>
          </a:bodyPr>
          <a:lstStyle/>
          <a:p>
            <a:pPr marL="365760" indent="-365760">
              <a:spcAft>
                <a:spcPts val="1000"/>
              </a:spcAft>
              <a:buClr>
                <a:schemeClr val="accent2"/>
              </a:buClr>
              <a:buFont typeface="Wingdings" panose="05000000000000000000" pitchFamily="2" charset="2"/>
              <a:buChar char="§"/>
            </a:pPr>
            <a:r>
              <a:rPr lang="en-US" sz="3600" dirty="0"/>
              <a:t>What is my financial vision for my family?</a:t>
            </a:r>
          </a:p>
        </p:txBody>
      </p:sp>
      <p:sp>
        <p:nvSpPr>
          <p:cNvPr id="10" name="TextBox 9">
            <a:extLst>
              <a:ext uri="{FF2B5EF4-FFF2-40B4-BE49-F238E27FC236}">
                <a16:creationId xmlns:a16="http://schemas.microsoft.com/office/drawing/2014/main" id="{1409CE05-F36B-4BF8-9F89-262A5666C130}"/>
              </a:ext>
            </a:extLst>
          </p:cNvPr>
          <p:cNvSpPr txBox="1"/>
          <p:nvPr/>
        </p:nvSpPr>
        <p:spPr>
          <a:xfrm>
            <a:off x="2389908" y="5143502"/>
            <a:ext cx="9315225" cy="553998"/>
          </a:xfrm>
          <a:prstGeom prst="rect">
            <a:avLst/>
          </a:prstGeom>
          <a:noFill/>
        </p:spPr>
        <p:txBody>
          <a:bodyPr wrap="square" lIns="0" tIns="0" rIns="0" bIns="0" rtlCol="0">
            <a:spAutoFit/>
          </a:bodyPr>
          <a:lstStyle/>
          <a:p>
            <a:pPr marL="365760" indent="-365760">
              <a:spcAft>
                <a:spcPts val="1000"/>
              </a:spcAft>
              <a:buClr>
                <a:schemeClr val="accent2"/>
              </a:buClr>
              <a:buFont typeface="Wingdings" panose="05000000000000000000" pitchFamily="2" charset="2"/>
              <a:buChar char="§"/>
            </a:pPr>
            <a:r>
              <a:rPr lang="en-US" sz="3600" dirty="0"/>
              <a:t>What is my financial vision for my legacy?</a:t>
            </a:r>
          </a:p>
        </p:txBody>
      </p:sp>
    </p:spTree>
    <p:extLst>
      <p:ext uri="{BB962C8B-B14F-4D97-AF65-F5344CB8AC3E}">
        <p14:creationId xmlns:p14="http://schemas.microsoft.com/office/powerpoint/2010/main" val="2521311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Educate </a:t>
            </a:r>
          </a:p>
        </p:txBody>
      </p:sp>
      <p:sp>
        <p:nvSpPr>
          <p:cNvPr id="9" name="Content Placeholder 2"/>
          <p:cNvSpPr txBox="1">
            <a:spLocks/>
          </p:cNvSpPr>
          <p:nvPr/>
        </p:nvSpPr>
        <p:spPr>
          <a:xfrm>
            <a:off x="990600" y="3691054"/>
            <a:ext cx="9212766" cy="84749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endParaRPr lang="en-US" dirty="0">
              <a:latin typeface="Arial" panose="020B0604020202020204" pitchFamily="34" charset="0"/>
            </a:endParaRPr>
          </a:p>
        </p:txBody>
      </p:sp>
      <p:sp>
        <p:nvSpPr>
          <p:cNvPr id="18" name="TextBox 17">
            <a:extLst>
              <a:ext uri="{FF2B5EF4-FFF2-40B4-BE49-F238E27FC236}">
                <a16:creationId xmlns:a16="http://schemas.microsoft.com/office/drawing/2014/main" id="{B16E9449-1399-457C-8404-444B4994C603}"/>
              </a:ext>
            </a:extLst>
          </p:cNvPr>
          <p:cNvSpPr txBox="1"/>
          <p:nvPr/>
        </p:nvSpPr>
        <p:spPr>
          <a:xfrm>
            <a:off x="7656095" y="5266575"/>
            <a:ext cx="4535905" cy="707886"/>
          </a:xfrm>
          <a:prstGeom prst="rect">
            <a:avLst/>
          </a:prstGeom>
          <a:solidFill>
            <a:schemeClr val="accent1"/>
          </a:solidFill>
        </p:spPr>
        <p:txBody>
          <a:bodyPr wrap="square" lIns="365760" tIns="182880" rIns="0" bIns="182880" rtlCol="0">
            <a:spAutoFit/>
          </a:bodyPr>
          <a:lstStyle/>
          <a:p>
            <a:pPr>
              <a:spcAft>
                <a:spcPts val="1000"/>
              </a:spcAft>
              <a:buClr>
                <a:schemeClr val="accent2"/>
              </a:buClr>
            </a:pPr>
            <a:r>
              <a:rPr lang="en-US" sz="2200" b="1" dirty="0">
                <a:solidFill>
                  <a:schemeClr val="bg1"/>
                </a:solidFill>
              </a:rPr>
              <a:t>Moneyconfidentkids.com</a:t>
            </a:r>
          </a:p>
        </p:txBody>
      </p:sp>
      <p:grpSp>
        <p:nvGrpSpPr>
          <p:cNvPr id="47" name="Group 46">
            <a:extLst>
              <a:ext uri="{FF2B5EF4-FFF2-40B4-BE49-F238E27FC236}">
                <a16:creationId xmlns:a16="http://schemas.microsoft.com/office/drawing/2014/main" id="{23953DFF-3FC4-4725-B4D3-BE2335F6A93D}"/>
              </a:ext>
            </a:extLst>
          </p:cNvPr>
          <p:cNvGrpSpPr/>
          <p:nvPr/>
        </p:nvGrpSpPr>
        <p:grpSpPr>
          <a:xfrm>
            <a:off x="10170101" y="395673"/>
            <a:ext cx="1535032" cy="393004"/>
            <a:chOff x="10170101" y="395673"/>
            <a:chExt cx="1535032" cy="393004"/>
          </a:xfrm>
        </p:grpSpPr>
        <p:grpSp>
          <p:nvGrpSpPr>
            <p:cNvPr id="20" name="Group 19">
              <a:extLst>
                <a:ext uri="{FF2B5EF4-FFF2-40B4-BE49-F238E27FC236}">
                  <a16:creationId xmlns:a16="http://schemas.microsoft.com/office/drawing/2014/main" id="{A0DE7E5F-1500-4CBA-8AD9-43B5291A73F5}"/>
                </a:ext>
              </a:extLst>
            </p:cNvPr>
            <p:cNvGrpSpPr/>
            <p:nvPr/>
          </p:nvGrpSpPr>
          <p:grpSpPr>
            <a:xfrm>
              <a:off x="10733409" y="395673"/>
              <a:ext cx="393003" cy="393004"/>
              <a:chOff x="6333469" y="2363154"/>
              <a:chExt cx="366712" cy="366713"/>
            </a:xfrm>
          </p:grpSpPr>
          <p:sp>
            <p:nvSpPr>
              <p:cNvPr id="35" name="Rectangle 90">
                <a:extLst>
                  <a:ext uri="{FF2B5EF4-FFF2-40B4-BE49-F238E27FC236}">
                    <a16:creationId xmlns:a16="http://schemas.microsoft.com/office/drawing/2014/main" id="{BFF025A9-E3FF-4303-A690-E8F26B29EA63}"/>
                  </a:ext>
                </a:extLst>
              </p:cNvPr>
              <p:cNvSpPr>
                <a:spLocks noChangeArrowheads="1"/>
              </p:cNvSpPr>
              <p:nvPr/>
            </p:nvSpPr>
            <p:spPr bwMode="auto">
              <a:xfrm>
                <a:off x="6385856" y="2463167"/>
                <a:ext cx="190500" cy="266700"/>
              </a:xfrm>
              <a:prstGeom prst="rect">
                <a:avLst/>
              </a:pr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6" name="Freeform 91">
                <a:extLst>
                  <a:ext uri="{FF2B5EF4-FFF2-40B4-BE49-F238E27FC236}">
                    <a16:creationId xmlns:a16="http://schemas.microsoft.com/office/drawing/2014/main" id="{04BC9343-E6D3-4B06-9976-B9694301BCA3}"/>
                  </a:ext>
                </a:extLst>
              </p:cNvPr>
              <p:cNvSpPr>
                <a:spLocks/>
              </p:cNvSpPr>
              <p:nvPr/>
            </p:nvSpPr>
            <p:spPr bwMode="auto">
              <a:xfrm>
                <a:off x="6333469" y="2363154"/>
                <a:ext cx="95250" cy="252413"/>
              </a:xfrm>
              <a:custGeom>
                <a:avLst/>
                <a:gdLst>
                  <a:gd name="T0" fmla="*/ 11 w 20"/>
                  <a:gd name="T1" fmla="*/ 53 h 53"/>
                  <a:gd name="T2" fmla="*/ 0 w 20"/>
                  <a:gd name="T3" fmla="*/ 53 h 53"/>
                  <a:gd name="T4" fmla="*/ 0 w 20"/>
                  <a:gd name="T5" fmla="*/ 11 h 53"/>
                  <a:gd name="T6" fmla="*/ 10 w 20"/>
                  <a:gd name="T7" fmla="*/ 0 h 53"/>
                  <a:gd name="T8" fmla="*/ 20 w 20"/>
                  <a:gd name="T9" fmla="*/ 11 h 53"/>
                  <a:gd name="T10" fmla="*/ 11 w 20"/>
                  <a:gd name="T11" fmla="*/ 21 h 53"/>
                  <a:gd name="T12" fmla="*/ 11 w 20"/>
                  <a:gd name="T13" fmla="*/ 13 h 53"/>
                  <a:gd name="T14" fmla="*/ 20 w 20"/>
                  <a:gd name="T15" fmla="*/ 1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53">
                    <a:moveTo>
                      <a:pt x="11" y="53"/>
                    </a:moveTo>
                    <a:cubicBezTo>
                      <a:pt x="0" y="53"/>
                      <a:pt x="0" y="53"/>
                      <a:pt x="0" y="53"/>
                    </a:cubicBezTo>
                    <a:cubicBezTo>
                      <a:pt x="0" y="11"/>
                      <a:pt x="0" y="11"/>
                      <a:pt x="0" y="11"/>
                    </a:cubicBezTo>
                    <a:cubicBezTo>
                      <a:pt x="0" y="5"/>
                      <a:pt x="5" y="0"/>
                      <a:pt x="10" y="0"/>
                    </a:cubicBezTo>
                    <a:cubicBezTo>
                      <a:pt x="16" y="0"/>
                      <a:pt x="20" y="5"/>
                      <a:pt x="20" y="11"/>
                    </a:cubicBezTo>
                    <a:cubicBezTo>
                      <a:pt x="20" y="16"/>
                      <a:pt x="16" y="21"/>
                      <a:pt x="11" y="21"/>
                    </a:cubicBezTo>
                    <a:cubicBezTo>
                      <a:pt x="11" y="13"/>
                      <a:pt x="11" y="13"/>
                      <a:pt x="11" y="13"/>
                    </a:cubicBezTo>
                    <a:cubicBezTo>
                      <a:pt x="20" y="13"/>
                      <a:pt x="20" y="13"/>
                      <a:pt x="20" y="13"/>
                    </a:cubicBez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7" name="Freeform 92">
                <a:extLst>
                  <a:ext uri="{FF2B5EF4-FFF2-40B4-BE49-F238E27FC236}">
                    <a16:creationId xmlns:a16="http://schemas.microsoft.com/office/drawing/2014/main" id="{011635EF-1D82-48F7-B85C-D6D639900511}"/>
                  </a:ext>
                </a:extLst>
              </p:cNvPr>
              <p:cNvSpPr>
                <a:spLocks/>
              </p:cNvSpPr>
              <p:nvPr/>
            </p:nvSpPr>
            <p:spPr bwMode="auto">
              <a:xfrm>
                <a:off x="6385856" y="2363154"/>
                <a:ext cx="238125" cy="100013"/>
              </a:xfrm>
              <a:custGeom>
                <a:avLst/>
                <a:gdLst>
                  <a:gd name="T0" fmla="*/ 40 w 50"/>
                  <a:gd name="T1" fmla="*/ 21 h 21"/>
                  <a:gd name="T2" fmla="*/ 50 w 50"/>
                  <a:gd name="T3" fmla="*/ 11 h 21"/>
                  <a:gd name="T4" fmla="*/ 40 w 50"/>
                  <a:gd name="T5" fmla="*/ 0 h 21"/>
                  <a:gd name="T6" fmla="*/ 0 w 50"/>
                  <a:gd name="T7" fmla="*/ 0 h 21"/>
                </a:gdLst>
                <a:ahLst/>
                <a:cxnLst>
                  <a:cxn ang="0">
                    <a:pos x="T0" y="T1"/>
                  </a:cxn>
                  <a:cxn ang="0">
                    <a:pos x="T2" y="T3"/>
                  </a:cxn>
                  <a:cxn ang="0">
                    <a:pos x="T4" y="T5"/>
                  </a:cxn>
                  <a:cxn ang="0">
                    <a:pos x="T6" y="T7"/>
                  </a:cxn>
                </a:cxnLst>
                <a:rect l="0" t="0" r="r" b="b"/>
                <a:pathLst>
                  <a:path w="50" h="21">
                    <a:moveTo>
                      <a:pt x="40" y="21"/>
                    </a:moveTo>
                    <a:cubicBezTo>
                      <a:pt x="45" y="21"/>
                      <a:pt x="50" y="16"/>
                      <a:pt x="50" y="11"/>
                    </a:cubicBezTo>
                    <a:cubicBezTo>
                      <a:pt x="50" y="5"/>
                      <a:pt x="45" y="0"/>
                      <a:pt x="40" y="0"/>
                    </a:cubicBezTo>
                    <a:cubicBezTo>
                      <a:pt x="0" y="0"/>
                      <a:pt x="0" y="0"/>
                      <a:pt x="0" y="0"/>
                    </a:cubicBez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8" name="Line 93">
                <a:extLst>
                  <a:ext uri="{FF2B5EF4-FFF2-40B4-BE49-F238E27FC236}">
                    <a16:creationId xmlns:a16="http://schemas.microsoft.com/office/drawing/2014/main" id="{9F90DF20-B5D1-4E85-BE0C-F9CAFBD715EB}"/>
                  </a:ext>
                </a:extLst>
              </p:cNvPr>
              <p:cNvSpPr>
                <a:spLocks noChangeShapeType="1"/>
              </p:cNvSpPr>
              <p:nvPr/>
            </p:nvSpPr>
            <p:spPr bwMode="auto">
              <a:xfrm>
                <a:off x="6481106" y="2529842"/>
                <a:ext cx="61913" cy="0"/>
              </a:xfrm>
              <a:prstGeom prst="line">
                <a:avLst/>
              </a:prstGeom>
              <a:noFill/>
              <a:ln w="22225" cap="rnd">
                <a:solidFill>
                  <a:srgbClr val="CECEC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9" name="Line 94">
                <a:extLst>
                  <a:ext uri="{FF2B5EF4-FFF2-40B4-BE49-F238E27FC236}">
                    <a16:creationId xmlns:a16="http://schemas.microsoft.com/office/drawing/2014/main" id="{82641C53-61B2-460D-A108-9C37C2417C0A}"/>
                  </a:ext>
                </a:extLst>
              </p:cNvPr>
              <p:cNvSpPr>
                <a:spLocks noChangeShapeType="1"/>
              </p:cNvSpPr>
              <p:nvPr/>
            </p:nvSpPr>
            <p:spPr bwMode="auto">
              <a:xfrm>
                <a:off x="6481106" y="2591754"/>
                <a:ext cx="61913" cy="0"/>
              </a:xfrm>
              <a:prstGeom prst="line">
                <a:avLst/>
              </a:prstGeom>
              <a:noFill/>
              <a:ln w="22225" cap="rnd">
                <a:solidFill>
                  <a:srgbClr val="CECEC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0" name="Line 95">
                <a:extLst>
                  <a:ext uri="{FF2B5EF4-FFF2-40B4-BE49-F238E27FC236}">
                    <a16:creationId xmlns:a16="http://schemas.microsoft.com/office/drawing/2014/main" id="{373DFA8D-CD5A-42E5-8E44-C7C2D673CAF6}"/>
                  </a:ext>
                </a:extLst>
              </p:cNvPr>
              <p:cNvSpPr>
                <a:spLocks noChangeShapeType="1"/>
              </p:cNvSpPr>
              <p:nvPr/>
            </p:nvSpPr>
            <p:spPr bwMode="auto">
              <a:xfrm>
                <a:off x="6481106" y="2653667"/>
                <a:ext cx="61913" cy="0"/>
              </a:xfrm>
              <a:prstGeom prst="line">
                <a:avLst/>
              </a:prstGeom>
              <a:noFill/>
              <a:ln w="22225" cap="rnd">
                <a:solidFill>
                  <a:srgbClr val="CECEC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1" name="Freeform 96">
                <a:extLst>
                  <a:ext uri="{FF2B5EF4-FFF2-40B4-BE49-F238E27FC236}">
                    <a16:creationId xmlns:a16="http://schemas.microsoft.com/office/drawing/2014/main" id="{016551FB-CF87-4914-9D51-4ABBEB64E8B9}"/>
                  </a:ext>
                </a:extLst>
              </p:cNvPr>
              <p:cNvSpPr>
                <a:spLocks/>
              </p:cNvSpPr>
              <p:nvPr/>
            </p:nvSpPr>
            <p:spPr bwMode="auto">
              <a:xfrm>
                <a:off x="6414431" y="2491742"/>
                <a:ext cx="38100" cy="28575"/>
              </a:xfrm>
              <a:custGeom>
                <a:avLst/>
                <a:gdLst>
                  <a:gd name="T0" fmla="*/ 0 w 24"/>
                  <a:gd name="T1" fmla="*/ 15 h 18"/>
                  <a:gd name="T2" fmla="*/ 6 w 24"/>
                  <a:gd name="T3" fmla="*/ 18 h 18"/>
                  <a:gd name="T4" fmla="*/ 24 w 24"/>
                  <a:gd name="T5" fmla="*/ 0 h 18"/>
                </a:gdLst>
                <a:ahLst/>
                <a:cxnLst>
                  <a:cxn ang="0">
                    <a:pos x="T0" y="T1"/>
                  </a:cxn>
                  <a:cxn ang="0">
                    <a:pos x="T2" y="T3"/>
                  </a:cxn>
                  <a:cxn ang="0">
                    <a:pos x="T4" y="T5"/>
                  </a:cxn>
                </a:cxnLst>
                <a:rect l="0" t="0" r="r" b="b"/>
                <a:pathLst>
                  <a:path w="24" h="18">
                    <a:moveTo>
                      <a:pt x="0" y="15"/>
                    </a:moveTo>
                    <a:lnTo>
                      <a:pt x="6" y="18"/>
                    </a:lnTo>
                    <a:lnTo>
                      <a:pt x="24" y="0"/>
                    </a:ln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2" name="Freeform 97">
                <a:extLst>
                  <a:ext uri="{FF2B5EF4-FFF2-40B4-BE49-F238E27FC236}">
                    <a16:creationId xmlns:a16="http://schemas.microsoft.com/office/drawing/2014/main" id="{8193F6F8-87B9-491A-B67F-7BC7A863CBDC}"/>
                  </a:ext>
                </a:extLst>
              </p:cNvPr>
              <p:cNvSpPr>
                <a:spLocks/>
              </p:cNvSpPr>
              <p:nvPr/>
            </p:nvSpPr>
            <p:spPr bwMode="auto">
              <a:xfrm>
                <a:off x="6414431" y="2553654"/>
                <a:ext cx="38100" cy="33338"/>
              </a:xfrm>
              <a:custGeom>
                <a:avLst/>
                <a:gdLst>
                  <a:gd name="T0" fmla="*/ 0 w 24"/>
                  <a:gd name="T1" fmla="*/ 15 h 21"/>
                  <a:gd name="T2" fmla="*/ 6 w 24"/>
                  <a:gd name="T3" fmla="*/ 21 h 21"/>
                  <a:gd name="T4" fmla="*/ 24 w 24"/>
                  <a:gd name="T5" fmla="*/ 0 h 21"/>
                </a:gdLst>
                <a:ahLst/>
                <a:cxnLst>
                  <a:cxn ang="0">
                    <a:pos x="T0" y="T1"/>
                  </a:cxn>
                  <a:cxn ang="0">
                    <a:pos x="T2" y="T3"/>
                  </a:cxn>
                  <a:cxn ang="0">
                    <a:pos x="T4" y="T5"/>
                  </a:cxn>
                </a:cxnLst>
                <a:rect l="0" t="0" r="r" b="b"/>
                <a:pathLst>
                  <a:path w="24" h="21">
                    <a:moveTo>
                      <a:pt x="0" y="15"/>
                    </a:moveTo>
                    <a:lnTo>
                      <a:pt x="6" y="21"/>
                    </a:lnTo>
                    <a:lnTo>
                      <a:pt x="24" y="0"/>
                    </a:ln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3" name="Freeform 98">
                <a:extLst>
                  <a:ext uri="{FF2B5EF4-FFF2-40B4-BE49-F238E27FC236}">
                    <a16:creationId xmlns:a16="http://schemas.microsoft.com/office/drawing/2014/main" id="{AE2C4212-E1AB-49A3-B941-8A9D8454A8E0}"/>
                  </a:ext>
                </a:extLst>
              </p:cNvPr>
              <p:cNvSpPr>
                <a:spLocks/>
              </p:cNvSpPr>
              <p:nvPr/>
            </p:nvSpPr>
            <p:spPr bwMode="auto">
              <a:xfrm>
                <a:off x="6652556" y="2453642"/>
                <a:ext cx="47625" cy="276225"/>
              </a:xfrm>
              <a:custGeom>
                <a:avLst/>
                <a:gdLst>
                  <a:gd name="T0" fmla="*/ 10 w 10"/>
                  <a:gd name="T1" fmla="*/ 52 h 58"/>
                  <a:gd name="T2" fmla="*/ 5 w 10"/>
                  <a:gd name="T3" fmla="*/ 58 h 58"/>
                  <a:gd name="T4" fmla="*/ 0 w 10"/>
                  <a:gd name="T5" fmla="*/ 53 h 58"/>
                  <a:gd name="T6" fmla="*/ 0 w 10"/>
                  <a:gd name="T7" fmla="*/ 4 h 58"/>
                  <a:gd name="T8" fmla="*/ 5 w 10"/>
                  <a:gd name="T9" fmla="*/ 0 h 58"/>
                  <a:gd name="T10" fmla="*/ 10 w 10"/>
                  <a:gd name="T11" fmla="*/ 4 h 58"/>
                  <a:gd name="T12" fmla="*/ 10 w 10"/>
                  <a:gd name="T13" fmla="*/ 52 h 58"/>
                </a:gdLst>
                <a:ahLst/>
                <a:cxnLst>
                  <a:cxn ang="0">
                    <a:pos x="T0" y="T1"/>
                  </a:cxn>
                  <a:cxn ang="0">
                    <a:pos x="T2" y="T3"/>
                  </a:cxn>
                  <a:cxn ang="0">
                    <a:pos x="T4" y="T5"/>
                  </a:cxn>
                  <a:cxn ang="0">
                    <a:pos x="T6" y="T7"/>
                  </a:cxn>
                  <a:cxn ang="0">
                    <a:pos x="T8" y="T9"/>
                  </a:cxn>
                  <a:cxn ang="0">
                    <a:pos x="T10" y="T11"/>
                  </a:cxn>
                  <a:cxn ang="0">
                    <a:pos x="T12" y="T13"/>
                  </a:cxn>
                </a:cxnLst>
                <a:rect l="0" t="0" r="r" b="b"/>
                <a:pathLst>
                  <a:path w="10" h="58">
                    <a:moveTo>
                      <a:pt x="10" y="52"/>
                    </a:moveTo>
                    <a:cubicBezTo>
                      <a:pt x="10" y="56"/>
                      <a:pt x="8" y="58"/>
                      <a:pt x="5" y="58"/>
                    </a:cubicBezTo>
                    <a:cubicBezTo>
                      <a:pt x="2" y="58"/>
                      <a:pt x="0" y="56"/>
                      <a:pt x="0" y="53"/>
                    </a:cubicBezTo>
                    <a:cubicBezTo>
                      <a:pt x="0" y="4"/>
                      <a:pt x="0" y="4"/>
                      <a:pt x="0" y="4"/>
                    </a:cubicBezTo>
                    <a:cubicBezTo>
                      <a:pt x="0" y="2"/>
                      <a:pt x="2" y="0"/>
                      <a:pt x="5" y="0"/>
                    </a:cubicBezTo>
                    <a:cubicBezTo>
                      <a:pt x="8" y="0"/>
                      <a:pt x="10" y="2"/>
                      <a:pt x="10" y="4"/>
                    </a:cubicBezTo>
                    <a:lnTo>
                      <a:pt x="10" y="52"/>
                    </a:lnTo>
                    <a:close/>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4" name="Line 99">
                <a:extLst>
                  <a:ext uri="{FF2B5EF4-FFF2-40B4-BE49-F238E27FC236}">
                    <a16:creationId xmlns:a16="http://schemas.microsoft.com/office/drawing/2014/main" id="{A5435D06-4CAF-4806-A60C-F8792E3FB77D}"/>
                  </a:ext>
                </a:extLst>
              </p:cNvPr>
              <p:cNvSpPr>
                <a:spLocks noChangeShapeType="1"/>
              </p:cNvSpPr>
              <p:nvPr/>
            </p:nvSpPr>
            <p:spPr bwMode="auto">
              <a:xfrm>
                <a:off x="6652556" y="2691767"/>
                <a:ext cx="47625" cy="0"/>
              </a:xfrm>
              <a:prstGeom prst="line">
                <a:avLst/>
              </a:prstGeom>
              <a:noFill/>
              <a:ln w="22225" cap="rnd">
                <a:solidFill>
                  <a:srgbClr val="CECEC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5" name="Line 100">
                <a:extLst>
                  <a:ext uri="{FF2B5EF4-FFF2-40B4-BE49-F238E27FC236}">
                    <a16:creationId xmlns:a16="http://schemas.microsoft.com/office/drawing/2014/main" id="{9FB1B837-39C5-4D78-BBD7-F5C4F406F736}"/>
                  </a:ext>
                </a:extLst>
              </p:cNvPr>
              <p:cNvSpPr>
                <a:spLocks noChangeShapeType="1"/>
              </p:cNvSpPr>
              <p:nvPr/>
            </p:nvSpPr>
            <p:spPr bwMode="auto">
              <a:xfrm>
                <a:off x="6652556" y="2591754"/>
                <a:ext cx="47625" cy="0"/>
              </a:xfrm>
              <a:prstGeom prst="line">
                <a:avLst/>
              </a:prstGeom>
              <a:noFill/>
              <a:ln w="22225" cap="rnd">
                <a:solidFill>
                  <a:srgbClr val="CECEC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6" name="Freeform 101">
                <a:extLst>
                  <a:ext uri="{FF2B5EF4-FFF2-40B4-BE49-F238E27FC236}">
                    <a16:creationId xmlns:a16="http://schemas.microsoft.com/office/drawing/2014/main" id="{08C9BD7B-C472-46AE-AEB0-2CADA7B27AFA}"/>
                  </a:ext>
                </a:extLst>
              </p:cNvPr>
              <p:cNvSpPr>
                <a:spLocks/>
              </p:cNvSpPr>
              <p:nvPr/>
            </p:nvSpPr>
            <p:spPr bwMode="auto">
              <a:xfrm>
                <a:off x="6623981" y="2472692"/>
                <a:ext cx="28575" cy="138113"/>
              </a:xfrm>
              <a:custGeom>
                <a:avLst/>
                <a:gdLst>
                  <a:gd name="T0" fmla="*/ 0 w 6"/>
                  <a:gd name="T1" fmla="*/ 29 h 29"/>
                  <a:gd name="T2" fmla="*/ 0 w 6"/>
                  <a:gd name="T3" fmla="*/ 5 h 29"/>
                  <a:gd name="T4" fmla="*/ 6 w 6"/>
                  <a:gd name="T5" fmla="*/ 0 h 29"/>
                </a:gdLst>
                <a:ahLst/>
                <a:cxnLst>
                  <a:cxn ang="0">
                    <a:pos x="T0" y="T1"/>
                  </a:cxn>
                  <a:cxn ang="0">
                    <a:pos x="T2" y="T3"/>
                  </a:cxn>
                  <a:cxn ang="0">
                    <a:pos x="T4" y="T5"/>
                  </a:cxn>
                </a:cxnLst>
                <a:rect l="0" t="0" r="r" b="b"/>
                <a:pathLst>
                  <a:path w="6" h="29">
                    <a:moveTo>
                      <a:pt x="0" y="29"/>
                    </a:moveTo>
                    <a:cubicBezTo>
                      <a:pt x="0" y="5"/>
                      <a:pt x="0" y="5"/>
                      <a:pt x="0" y="5"/>
                    </a:cubicBezTo>
                    <a:cubicBezTo>
                      <a:pt x="0" y="1"/>
                      <a:pt x="3" y="0"/>
                      <a:pt x="6" y="0"/>
                    </a:cubicBezTo>
                  </a:path>
                </a:pathLst>
              </a:custGeom>
              <a:noFill/>
              <a:ln w="22225" cap="rnd">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1" name="Group 20">
              <a:extLst>
                <a:ext uri="{FF2B5EF4-FFF2-40B4-BE49-F238E27FC236}">
                  <a16:creationId xmlns:a16="http://schemas.microsoft.com/office/drawing/2014/main" id="{D2214005-36AD-404D-A576-00B67212473A}"/>
                </a:ext>
              </a:extLst>
            </p:cNvPr>
            <p:cNvGrpSpPr/>
            <p:nvPr/>
          </p:nvGrpSpPr>
          <p:grpSpPr>
            <a:xfrm>
              <a:off x="11296921" y="395673"/>
              <a:ext cx="408212" cy="393004"/>
              <a:chOff x="10515355" y="1970325"/>
              <a:chExt cx="380904" cy="366713"/>
            </a:xfrm>
          </p:grpSpPr>
          <p:grpSp>
            <p:nvGrpSpPr>
              <p:cNvPr id="25" name="Group 24">
                <a:extLst>
                  <a:ext uri="{FF2B5EF4-FFF2-40B4-BE49-F238E27FC236}">
                    <a16:creationId xmlns:a16="http://schemas.microsoft.com/office/drawing/2014/main" id="{1D01227C-BCD4-4A01-AEC8-E32CC3EC5C9F}"/>
                  </a:ext>
                </a:extLst>
              </p:cNvPr>
              <p:cNvGrpSpPr/>
              <p:nvPr/>
            </p:nvGrpSpPr>
            <p:grpSpPr>
              <a:xfrm>
                <a:off x="10712999" y="1970325"/>
                <a:ext cx="183260" cy="240205"/>
                <a:chOff x="3337152" y="1438743"/>
                <a:chExt cx="280987" cy="368300"/>
              </a:xfrm>
            </p:grpSpPr>
            <p:sp>
              <p:nvSpPr>
                <p:cNvPr id="31" name="Freeform 11">
                  <a:extLst>
                    <a:ext uri="{FF2B5EF4-FFF2-40B4-BE49-F238E27FC236}">
                      <a16:creationId xmlns:a16="http://schemas.microsoft.com/office/drawing/2014/main" id="{C35E911D-5368-419A-A531-35619AC80383}"/>
                    </a:ext>
                  </a:extLst>
                </p:cNvPr>
                <p:cNvSpPr>
                  <a:spLocks/>
                </p:cNvSpPr>
                <p:nvPr/>
              </p:nvSpPr>
              <p:spPr bwMode="auto">
                <a:xfrm>
                  <a:off x="3337152" y="1438743"/>
                  <a:ext cx="280987" cy="368300"/>
                </a:xfrm>
                <a:custGeom>
                  <a:avLst/>
                  <a:gdLst>
                    <a:gd name="T0" fmla="*/ 177 w 177"/>
                    <a:gd name="T1" fmla="*/ 232 h 232"/>
                    <a:gd name="T2" fmla="*/ 0 w 177"/>
                    <a:gd name="T3" fmla="*/ 232 h 232"/>
                    <a:gd name="T4" fmla="*/ 0 w 177"/>
                    <a:gd name="T5" fmla="*/ 0 h 232"/>
                    <a:gd name="T6" fmla="*/ 111 w 177"/>
                    <a:gd name="T7" fmla="*/ 0 h 232"/>
                    <a:gd name="T8" fmla="*/ 177 w 177"/>
                    <a:gd name="T9" fmla="*/ 63 h 232"/>
                    <a:gd name="T10" fmla="*/ 177 w 177"/>
                    <a:gd name="T11" fmla="*/ 232 h 232"/>
                  </a:gdLst>
                  <a:ahLst/>
                  <a:cxnLst>
                    <a:cxn ang="0">
                      <a:pos x="T0" y="T1"/>
                    </a:cxn>
                    <a:cxn ang="0">
                      <a:pos x="T2" y="T3"/>
                    </a:cxn>
                    <a:cxn ang="0">
                      <a:pos x="T4" y="T5"/>
                    </a:cxn>
                    <a:cxn ang="0">
                      <a:pos x="T6" y="T7"/>
                    </a:cxn>
                    <a:cxn ang="0">
                      <a:pos x="T8" y="T9"/>
                    </a:cxn>
                    <a:cxn ang="0">
                      <a:pos x="T10" y="T11"/>
                    </a:cxn>
                  </a:cxnLst>
                  <a:rect l="0" t="0" r="r" b="b"/>
                  <a:pathLst>
                    <a:path w="177" h="232">
                      <a:moveTo>
                        <a:pt x="177" y="232"/>
                      </a:moveTo>
                      <a:lnTo>
                        <a:pt x="0" y="232"/>
                      </a:lnTo>
                      <a:lnTo>
                        <a:pt x="0" y="0"/>
                      </a:lnTo>
                      <a:lnTo>
                        <a:pt x="111" y="0"/>
                      </a:lnTo>
                      <a:lnTo>
                        <a:pt x="177" y="63"/>
                      </a:lnTo>
                      <a:lnTo>
                        <a:pt x="177" y="232"/>
                      </a:lnTo>
                      <a:close/>
                    </a:path>
                  </a:pathLst>
                </a:cu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2" name="Freeform 12">
                  <a:extLst>
                    <a:ext uri="{FF2B5EF4-FFF2-40B4-BE49-F238E27FC236}">
                      <a16:creationId xmlns:a16="http://schemas.microsoft.com/office/drawing/2014/main" id="{82F88920-2E8E-41BF-884A-74651C35FC62}"/>
                    </a:ext>
                  </a:extLst>
                </p:cNvPr>
                <p:cNvSpPr>
                  <a:spLocks/>
                </p:cNvSpPr>
                <p:nvPr/>
              </p:nvSpPr>
              <p:spPr bwMode="auto">
                <a:xfrm>
                  <a:off x="3513364" y="1438743"/>
                  <a:ext cx="104775" cy="100013"/>
                </a:xfrm>
                <a:custGeom>
                  <a:avLst/>
                  <a:gdLst>
                    <a:gd name="T0" fmla="*/ 0 w 66"/>
                    <a:gd name="T1" fmla="*/ 0 h 63"/>
                    <a:gd name="T2" fmla="*/ 0 w 66"/>
                    <a:gd name="T3" fmla="*/ 63 h 63"/>
                    <a:gd name="T4" fmla="*/ 66 w 66"/>
                    <a:gd name="T5" fmla="*/ 63 h 63"/>
                  </a:gdLst>
                  <a:ahLst/>
                  <a:cxnLst>
                    <a:cxn ang="0">
                      <a:pos x="T0" y="T1"/>
                    </a:cxn>
                    <a:cxn ang="0">
                      <a:pos x="T2" y="T3"/>
                    </a:cxn>
                    <a:cxn ang="0">
                      <a:pos x="T4" y="T5"/>
                    </a:cxn>
                  </a:cxnLst>
                  <a:rect l="0" t="0" r="r" b="b"/>
                  <a:pathLst>
                    <a:path w="66" h="63">
                      <a:moveTo>
                        <a:pt x="0" y="0"/>
                      </a:moveTo>
                      <a:lnTo>
                        <a:pt x="0" y="63"/>
                      </a:lnTo>
                      <a:lnTo>
                        <a:pt x="66" y="63"/>
                      </a:lnTo>
                    </a:path>
                  </a:pathLst>
                </a:custGeom>
                <a:noFill/>
                <a:ln w="22225"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3" name="Freeform 13">
                  <a:extLst>
                    <a:ext uri="{FF2B5EF4-FFF2-40B4-BE49-F238E27FC236}">
                      <a16:creationId xmlns:a16="http://schemas.microsoft.com/office/drawing/2014/main" id="{0DFAD42F-3AAD-4E5F-A0E6-AD6B32F56F4B}"/>
                    </a:ext>
                  </a:extLst>
                </p:cNvPr>
                <p:cNvSpPr>
                  <a:spLocks/>
                </p:cNvSpPr>
                <p:nvPr/>
              </p:nvSpPr>
              <p:spPr bwMode="auto">
                <a:xfrm>
                  <a:off x="3389539" y="1595906"/>
                  <a:ext cx="176212" cy="95250"/>
                </a:xfrm>
                <a:custGeom>
                  <a:avLst/>
                  <a:gdLst>
                    <a:gd name="T0" fmla="*/ 0 w 111"/>
                    <a:gd name="T1" fmla="*/ 60 h 60"/>
                    <a:gd name="T2" fmla="*/ 42 w 111"/>
                    <a:gd name="T3" fmla="*/ 21 h 60"/>
                    <a:gd name="T4" fmla="*/ 72 w 111"/>
                    <a:gd name="T5" fmla="*/ 42 h 60"/>
                    <a:gd name="T6" fmla="*/ 111 w 111"/>
                    <a:gd name="T7" fmla="*/ 0 h 60"/>
                  </a:gdLst>
                  <a:ahLst/>
                  <a:cxnLst>
                    <a:cxn ang="0">
                      <a:pos x="T0" y="T1"/>
                    </a:cxn>
                    <a:cxn ang="0">
                      <a:pos x="T2" y="T3"/>
                    </a:cxn>
                    <a:cxn ang="0">
                      <a:pos x="T4" y="T5"/>
                    </a:cxn>
                    <a:cxn ang="0">
                      <a:pos x="T6" y="T7"/>
                    </a:cxn>
                  </a:cxnLst>
                  <a:rect l="0" t="0" r="r" b="b"/>
                  <a:pathLst>
                    <a:path w="111" h="60">
                      <a:moveTo>
                        <a:pt x="0" y="60"/>
                      </a:moveTo>
                      <a:lnTo>
                        <a:pt x="42" y="21"/>
                      </a:lnTo>
                      <a:lnTo>
                        <a:pt x="72" y="42"/>
                      </a:lnTo>
                      <a:lnTo>
                        <a:pt x="111" y="0"/>
                      </a:lnTo>
                    </a:path>
                  </a:pathLst>
                </a:cu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4" name="Freeform 14">
                  <a:extLst>
                    <a:ext uri="{FF2B5EF4-FFF2-40B4-BE49-F238E27FC236}">
                      <a16:creationId xmlns:a16="http://schemas.microsoft.com/office/drawing/2014/main" id="{D3F59D68-0AA2-4FFA-8AF5-67522966295F}"/>
                    </a:ext>
                  </a:extLst>
                </p:cNvPr>
                <p:cNvSpPr>
                  <a:spLocks/>
                </p:cNvSpPr>
                <p:nvPr/>
              </p:nvSpPr>
              <p:spPr bwMode="auto">
                <a:xfrm>
                  <a:off x="3389539" y="1557806"/>
                  <a:ext cx="180975" cy="185738"/>
                </a:xfrm>
                <a:custGeom>
                  <a:avLst/>
                  <a:gdLst>
                    <a:gd name="T0" fmla="*/ 0 w 114"/>
                    <a:gd name="T1" fmla="*/ 0 h 117"/>
                    <a:gd name="T2" fmla="*/ 0 w 114"/>
                    <a:gd name="T3" fmla="*/ 117 h 117"/>
                    <a:gd name="T4" fmla="*/ 114 w 114"/>
                    <a:gd name="T5" fmla="*/ 117 h 117"/>
                  </a:gdLst>
                  <a:ahLst/>
                  <a:cxnLst>
                    <a:cxn ang="0">
                      <a:pos x="T0" y="T1"/>
                    </a:cxn>
                    <a:cxn ang="0">
                      <a:pos x="T2" y="T3"/>
                    </a:cxn>
                    <a:cxn ang="0">
                      <a:pos x="T4" y="T5"/>
                    </a:cxn>
                  </a:cxnLst>
                  <a:rect l="0" t="0" r="r" b="b"/>
                  <a:pathLst>
                    <a:path w="114" h="117">
                      <a:moveTo>
                        <a:pt x="0" y="0"/>
                      </a:moveTo>
                      <a:lnTo>
                        <a:pt x="0" y="117"/>
                      </a:lnTo>
                      <a:lnTo>
                        <a:pt x="114" y="117"/>
                      </a:lnTo>
                    </a:path>
                  </a:pathLst>
                </a:cu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6" name="Group 25">
                <a:extLst>
                  <a:ext uri="{FF2B5EF4-FFF2-40B4-BE49-F238E27FC236}">
                    <a16:creationId xmlns:a16="http://schemas.microsoft.com/office/drawing/2014/main" id="{B978C8F2-2255-4892-A0FC-3602672895B1}"/>
                  </a:ext>
                </a:extLst>
              </p:cNvPr>
              <p:cNvGrpSpPr/>
              <p:nvPr/>
            </p:nvGrpSpPr>
            <p:grpSpPr>
              <a:xfrm>
                <a:off x="10515355" y="2222738"/>
                <a:ext cx="338137" cy="114300"/>
                <a:chOff x="1749652" y="3207218"/>
                <a:chExt cx="338137" cy="114300"/>
              </a:xfrm>
            </p:grpSpPr>
            <p:sp>
              <p:nvSpPr>
                <p:cNvPr id="27" name="Rectangle 360">
                  <a:extLst>
                    <a:ext uri="{FF2B5EF4-FFF2-40B4-BE49-F238E27FC236}">
                      <a16:creationId xmlns:a16="http://schemas.microsoft.com/office/drawing/2014/main" id="{9F4E2E1B-462F-410C-904A-447FF2DD606E}"/>
                    </a:ext>
                  </a:extLst>
                </p:cNvPr>
                <p:cNvSpPr>
                  <a:spLocks noChangeArrowheads="1"/>
                </p:cNvSpPr>
                <p:nvPr/>
              </p:nvSpPr>
              <p:spPr bwMode="auto">
                <a:xfrm>
                  <a:off x="1749652" y="3207218"/>
                  <a:ext cx="66675" cy="114300"/>
                </a:xfrm>
                <a:prstGeom prst="rect">
                  <a:avLst/>
                </a:prstGeom>
                <a:noFill/>
                <a:ln w="22225"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361">
                  <a:extLst>
                    <a:ext uri="{FF2B5EF4-FFF2-40B4-BE49-F238E27FC236}">
                      <a16:creationId xmlns:a16="http://schemas.microsoft.com/office/drawing/2014/main" id="{246184CB-7DB6-4C44-8653-E04CCDE26735}"/>
                    </a:ext>
                  </a:extLst>
                </p:cNvPr>
                <p:cNvSpPr>
                  <a:spLocks/>
                </p:cNvSpPr>
                <p:nvPr/>
              </p:nvSpPr>
              <p:spPr bwMode="auto">
                <a:xfrm>
                  <a:off x="1816327" y="3259605"/>
                  <a:ext cx="271462" cy="52388"/>
                </a:xfrm>
                <a:custGeom>
                  <a:avLst/>
                  <a:gdLst>
                    <a:gd name="T0" fmla="*/ 0 w 57"/>
                    <a:gd name="T1" fmla="*/ 11 h 11"/>
                    <a:gd name="T2" fmla="*/ 57 w 57"/>
                    <a:gd name="T3" fmla="*/ 11 h 11"/>
                    <a:gd name="T4" fmla="*/ 32 w 57"/>
                    <a:gd name="T5" fmla="*/ 0 h 11"/>
                    <a:gd name="T6" fmla="*/ 8 w 57"/>
                    <a:gd name="T7" fmla="*/ 0 h 11"/>
                  </a:gdLst>
                  <a:ahLst/>
                  <a:cxnLst>
                    <a:cxn ang="0">
                      <a:pos x="T0" y="T1"/>
                    </a:cxn>
                    <a:cxn ang="0">
                      <a:pos x="T2" y="T3"/>
                    </a:cxn>
                    <a:cxn ang="0">
                      <a:pos x="T4" y="T5"/>
                    </a:cxn>
                    <a:cxn ang="0">
                      <a:pos x="T6" y="T7"/>
                    </a:cxn>
                  </a:cxnLst>
                  <a:rect l="0" t="0" r="r" b="b"/>
                  <a:pathLst>
                    <a:path w="57" h="11">
                      <a:moveTo>
                        <a:pt x="0" y="11"/>
                      </a:moveTo>
                      <a:cubicBezTo>
                        <a:pt x="57" y="11"/>
                        <a:pt x="57" y="11"/>
                        <a:pt x="57" y="11"/>
                      </a:cubicBezTo>
                      <a:cubicBezTo>
                        <a:pt x="57" y="5"/>
                        <a:pt x="45" y="0"/>
                        <a:pt x="32" y="0"/>
                      </a:cubicBezTo>
                      <a:cubicBezTo>
                        <a:pt x="8" y="0"/>
                        <a:pt x="8" y="0"/>
                        <a:pt x="8" y="0"/>
                      </a:cubicBezTo>
                    </a:path>
                  </a:pathLst>
                </a:custGeom>
                <a:noFill/>
                <a:ln w="22225"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9" name="Freeform 362">
                  <a:extLst>
                    <a:ext uri="{FF2B5EF4-FFF2-40B4-BE49-F238E27FC236}">
                      <a16:creationId xmlns:a16="http://schemas.microsoft.com/office/drawing/2014/main" id="{C415EDE5-FD02-4E8B-9DE3-2115461BAAE7}"/>
                    </a:ext>
                  </a:extLst>
                </p:cNvPr>
                <p:cNvSpPr>
                  <a:spLocks/>
                </p:cNvSpPr>
                <p:nvPr/>
              </p:nvSpPr>
              <p:spPr bwMode="auto">
                <a:xfrm>
                  <a:off x="1816327" y="3221505"/>
                  <a:ext cx="119062" cy="38100"/>
                </a:xfrm>
                <a:custGeom>
                  <a:avLst/>
                  <a:gdLst>
                    <a:gd name="T0" fmla="*/ 0 w 25"/>
                    <a:gd name="T1" fmla="*/ 0 h 8"/>
                    <a:gd name="T2" fmla="*/ 12 w 25"/>
                    <a:gd name="T3" fmla="*/ 0 h 8"/>
                    <a:gd name="T4" fmla="*/ 25 w 25"/>
                    <a:gd name="T5" fmla="*/ 8 h 8"/>
                  </a:gdLst>
                  <a:ahLst/>
                  <a:cxnLst>
                    <a:cxn ang="0">
                      <a:pos x="T0" y="T1"/>
                    </a:cxn>
                    <a:cxn ang="0">
                      <a:pos x="T2" y="T3"/>
                    </a:cxn>
                    <a:cxn ang="0">
                      <a:pos x="T4" y="T5"/>
                    </a:cxn>
                  </a:cxnLst>
                  <a:rect l="0" t="0" r="r" b="b"/>
                  <a:pathLst>
                    <a:path w="25" h="8">
                      <a:moveTo>
                        <a:pt x="0" y="0"/>
                      </a:moveTo>
                      <a:cubicBezTo>
                        <a:pt x="12" y="0"/>
                        <a:pt x="12" y="0"/>
                        <a:pt x="12" y="0"/>
                      </a:cubicBezTo>
                      <a:cubicBezTo>
                        <a:pt x="19" y="1"/>
                        <a:pt x="23" y="6"/>
                        <a:pt x="25" y="8"/>
                      </a:cubicBezTo>
                    </a:path>
                  </a:pathLst>
                </a:custGeom>
                <a:noFill/>
                <a:ln w="22225"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0" name="Oval 363">
                  <a:extLst>
                    <a:ext uri="{FF2B5EF4-FFF2-40B4-BE49-F238E27FC236}">
                      <a16:creationId xmlns:a16="http://schemas.microsoft.com/office/drawing/2014/main" id="{083A46AF-AA67-4926-B381-53EF96DB4D8C}"/>
                    </a:ext>
                  </a:extLst>
                </p:cNvPr>
                <p:cNvSpPr>
                  <a:spLocks noChangeArrowheads="1"/>
                </p:cNvSpPr>
                <p:nvPr/>
              </p:nvSpPr>
              <p:spPr bwMode="auto">
                <a:xfrm>
                  <a:off x="1773465" y="3283418"/>
                  <a:ext cx="19050" cy="14288"/>
                </a:xfrm>
                <a:prstGeom prst="ellipse">
                  <a:avLst/>
                </a:prstGeom>
                <a:noFill/>
                <a:ln w="22225">
                  <a:solidFill>
                    <a:srgbClr val="05C3DE"/>
                  </a:solid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2" name="Group 21">
              <a:extLst>
                <a:ext uri="{FF2B5EF4-FFF2-40B4-BE49-F238E27FC236}">
                  <a16:creationId xmlns:a16="http://schemas.microsoft.com/office/drawing/2014/main" id="{5E375EB7-4998-456E-82C8-526D0E9FD11E}"/>
                </a:ext>
              </a:extLst>
            </p:cNvPr>
            <p:cNvGrpSpPr/>
            <p:nvPr/>
          </p:nvGrpSpPr>
          <p:grpSpPr>
            <a:xfrm>
              <a:off x="10170101" y="395673"/>
              <a:ext cx="392799" cy="392800"/>
              <a:chOff x="2555894" y="2944028"/>
              <a:chExt cx="366713" cy="366713"/>
            </a:xfrm>
          </p:grpSpPr>
          <p:sp>
            <p:nvSpPr>
              <p:cNvPr id="23" name="Freeform 183">
                <a:extLst>
                  <a:ext uri="{FF2B5EF4-FFF2-40B4-BE49-F238E27FC236}">
                    <a16:creationId xmlns:a16="http://schemas.microsoft.com/office/drawing/2014/main" id="{37D5B1FC-414B-49C0-A622-DEEEDE651DBF}"/>
                  </a:ext>
                </a:extLst>
              </p:cNvPr>
              <p:cNvSpPr>
                <a:spLocks/>
              </p:cNvSpPr>
              <p:nvPr/>
            </p:nvSpPr>
            <p:spPr bwMode="auto">
              <a:xfrm>
                <a:off x="2555894" y="2944028"/>
                <a:ext cx="271463" cy="247650"/>
              </a:xfrm>
              <a:custGeom>
                <a:avLst/>
                <a:gdLst>
                  <a:gd name="T0" fmla="*/ 24 w 57"/>
                  <a:gd name="T1" fmla="*/ 47 h 52"/>
                  <a:gd name="T2" fmla="*/ 19 w 57"/>
                  <a:gd name="T3" fmla="*/ 45 h 52"/>
                  <a:gd name="T4" fmla="*/ 1 w 57"/>
                  <a:gd name="T5" fmla="*/ 52 h 52"/>
                  <a:gd name="T6" fmla="*/ 8 w 57"/>
                  <a:gd name="T7" fmla="*/ 40 h 52"/>
                  <a:gd name="T8" fmla="*/ 0 w 57"/>
                  <a:gd name="T9" fmla="*/ 23 h 52"/>
                  <a:gd name="T10" fmla="*/ 29 w 57"/>
                  <a:gd name="T11" fmla="*/ 0 h 52"/>
                  <a:gd name="T12" fmla="*/ 57 w 57"/>
                  <a:gd name="T13" fmla="*/ 23 h 52"/>
                </a:gdLst>
                <a:ahLst/>
                <a:cxnLst>
                  <a:cxn ang="0">
                    <a:pos x="T0" y="T1"/>
                  </a:cxn>
                  <a:cxn ang="0">
                    <a:pos x="T2" y="T3"/>
                  </a:cxn>
                  <a:cxn ang="0">
                    <a:pos x="T4" y="T5"/>
                  </a:cxn>
                  <a:cxn ang="0">
                    <a:pos x="T6" y="T7"/>
                  </a:cxn>
                  <a:cxn ang="0">
                    <a:pos x="T8" y="T9"/>
                  </a:cxn>
                  <a:cxn ang="0">
                    <a:pos x="T10" y="T11"/>
                  </a:cxn>
                  <a:cxn ang="0">
                    <a:pos x="T12" y="T13"/>
                  </a:cxn>
                </a:cxnLst>
                <a:rect l="0" t="0" r="r" b="b"/>
                <a:pathLst>
                  <a:path w="57" h="52">
                    <a:moveTo>
                      <a:pt x="24" y="47"/>
                    </a:moveTo>
                    <a:cubicBezTo>
                      <a:pt x="22" y="46"/>
                      <a:pt x="20" y="46"/>
                      <a:pt x="19" y="45"/>
                    </a:cubicBezTo>
                    <a:cubicBezTo>
                      <a:pt x="1" y="52"/>
                      <a:pt x="1" y="52"/>
                      <a:pt x="1" y="52"/>
                    </a:cubicBezTo>
                    <a:cubicBezTo>
                      <a:pt x="8" y="40"/>
                      <a:pt x="8" y="40"/>
                      <a:pt x="8" y="40"/>
                    </a:cubicBezTo>
                    <a:cubicBezTo>
                      <a:pt x="3" y="36"/>
                      <a:pt x="0" y="30"/>
                      <a:pt x="0" y="23"/>
                    </a:cubicBezTo>
                    <a:cubicBezTo>
                      <a:pt x="0" y="10"/>
                      <a:pt x="13" y="0"/>
                      <a:pt x="29" y="0"/>
                    </a:cubicBezTo>
                    <a:cubicBezTo>
                      <a:pt x="44" y="0"/>
                      <a:pt x="57" y="10"/>
                      <a:pt x="57" y="23"/>
                    </a:cubicBezTo>
                  </a:path>
                </a:pathLst>
              </a:custGeom>
              <a:noFill/>
              <a:ln w="22225" cap="flat">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84">
                <a:extLst>
                  <a:ext uri="{FF2B5EF4-FFF2-40B4-BE49-F238E27FC236}">
                    <a16:creationId xmlns:a16="http://schemas.microsoft.com/office/drawing/2014/main" id="{420B2342-10A6-4777-AB84-6D26FE4F810F}"/>
                  </a:ext>
                </a:extLst>
              </p:cNvPr>
              <p:cNvSpPr>
                <a:spLocks/>
              </p:cNvSpPr>
              <p:nvPr/>
            </p:nvSpPr>
            <p:spPr bwMode="auto">
              <a:xfrm>
                <a:off x="2698769" y="3096428"/>
                <a:ext cx="223838" cy="214313"/>
              </a:xfrm>
              <a:custGeom>
                <a:avLst/>
                <a:gdLst>
                  <a:gd name="T0" fmla="*/ 0 w 47"/>
                  <a:gd name="T1" fmla="*/ 20 h 45"/>
                  <a:gd name="T2" fmla="*/ 33 w 47"/>
                  <a:gd name="T3" fmla="*/ 39 h 45"/>
                  <a:gd name="T4" fmla="*/ 46 w 47"/>
                  <a:gd name="T5" fmla="*/ 44 h 45"/>
                  <a:gd name="T6" fmla="*/ 41 w 47"/>
                  <a:gd name="T7" fmla="*/ 34 h 45"/>
                  <a:gd name="T8" fmla="*/ 47 w 47"/>
                  <a:gd name="T9" fmla="*/ 20 h 45"/>
                  <a:gd name="T10" fmla="*/ 24 w 47"/>
                  <a:gd name="T11" fmla="*/ 0 h 45"/>
                  <a:gd name="T12" fmla="*/ 0 w 47"/>
                  <a:gd name="T13" fmla="*/ 20 h 45"/>
                </a:gdLst>
                <a:ahLst/>
                <a:cxnLst>
                  <a:cxn ang="0">
                    <a:pos x="T0" y="T1"/>
                  </a:cxn>
                  <a:cxn ang="0">
                    <a:pos x="T2" y="T3"/>
                  </a:cxn>
                  <a:cxn ang="0">
                    <a:pos x="T4" y="T5"/>
                  </a:cxn>
                  <a:cxn ang="0">
                    <a:pos x="T6" y="T7"/>
                  </a:cxn>
                  <a:cxn ang="0">
                    <a:pos x="T8" y="T9"/>
                  </a:cxn>
                  <a:cxn ang="0">
                    <a:pos x="T10" y="T11"/>
                  </a:cxn>
                  <a:cxn ang="0">
                    <a:pos x="T12" y="T13"/>
                  </a:cxn>
                </a:cxnLst>
                <a:rect l="0" t="0" r="r" b="b"/>
                <a:pathLst>
                  <a:path w="47" h="45">
                    <a:moveTo>
                      <a:pt x="0" y="20"/>
                    </a:moveTo>
                    <a:cubicBezTo>
                      <a:pt x="0" y="35"/>
                      <a:pt x="17" y="45"/>
                      <a:pt x="33" y="39"/>
                    </a:cubicBezTo>
                    <a:cubicBezTo>
                      <a:pt x="46" y="44"/>
                      <a:pt x="46" y="44"/>
                      <a:pt x="46" y="44"/>
                    </a:cubicBezTo>
                    <a:cubicBezTo>
                      <a:pt x="41" y="34"/>
                      <a:pt x="41" y="34"/>
                      <a:pt x="41" y="34"/>
                    </a:cubicBezTo>
                    <a:cubicBezTo>
                      <a:pt x="45" y="30"/>
                      <a:pt x="47" y="26"/>
                      <a:pt x="47" y="20"/>
                    </a:cubicBezTo>
                    <a:cubicBezTo>
                      <a:pt x="47" y="10"/>
                      <a:pt x="37" y="0"/>
                      <a:pt x="24" y="0"/>
                    </a:cubicBezTo>
                    <a:cubicBezTo>
                      <a:pt x="11" y="0"/>
                      <a:pt x="0" y="10"/>
                      <a:pt x="0" y="20"/>
                    </a:cubicBezTo>
                    <a:close/>
                  </a:path>
                </a:pathLst>
              </a:custGeom>
              <a:noFill/>
              <a:ln w="22225" cap="flat">
                <a:solidFill>
                  <a:srgbClr val="CECEC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sp>
        <p:nvSpPr>
          <p:cNvPr id="48" name="Freeform 6">
            <a:extLst>
              <a:ext uri="{FF2B5EF4-FFF2-40B4-BE49-F238E27FC236}">
                <a16:creationId xmlns:a16="http://schemas.microsoft.com/office/drawing/2014/main" id="{63E31F1E-93B0-4B3A-9EB9-3B769C115D35}"/>
              </a:ext>
            </a:extLst>
          </p:cNvPr>
          <p:cNvSpPr>
            <a:spLocks noChangeAspect="1" noEditPoints="1"/>
          </p:cNvSpPr>
          <p:nvPr/>
        </p:nvSpPr>
        <p:spPr bwMode="ltGray">
          <a:xfrm>
            <a:off x="948603" y="1467779"/>
            <a:ext cx="774954" cy="718092"/>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E6E6E6"/>
          </a:solidFill>
          <a:ln>
            <a:noFill/>
          </a:ln>
        </p:spPr>
        <p:txBody>
          <a:bodyPr vert="horz" wrap="square" lIns="91440" tIns="45720" rIns="91440" bIns="45720" numCol="1" anchor="t" anchorCtr="0" compatLnSpc="1">
            <a:prstTxWarp prst="textNoShape">
              <a:avLst/>
            </a:prstTxWarp>
          </a:bodyPr>
          <a:lstStyle/>
          <a:p>
            <a:endParaRPr lang="en-US" dirty="0">
              <a:solidFill>
                <a:schemeClr val="accent6"/>
              </a:solidFill>
            </a:endParaRPr>
          </a:p>
        </p:txBody>
      </p:sp>
      <p:sp>
        <p:nvSpPr>
          <p:cNvPr id="49" name="Rectangle 48">
            <a:extLst>
              <a:ext uri="{FF2B5EF4-FFF2-40B4-BE49-F238E27FC236}">
                <a16:creationId xmlns:a16="http://schemas.microsoft.com/office/drawing/2014/main" id="{1F6BB359-50C0-48F3-8806-89D3F6813EA5}"/>
              </a:ext>
            </a:extLst>
          </p:cNvPr>
          <p:cNvSpPr/>
          <p:nvPr/>
        </p:nvSpPr>
        <p:spPr>
          <a:xfrm>
            <a:off x="688913" y="1539540"/>
            <a:ext cx="6549742" cy="1200329"/>
          </a:xfrm>
          <a:prstGeom prst="rect">
            <a:avLst/>
          </a:prstGeom>
        </p:spPr>
        <p:txBody>
          <a:bodyPr wrap="square">
            <a:spAutoFit/>
          </a:bodyPr>
          <a:lstStyle/>
          <a:p>
            <a:pPr lvl="1"/>
            <a:r>
              <a:rPr lang="en-US" sz="2400" b="1" dirty="0">
                <a:solidFill>
                  <a:schemeClr val="accent1"/>
                </a:solidFill>
              </a:rPr>
              <a:t>Looking back now, I know that I would have greatly benefited had I initiated an investment strategy as a young adult.” </a:t>
            </a:r>
          </a:p>
        </p:txBody>
      </p:sp>
      <p:sp>
        <p:nvSpPr>
          <p:cNvPr id="50" name="Freeform 6">
            <a:extLst>
              <a:ext uri="{FF2B5EF4-FFF2-40B4-BE49-F238E27FC236}">
                <a16:creationId xmlns:a16="http://schemas.microsoft.com/office/drawing/2014/main" id="{C9D2F602-3492-4AE7-B4ED-C50E0D8C4648}"/>
              </a:ext>
            </a:extLst>
          </p:cNvPr>
          <p:cNvSpPr>
            <a:spLocks noChangeAspect="1" noEditPoints="1"/>
          </p:cNvSpPr>
          <p:nvPr/>
        </p:nvSpPr>
        <p:spPr bwMode="ltGray">
          <a:xfrm>
            <a:off x="948602" y="3368255"/>
            <a:ext cx="774954" cy="718092"/>
          </a:xfrm>
          <a:custGeom>
            <a:avLst/>
            <a:gdLst>
              <a:gd name="T0" fmla="*/ 88 w 238"/>
              <a:gd name="T1" fmla="*/ 124 h 220"/>
              <a:gd name="T2" fmla="*/ 88 w 238"/>
              <a:gd name="T3" fmla="*/ 220 h 220"/>
              <a:gd name="T4" fmla="*/ 0 w 238"/>
              <a:gd name="T5" fmla="*/ 220 h 220"/>
              <a:gd name="T6" fmla="*/ 0 w 238"/>
              <a:gd name="T7" fmla="*/ 145 h 220"/>
              <a:gd name="T8" fmla="*/ 14 w 238"/>
              <a:gd name="T9" fmla="*/ 55 h 220"/>
              <a:gd name="T10" fmla="*/ 76 w 238"/>
              <a:gd name="T11" fmla="*/ 0 h 220"/>
              <a:gd name="T12" fmla="*/ 96 w 238"/>
              <a:gd name="T13" fmla="*/ 32 h 220"/>
              <a:gd name="T14" fmla="*/ 59 w 238"/>
              <a:gd name="T15" fmla="*/ 63 h 220"/>
              <a:gd name="T16" fmla="*/ 45 w 238"/>
              <a:gd name="T17" fmla="*/ 124 h 220"/>
              <a:gd name="T18" fmla="*/ 88 w 238"/>
              <a:gd name="T19" fmla="*/ 124 h 220"/>
              <a:gd name="T20" fmla="*/ 231 w 238"/>
              <a:gd name="T21" fmla="*/ 124 h 220"/>
              <a:gd name="T22" fmla="*/ 231 w 238"/>
              <a:gd name="T23" fmla="*/ 220 h 220"/>
              <a:gd name="T24" fmla="*/ 142 w 238"/>
              <a:gd name="T25" fmla="*/ 220 h 220"/>
              <a:gd name="T26" fmla="*/ 142 w 238"/>
              <a:gd name="T27" fmla="*/ 145 h 220"/>
              <a:gd name="T28" fmla="*/ 157 w 238"/>
              <a:gd name="T29" fmla="*/ 55 h 220"/>
              <a:gd name="T30" fmla="*/ 218 w 238"/>
              <a:gd name="T31" fmla="*/ 0 h 220"/>
              <a:gd name="T32" fmla="*/ 238 w 238"/>
              <a:gd name="T33" fmla="*/ 32 h 220"/>
              <a:gd name="T34" fmla="*/ 201 w 238"/>
              <a:gd name="T35" fmla="*/ 63 h 220"/>
              <a:gd name="T36" fmla="*/ 188 w 238"/>
              <a:gd name="T37" fmla="*/ 124 h 220"/>
              <a:gd name="T38" fmla="*/ 231 w 238"/>
              <a:gd name="T39"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8" h="220">
                <a:moveTo>
                  <a:pt x="88" y="124"/>
                </a:moveTo>
                <a:cubicBezTo>
                  <a:pt x="88" y="220"/>
                  <a:pt x="88" y="220"/>
                  <a:pt x="88" y="220"/>
                </a:cubicBezTo>
                <a:cubicBezTo>
                  <a:pt x="0" y="220"/>
                  <a:pt x="0" y="220"/>
                  <a:pt x="0" y="220"/>
                </a:cubicBezTo>
                <a:cubicBezTo>
                  <a:pt x="0" y="145"/>
                  <a:pt x="0" y="145"/>
                  <a:pt x="0" y="145"/>
                </a:cubicBezTo>
                <a:cubicBezTo>
                  <a:pt x="0" y="104"/>
                  <a:pt x="5" y="74"/>
                  <a:pt x="14" y="55"/>
                </a:cubicBezTo>
                <a:cubicBezTo>
                  <a:pt x="27" y="31"/>
                  <a:pt x="48" y="12"/>
                  <a:pt x="76" y="0"/>
                </a:cubicBezTo>
                <a:cubicBezTo>
                  <a:pt x="96" y="32"/>
                  <a:pt x="96" y="32"/>
                  <a:pt x="96" y="32"/>
                </a:cubicBezTo>
                <a:cubicBezTo>
                  <a:pt x="79" y="39"/>
                  <a:pt x="67" y="50"/>
                  <a:pt x="59" y="63"/>
                </a:cubicBezTo>
                <a:cubicBezTo>
                  <a:pt x="51" y="77"/>
                  <a:pt x="46" y="98"/>
                  <a:pt x="45" y="124"/>
                </a:cubicBezTo>
                <a:lnTo>
                  <a:pt x="88" y="124"/>
                </a:lnTo>
                <a:close/>
                <a:moveTo>
                  <a:pt x="231" y="124"/>
                </a:moveTo>
                <a:cubicBezTo>
                  <a:pt x="231" y="220"/>
                  <a:pt x="231" y="220"/>
                  <a:pt x="231" y="220"/>
                </a:cubicBezTo>
                <a:cubicBezTo>
                  <a:pt x="142" y="220"/>
                  <a:pt x="142" y="220"/>
                  <a:pt x="142" y="220"/>
                </a:cubicBezTo>
                <a:cubicBezTo>
                  <a:pt x="142" y="145"/>
                  <a:pt x="142" y="145"/>
                  <a:pt x="142" y="145"/>
                </a:cubicBezTo>
                <a:cubicBezTo>
                  <a:pt x="142" y="104"/>
                  <a:pt x="147" y="74"/>
                  <a:pt x="157" y="55"/>
                </a:cubicBezTo>
                <a:cubicBezTo>
                  <a:pt x="170" y="31"/>
                  <a:pt x="190" y="12"/>
                  <a:pt x="218" y="0"/>
                </a:cubicBezTo>
                <a:cubicBezTo>
                  <a:pt x="238" y="32"/>
                  <a:pt x="238" y="32"/>
                  <a:pt x="238" y="32"/>
                </a:cubicBezTo>
                <a:cubicBezTo>
                  <a:pt x="221" y="39"/>
                  <a:pt x="209" y="50"/>
                  <a:pt x="201" y="63"/>
                </a:cubicBezTo>
                <a:cubicBezTo>
                  <a:pt x="193" y="77"/>
                  <a:pt x="189" y="98"/>
                  <a:pt x="188" y="124"/>
                </a:cubicBezTo>
                <a:lnTo>
                  <a:pt x="231" y="124"/>
                </a:lnTo>
                <a:close/>
              </a:path>
            </a:pathLst>
          </a:custGeom>
          <a:solidFill>
            <a:srgbClr val="E6E6E6"/>
          </a:solidFill>
          <a:ln>
            <a:noFill/>
          </a:ln>
        </p:spPr>
        <p:txBody>
          <a:bodyPr vert="horz" wrap="square" lIns="91440" tIns="45720" rIns="91440" bIns="45720" numCol="1" anchor="t" anchorCtr="0" compatLnSpc="1">
            <a:prstTxWarp prst="textNoShape">
              <a:avLst/>
            </a:prstTxWarp>
          </a:bodyPr>
          <a:lstStyle/>
          <a:p>
            <a:endParaRPr lang="en-US" dirty="0">
              <a:solidFill>
                <a:schemeClr val="accent6"/>
              </a:solidFill>
            </a:endParaRPr>
          </a:p>
        </p:txBody>
      </p:sp>
      <p:sp>
        <p:nvSpPr>
          <p:cNvPr id="51" name="Rectangle 50">
            <a:extLst>
              <a:ext uri="{FF2B5EF4-FFF2-40B4-BE49-F238E27FC236}">
                <a16:creationId xmlns:a16="http://schemas.microsoft.com/office/drawing/2014/main" id="{3317ABFF-3789-42DC-B62E-BF6B2F51A606}"/>
              </a:ext>
            </a:extLst>
          </p:cNvPr>
          <p:cNvSpPr/>
          <p:nvPr/>
        </p:nvSpPr>
        <p:spPr>
          <a:xfrm>
            <a:off x="688912" y="3440016"/>
            <a:ext cx="6549742" cy="1569660"/>
          </a:xfrm>
          <a:prstGeom prst="rect">
            <a:avLst/>
          </a:prstGeom>
        </p:spPr>
        <p:txBody>
          <a:bodyPr wrap="square">
            <a:spAutoFit/>
          </a:bodyPr>
          <a:lstStyle/>
          <a:p>
            <a:pPr lvl="1"/>
            <a:r>
              <a:rPr lang="en-US" sz="2400" b="1" dirty="0">
                <a:solidFill>
                  <a:schemeClr val="accent1"/>
                </a:solidFill>
              </a:rPr>
              <a:t>The key to managing money and building a nest egg is learning how to manage small amounts and grow them wisely over time.”</a:t>
            </a:r>
          </a:p>
        </p:txBody>
      </p:sp>
      <p:pic>
        <p:nvPicPr>
          <p:cNvPr id="6" name="Picture 5" descr="A screenshot of a social media post&#10;&#10;Description automatically generated">
            <a:extLst>
              <a:ext uri="{FF2B5EF4-FFF2-40B4-BE49-F238E27FC236}">
                <a16:creationId xmlns:a16="http://schemas.microsoft.com/office/drawing/2014/main" id="{42C6985B-80C0-054F-9323-CB52E55D75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56095" y="1388968"/>
            <a:ext cx="2597555" cy="3489745"/>
          </a:xfrm>
          <a:prstGeom prst="rect">
            <a:avLst/>
          </a:prstGeom>
          <a:effectLst>
            <a:outerShdw blurRad="50800" dist="38100" dir="2700000" algn="tl" rotWithShape="0">
              <a:prstClr val="black">
                <a:alpha val="40000"/>
              </a:prstClr>
            </a:outerShdw>
          </a:effectLst>
        </p:spPr>
      </p:pic>
      <p:grpSp>
        <p:nvGrpSpPr>
          <p:cNvPr id="12" name="Group 11" descr="Cookies.high.tif">
            <a:extLst>
              <a:ext uri="{FF2B5EF4-FFF2-40B4-BE49-F238E27FC236}">
                <a16:creationId xmlns:a16="http://schemas.microsoft.com/office/drawing/2014/main" id="{C95F0A0A-D8C7-204B-9E8B-F372CCCDE5D8}"/>
              </a:ext>
            </a:extLst>
          </p:cNvPr>
          <p:cNvGrpSpPr/>
          <p:nvPr/>
        </p:nvGrpSpPr>
        <p:grpSpPr>
          <a:xfrm>
            <a:off x="9622756" y="3566054"/>
            <a:ext cx="2221305" cy="1825891"/>
            <a:chOff x="7915785" y="1517021"/>
            <a:chExt cx="3547431" cy="2915954"/>
          </a:xfrm>
        </p:grpSpPr>
        <p:sp>
          <p:nvSpPr>
            <p:cNvPr id="11" name="Oval 10">
              <a:extLst>
                <a:ext uri="{FF2B5EF4-FFF2-40B4-BE49-F238E27FC236}">
                  <a16:creationId xmlns:a16="http://schemas.microsoft.com/office/drawing/2014/main" id="{E7A0CA13-7CDD-6B48-9EA7-D6BDE7957AD8}"/>
                </a:ext>
              </a:extLst>
            </p:cNvPr>
            <p:cNvSpPr/>
            <p:nvPr/>
          </p:nvSpPr>
          <p:spPr>
            <a:xfrm rot="20438019">
              <a:off x="8299385" y="2494126"/>
              <a:ext cx="1538479" cy="724853"/>
            </a:xfrm>
            <a:custGeom>
              <a:avLst/>
              <a:gdLst>
                <a:gd name="connsiteX0" fmla="*/ 0 w 1538085"/>
                <a:gd name="connsiteY0" fmla="*/ 375179 h 750358"/>
                <a:gd name="connsiteX1" fmla="*/ 769043 w 1538085"/>
                <a:gd name="connsiteY1" fmla="*/ 0 h 750358"/>
                <a:gd name="connsiteX2" fmla="*/ 1538086 w 1538085"/>
                <a:gd name="connsiteY2" fmla="*/ 375179 h 750358"/>
                <a:gd name="connsiteX3" fmla="*/ 769043 w 1538085"/>
                <a:gd name="connsiteY3" fmla="*/ 750358 h 750358"/>
                <a:gd name="connsiteX4" fmla="*/ 0 w 1538085"/>
                <a:gd name="connsiteY4" fmla="*/ 375179 h 750358"/>
                <a:gd name="connsiteX0" fmla="*/ 9 w 1538095"/>
                <a:gd name="connsiteY0" fmla="*/ 375179 h 719025"/>
                <a:gd name="connsiteX1" fmla="*/ 769052 w 1538095"/>
                <a:gd name="connsiteY1" fmla="*/ 0 h 719025"/>
                <a:gd name="connsiteX2" fmla="*/ 1538095 w 1538095"/>
                <a:gd name="connsiteY2" fmla="*/ 375179 h 719025"/>
                <a:gd name="connsiteX3" fmla="*/ 756507 w 1538095"/>
                <a:gd name="connsiteY3" fmla="*/ 719025 h 719025"/>
                <a:gd name="connsiteX4" fmla="*/ 9 w 1538095"/>
                <a:gd name="connsiteY4" fmla="*/ 375179 h 719025"/>
                <a:gd name="connsiteX0" fmla="*/ 3 w 1538089"/>
                <a:gd name="connsiteY0" fmla="*/ 375179 h 719025"/>
                <a:gd name="connsiteX1" fmla="*/ 769046 w 1538089"/>
                <a:gd name="connsiteY1" fmla="*/ 0 h 719025"/>
                <a:gd name="connsiteX2" fmla="*/ 1538089 w 1538089"/>
                <a:gd name="connsiteY2" fmla="*/ 375179 h 719025"/>
                <a:gd name="connsiteX3" fmla="*/ 756501 w 1538089"/>
                <a:gd name="connsiteY3" fmla="*/ 719025 h 719025"/>
                <a:gd name="connsiteX4" fmla="*/ 3 w 1538089"/>
                <a:gd name="connsiteY4" fmla="*/ 375179 h 719025"/>
                <a:gd name="connsiteX0" fmla="*/ 38 w 1538124"/>
                <a:gd name="connsiteY0" fmla="*/ 375179 h 724853"/>
                <a:gd name="connsiteX1" fmla="*/ 769081 w 1538124"/>
                <a:gd name="connsiteY1" fmla="*/ 0 h 724853"/>
                <a:gd name="connsiteX2" fmla="*/ 1538124 w 1538124"/>
                <a:gd name="connsiteY2" fmla="*/ 375179 h 724853"/>
                <a:gd name="connsiteX3" fmla="*/ 744392 w 1538124"/>
                <a:gd name="connsiteY3" fmla="*/ 724853 h 724853"/>
                <a:gd name="connsiteX4" fmla="*/ 38 w 1538124"/>
                <a:gd name="connsiteY4" fmla="*/ 375179 h 724853"/>
                <a:gd name="connsiteX0" fmla="*/ 393 w 1538479"/>
                <a:gd name="connsiteY0" fmla="*/ 375179 h 724853"/>
                <a:gd name="connsiteX1" fmla="*/ 769436 w 1538479"/>
                <a:gd name="connsiteY1" fmla="*/ 0 h 724853"/>
                <a:gd name="connsiteX2" fmla="*/ 1538479 w 1538479"/>
                <a:gd name="connsiteY2" fmla="*/ 375179 h 724853"/>
                <a:gd name="connsiteX3" fmla="*/ 744747 w 1538479"/>
                <a:gd name="connsiteY3" fmla="*/ 724853 h 724853"/>
                <a:gd name="connsiteX4" fmla="*/ 393 w 1538479"/>
                <a:gd name="connsiteY4" fmla="*/ 375179 h 724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8479" h="724853">
                  <a:moveTo>
                    <a:pt x="393" y="375179"/>
                  </a:moveTo>
                  <a:cubicBezTo>
                    <a:pt x="13836" y="112936"/>
                    <a:pt x="344705" y="0"/>
                    <a:pt x="769436" y="0"/>
                  </a:cubicBezTo>
                  <a:cubicBezTo>
                    <a:pt x="1194167" y="0"/>
                    <a:pt x="1538479" y="167973"/>
                    <a:pt x="1538479" y="375179"/>
                  </a:cubicBezTo>
                  <a:cubicBezTo>
                    <a:pt x="1538479" y="582385"/>
                    <a:pt x="1169478" y="724853"/>
                    <a:pt x="744747" y="724853"/>
                  </a:cubicBezTo>
                  <a:cubicBezTo>
                    <a:pt x="320016" y="724853"/>
                    <a:pt x="-13050" y="637422"/>
                    <a:pt x="393" y="375179"/>
                  </a:cubicBezTo>
                  <a:close/>
                </a:path>
              </a:pathLst>
            </a:custGeom>
            <a:solidFill>
              <a:srgbClr val="986930"/>
            </a:solidFill>
            <a:ln>
              <a:noFill/>
            </a:ln>
            <a:effectLst>
              <a:outerShdw blurRad="254000" dist="127000" dir="7800000" algn="tr"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10" name="Cloud 9">
              <a:extLst>
                <a:ext uri="{FF2B5EF4-FFF2-40B4-BE49-F238E27FC236}">
                  <a16:creationId xmlns:a16="http://schemas.microsoft.com/office/drawing/2014/main" id="{14499EF6-224C-6048-95C2-207C9B5BC5DE}"/>
                </a:ext>
              </a:extLst>
            </p:cNvPr>
            <p:cNvSpPr/>
            <p:nvPr/>
          </p:nvSpPr>
          <p:spPr>
            <a:xfrm rot="570414">
              <a:off x="9270212" y="2358260"/>
              <a:ext cx="2193004" cy="2028995"/>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3439 w 43256"/>
                <a:gd name="connsiteY17" fmla="*/ 32137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2196 w 43256"/>
                <a:gd name="connsiteY1" fmla="*/ 25239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856 w 43256"/>
                <a:gd name="connsiteY15" fmla="*/ 2199 h 43219"/>
                <a:gd name="connsiteX16" fmla="*/ 22177 w 43256"/>
                <a:gd name="connsiteY16" fmla="*/ 4579 h 43219"/>
                <a:gd name="connsiteX17" fmla="*/ 22536 w 43256"/>
                <a:gd name="connsiteY17" fmla="*/ 3189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3439 w 43256"/>
                <a:gd name="connsiteY17" fmla="*/ 32137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4729 w 43256"/>
                <a:gd name="connsiteY0" fmla="*/ 26036 h 43219"/>
                <a:gd name="connsiteX1" fmla="*/ 3079 w 43256"/>
                <a:gd name="connsiteY1" fmla="*/ 28263 h 43219"/>
                <a:gd name="connsiteX2" fmla="*/ 6964 w 43256"/>
                <a:gd name="connsiteY2" fmla="*/ 34758 h 43219"/>
                <a:gd name="connsiteX3" fmla="*/ 5856 w 43256"/>
                <a:gd name="connsiteY3" fmla="*/ 35139 h 43219"/>
                <a:gd name="connsiteX4" fmla="*/ 16514 w 43256"/>
                <a:gd name="connsiteY4" fmla="*/ 38949 h 43219"/>
                <a:gd name="connsiteX5" fmla="*/ 15846 w 43256"/>
                <a:gd name="connsiteY5" fmla="*/ 37209 h 43219"/>
                <a:gd name="connsiteX6" fmla="*/ 28863 w 43256"/>
                <a:gd name="connsiteY6" fmla="*/ 34610 h 43219"/>
                <a:gd name="connsiteX7" fmla="*/ 28596 w 43256"/>
                <a:gd name="connsiteY7" fmla="*/ 36519 h 43219"/>
                <a:gd name="connsiteX8" fmla="*/ 34165 w 43256"/>
                <a:gd name="connsiteY8" fmla="*/ 22813 h 43219"/>
                <a:gd name="connsiteX9" fmla="*/ 37416 w 43256"/>
                <a:gd name="connsiteY9" fmla="*/ 29949 h 43219"/>
                <a:gd name="connsiteX10" fmla="*/ 41834 w 43256"/>
                <a:gd name="connsiteY10" fmla="*/ 15213 h 43219"/>
                <a:gd name="connsiteX11" fmla="*/ 40386 w 43256"/>
                <a:gd name="connsiteY11" fmla="*/ 17889 h 43219"/>
                <a:gd name="connsiteX12" fmla="*/ 38360 w 43256"/>
                <a:gd name="connsiteY12" fmla="*/ 5285 h 43219"/>
                <a:gd name="connsiteX13" fmla="*/ 38436 w 43256"/>
                <a:gd name="connsiteY13" fmla="*/ 6549 h 43219"/>
                <a:gd name="connsiteX14" fmla="*/ 29114 w 43256"/>
                <a:gd name="connsiteY14" fmla="*/ 3811 h 43219"/>
                <a:gd name="connsiteX15" fmla="*/ 29856 w 43256"/>
                <a:gd name="connsiteY15" fmla="*/ 2199 h 43219"/>
                <a:gd name="connsiteX16" fmla="*/ 22177 w 43256"/>
                <a:gd name="connsiteY16" fmla="*/ 4579 h 43219"/>
                <a:gd name="connsiteX17" fmla="*/ 22536 w 43256"/>
                <a:gd name="connsiteY17" fmla="*/ 3189 h 43219"/>
                <a:gd name="connsiteX18" fmla="*/ 14036 w 43256"/>
                <a:gd name="connsiteY18" fmla="*/ 5051 h 43219"/>
                <a:gd name="connsiteX19" fmla="*/ 15336 w 43256"/>
                <a:gd name="connsiteY19" fmla="*/ 6399 h 43219"/>
                <a:gd name="connsiteX20" fmla="*/ 4163 w 43256"/>
                <a:gd name="connsiteY20" fmla="*/ 15648 h 43219"/>
                <a:gd name="connsiteX21" fmla="*/ 3936 w 43256"/>
                <a:gd name="connsiteY21" fmla="*/ 14229 h 43219"/>
                <a:gd name="connsiteX0" fmla="*/ 3936 w 43256"/>
                <a:gd name="connsiteY0" fmla="*/ 14229 h 43219"/>
                <a:gd name="connsiteX1" fmla="*/ 5659 w 43256"/>
                <a:gd name="connsiteY1" fmla="*/ 6766 h 43219"/>
                <a:gd name="connsiteX2" fmla="*/ 14041 w 43256"/>
                <a:gd name="connsiteY2" fmla="*/ 5061 h 43219"/>
                <a:gd name="connsiteX3" fmla="*/ 22492 w 43256"/>
                <a:gd name="connsiteY3" fmla="*/ 3291 h 43219"/>
                <a:gd name="connsiteX4" fmla="*/ 25785 w 43256"/>
                <a:gd name="connsiteY4" fmla="*/ 59 h 43219"/>
                <a:gd name="connsiteX5" fmla="*/ 29869 w 43256"/>
                <a:gd name="connsiteY5" fmla="*/ 2340 h 43219"/>
                <a:gd name="connsiteX6" fmla="*/ 35499 w 43256"/>
                <a:gd name="connsiteY6" fmla="*/ 549 h 43219"/>
                <a:gd name="connsiteX7" fmla="*/ 38354 w 43256"/>
                <a:gd name="connsiteY7" fmla="*/ 5435 h 43219"/>
                <a:gd name="connsiteX8" fmla="*/ 42018 w 43256"/>
                <a:gd name="connsiteY8" fmla="*/ 10177 h 43219"/>
                <a:gd name="connsiteX9" fmla="*/ 41854 w 43256"/>
                <a:gd name="connsiteY9" fmla="*/ 15319 h 43219"/>
                <a:gd name="connsiteX10" fmla="*/ 43052 w 43256"/>
                <a:gd name="connsiteY10" fmla="*/ 23181 h 43219"/>
                <a:gd name="connsiteX11" fmla="*/ 37440 w 43256"/>
                <a:gd name="connsiteY11" fmla="*/ 30063 h 43219"/>
                <a:gd name="connsiteX12" fmla="*/ 35431 w 43256"/>
                <a:gd name="connsiteY12" fmla="*/ 35960 h 43219"/>
                <a:gd name="connsiteX13" fmla="*/ 28591 w 43256"/>
                <a:gd name="connsiteY13" fmla="*/ 36674 h 43219"/>
                <a:gd name="connsiteX14" fmla="*/ 23703 w 43256"/>
                <a:gd name="connsiteY14" fmla="*/ 42965 h 43219"/>
                <a:gd name="connsiteX15" fmla="*/ 16516 w 43256"/>
                <a:gd name="connsiteY15" fmla="*/ 39125 h 43219"/>
                <a:gd name="connsiteX16" fmla="*/ 5840 w 43256"/>
                <a:gd name="connsiteY16" fmla="*/ 35331 h 43219"/>
                <a:gd name="connsiteX17" fmla="*/ 3439 w 43256"/>
                <a:gd name="connsiteY17" fmla="*/ 32137 h 43219"/>
                <a:gd name="connsiteX18" fmla="*/ 2149 w 43256"/>
                <a:gd name="connsiteY18" fmla="*/ 25410 h 43219"/>
                <a:gd name="connsiteX19" fmla="*/ 31 w 43256"/>
                <a:gd name="connsiteY19" fmla="*/ 19563 h 43219"/>
                <a:gd name="connsiteX20" fmla="*/ 3899 w 43256"/>
                <a:gd name="connsiteY20" fmla="*/ 14366 h 43219"/>
                <a:gd name="connsiteX21" fmla="*/ 3936 w 43256"/>
                <a:gd name="connsiteY21" fmla="*/ 14229 h 43219"/>
                <a:gd name="connsiteX0" fmla="*/ 6964 w 43256"/>
                <a:gd name="connsiteY0" fmla="*/ 34758 h 43219"/>
                <a:gd name="connsiteX1" fmla="*/ 5856 w 43256"/>
                <a:gd name="connsiteY1" fmla="*/ 35139 h 43219"/>
                <a:gd name="connsiteX2" fmla="*/ 16514 w 43256"/>
                <a:gd name="connsiteY2" fmla="*/ 38949 h 43219"/>
                <a:gd name="connsiteX3" fmla="*/ 15846 w 43256"/>
                <a:gd name="connsiteY3" fmla="*/ 37209 h 43219"/>
                <a:gd name="connsiteX4" fmla="*/ 28863 w 43256"/>
                <a:gd name="connsiteY4" fmla="*/ 34610 h 43219"/>
                <a:gd name="connsiteX5" fmla="*/ 28596 w 43256"/>
                <a:gd name="connsiteY5" fmla="*/ 36519 h 43219"/>
                <a:gd name="connsiteX6" fmla="*/ 34165 w 43256"/>
                <a:gd name="connsiteY6" fmla="*/ 22813 h 43219"/>
                <a:gd name="connsiteX7" fmla="*/ 37416 w 43256"/>
                <a:gd name="connsiteY7" fmla="*/ 29949 h 43219"/>
                <a:gd name="connsiteX8" fmla="*/ 41834 w 43256"/>
                <a:gd name="connsiteY8" fmla="*/ 15213 h 43219"/>
                <a:gd name="connsiteX9" fmla="*/ 40386 w 43256"/>
                <a:gd name="connsiteY9" fmla="*/ 17889 h 43219"/>
                <a:gd name="connsiteX10" fmla="*/ 38360 w 43256"/>
                <a:gd name="connsiteY10" fmla="*/ 5285 h 43219"/>
                <a:gd name="connsiteX11" fmla="*/ 38436 w 43256"/>
                <a:gd name="connsiteY11" fmla="*/ 6549 h 43219"/>
                <a:gd name="connsiteX12" fmla="*/ 29114 w 43256"/>
                <a:gd name="connsiteY12" fmla="*/ 3811 h 43219"/>
                <a:gd name="connsiteX13" fmla="*/ 29856 w 43256"/>
                <a:gd name="connsiteY13" fmla="*/ 2199 h 43219"/>
                <a:gd name="connsiteX14" fmla="*/ 22177 w 43256"/>
                <a:gd name="connsiteY14" fmla="*/ 4579 h 43219"/>
                <a:gd name="connsiteX15" fmla="*/ 22536 w 43256"/>
                <a:gd name="connsiteY15" fmla="*/ 3189 h 43219"/>
                <a:gd name="connsiteX16" fmla="*/ 14036 w 43256"/>
                <a:gd name="connsiteY16" fmla="*/ 5051 h 43219"/>
                <a:gd name="connsiteX17" fmla="*/ 15336 w 43256"/>
                <a:gd name="connsiteY17" fmla="*/ 6399 h 43219"/>
                <a:gd name="connsiteX18" fmla="*/ 4163 w 43256"/>
                <a:gd name="connsiteY18" fmla="*/ 15648 h 43219"/>
                <a:gd name="connsiteX19" fmla="*/ 3936 w 43256"/>
                <a:gd name="connsiteY19" fmla="*/ 14229 h 43219"/>
                <a:gd name="connsiteX0" fmla="*/ 3923 w 43243"/>
                <a:gd name="connsiteY0" fmla="*/ 14229 h 43219"/>
                <a:gd name="connsiteX1" fmla="*/ 5646 w 43243"/>
                <a:gd name="connsiteY1" fmla="*/ 6766 h 43219"/>
                <a:gd name="connsiteX2" fmla="*/ 14028 w 43243"/>
                <a:gd name="connsiteY2" fmla="*/ 5061 h 43219"/>
                <a:gd name="connsiteX3" fmla="*/ 22479 w 43243"/>
                <a:gd name="connsiteY3" fmla="*/ 3291 h 43219"/>
                <a:gd name="connsiteX4" fmla="*/ 25772 w 43243"/>
                <a:gd name="connsiteY4" fmla="*/ 59 h 43219"/>
                <a:gd name="connsiteX5" fmla="*/ 29856 w 43243"/>
                <a:gd name="connsiteY5" fmla="*/ 2340 h 43219"/>
                <a:gd name="connsiteX6" fmla="*/ 35486 w 43243"/>
                <a:gd name="connsiteY6" fmla="*/ 549 h 43219"/>
                <a:gd name="connsiteX7" fmla="*/ 38341 w 43243"/>
                <a:gd name="connsiteY7" fmla="*/ 5435 h 43219"/>
                <a:gd name="connsiteX8" fmla="*/ 42005 w 43243"/>
                <a:gd name="connsiteY8" fmla="*/ 10177 h 43219"/>
                <a:gd name="connsiteX9" fmla="*/ 41841 w 43243"/>
                <a:gd name="connsiteY9" fmla="*/ 15319 h 43219"/>
                <a:gd name="connsiteX10" fmla="*/ 43039 w 43243"/>
                <a:gd name="connsiteY10" fmla="*/ 23181 h 43219"/>
                <a:gd name="connsiteX11" fmla="*/ 37427 w 43243"/>
                <a:gd name="connsiteY11" fmla="*/ 30063 h 43219"/>
                <a:gd name="connsiteX12" fmla="*/ 35418 w 43243"/>
                <a:gd name="connsiteY12" fmla="*/ 35960 h 43219"/>
                <a:gd name="connsiteX13" fmla="*/ 28578 w 43243"/>
                <a:gd name="connsiteY13" fmla="*/ 36674 h 43219"/>
                <a:gd name="connsiteX14" fmla="*/ 23690 w 43243"/>
                <a:gd name="connsiteY14" fmla="*/ 42965 h 43219"/>
                <a:gd name="connsiteX15" fmla="*/ 16503 w 43243"/>
                <a:gd name="connsiteY15" fmla="*/ 39125 h 43219"/>
                <a:gd name="connsiteX16" fmla="*/ 5827 w 43243"/>
                <a:gd name="connsiteY16" fmla="*/ 35331 h 43219"/>
                <a:gd name="connsiteX17" fmla="*/ 3426 w 43243"/>
                <a:gd name="connsiteY17" fmla="*/ 32137 h 43219"/>
                <a:gd name="connsiteX18" fmla="*/ 2939 w 43243"/>
                <a:gd name="connsiteY18" fmla="*/ 28773 h 43219"/>
                <a:gd name="connsiteX19" fmla="*/ 18 w 43243"/>
                <a:gd name="connsiteY19" fmla="*/ 19563 h 43219"/>
                <a:gd name="connsiteX20" fmla="*/ 3886 w 43243"/>
                <a:gd name="connsiteY20" fmla="*/ 14366 h 43219"/>
                <a:gd name="connsiteX21" fmla="*/ 3923 w 43243"/>
                <a:gd name="connsiteY21" fmla="*/ 14229 h 43219"/>
                <a:gd name="connsiteX0" fmla="*/ 6951 w 43243"/>
                <a:gd name="connsiteY0" fmla="*/ 34758 h 43219"/>
                <a:gd name="connsiteX1" fmla="*/ 5843 w 43243"/>
                <a:gd name="connsiteY1" fmla="*/ 35139 h 43219"/>
                <a:gd name="connsiteX2" fmla="*/ 16501 w 43243"/>
                <a:gd name="connsiteY2" fmla="*/ 38949 h 43219"/>
                <a:gd name="connsiteX3" fmla="*/ 15833 w 43243"/>
                <a:gd name="connsiteY3" fmla="*/ 37209 h 43219"/>
                <a:gd name="connsiteX4" fmla="*/ 28850 w 43243"/>
                <a:gd name="connsiteY4" fmla="*/ 34610 h 43219"/>
                <a:gd name="connsiteX5" fmla="*/ 28583 w 43243"/>
                <a:gd name="connsiteY5" fmla="*/ 36519 h 43219"/>
                <a:gd name="connsiteX6" fmla="*/ 34152 w 43243"/>
                <a:gd name="connsiteY6" fmla="*/ 22813 h 43219"/>
                <a:gd name="connsiteX7" fmla="*/ 37403 w 43243"/>
                <a:gd name="connsiteY7" fmla="*/ 29949 h 43219"/>
                <a:gd name="connsiteX8" fmla="*/ 41821 w 43243"/>
                <a:gd name="connsiteY8" fmla="*/ 15213 h 43219"/>
                <a:gd name="connsiteX9" fmla="*/ 40373 w 43243"/>
                <a:gd name="connsiteY9" fmla="*/ 17889 h 43219"/>
                <a:gd name="connsiteX10" fmla="*/ 38347 w 43243"/>
                <a:gd name="connsiteY10" fmla="*/ 5285 h 43219"/>
                <a:gd name="connsiteX11" fmla="*/ 38423 w 43243"/>
                <a:gd name="connsiteY11" fmla="*/ 6549 h 43219"/>
                <a:gd name="connsiteX12" fmla="*/ 29101 w 43243"/>
                <a:gd name="connsiteY12" fmla="*/ 3811 h 43219"/>
                <a:gd name="connsiteX13" fmla="*/ 29843 w 43243"/>
                <a:gd name="connsiteY13" fmla="*/ 2199 h 43219"/>
                <a:gd name="connsiteX14" fmla="*/ 22164 w 43243"/>
                <a:gd name="connsiteY14" fmla="*/ 4579 h 43219"/>
                <a:gd name="connsiteX15" fmla="*/ 22523 w 43243"/>
                <a:gd name="connsiteY15" fmla="*/ 3189 h 43219"/>
                <a:gd name="connsiteX16" fmla="*/ 14023 w 43243"/>
                <a:gd name="connsiteY16" fmla="*/ 5051 h 43219"/>
                <a:gd name="connsiteX17" fmla="*/ 15323 w 43243"/>
                <a:gd name="connsiteY17" fmla="*/ 6399 h 43219"/>
                <a:gd name="connsiteX18" fmla="*/ 4150 w 43243"/>
                <a:gd name="connsiteY18" fmla="*/ 15648 h 43219"/>
                <a:gd name="connsiteX19" fmla="*/ 3923 w 43243"/>
                <a:gd name="connsiteY19" fmla="*/ 14229 h 43219"/>
                <a:gd name="connsiteX0" fmla="*/ 4120 w 43440"/>
                <a:gd name="connsiteY0" fmla="*/ 14229 h 43219"/>
                <a:gd name="connsiteX1" fmla="*/ 5843 w 43440"/>
                <a:gd name="connsiteY1" fmla="*/ 6766 h 43219"/>
                <a:gd name="connsiteX2" fmla="*/ 14225 w 43440"/>
                <a:gd name="connsiteY2" fmla="*/ 5061 h 43219"/>
                <a:gd name="connsiteX3" fmla="*/ 22676 w 43440"/>
                <a:gd name="connsiteY3" fmla="*/ 3291 h 43219"/>
                <a:gd name="connsiteX4" fmla="*/ 25969 w 43440"/>
                <a:gd name="connsiteY4" fmla="*/ 59 h 43219"/>
                <a:gd name="connsiteX5" fmla="*/ 30053 w 43440"/>
                <a:gd name="connsiteY5" fmla="*/ 2340 h 43219"/>
                <a:gd name="connsiteX6" fmla="*/ 35683 w 43440"/>
                <a:gd name="connsiteY6" fmla="*/ 549 h 43219"/>
                <a:gd name="connsiteX7" fmla="*/ 38538 w 43440"/>
                <a:gd name="connsiteY7" fmla="*/ 5435 h 43219"/>
                <a:gd name="connsiteX8" fmla="*/ 42202 w 43440"/>
                <a:gd name="connsiteY8" fmla="*/ 10177 h 43219"/>
                <a:gd name="connsiteX9" fmla="*/ 42038 w 43440"/>
                <a:gd name="connsiteY9" fmla="*/ 15319 h 43219"/>
                <a:gd name="connsiteX10" fmla="*/ 43236 w 43440"/>
                <a:gd name="connsiteY10" fmla="*/ 23181 h 43219"/>
                <a:gd name="connsiteX11" fmla="*/ 37624 w 43440"/>
                <a:gd name="connsiteY11" fmla="*/ 30063 h 43219"/>
                <a:gd name="connsiteX12" fmla="*/ 35615 w 43440"/>
                <a:gd name="connsiteY12" fmla="*/ 35960 h 43219"/>
                <a:gd name="connsiteX13" fmla="*/ 28775 w 43440"/>
                <a:gd name="connsiteY13" fmla="*/ 36674 h 43219"/>
                <a:gd name="connsiteX14" fmla="*/ 23887 w 43440"/>
                <a:gd name="connsiteY14" fmla="*/ 42965 h 43219"/>
                <a:gd name="connsiteX15" fmla="*/ 16700 w 43440"/>
                <a:gd name="connsiteY15" fmla="*/ 39125 h 43219"/>
                <a:gd name="connsiteX16" fmla="*/ 6024 w 43440"/>
                <a:gd name="connsiteY16" fmla="*/ 35331 h 43219"/>
                <a:gd name="connsiteX17" fmla="*/ 3623 w 43440"/>
                <a:gd name="connsiteY17" fmla="*/ 32137 h 43219"/>
                <a:gd name="connsiteX18" fmla="*/ 3136 w 43440"/>
                <a:gd name="connsiteY18" fmla="*/ 28773 h 43219"/>
                <a:gd name="connsiteX19" fmla="*/ 16 w 43440"/>
                <a:gd name="connsiteY19" fmla="*/ 21858 h 43219"/>
                <a:gd name="connsiteX20" fmla="*/ 4083 w 43440"/>
                <a:gd name="connsiteY20" fmla="*/ 14366 h 43219"/>
                <a:gd name="connsiteX21" fmla="*/ 4120 w 43440"/>
                <a:gd name="connsiteY21" fmla="*/ 14229 h 43219"/>
                <a:gd name="connsiteX0" fmla="*/ 7148 w 43440"/>
                <a:gd name="connsiteY0" fmla="*/ 34758 h 43219"/>
                <a:gd name="connsiteX1" fmla="*/ 6040 w 43440"/>
                <a:gd name="connsiteY1" fmla="*/ 35139 h 43219"/>
                <a:gd name="connsiteX2" fmla="*/ 16698 w 43440"/>
                <a:gd name="connsiteY2" fmla="*/ 38949 h 43219"/>
                <a:gd name="connsiteX3" fmla="*/ 16030 w 43440"/>
                <a:gd name="connsiteY3" fmla="*/ 37209 h 43219"/>
                <a:gd name="connsiteX4" fmla="*/ 29047 w 43440"/>
                <a:gd name="connsiteY4" fmla="*/ 34610 h 43219"/>
                <a:gd name="connsiteX5" fmla="*/ 28780 w 43440"/>
                <a:gd name="connsiteY5" fmla="*/ 36519 h 43219"/>
                <a:gd name="connsiteX6" fmla="*/ 34349 w 43440"/>
                <a:gd name="connsiteY6" fmla="*/ 22813 h 43219"/>
                <a:gd name="connsiteX7" fmla="*/ 37600 w 43440"/>
                <a:gd name="connsiteY7" fmla="*/ 29949 h 43219"/>
                <a:gd name="connsiteX8" fmla="*/ 42018 w 43440"/>
                <a:gd name="connsiteY8" fmla="*/ 15213 h 43219"/>
                <a:gd name="connsiteX9" fmla="*/ 40570 w 43440"/>
                <a:gd name="connsiteY9" fmla="*/ 17889 h 43219"/>
                <a:gd name="connsiteX10" fmla="*/ 38544 w 43440"/>
                <a:gd name="connsiteY10" fmla="*/ 5285 h 43219"/>
                <a:gd name="connsiteX11" fmla="*/ 38620 w 43440"/>
                <a:gd name="connsiteY11" fmla="*/ 6549 h 43219"/>
                <a:gd name="connsiteX12" fmla="*/ 29298 w 43440"/>
                <a:gd name="connsiteY12" fmla="*/ 3811 h 43219"/>
                <a:gd name="connsiteX13" fmla="*/ 30040 w 43440"/>
                <a:gd name="connsiteY13" fmla="*/ 2199 h 43219"/>
                <a:gd name="connsiteX14" fmla="*/ 22361 w 43440"/>
                <a:gd name="connsiteY14" fmla="*/ 4579 h 43219"/>
                <a:gd name="connsiteX15" fmla="*/ 22720 w 43440"/>
                <a:gd name="connsiteY15" fmla="*/ 3189 h 43219"/>
                <a:gd name="connsiteX16" fmla="*/ 14220 w 43440"/>
                <a:gd name="connsiteY16" fmla="*/ 5051 h 43219"/>
                <a:gd name="connsiteX17" fmla="*/ 15520 w 43440"/>
                <a:gd name="connsiteY17" fmla="*/ 6399 h 43219"/>
                <a:gd name="connsiteX18" fmla="*/ 4347 w 43440"/>
                <a:gd name="connsiteY18" fmla="*/ 15648 h 43219"/>
                <a:gd name="connsiteX19" fmla="*/ 4120 w 43440"/>
                <a:gd name="connsiteY19" fmla="*/ 14229 h 43219"/>
                <a:gd name="connsiteX0" fmla="*/ 4120 w 43440"/>
                <a:gd name="connsiteY0" fmla="*/ 14229 h 43219"/>
                <a:gd name="connsiteX1" fmla="*/ 5843 w 43440"/>
                <a:gd name="connsiteY1" fmla="*/ 6766 h 43219"/>
                <a:gd name="connsiteX2" fmla="*/ 14225 w 43440"/>
                <a:gd name="connsiteY2" fmla="*/ 5061 h 43219"/>
                <a:gd name="connsiteX3" fmla="*/ 22676 w 43440"/>
                <a:gd name="connsiteY3" fmla="*/ 3291 h 43219"/>
                <a:gd name="connsiteX4" fmla="*/ 25969 w 43440"/>
                <a:gd name="connsiteY4" fmla="*/ 59 h 43219"/>
                <a:gd name="connsiteX5" fmla="*/ 30053 w 43440"/>
                <a:gd name="connsiteY5" fmla="*/ 2340 h 43219"/>
                <a:gd name="connsiteX6" fmla="*/ 35683 w 43440"/>
                <a:gd name="connsiteY6" fmla="*/ 549 h 43219"/>
                <a:gd name="connsiteX7" fmla="*/ 38538 w 43440"/>
                <a:gd name="connsiteY7" fmla="*/ 5435 h 43219"/>
                <a:gd name="connsiteX8" fmla="*/ 42202 w 43440"/>
                <a:gd name="connsiteY8" fmla="*/ 10177 h 43219"/>
                <a:gd name="connsiteX9" fmla="*/ 42038 w 43440"/>
                <a:gd name="connsiteY9" fmla="*/ 15319 h 43219"/>
                <a:gd name="connsiteX10" fmla="*/ 43236 w 43440"/>
                <a:gd name="connsiteY10" fmla="*/ 23181 h 43219"/>
                <a:gd name="connsiteX11" fmla="*/ 37624 w 43440"/>
                <a:gd name="connsiteY11" fmla="*/ 30063 h 43219"/>
                <a:gd name="connsiteX12" fmla="*/ 35615 w 43440"/>
                <a:gd name="connsiteY12" fmla="*/ 35960 h 43219"/>
                <a:gd name="connsiteX13" fmla="*/ 28775 w 43440"/>
                <a:gd name="connsiteY13" fmla="*/ 36674 h 43219"/>
                <a:gd name="connsiteX14" fmla="*/ 23887 w 43440"/>
                <a:gd name="connsiteY14" fmla="*/ 42965 h 43219"/>
                <a:gd name="connsiteX15" fmla="*/ 16700 w 43440"/>
                <a:gd name="connsiteY15" fmla="*/ 39125 h 43219"/>
                <a:gd name="connsiteX16" fmla="*/ 6024 w 43440"/>
                <a:gd name="connsiteY16" fmla="*/ 35331 h 43219"/>
                <a:gd name="connsiteX17" fmla="*/ 3623 w 43440"/>
                <a:gd name="connsiteY17" fmla="*/ 32137 h 43219"/>
                <a:gd name="connsiteX18" fmla="*/ 3136 w 43440"/>
                <a:gd name="connsiteY18" fmla="*/ 28773 h 43219"/>
                <a:gd name="connsiteX19" fmla="*/ 16 w 43440"/>
                <a:gd name="connsiteY19" fmla="*/ 21858 h 43219"/>
                <a:gd name="connsiteX20" fmla="*/ 4083 w 43440"/>
                <a:gd name="connsiteY20" fmla="*/ 14366 h 43219"/>
                <a:gd name="connsiteX21" fmla="*/ 4120 w 43440"/>
                <a:gd name="connsiteY21" fmla="*/ 14229 h 43219"/>
                <a:gd name="connsiteX0" fmla="*/ 7148 w 43440"/>
                <a:gd name="connsiteY0" fmla="*/ 34758 h 43219"/>
                <a:gd name="connsiteX1" fmla="*/ 6040 w 43440"/>
                <a:gd name="connsiteY1" fmla="*/ 35139 h 43219"/>
                <a:gd name="connsiteX2" fmla="*/ 16698 w 43440"/>
                <a:gd name="connsiteY2" fmla="*/ 38949 h 43219"/>
                <a:gd name="connsiteX3" fmla="*/ 16030 w 43440"/>
                <a:gd name="connsiteY3" fmla="*/ 37209 h 43219"/>
                <a:gd name="connsiteX4" fmla="*/ 29047 w 43440"/>
                <a:gd name="connsiteY4" fmla="*/ 34610 h 43219"/>
                <a:gd name="connsiteX5" fmla="*/ 28780 w 43440"/>
                <a:gd name="connsiteY5" fmla="*/ 36519 h 43219"/>
                <a:gd name="connsiteX6" fmla="*/ 34349 w 43440"/>
                <a:gd name="connsiteY6" fmla="*/ 22813 h 43219"/>
                <a:gd name="connsiteX7" fmla="*/ 37600 w 43440"/>
                <a:gd name="connsiteY7" fmla="*/ 29949 h 43219"/>
                <a:gd name="connsiteX8" fmla="*/ 42018 w 43440"/>
                <a:gd name="connsiteY8" fmla="*/ 15213 h 43219"/>
                <a:gd name="connsiteX9" fmla="*/ 40570 w 43440"/>
                <a:gd name="connsiteY9" fmla="*/ 17889 h 43219"/>
                <a:gd name="connsiteX10" fmla="*/ 38544 w 43440"/>
                <a:gd name="connsiteY10" fmla="*/ 5285 h 43219"/>
                <a:gd name="connsiteX11" fmla="*/ 38620 w 43440"/>
                <a:gd name="connsiteY11" fmla="*/ 6549 h 43219"/>
                <a:gd name="connsiteX12" fmla="*/ 29298 w 43440"/>
                <a:gd name="connsiteY12" fmla="*/ 3811 h 43219"/>
                <a:gd name="connsiteX13" fmla="*/ 30040 w 43440"/>
                <a:gd name="connsiteY13" fmla="*/ 2199 h 43219"/>
                <a:gd name="connsiteX14" fmla="*/ 22361 w 43440"/>
                <a:gd name="connsiteY14" fmla="*/ 4579 h 43219"/>
                <a:gd name="connsiteX15" fmla="*/ 22720 w 43440"/>
                <a:gd name="connsiteY15" fmla="*/ 3189 h 43219"/>
                <a:gd name="connsiteX16" fmla="*/ 14220 w 43440"/>
                <a:gd name="connsiteY16" fmla="*/ 5051 h 43219"/>
                <a:gd name="connsiteX17" fmla="*/ 15520 w 43440"/>
                <a:gd name="connsiteY17" fmla="*/ 6399 h 43219"/>
                <a:gd name="connsiteX18" fmla="*/ 4347 w 43440"/>
                <a:gd name="connsiteY18" fmla="*/ 15648 h 43219"/>
                <a:gd name="connsiteX19" fmla="*/ 3101 w 43440"/>
                <a:gd name="connsiteY19" fmla="*/ 16864 h 43219"/>
                <a:gd name="connsiteX0" fmla="*/ 4120 w 43440"/>
                <a:gd name="connsiteY0" fmla="*/ 14229 h 43219"/>
                <a:gd name="connsiteX1" fmla="*/ 5843 w 43440"/>
                <a:gd name="connsiteY1" fmla="*/ 6766 h 43219"/>
                <a:gd name="connsiteX2" fmla="*/ 14225 w 43440"/>
                <a:gd name="connsiteY2" fmla="*/ 5061 h 43219"/>
                <a:gd name="connsiteX3" fmla="*/ 22676 w 43440"/>
                <a:gd name="connsiteY3" fmla="*/ 3291 h 43219"/>
                <a:gd name="connsiteX4" fmla="*/ 25969 w 43440"/>
                <a:gd name="connsiteY4" fmla="*/ 59 h 43219"/>
                <a:gd name="connsiteX5" fmla="*/ 30053 w 43440"/>
                <a:gd name="connsiteY5" fmla="*/ 2340 h 43219"/>
                <a:gd name="connsiteX6" fmla="*/ 35683 w 43440"/>
                <a:gd name="connsiteY6" fmla="*/ 549 h 43219"/>
                <a:gd name="connsiteX7" fmla="*/ 38538 w 43440"/>
                <a:gd name="connsiteY7" fmla="*/ 5435 h 43219"/>
                <a:gd name="connsiteX8" fmla="*/ 42202 w 43440"/>
                <a:gd name="connsiteY8" fmla="*/ 10177 h 43219"/>
                <a:gd name="connsiteX9" fmla="*/ 42038 w 43440"/>
                <a:gd name="connsiteY9" fmla="*/ 15319 h 43219"/>
                <a:gd name="connsiteX10" fmla="*/ 43236 w 43440"/>
                <a:gd name="connsiteY10" fmla="*/ 23181 h 43219"/>
                <a:gd name="connsiteX11" fmla="*/ 37624 w 43440"/>
                <a:gd name="connsiteY11" fmla="*/ 30063 h 43219"/>
                <a:gd name="connsiteX12" fmla="*/ 35615 w 43440"/>
                <a:gd name="connsiteY12" fmla="*/ 35960 h 43219"/>
                <a:gd name="connsiteX13" fmla="*/ 28775 w 43440"/>
                <a:gd name="connsiteY13" fmla="*/ 36674 h 43219"/>
                <a:gd name="connsiteX14" fmla="*/ 23887 w 43440"/>
                <a:gd name="connsiteY14" fmla="*/ 42965 h 43219"/>
                <a:gd name="connsiteX15" fmla="*/ 16700 w 43440"/>
                <a:gd name="connsiteY15" fmla="*/ 39125 h 43219"/>
                <a:gd name="connsiteX16" fmla="*/ 6024 w 43440"/>
                <a:gd name="connsiteY16" fmla="*/ 35331 h 43219"/>
                <a:gd name="connsiteX17" fmla="*/ 3623 w 43440"/>
                <a:gd name="connsiteY17" fmla="*/ 32137 h 43219"/>
                <a:gd name="connsiteX18" fmla="*/ 3136 w 43440"/>
                <a:gd name="connsiteY18" fmla="*/ 28773 h 43219"/>
                <a:gd name="connsiteX19" fmla="*/ 16 w 43440"/>
                <a:gd name="connsiteY19" fmla="*/ 21858 h 43219"/>
                <a:gd name="connsiteX20" fmla="*/ 4083 w 43440"/>
                <a:gd name="connsiteY20" fmla="*/ 14366 h 43219"/>
                <a:gd name="connsiteX21" fmla="*/ 4120 w 43440"/>
                <a:gd name="connsiteY21" fmla="*/ 14229 h 43219"/>
                <a:gd name="connsiteX0" fmla="*/ 7148 w 43440"/>
                <a:gd name="connsiteY0" fmla="*/ 34758 h 43219"/>
                <a:gd name="connsiteX1" fmla="*/ 6040 w 43440"/>
                <a:gd name="connsiteY1" fmla="*/ 35139 h 43219"/>
                <a:gd name="connsiteX2" fmla="*/ 16698 w 43440"/>
                <a:gd name="connsiteY2" fmla="*/ 38949 h 43219"/>
                <a:gd name="connsiteX3" fmla="*/ 16030 w 43440"/>
                <a:gd name="connsiteY3" fmla="*/ 37209 h 43219"/>
                <a:gd name="connsiteX4" fmla="*/ 29047 w 43440"/>
                <a:gd name="connsiteY4" fmla="*/ 34610 h 43219"/>
                <a:gd name="connsiteX5" fmla="*/ 28780 w 43440"/>
                <a:gd name="connsiteY5" fmla="*/ 36519 h 43219"/>
                <a:gd name="connsiteX6" fmla="*/ 34349 w 43440"/>
                <a:gd name="connsiteY6" fmla="*/ 22813 h 43219"/>
                <a:gd name="connsiteX7" fmla="*/ 37600 w 43440"/>
                <a:gd name="connsiteY7" fmla="*/ 29949 h 43219"/>
                <a:gd name="connsiteX8" fmla="*/ 42018 w 43440"/>
                <a:gd name="connsiteY8" fmla="*/ 15213 h 43219"/>
                <a:gd name="connsiteX9" fmla="*/ 40570 w 43440"/>
                <a:gd name="connsiteY9" fmla="*/ 17889 h 43219"/>
                <a:gd name="connsiteX10" fmla="*/ 38544 w 43440"/>
                <a:gd name="connsiteY10" fmla="*/ 5285 h 43219"/>
                <a:gd name="connsiteX11" fmla="*/ 38620 w 43440"/>
                <a:gd name="connsiteY11" fmla="*/ 6549 h 43219"/>
                <a:gd name="connsiteX12" fmla="*/ 29298 w 43440"/>
                <a:gd name="connsiteY12" fmla="*/ 3811 h 43219"/>
                <a:gd name="connsiteX13" fmla="*/ 30040 w 43440"/>
                <a:gd name="connsiteY13" fmla="*/ 2199 h 43219"/>
                <a:gd name="connsiteX14" fmla="*/ 22361 w 43440"/>
                <a:gd name="connsiteY14" fmla="*/ 4579 h 43219"/>
                <a:gd name="connsiteX15" fmla="*/ 22720 w 43440"/>
                <a:gd name="connsiteY15" fmla="*/ 3189 h 43219"/>
                <a:gd name="connsiteX16" fmla="*/ 14220 w 43440"/>
                <a:gd name="connsiteY16" fmla="*/ 5051 h 43219"/>
                <a:gd name="connsiteX17" fmla="*/ 15520 w 43440"/>
                <a:gd name="connsiteY17" fmla="*/ 6399 h 43219"/>
                <a:gd name="connsiteX0" fmla="*/ 5873 w 43440"/>
                <a:gd name="connsiteY0" fmla="*/ 15375 h 43219"/>
                <a:gd name="connsiteX1" fmla="*/ 5843 w 43440"/>
                <a:gd name="connsiteY1" fmla="*/ 6766 h 43219"/>
                <a:gd name="connsiteX2" fmla="*/ 14225 w 43440"/>
                <a:gd name="connsiteY2" fmla="*/ 5061 h 43219"/>
                <a:gd name="connsiteX3" fmla="*/ 22676 w 43440"/>
                <a:gd name="connsiteY3" fmla="*/ 3291 h 43219"/>
                <a:gd name="connsiteX4" fmla="*/ 25969 w 43440"/>
                <a:gd name="connsiteY4" fmla="*/ 59 h 43219"/>
                <a:gd name="connsiteX5" fmla="*/ 30053 w 43440"/>
                <a:gd name="connsiteY5" fmla="*/ 2340 h 43219"/>
                <a:gd name="connsiteX6" fmla="*/ 35683 w 43440"/>
                <a:gd name="connsiteY6" fmla="*/ 549 h 43219"/>
                <a:gd name="connsiteX7" fmla="*/ 38538 w 43440"/>
                <a:gd name="connsiteY7" fmla="*/ 5435 h 43219"/>
                <a:gd name="connsiteX8" fmla="*/ 42202 w 43440"/>
                <a:gd name="connsiteY8" fmla="*/ 10177 h 43219"/>
                <a:gd name="connsiteX9" fmla="*/ 42038 w 43440"/>
                <a:gd name="connsiteY9" fmla="*/ 15319 h 43219"/>
                <a:gd name="connsiteX10" fmla="*/ 43236 w 43440"/>
                <a:gd name="connsiteY10" fmla="*/ 23181 h 43219"/>
                <a:gd name="connsiteX11" fmla="*/ 37624 w 43440"/>
                <a:gd name="connsiteY11" fmla="*/ 30063 h 43219"/>
                <a:gd name="connsiteX12" fmla="*/ 35615 w 43440"/>
                <a:gd name="connsiteY12" fmla="*/ 35960 h 43219"/>
                <a:gd name="connsiteX13" fmla="*/ 28775 w 43440"/>
                <a:gd name="connsiteY13" fmla="*/ 36674 h 43219"/>
                <a:gd name="connsiteX14" fmla="*/ 23887 w 43440"/>
                <a:gd name="connsiteY14" fmla="*/ 42965 h 43219"/>
                <a:gd name="connsiteX15" fmla="*/ 16700 w 43440"/>
                <a:gd name="connsiteY15" fmla="*/ 39125 h 43219"/>
                <a:gd name="connsiteX16" fmla="*/ 6024 w 43440"/>
                <a:gd name="connsiteY16" fmla="*/ 35331 h 43219"/>
                <a:gd name="connsiteX17" fmla="*/ 3623 w 43440"/>
                <a:gd name="connsiteY17" fmla="*/ 32137 h 43219"/>
                <a:gd name="connsiteX18" fmla="*/ 3136 w 43440"/>
                <a:gd name="connsiteY18" fmla="*/ 28773 h 43219"/>
                <a:gd name="connsiteX19" fmla="*/ 16 w 43440"/>
                <a:gd name="connsiteY19" fmla="*/ 21858 h 43219"/>
                <a:gd name="connsiteX20" fmla="*/ 4083 w 43440"/>
                <a:gd name="connsiteY20" fmla="*/ 14366 h 43219"/>
                <a:gd name="connsiteX21" fmla="*/ 5873 w 43440"/>
                <a:gd name="connsiteY21" fmla="*/ 15375 h 43219"/>
                <a:gd name="connsiteX0" fmla="*/ 7148 w 43440"/>
                <a:gd name="connsiteY0" fmla="*/ 34758 h 43219"/>
                <a:gd name="connsiteX1" fmla="*/ 6040 w 43440"/>
                <a:gd name="connsiteY1" fmla="*/ 35139 h 43219"/>
                <a:gd name="connsiteX2" fmla="*/ 16698 w 43440"/>
                <a:gd name="connsiteY2" fmla="*/ 38949 h 43219"/>
                <a:gd name="connsiteX3" fmla="*/ 16030 w 43440"/>
                <a:gd name="connsiteY3" fmla="*/ 37209 h 43219"/>
                <a:gd name="connsiteX4" fmla="*/ 29047 w 43440"/>
                <a:gd name="connsiteY4" fmla="*/ 34610 h 43219"/>
                <a:gd name="connsiteX5" fmla="*/ 28780 w 43440"/>
                <a:gd name="connsiteY5" fmla="*/ 36519 h 43219"/>
                <a:gd name="connsiteX6" fmla="*/ 34349 w 43440"/>
                <a:gd name="connsiteY6" fmla="*/ 22813 h 43219"/>
                <a:gd name="connsiteX7" fmla="*/ 37600 w 43440"/>
                <a:gd name="connsiteY7" fmla="*/ 29949 h 43219"/>
                <a:gd name="connsiteX8" fmla="*/ 42018 w 43440"/>
                <a:gd name="connsiteY8" fmla="*/ 15213 h 43219"/>
                <a:gd name="connsiteX9" fmla="*/ 40570 w 43440"/>
                <a:gd name="connsiteY9" fmla="*/ 17889 h 43219"/>
                <a:gd name="connsiteX10" fmla="*/ 38544 w 43440"/>
                <a:gd name="connsiteY10" fmla="*/ 5285 h 43219"/>
                <a:gd name="connsiteX11" fmla="*/ 38620 w 43440"/>
                <a:gd name="connsiteY11" fmla="*/ 6549 h 43219"/>
                <a:gd name="connsiteX12" fmla="*/ 29298 w 43440"/>
                <a:gd name="connsiteY12" fmla="*/ 3811 h 43219"/>
                <a:gd name="connsiteX13" fmla="*/ 30040 w 43440"/>
                <a:gd name="connsiteY13" fmla="*/ 2199 h 43219"/>
                <a:gd name="connsiteX14" fmla="*/ 22361 w 43440"/>
                <a:gd name="connsiteY14" fmla="*/ 4579 h 43219"/>
                <a:gd name="connsiteX15" fmla="*/ 22720 w 43440"/>
                <a:gd name="connsiteY15" fmla="*/ 3189 h 43219"/>
                <a:gd name="connsiteX16" fmla="*/ 14220 w 43440"/>
                <a:gd name="connsiteY16" fmla="*/ 5051 h 43219"/>
                <a:gd name="connsiteX17" fmla="*/ 15520 w 43440"/>
                <a:gd name="connsiteY17" fmla="*/ 6399 h 43219"/>
                <a:gd name="connsiteX0" fmla="*/ 5873 w 43440"/>
                <a:gd name="connsiteY0" fmla="*/ 15375 h 43219"/>
                <a:gd name="connsiteX1" fmla="*/ 5843 w 43440"/>
                <a:gd name="connsiteY1" fmla="*/ 6766 h 43219"/>
                <a:gd name="connsiteX2" fmla="*/ 14225 w 43440"/>
                <a:gd name="connsiteY2" fmla="*/ 5061 h 43219"/>
                <a:gd name="connsiteX3" fmla="*/ 22676 w 43440"/>
                <a:gd name="connsiteY3" fmla="*/ 3291 h 43219"/>
                <a:gd name="connsiteX4" fmla="*/ 25969 w 43440"/>
                <a:gd name="connsiteY4" fmla="*/ 59 h 43219"/>
                <a:gd name="connsiteX5" fmla="*/ 30053 w 43440"/>
                <a:gd name="connsiteY5" fmla="*/ 2340 h 43219"/>
                <a:gd name="connsiteX6" fmla="*/ 35683 w 43440"/>
                <a:gd name="connsiteY6" fmla="*/ 549 h 43219"/>
                <a:gd name="connsiteX7" fmla="*/ 38538 w 43440"/>
                <a:gd name="connsiteY7" fmla="*/ 5435 h 43219"/>
                <a:gd name="connsiteX8" fmla="*/ 42202 w 43440"/>
                <a:gd name="connsiteY8" fmla="*/ 10177 h 43219"/>
                <a:gd name="connsiteX9" fmla="*/ 42038 w 43440"/>
                <a:gd name="connsiteY9" fmla="*/ 15319 h 43219"/>
                <a:gd name="connsiteX10" fmla="*/ 43236 w 43440"/>
                <a:gd name="connsiteY10" fmla="*/ 23181 h 43219"/>
                <a:gd name="connsiteX11" fmla="*/ 37624 w 43440"/>
                <a:gd name="connsiteY11" fmla="*/ 30063 h 43219"/>
                <a:gd name="connsiteX12" fmla="*/ 35615 w 43440"/>
                <a:gd name="connsiteY12" fmla="*/ 35960 h 43219"/>
                <a:gd name="connsiteX13" fmla="*/ 28775 w 43440"/>
                <a:gd name="connsiteY13" fmla="*/ 36674 h 43219"/>
                <a:gd name="connsiteX14" fmla="*/ 23887 w 43440"/>
                <a:gd name="connsiteY14" fmla="*/ 42965 h 43219"/>
                <a:gd name="connsiteX15" fmla="*/ 16700 w 43440"/>
                <a:gd name="connsiteY15" fmla="*/ 39125 h 43219"/>
                <a:gd name="connsiteX16" fmla="*/ 6024 w 43440"/>
                <a:gd name="connsiteY16" fmla="*/ 35331 h 43219"/>
                <a:gd name="connsiteX17" fmla="*/ 3623 w 43440"/>
                <a:gd name="connsiteY17" fmla="*/ 32137 h 43219"/>
                <a:gd name="connsiteX18" fmla="*/ 3136 w 43440"/>
                <a:gd name="connsiteY18" fmla="*/ 28773 h 43219"/>
                <a:gd name="connsiteX19" fmla="*/ 16 w 43440"/>
                <a:gd name="connsiteY19" fmla="*/ 21858 h 43219"/>
                <a:gd name="connsiteX20" fmla="*/ 4264 w 43440"/>
                <a:gd name="connsiteY20" fmla="*/ 15774 h 43219"/>
                <a:gd name="connsiteX21" fmla="*/ 5873 w 43440"/>
                <a:gd name="connsiteY21" fmla="*/ 15375 h 43219"/>
                <a:gd name="connsiteX0" fmla="*/ 7148 w 43440"/>
                <a:gd name="connsiteY0" fmla="*/ 34758 h 43219"/>
                <a:gd name="connsiteX1" fmla="*/ 6040 w 43440"/>
                <a:gd name="connsiteY1" fmla="*/ 35139 h 43219"/>
                <a:gd name="connsiteX2" fmla="*/ 16698 w 43440"/>
                <a:gd name="connsiteY2" fmla="*/ 38949 h 43219"/>
                <a:gd name="connsiteX3" fmla="*/ 16030 w 43440"/>
                <a:gd name="connsiteY3" fmla="*/ 37209 h 43219"/>
                <a:gd name="connsiteX4" fmla="*/ 29047 w 43440"/>
                <a:gd name="connsiteY4" fmla="*/ 34610 h 43219"/>
                <a:gd name="connsiteX5" fmla="*/ 28780 w 43440"/>
                <a:gd name="connsiteY5" fmla="*/ 36519 h 43219"/>
                <a:gd name="connsiteX6" fmla="*/ 34349 w 43440"/>
                <a:gd name="connsiteY6" fmla="*/ 22813 h 43219"/>
                <a:gd name="connsiteX7" fmla="*/ 37600 w 43440"/>
                <a:gd name="connsiteY7" fmla="*/ 29949 h 43219"/>
                <a:gd name="connsiteX8" fmla="*/ 42018 w 43440"/>
                <a:gd name="connsiteY8" fmla="*/ 15213 h 43219"/>
                <a:gd name="connsiteX9" fmla="*/ 40570 w 43440"/>
                <a:gd name="connsiteY9" fmla="*/ 17889 h 43219"/>
                <a:gd name="connsiteX10" fmla="*/ 38544 w 43440"/>
                <a:gd name="connsiteY10" fmla="*/ 5285 h 43219"/>
                <a:gd name="connsiteX11" fmla="*/ 38620 w 43440"/>
                <a:gd name="connsiteY11" fmla="*/ 6549 h 43219"/>
                <a:gd name="connsiteX12" fmla="*/ 29298 w 43440"/>
                <a:gd name="connsiteY12" fmla="*/ 3811 h 43219"/>
                <a:gd name="connsiteX13" fmla="*/ 30040 w 43440"/>
                <a:gd name="connsiteY13" fmla="*/ 2199 h 43219"/>
                <a:gd name="connsiteX14" fmla="*/ 22361 w 43440"/>
                <a:gd name="connsiteY14" fmla="*/ 4579 h 43219"/>
                <a:gd name="connsiteX15" fmla="*/ 22720 w 43440"/>
                <a:gd name="connsiteY15" fmla="*/ 3189 h 43219"/>
                <a:gd name="connsiteX16" fmla="*/ 14220 w 43440"/>
                <a:gd name="connsiteY16" fmla="*/ 5051 h 43219"/>
                <a:gd name="connsiteX17" fmla="*/ 15520 w 43440"/>
                <a:gd name="connsiteY17" fmla="*/ 6399 h 43219"/>
                <a:gd name="connsiteX0" fmla="*/ 5873 w 43440"/>
                <a:gd name="connsiteY0" fmla="*/ 15375 h 43219"/>
                <a:gd name="connsiteX1" fmla="*/ 5843 w 43440"/>
                <a:gd name="connsiteY1" fmla="*/ 6766 h 43219"/>
                <a:gd name="connsiteX2" fmla="*/ 14225 w 43440"/>
                <a:gd name="connsiteY2" fmla="*/ 5061 h 43219"/>
                <a:gd name="connsiteX3" fmla="*/ 22676 w 43440"/>
                <a:gd name="connsiteY3" fmla="*/ 3291 h 43219"/>
                <a:gd name="connsiteX4" fmla="*/ 25969 w 43440"/>
                <a:gd name="connsiteY4" fmla="*/ 59 h 43219"/>
                <a:gd name="connsiteX5" fmla="*/ 30053 w 43440"/>
                <a:gd name="connsiteY5" fmla="*/ 2340 h 43219"/>
                <a:gd name="connsiteX6" fmla="*/ 35683 w 43440"/>
                <a:gd name="connsiteY6" fmla="*/ 549 h 43219"/>
                <a:gd name="connsiteX7" fmla="*/ 38538 w 43440"/>
                <a:gd name="connsiteY7" fmla="*/ 5435 h 43219"/>
                <a:gd name="connsiteX8" fmla="*/ 42202 w 43440"/>
                <a:gd name="connsiteY8" fmla="*/ 10177 h 43219"/>
                <a:gd name="connsiteX9" fmla="*/ 42038 w 43440"/>
                <a:gd name="connsiteY9" fmla="*/ 15319 h 43219"/>
                <a:gd name="connsiteX10" fmla="*/ 43236 w 43440"/>
                <a:gd name="connsiteY10" fmla="*/ 23181 h 43219"/>
                <a:gd name="connsiteX11" fmla="*/ 37624 w 43440"/>
                <a:gd name="connsiteY11" fmla="*/ 30063 h 43219"/>
                <a:gd name="connsiteX12" fmla="*/ 35615 w 43440"/>
                <a:gd name="connsiteY12" fmla="*/ 35960 h 43219"/>
                <a:gd name="connsiteX13" fmla="*/ 28775 w 43440"/>
                <a:gd name="connsiteY13" fmla="*/ 36674 h 43219"/>
                <a:gd name="connsiteX14" fmla="*/ 23887 w 43440"/>
                <a:gd name="connsiteY14" fmla="*/ 42965 h 43219"/>
                <a:gd name="connsiteX15" fmla="*/ 16700 w 43440"/>
                <a:gd name="connsiteY15" fmla="*/ 39125 h 43219"/>
                <a:gd name="connsiteX16" fmla="*/ 6024 w 43440"/>
                <a:gd name="connsiteY16" fmla="*/ 35331 h 43219"/>
                <a:gd name="connsiteX17" fmla="*/ 3623 w 43440"/>
                <a:gd name="connsiteY17" fmla="*/ 32137 h 43219"/>
                <a:gd name="connsiteX18" fmla="*/ 3136 w 43440"/>
                <a:gd name="connsiteY18" fmla="*/ 28773 h 43219"/>
                <a:gd name="connsiteX19" fmla="*/ 16 w 43440"/>
                <a:gd name="connsiteY19" fmla="*/ 21858 h 43219"/>
                <a:gd name="connsiteX20" fmla="*/ 5873 w 43440"/>
                <a:gd name="connsiteY20" fmla="*/ 15375 h 43219"/>
                <a:gd name="connsiteX0" fmla="*/ 7148 w 43440"/>
                <a:gd name="connsiteY0" fmla="*/ 34758 h 43219"/>
                <a:gd name="connsiteX1" fmla="*/ 6040 w 43440"/>
                <a:gd name="connsiteY1" fmla="*/ 35139 h 43219"/>
                <a:gd name="connsiteX2" fmla="*/ 16698 w 43440"/>
                <a:gd name="connsiteY2" fmla="*/ 38949 h 43219"/>
                <a:gd name="connsiteX3" fmla="*/ 16030 w 43440"/>
                <a:gd name="connsiteY3" fmla="*/ 37209 h 43219"/>
                <a:gd name="connsiteX4" fmla="*/ 29047 w 43440"/>
                <a:gd name="connsiteY4" fmla="*/ 34610 h 43219"/>
                <a:gd name="connsiteX5" fmla="*/ 28780 w 43440"/>
                <a:gd name="connsiteY5" fmla="*/ 36519 h 43219"/>
                <a:gd name="connsiteX6" fmla="*/ 34349 w 43440"/>
                <a:gd name="connsiteY6" fmla="*/ 22813 h 43219"/>
                <a:gd name="connsiteX7" fmla="*/ 37600 w 43440"/>
                <a:gd name="connsiteY7" fmla="*/ 29949 h 43219"/>
                <a:gd name="connsiteX8" fmla="*/ 42018 w 43440"/>
                <a:gd name="connsiteY8" fmla="*/ 15213 h 43219"/>
                <a:gd name="connsiteX9" fmla="*/ 40570 w 43440"/>
                <a:gd name="connsiteY9" fmla="*/ 17889 h 43219"/>
                <a:gd name="connsiteX10" fmla="*/ 38544 w 43440"/>
                <a:gd name="connsiteY10" fmla="*/ 5285 h 43219"/>
                <a:gd name="connsiteX11" fmla="*/ 38620 w 43440"/>
                <a:gd name="connsiteY11" fmla="*/ 6549 h 43219"/>
                <a:gd name="connsiteX12" fmla="*/ 29298 w 43440"/>
                <a:gd name="connsiteY12" fmla="*/ 3811 h 43219"/>
                <a:gd name="connsiteX13" fmla="*/ 30040 w 43440"/>
                <a:gd name="connsiteY13" fmla="*/ 2199 h 43219"/>
                <a:gd name="connsiteX14" fmla="*/ 22361 w 43440"/>
                <a:gd name="connsiteY14" fmla="*/ 4579 h 43219"/>
                <a:gd name="connsiteX15" fmla="*/ 22720 w 43440"/>
                <a:gd name="connsiteY15" fmla="*/ 3189 h 43219"/>
                <a:gd name="connsiteX16" fmla="*/ 14220 w 43440"/>
                <a:gd name="connsiteY16" fmla="*/ 5051 h 43219"/>
                <a:gd name="connsiteX17" fmla="*/ 15520 w 43440"/>
                <a:gd name="connsiteY17" fmla="*/ 6399 h 43219"/>
                <a:gd name="connsiteX0" fmla="*/ 222 w 44766"/>
                <a:gd name="connsiteY0" fmla="*/ 15852 h 43219"/>
                <a:gd name="connsiteX1" fmla="*/ 7169 w 44766"/>
                <a:gd name="connsiteY1" fmla="*/ 6766 h 43219"/>
                <a:gd name="connsiteX2" fmla="*/ 15551 w 44766"/>
                <a:gd name="connsiteY2" fmla="*/ 5061 h 43219"/>
                <a:gd name="connsiteX3" fmla="*/ 24002 w 44766"/>
                <a:gd name="connsiteY3" fmla="*/ 3291 h 43219"/>
                <a:gd name="connsiteX4" fmla="*/ 27295 w 44766"/>
                <a:gd name="connsiteY4" fmla="*/ 59 h 43219"/>
                <a:gd name="connsiteX5" fmla="*/ 31379 w 44766"/>
                <a:gd name="connsiteY5" fmla="*/ 2340 h 43219"/>
                <a:gd name="connsiteX6" fmla="*/ 37009 w 44766"/>
                <a:gd name="connsiteY6" fmla="*/ 549 h 43219"/>
                <a:gd name="connsiteX7" fmla="*/ 39864 w 44766"/>
                <a:gd name="connsiteY7" fmla="*/ 5435 h 43219"/>
                <a:gd name="connsiteX8" fmla="*/ 43528 w 44766"/>
                <a:gd name="connsiteY8" fmla="*/ 10177 h 43219"/>
                <a:gd name="connsiteX9" fmla="*/ 43364 w 44766"/>
                <a:gd name="connsiteY9" fmla="*/ 15319 h 43219"/>
                <a:gd name="connsiteX10" fmla="*/ 44562 w 44766"/>
                <a:gd name="connsiteY10" fmla="*/ 23181 h 43219"/>
                <a:gd name="connsiteX11" fmla="*/ 38950 w 44766"/>
                <a:gd name="connsiteY11" fmla="*/ 30063 h 43219"/>
                <a:gd name="connsiteX12" fmla="*/ 36941 w 44766"/>
                <a:gd name="connsiteY12" fmla="*/ 35960 h 43219"/>
                <a:gd name="connsiteX13" fmla="*/ 30101 w 44766"/>
                <a:gd name="connsiteY13" fmla="*/ 36674 h 43219"/>
                <a:gd name="connsiteX14" fmla="*/ 25213 w 44766"/>
                <a:gd name="connsiteY14" fmla="*/ 42965 h 43219"/>
                <a:gd name="connsiteX15" fmla="*/ 18026 w 44766"/>
                <a:gd name="connsiteY15" fmla="*/ 39125 h 43219"/>
                <a:gd name="connsiteX16" fmla="*/ 7350 w 44766"/>
                <a:gd name="connsiteY16" fmla="*/ 35331 h 43219"/>
                <a:gd name="connsiteX17" fmla="*/ 4949 w 44766"/>
                <a:gd name="connsiteY17" fmla="*/ 32137 h 43219"/>
                <a:gd name="connsiteX18" fmla="*/ 4462 w 44766"/>
                <a:gd name="connsiteY18" fmla="*/ 28773 h 43219"/>
                <a:gd name="connsiteX19" fmla="*/ 1342 w 44766"/>
                <a:gd name="connsiteY19" fmla="*/ 21858 h 43219"/>
                <a:gd name="connsiteX20" fmla="*/ 222 w 44766"/>
                <a:gd name="connsiteY20" fmla="*/ 15852 h 43219"/>
                <a:gd name="connsiteX0" fmla="*/ 8474 w 44766"/>
                <a:gd name="connsiteY0" fmla="*/ 34758 h 43219"/>
                <a:gd name="connsiteX1" fmla="*/ 7366 w 44766"/>
                <a:gd name="connsiteY1" fmla="*/ 35139 h 43219"/>
                <a:gd name="connsiteX2" fmla="*/ 18024 w 44766"/>
                <a:gd name="connsiteY2" fmla="*/ 38949 h 43219"/>
                <a:gd name="connsiteX3" fmla="*/ 17356 w 44766"/>
                <a:gd name="connsiteY3" fmla="*/ 37209 h 43219"/>
                <a:gd name="connsiteX4" fmla="*/ 30373 w 44766"/>
                <a:gd name="connsiteY4" fmla="*/ 34610 h 43219"/>
                <a:gd name="connsiteX5" fmla="*/ 30106 w 44766"/>
                <a:gd name="connsiteY5" fmla="*/ 36519 h 43219"/>
                <a:gd name="connsiteX6" fmla="*/ 35675 w 44766"/>
                <a:gd name="connsiteY6" fmla="*/ 22813 h 43219"/>
                <a:gd name="connsiteX7" fmla="*/ 38926 w 44766"/>
                <a:gd name="connsiteY7" fmla="*/ 29949 h 43219"/>
                <a:gd name="connsiteX8" fmla="*/ 43344 w 44766"/>
                <a:gd name="connsiteY8" fmla="*/ 15213 h 43219"/>
                <a:gd name="connsiteX9" fmla="*/ 41896 w 44766"/>
                <a:gd name="connsiteY9" fmla="*/ 17889 h 43219"/>
                <a:gd name="connsiteX10" fmla="*/ 39870 w 44766"/>
                <a:gd name="connsiteY10" fmla="*/ 5285 h 43219"/>
                <a:gd name="connsiteX11" fmla="*/ 39946 w 44766"/>
                <a:gd name="connsiteY11" fmla="*/ 6549 h 43219"/>
                <a:gd name="connsiteX12" fmla="*/ 30624 w 44766"/>
                <a:gd name="connsiteY12" fmla="*/ 3811 h 43219"/>
                <a:gd name="connsiteX13" fmla="*/ 31366 w 44766"/>
                <a:gd name="connsiteY13" fmla="*/ 2199 h 43219"/>
                <a:gd name="connsiteX14" fmla="*/ 23687 w 44766"/>
                <a:gd name="connsiteY14" fmla="*/ 4579 h 43219"/>
                <a:gd name="connsiteX15" fmla="*/ 24046 w 44766"/>
                <a:gd name="connsiteY15" fmla="*/ 3189 h 43219"/>
                <a:gd name="connsiteX16" fmla="*/ 15546 w 44766"/>
                <a:gd name="connsiteY16" fmla="*/ 5051 h 43219"/>
                <a:gd name="connsiteX17" fmla="*/ 16846 w 44766"/>
                <a:gd name="connsiteY17" fmla="*/ 6399 h 43219"/>
                <a:gd name="connsiteX0" fmla="*/ 222 w 44766"/>
                <a:gd name="connsiteY0" fmla="*/ 15852 h 43219"/>
                <a:gd name="connsiteX1" fmla="*/ 4706 w 44766"/>
                <a:gd name="connsiteY1" fmla="*/ 5856 h 43219"/>
                <a:gd name="connsiteX2" fmla="*/ 15551 w 44766"/>
                <a:gd name="connsiteY2" fmla="*/ 5061 h 43219"/>
                <a:gd name="connsiteX3" fmla="*/ 24002 w 44766"/>
                <a:gd name="connsiteY3" fmla="*/ 3291 h 43219"/>
                <a:gd name="connsiteX4" fmla="*/ 27295 w 44766"/>
                <a:gd name="connsiteY4" fmla="*/ 59 h 43219"/>
                <a:gd name="connsiteX5" fmla="*/ 31379 w 44766"/>
                <a:gd name="connsiteY5" fmla="*/ 2340 h 43219"/>
                <a:gd name="connsiteX6" fmla="*/ 37009 w 44766"/>
                <a:gd name="connsiteY6" fmla="*/ 549 h 43219"/>
                <a:gd name="connsiteX7" fmla="*/ 39864 w 44766"/>
                <a:gd name="connsiteY7" fmla="*/ 5435 h 43219"/>
                <a:gd name="connsiteX8" fmla="*/ 43528 w 44766"/>
                <a:gd name="connsiteY8" fmla="*/ 10177 h 43219"/>
                <a:gd name="connsiteX9" fmla="*/ 43364 w 44766"/>
                <a:gd name="connsiteY9" fmla="*/ 15319 h 43219"/>
                <a:gd name="connsiteX10" fmla="*/ 44562 w 44766"/>
                <a:gd name="connsiteY10" fmla="*/ 23181 h 43219"/>
                <a:gd name="connsiteX11" fmla="*/ 38950 w 44766"/>
                <a:gd name="connsiteY11" fmla="*/ 30063 h 43219"/>
                <a:gd name="connsiteX12" fmla="*/ 36941 w 44766"/>
                <a:gd name="connsiteY12" fmla="*/ 35960 h 43219"/>
                <a:gd name="connsiteX13" fmla="*/ 30101 w 44766"/>
                <a:gd name="connsiteY13" fmla="*/ 36674 h 43219"/>
                <a:gd name="connsiteX14" fmla="*/ 25213 w 44766"/>
                <a:gd name="connsiteY14" fmla="*/ 42965 h 43219"/>
                <a:gd name="connsiteX15" fmla="*/ 18026 w 44766"/>
                <a:gd name="connsiteY15" fmla="*/ 39125 h 43219"/>
                <a:gd name="connsiteX16" fmla="*/ 7350 w 44766"/>
                <a:gd name="connsiteY16" fmla="*/ 35331 h 43219"/>
                <a:gd name="connsiteX17" fmla="*/ 4949 w 44766"/>
                <a:gd name="connsiteY17" fmla="*/ 32137 h 43219"/>
                <a:gd name="connsiteX18" fmla="*/ 4462 w 44766"/>
                <a:gd name="connsiteY18" fmla="*/ 28773 h 43219"/>
                <a:gd name="connsiteX19" fmla="*/ 1342 w 44766"/>
                <a:gd name="connsiteY19" fmla="*/ 21858 h 43219"/>
                <a:gd name="connsiteX20" fmla="*/ 222 w 44766"/>
                <a:gd name="connsiteY20" fmla="*/ 15852 h 43219"/>
                <a:gd name="connsiteX0" fmla="*/ 8474 w 44766"/>
                <a:gd name="connsiteY0" fmla="*/ 34758 h 43219"/>
                <a:gd name="connsiteX1" fmla="*/ 7366 w 44766"/>
                <a:gd name="connsiteY1" fmla="*/ 35139 h 43219"/>
                <a:gd name="connsiteX2" fmla="*/ 18024 w 44766"/>
                <a:gd name="connsiteY2" fmla="*/ 38949 h 43219"/>
                <a:gd name="connsiteX3" fmla="*/ 17356 w 44766"/>
                <a:gd name="connsiteY3" fmla="*/ 37209 h 43219"/>
                <a:gd name="connsiteX4" fmla="*/ 30373 w 44766"/>
                <a:gd name="connsiteY4" fmla="*/ 34610 h 43219"/>
                <a:gd name="connsiteX5" fmla="*/ 30106 w 44766"/>
                <a:gd name="connsiteY5" fmla="*/ 36519 h 43219"/>
                <a:gd name="connsiteX6" fmla="*/ 35675 w 44766"/>
                <a:gd name="connsiteY6" fmla="*/ 22813 h 43219"/>
                <a:gd name="connsiteX7" fmla="*/ 38926 w 44766"/>
                <a:gd name="connsiteY7" fmla="*/ 29949 h 43219"/>
                <a:gd name="connsiteX8" fmla="*/ 43344 w 44766"/>
                <a:gd name="connsiteY8" fmla="*/ 15213 h 43219"/>
                <a:gd name="connsiteX9" fmla="*/ 41896 w 44766"/>
                <a:gd name="connsiteY9" fmla="*/ 17889 h 43219"/>
                <a:gd name="connsiteX10" fmla="*/ 39870 w 44766"/>
                <a:gd name="connsiteY10" fmla="*/ 5285 h 43219"/>
                <a:gd name="connsiteX11" fmla="*/ 39946 w 44766"/>
                <a:gd name="connsiteY11" fmla="*/ 6549 h 43219"/>
                <a:gd name="connsiteX12" fmla="*/ 30624 w 44766"/>
                <a:gd name="connsiteY12" fmla="*/ 3811 h 43219"/>
                <a:gd name="connsiteX13" fmla="*/ 31366 w 44766"/>
                <a:gd name="connsiteY13" fmla="*/ 2199 h 43219"/>
                <a:gd name="connsiteX14" fmla="*/ 23687 w 44766"/>
                <a:gd name="connsiteY14" fmla="*/ 4579 h 43219"/>
                <a:gd name="connsiteX15" fmla="*/ 24046 w 44766"/>
                <a:gd name="connsiteY15" fmla="*/ 3189 h 43219"/>
                <a:gd name="connsiteX16" fmla="*/ 15546 w 44766"/>
                <a:gd name="connsiteY16" fmla="*/ 5051 h 43219"/>
                <a:gd name="connsiteX17" fmla="*/ 16846 w 44766"/>
                <a:gd name="connsiteY17" fmla="*/ 6399 h 43219"/>
                <a:gd name="connsiteX0" fmla="*/ 222 w 44766"/>
                <a:gd name="connsiteY0" fmla="*/ 15852 h 43219"/>
                <a:gd name="connsiteX1" fmla="*/ 4706 w 44766"/>
                <a:gd name="connsiteY1" fmla="*/ 5856 h 43219"/>
                <a:gd name="connsiteX2" fmla="*/ 15551 w 44766"/>
                <a:gd name="connsiteY2" fmla="*/ 5061 h 43219"/>
                <a:gd name="connsiteX3" fmla="*/ 24002 w 44766"/>
                <a:gd name="connsiteY3" fmla="*/ 3291 h 43219"/>
                <a:gd name="connsiteX4" fmla="*/ 27295 w 44766"/>
                <a:gd name="connsiteY4" fmla="*/ 59 h 43219"/>
                <a:gd name="connsiteX5" fmla="*/ 31379 w 44766"/>
                <a:gd name="connsiteY5" fmla="*/ 2340 h 43219"/>
                <a:gd name="connsiteX6" fmla="*/ 37009 w 44766"/>
                <a:gd name="connsiteY6" fmla="*/ 549 h 43219"/>
                <a:gd name="connsiteX7" fmla="*/ 39864 w 44766"/>
                <a:gd name="connsiteY7" fmla="*/ 5435 h 43219"/>
                <a:gd name="connsiteX8" fmla="*/ 43528 w 44766"/>
                <a:gd name="connsiteY8" fmla="*/ 10177 h 43219"/>
                <a:gd name="connsiteX9" fmla="*/ 43364 w 44766"/>
                <a:gd name="connsiteY9" fmla="*/ 15319 h 43219"/>
                <a:gd name="connsiteX10" fmla="*/ 44562 w 44766"/>
                <a:gd name="connsiteY10" fmla="*/ 23181 h 43219"/>
                <a:gd name="connsiteX11" fmla="*/ 38950 w 44766"/>
                <a:gd name="connsiteY11" fmla="*/ 30063 h 43219"/>
                <a:gd name="connsiteX12" fmla="*/ 36941 w 44766"/>
                <a:gd name="connsiteY12" fmla="*/ 35960 h 43219"/>
                <a:gd name="connsiteX13" fmla="*/ 30101 w 44766"/>
                <a:gd name="connsiteY13" fmla="*/ 36674 h 43219"/>
                <a:gd name="connsiteX14" fmla="*/ 25213 w 44766"/>
                <a:gd name="connsiteY14" fmla="*/ 42965 h 43219"/>
                <a:gd name="connsiteX15" fmla="*/ 18026 w 44766"/>
                <a:gd name="connsiteY15" fmla="*/ 39125 h 43219"/>
                <a:gd name="connsiteX16" fmla="*/ 7350 w 44766"/>
                <a:gd name="connsiteY16" fmla="*/ 35331 h 43219"/>
                <a:gd name="connsiteX17" fmla="*/ 4949 w 44766"/>
                <a:gd name="connsiteY17" fmla="*/ 32137 h 43219"/>
                <a:gd name="connsiteX18" fmla="*/ 4462 w 44766"/>
                <a:gd name="connsiteY18" fmla="*/ 28773 h 43219"/>
                <a:gd name="connsiteX19" fmla="*/ 1342 w 44766"/>
                <a:gd name="connsiteY19" fmla="*/ 21858 h 43219"/>
                <a:gd name="connsiteX20" fmla="*/ 222 w 44766"/>
                <a:gd name="connsiteY20" fmla="*/ 15852 h 43219"/>
                <a:gd name="connsiteX0" fmla="*/ 8474 w 44766"/>
                <a:gd name="connsiteY0" fmla="*/ 34758 h 43219"/>
                <a:gd name="connsiteX1" fmla="*/ 9979 w 44766"/>
                <a:gd name="connsiteY1" fmla="*/ 36258 h 43219"/>
                <a:gd name="connsiteX2" fmla="*/ 18024 w 44766"/>
                <a:gd name="connsiteY2" fmla="*/ 38949 h 43219"/>
                <a:gd name="connsiteX3" fmla="*/ 17356 w 44766"/>
                <a:gd name="connsiteY3" fmla="*/ 37209 h 43219"/>
                <a:gd name="connsiteX4" fmla="*/ 30373 w 44766"/>
                <a:gd name="connsiteY4" fmla="*/ 34610 h 43219"/>
                <a:gd name="connsiteX5" fmla="*/ 30106 w 44766"/>
                <a:gd name="connsiteY5" fmla="*/ 36519 h 43219"/>
                <a:gd name="connsiteX6" fmla="*/ 35675 w 44766"/>
                <a:gd name="connsiteY6" fmla="*/ 22813 h 43219"/>
                <a:gd name="connsiteX7" fmla="*/ 38926 w 44766"/>
                <a:gd name="connsiteY7" fmla="*/ 29949 h 43219"/>
                <a:gd name="connsiteX8" fmla="*/ 43344 w 44766"/>
                <a:gd name="connsiteY8" fmla="*/ 15213 h 43219"/>
                <a:gd name="connsiteX9" fmla="*/ 41896 w 44766"/>
                <a:gd name="connsiteY9" fmla="*/ 17889 h 43219"/>
                <a:gd name="connsiteX10" fmla="*/ 39870 w 44766"/>
                <a:gd name="connsiteY10" fmla="*/ 5285 h 43219"/>
                <a:gd name="connsiteX11" fmla="*/ 39946 w 44766"/>
                <a:gd name="connsiteY11" fmla="*/ 6549 h 43219"/>
                <a:gd name="connsiteX12" fmla="*/ 30624 w 44766"/>
                <a:gd name="connsiteY12" fmla="*/ 3811 h 43219"/>
                <a:gd name="connsiteX13" fmla="*/ 31366 w 44766"/>
                <a:gd name="connsiteY13" fmla="*/ 2199 h 43219"/>
                <a:gd name="connsiteX14" fmla="*/ 23687 w 44766"/>
                <a:gd name="connsiteY14" fmla="*/ 4579 h 43219"/>
                <a:gd name="connsiteX15" fmla="*/ 24046 w 44766"/>
                <a:gd name="connsiteY15" fmla="*/ 3189 h 43219"/>
                <a:gd name="connsiteX16" fmla="*/ 15546 w 44766"/>
                <a:gd name="connsiteY16" fmla="*/ 5051 h 43219"/>
                <a:gd name="connsiteX17" fmla="*/ 16846 w 44766"/>
                <a:gd name="connsiteY17" fmla="*/ 6399 h 43219"/>
                <a:gd name="connsiteX0" fmla="*/ 222 w 44766"/>
                <a:gd name="connsiteY0" fmla="*/ 15852 h 43219"/>
                <a:gd name="connsiteX1" fmla="*/ 4706 w 44766"/>
                <a:gd name="connsiteY1" fmla="*/ 5856 h 43219"/>
                <a:gd name="connsiteX2" fmla="*/ 15551 w 44766"/>
                <a:gd name="connsiteY2" fmla="*/ 5061 h 43219"/>
                <a:gd name="connsiteX3" fmla="*/ 24002 w 44766"/>
                <a:gd name="connsiteY3" fmla="*/ 3291 h 43219"/>
                <a:gd name="connsiteX4" fmla="*/ 27295 w 44766"/>
                <a:gd name="connsiteY4" fmla="*/ 59 h 43219"/>
                <a:gd name="connsiteX5" fmla="*/ 31379 w 44766"/>
                <a:gd name="connsiteY5" fmla="*/ 2340 h 43219"/>
                <a:gd name="connsiteX6" fmla="*/ 37009 w 44766"/>
                <a:gd name="connsiteY6" fmla="*/ 549 h 43219"/>
                <a:gd name="connsiteX7" fmla="*/ 39864 w 44766"/>
                <a:gd name="connsiteY7" fmla="*/ 5435 h 43219"/>
                <a:gd name="connsiteX8" fmla="*/ 43528 w 44766"/>
                <a:gd name="connsiteY8" fmla="*/ 10177 h 43219"/>
                <a:gd name="connsiteX9" fmla="*/ 43364 w 44766"/>
                <a:gd name="connsiteY9" fmla="*/ 15319 h 43219"/>
                <a:gd name="connsiteX10" fmla="*/ 44562 w 44766"/>
                <a:gd name="connsiteY10" fmla="*/ 23181 h 43219"/>
                <a:gd name="connsiteX11" fmla="*/ 38950 w 44766"/>
                <a:gd name="connsiteY11" fmla="*/ 30063 h 43219"/>
                <a:gd name="connsiteX12" fmla="*/ 36941 w 44766"/>
                <a:gd name="connsiteY12" fmla="*/ 35960 h 43219"/>
                <a:gd name="connsiteX13" fmla="*/ 30101 w 44766"/>
                <a:gd name="connsiteY13" fmla="*/ 36674 h 43219"/>
                <a:gd name="connsiteX14" fmla="*/ 25213 w 44766"/>
                <a:gd name="connsiteY14" fmla="*/ 42965 h 43219"/>
                <a:gd name="connsiteX15" fmla="*/ 18026 w 44766"/>
                <a:gd name="connsiteY15" fmla="*/ 39125 h 43219"/>
                <a:gd name="connsiteX16" fmla="*/ 7350 w 44766"/>
                <a:gd name="connsiteY16" fmla="*/ 35331 h 43219"/>
                <a:gd name="connsiteX17" fmla="*/ 4949 w 44766"/>
                <a:gd name="connsiteY17" fmla="*/ 32137 h 43219"/>
                <a:gd name="connsiteX18" fmla="*/ 4462 w 44766"/>
                <a:gd name="connsiteY18" fmla="*/ 28773 h 43219"/>
                <a:gd name="connsiteX19" fmla="*/ 1342 w 44766"/>
                <a:gd name="connsiteY19" fmla="*/ 21858 h 43219"/>
                <a:gd name="connsiteX20" fmla="*/ 222 w 44766"/>
                <a:gd name="connsiteY20" fmla="*/ 15852 h 43219"/>
                <a:gd name="connsiteX0" fmla="*/ 18024 w 44766"/>
                <a:gd name="connsiteY0" fmla="*/ 38949 h 43219"/>
                <a:gd name="connsiteX1" fmla="*/ 17356 w 44766"/>
                <a:gd name="connsiteY1" fmla="*/ 37209 h 43219"/>
                <a:gd name="connsiteX2" fmla="*/ 30373 w 44766"/>
                <a:gd name="connsiteY2" fmla="*/ 34610 h 43219"/>
                <a:gd name="connsiteX3" fmla="*/ 30106 w 44766"/>
                <a:gd name="connsiteY3" fmla="*/ 36519 h 43219"/>
                <a:gd name="connsiteX4" fmla="*/ 35675 w 44766"/>
                <a:gd name="connsiteY4" fmla="*/ 22813 h 43219"/>
                <a:gd name="connsiteX5" fmla="*/ 38926 w 44766"/>
                <a:gd name="connsiteY5" fmla="*/ 29949 h 43219"/>
                <a:gd name="connsiteX6" fmla="*/ 43344 w 44766"/>
                <a:gd name="connsiteY6" fmla="*/ 15213 h 43219"/>
                <a:gd name="connsiteX7" fmla="*/ 41896 w 44766"/>
                <a:gd name="connsiteY7" fmla="*/ 17889 h 43219"/>
                <a:gd name="connsiteX8" fmla="*/ 39870 w 44766"/>
                <a:gd name="connsiteY8" fmla="*/ 5285 h 43219"/>
                <a:gd name="connsiteX9" fmla="*/ 39946 w 44766"/>
                <a:gd name="connsiteY9" fmla="*/ 6549 h 43219"/>
                <a:gd name="connsiteX10" fmla="*/ 30624 w 44766"/>
                <a:gd name="connsiteY10" fmla="*/ 3811 h 43219"/>
                <a:gd name="connsiteX11" fmla="*/ 31366 w 44766"/>
                <a:gd name="connsiteY11" fmla="*/ 2199 h 43219"/>
                <a:gd name="connsiteX12" fmla="*/ 23687 w 44766"/>
                <a:gd name="connsiteY12" fmla="*/ 4579 h 43219"/>
                <a:gd name="connsiteX13" fmla="*/ 24046 w 44766"/>
                <a:gd name="connsiteY13" fmla="*/ 3189 h 43219"/>
                <a:gd name="connsiteX14" fmla="*/ 15546 w 44766"/>
                <a:gd name="connsiteY14" fmla="*/ 5051 h 43219"/>
                <a:gd name="connsiteX15" fmla="*/ 16846 w 44766"/>
                <a:gd name="connsiteY15" fmla="*/ 6399 h 43219"/>
                <a:gd name="connsiteX0" fmla="*/ 222 w 44766"/>
                <a:gd name="connsiteY0" fmla="*/ 15852 h 43219"/>
                <a:gd name="connsiteX1" fmla="*/ 4706 w 44766"/>
                <a:gd name="connsiteY1" fmla="*/ 5856 h 43219"/>
                <a:gd name="connsiteX2" fmla="*/ 15551 w 44766"/>
                <a:gd name="connsiteY2" fmla="*/ 5061 h 43219"/>
                <a:gd name="connsiteX3" fmla="*/ 24002 w 44766"/>
                <a:gd name="connsiteY3" fmla="*/ 3291 h 43219"/>
                <a:gd name="connsiteX4" fmla="*/ 27295 w 44766"/>
                <a:gd name="connsiteY4" fmla="*/ 59 h 43219"/>
                <a:gd name="connsiteX5" fmla="*/ 31379 w 44766"/>
                <a:gd name="connsiteY5" fmla="*/ 2340 h 43219"/>
                <a:gd name="connsiteX6" fmla="*/ 37009 w 44766"/>
                <a:gd name="connsiteY6" fmla="*/ 549 h 43219"/>
                <a:gd name="connsiteX7" fmla="*/ 39864 w 44766"/>
                <a:gd name="connsiteY7" fmla="*/ 5435 h 43219"/>
                <a:gd name="connsiteX8" fmla="*/ 43528 w 44766"/>
                <a:gd name="connsiteY8" fmla="*/ 10177 h 43219"/>
                <a:gd name="connsiteX9" fmla="*/ 43364 w 44766"/>
                <a:gd name="connsiteY9" fmla="*/ 15319 h 43219"/>
                <a:gd name="connsiteX10" fmla="*/ 44562 w 44766"/>
                <a:gd name="connsiteY10" fmla="*/ 23181 h 43219"/>
                <a:gd name="connsiteX11" fmla="*/ 38950 w 44766"/>
                <a:gd name="connsiteY11" fmla="*/ 30063 h 43219"/>
                <a:gd name="connsiteX12" fmla="*/ 36941 w 44766"/>
                <a:gd name="connsiteY12" fmla="*/ 35960 h 43219"/>
                <a:gd name="connsiteX13" fmla="*/ 30101 w 44766"/>
                <a:gd name="connsiteY13" fmla="*/ 36674 h 43219"/>
                <a:gd name="connsiteX14" fmla="*/ 25213 w 44766"/>
                <a:gd name="connsiteY14" fmla="*/ 42965 h 43219"/>
                <a:gd name="connsiteX15" fmla="*/ 18026 w 44766"/>
                <a:gd name="connsiteY15" fmla="*/ 39125 h 43219"/>
                <a:gd name="connsiteX16" fmla="*/ 9814 w 44766"/>
                <a:gd name="connsiteY16" fmla="*/ 37206 h 43219"/>
                <a:gd name="connsiteX17" fmla="*/ 4949 w 44766"/>
                <a:gd name="connsiteY17" fmla="*/ 32137 h 43219"/>
                <a:gd name="connsiteX18" fmla="*/ 4462 w 44766"/>
                <a:gd name="connsiteY18" fmla="*/ 28773 h 43219"/>
                <a:gd name="connsiteX19" fmla="*/ 1342 w 44766"/>
                <a:gd name="connsiteY19" fmla="*/ 21858 h 43219"/>
                <a:gd name="connsiteX20" fmla="*/ 222 w 44766"/>
                <a:gd name="connsiteY20" fmla="*/ 15852 h 43219"/>
                <a:gd name="connsiteX0" fmla="*/ 18024 w 44766"/>
                <a:gd name="connsiteY0" fmla="*/ 38949 h 43219"/>
                <a:gd name="connsiteX1" fmla="*/ 17356 w 44766"/>
                <a:gd name="connsiteY1" fmla="*/ 37209 h 43219"/>
                <a:gd name="connsiteX2" fmla="*/ 30373 w 44766"/>
                <a:gd name="connsiteY2" fmla="*/ 34610 h 43219"/>
                <a:gd name="connsiteX3" fmla="*/ 30106 w 44766"/>
                <a:gd name="connsiteY3" fmla="*/ 36519 h 43219"/>
                <a:gd name="connsiteX4" fmla="*/ 35675 w 44766"/>
                <a:gd name="connsiteY4" fmla="*/ 22813 h 43219"/>
                <a:gd name="connsiteX5" fmla="*/ 38926 w 44766"/>
                <a:gd name="connsiteY5" fmla="*/ 29949 h 43219"/>
                <a:gd name="connsiteX6" fmla="*/ 43344 w 44766"/>
                <a:gd name="connsiteY6" fmla="*/ 15213 h 43219"/>
                <a:gd name="connsiteX7" fmla="*/ 41896 w 44766"/>
                <a:gd name="connsiteY7" fmla="*/ 17889 h 43219"/>
                <a:gd name="connsiteX8" fmla="*/ 39870 w 44766"/>
                <a:gd name="connsiteY8" fmla="*/ 5285 h 43219"/>
                <a:gd name="connsiteX9" fmla="*/ 39946 w 44766"/>
                <a:gd name="connsiteY9" fmla="*/ 6549 h 43219"/>
                <a:gd name="connsiteX10" fmla="*/ 30624 w 44766"/>
                <a:gd name="connsiteY10" fmla="*/ 3811 h 43219"/>
                <a:gd name="connsiteX11" fmla="*/ 31366 w 44766"/>
                <a:gd name="connsiteY11" fmla="*/ 2199 h 43219"/>
                <a:gd name="connsiteX12" fmla="*/ 23687 w 44766"/>
                <a:gd name="connsiteY12" fmla="*/ 4579 h 43219"/>
                <a:gd name="connsiteX13" fmla="*/ 24046 w 44766"/>
                <a:gd name="connsiteY13" fmla="*/ 3189 h 43219"/>
                <a:gd name="connsiteX14" fmla="*/ 15546 w 44766"/>
                <a:gd name="connsiteY14" fmla="*/ 5051 h 43219"/>
                <a:gd name="connsiteX15" fmla="*/ 16846 w 44766"/>
                <a:gd name="connsiteY15" fmla="*/ 6399 h 43219"/>
                <a:gd name="connsiteX0" fmla="*/ 222 w 44766"/>
                <a:gd name="connsiteY0" fmla="*/ 15852 h 43219"/>
                <a:gd name="connsiteX1" fmla="*/ 4706 w 44766"/>
                <a:gd name="connsiteY1" fmla="*/ 5856 h 43219"/>
                <a:gd name="connsiteX2" fmla="*/ 15551 w 44766"/>
                <a:gd name="connsiteY2" fmla="*/ 5061 h 43219"/>
                <a:gd name="connsiteX3" fmla="*/ 24002 w 44766"/>
                <a:gd name="connsiteY3" fmla="*/ 3291 h 43219"/>
                <a:gd name="connsiteX4" fmla="*/ 27295 w 44766"/>
                <a:gd name="connsiteY4" fmla="*/ 59 h 43219"/>
                <a:gd name="connsiteX5" fmla="*/ 31379 w 44766"/>
                <a:gd name="connsiteY5" fmla="*/ 2340 h 43219"/>
                <a:gd name="connsiteX6" fmla="*/ 37009 w 44766"/>
                <a:gd name="connsiteY6" fmla="*/ 549 h 43219"/>
                <a:gd name="connsiteX7" fmla="*/ 39864 w 44766"/>
                <a:gd name="connsiteY7" fmla="*/ 5435 h 43219"/>
                <a:gd name="connsiteX8" fmla="*/ 43528 w 44766"/>
                <a:gd name="connsiteY8" fmla="*/ 10177 h 43219"/>
                <a:gd name="connsiteX9" fmla="*/ 43364 w 44766"/>
                <a:gd name="connsiteY9" fmla="*/ 15319 h 43219"/>
                <a:gd name="connsiteX10" fmla="*/ 44562 w 44766"/>
                <a:gd name="connsiteY10" fmla="*/ 23181 h 43219"/>
                <a:gd name="connsiteX11" fmla="*/ 38950 w 44766"/>
                <a:gd name="connsiteY11" fmla="*/ 30063 h 43219"/>
                <a:gd name="connsiteX12" fmla="*/ 36941 w 44766"/>
                <a:gd name="connsiteY12" fmla="*/ 35960 h 43219"/>
                <a:gd name="connsiteX13" fmla="*/ 30101 w 44766"/>
                <a:gd name="connsiteY13" fmla="*/ 36674 h 43219"/>
                <a:gd name="connsiteX14" fmla="*/ 25213 w 44766"/>
                <a:gd name="connsiteY14" fmla="*/ 42965 h 43219"/>
                <a:gd name="connsiteX15" fmla="*/ 18026 w 44766"/>
                <a:gd name="connsiteY15" fmla="*/ 39125 h 43219"/>
                <a:gd name="connsiteX16" fmla="*/ 9814 w 44766"/>
                <a:gd name="connsiteY16" fmla="*/ 37206 h 43219"/>
                <a:gd name="connsiteX17" fmla="*/ 5851 w 44766"/>
                <a:gd name="connsiteY17" fmla="*/ 34353 h 43219"/>
                <a:gd name="connsiteX18" fmla="*/ 4462 w 44766"/>
                <a:gd name="connsiteY18" fmla="*/ 28773 h 43219"/>
                <a:gd name="connsiteX19" fmla="*/ 1342 w 44766"/>
                <a:gd name="connsiteY19" fmla="*/ 21858 h 43219"/>
                <a:gd name="connsiteX20" fmla="*/ 222 w 44766"/>
                <a:gd name="connsiteY20" fmla="*/ 15852 h 43219"/>
                <a:gd name="connsiteX0" fmla="*/ 18024 w 44766"/>
                <a:gd name="connsiteY0" fmla="*/ 38949 h 43219"/>
                <a:gd name="connsiteX1" fmla="*/ 17356 w 44766"/>
                <a:gd name="connsiteY1" fmla="*/ 37209 h 43219"/>
                <a:gd name="connsiteX2" fmla="*/ 30373 w 44766"/>
                <a:gd name="connsiteY2" fmla="*/ 34610 h 43219"/>
                <a:gd name="connsiteX3" fmla="*/ 30106 w 44766"/>
                <a:gd name="connsiteY3" fmla="*/ 36519 h 43219"/>
                <a:gd name="connsiteX4" fmla="*/ 35675 w 44766"/>
                <a:gd name="connsiteY4" fmla="*/ 22813 h 43219"/>
                <a:gd name="connsiteX5" fmla="*/ 38926 w 44766"/>
                <a:gd name="connsiteY5" fmla="*/ 29949 h 43219"/>
                <a:gd name="connsiteX6" fmla="*/ 43344 w 44766"/>
                <a:gd name="connsiteY6" fmla="*/ 15213 h 43219"/>
                <a:gd name="connsiteX7" fmla="*/ 41896 w 44766"/>
                <a:gd name="connsiteY7" fmla="*/ 17889 h 43219"/>
                <a:gd name="connsiteX8" fmla="*/ 39870 w 44766"/>
                <a:gd name="connsiteY8" fmla="*/ 5285 h 43219"/>
                <a:gd name="connsiteX9" fmla="*/ 39946 w 44766"/>
                <a:gd name="connsiteY9" fmla="*/ 6549 h 43219"/>
                <a:gd name="connsiteX10" fmla="*/ 30624 w 44766"/>
                <a:gd name="connsiteY10" fmla="*/ 3811 h 43219"/>
                <a:gd name="connsiteX11" fmla="*/ 31366 w 44766"/>
                <a:gd name="connsiteY11" fmla="*/ 2199 h 43219"/>
                <a:gd name="connsiteX12" fmla="*/ 23687 w 44766"/>
                <a:gd name="connsiteY12" fmla="*/ 4579 h 43219"/>
                <a:gd name="connsiteX13" fmla="*/ 24046 w 44766"/>
                <a:gd name="connsiteY13" fmla="*/ 3189 h 43219"/>
                <a:gd name="connsiteX14" fmla="*/ 15546 w 44766"/>
                <a:gd name="connsiteY14" fmla="*/ 5051 h 43219"/>
                <a:gd name="connsiteX15" fmla="*/ 16846 w 44766"/>
                <a:gd name="connsiteY15" fmla="*/ 6399 h 43219"/>
                <a:gd name="connsiteX0" fmla="*/ 222 w 44766"/>
                <a:gd name="connsiteY0" fmla="*/ 15852 h 43219"/>
                <a:gd name="connsiteX1" fmla="*/ 4706 w 44766"/>
                <a:gd name="connsiteY1" fmla="*/ 5856 h 43219"/>
                <a:gd name="connsiteX2" fmla="*/ 15551 w 44766"/>
                <a:gd name="connsiteY2" fmla="*/ 5061 h 43219"/>
                <a:gd name="connsiteX3" fmla="*/ 24002 w 44766"/>
                <a:gd name="connsiteY3" fmla="*/ 3291 h 43219"/>
                <a:gd name="connsiteX4" fmla="*/ 27295 w 44766"/>
                <a:gd name="connsiteY4" fmla="*/ 59 h 43219"/>
                <a:gd name="connsiteX5" fmla="*/ 31379 w 44766"/>
                <a:gd name="connsiteY5" fmla="*/ 2340 h 43219"/>
                <a:gd name="connsiteX6" fmla="*/ 37009 w 44766"/>
                <a:gd name="connsiteY6" fmla="*/ 549 h 43219"/>
                <a:gd name="connsiteX7" fmla="*/ 39864 w 44766"/>
                <a:gd name="connsiteY7" fmla="*/ 5435 h 43219"/>
                <a:gd name="connsiteX8" fmla="*/ 43528 w 44766"/>
                <a:gd name="connsiteY8" fmla="*/ 10177 h 43219"/>
                <a:gd name="connsiteX9" fmla="*/ 43364 w 44766"/>
                <a:gd name="connsiteY9" fmla="*/ 15319 h 43219"/>
                <a:gd name="connsiteX10" fmla="*/ 44562 w 44766"/>
                <a:gd name="connsiteY10" fmla="*/ 23181 h 43219"/>
                <a:gd name="connsiteX11" fmla="*/ 38950 w 44766"/>
                <a:gd name="connsiteY11" fmla="*/ 30063 h 43219"/>
                <a:gd name="connsiteX12" fmla="*/ 36941 w 44766"/>
                <a:gd name="connsiteY12" fmla="*/ 35960 h 43219"/>
                <a:gd name="connsiteX13" fmla="*/ 30101 w 44766"/>
                <a:gd name="connsiteY13" fmla="*/ 36674 h 43219"/>
                <a:gd name="connsiteX14" fmla="*/ 25213 w 44766"/>
                <a:gd name="connsiteY14" fmla="*/ 42965 h 43219"/>
                <a:gd name="connsiteX15" fmla="*/ 18026 w 44766"/>
                <a:gd name="connsiteY15" fmla="*/ 39125 h 43219"/>
                <a:gd name="connsiteX16" fmla="*/ 9814 w 44766"/>
                <a:gd name="connsiteY16" fmla="*/ 37206 h 43219"/>
                <a:gd name="connsiteX17" fmla="*/ 5851 w 44766"/>
                <a:gd name="connsiteY17" fmla="*/ 34353 h 43219"/>
                <a:gd name="connsiteX18" fmla="*/ 4462 w 44766"/>
                <a:gd name="connsiteY18" fmla="*/ 28773 h 43219"/>
                <a:gd name="connsiteX19" fmla="*/ 1342 w 44766"/>
                <a:gd name="connsiteY19" fmla="*/ 21858 h 43219"/>
                <a:gd name="connsiteX20" fmla="*/ 222 w 44766"/>
                <a:gd name="connsiteY20" fmla="*/ 15852 h 43219"/>
                <a:gd name="connsiteX0" fmla="*/ 18024 w 44766"/>
                <a:gd name="connsiteY0" fmla="*/ 38949 h 43219"/>
                <a:gd name="connsiteX1" fmla="*/ 18797 w 44766"/>
                <a:gd name="connsiteY1" fmla="*/ 36895 h 43219"/>
                <a:gd name="connsiteX2" fmla="*/ 30373 w 44766"/>
                <a:gd name="connsiteY2" fmla="*/ 34610 h 43219"/>
                <a:gd name="connsiteX3" fmla="*/ 30106 w 44766"/>
                <a:gd name="connsiteY3" fmla="*/ 36519 h 43219"/>
                <a:gd name="connsiteX4" fmla="*/ 35675 w 44766"/>
                <a:gd name="connsiteY4" fmla="*/ 22813 h 43219"/>
                <a:gd name="connsiteX5" fmla="*/ 38926 w 44766"/>
                <a:gd name="connsiteY5" fmla="*/ 29949 h 43219"/>
                <a:gd name="connsiteX6" fmla="*/ 43344 w 44766"/>
                <a:gd name="connsiteY6" fmla="*/ 15213 h 43219"/>
                <a:gd name="connsiteX7" fmla="*/ 41896 w 44766"/>
                <a:gd name="connsiteY7" fmla="*/ 17889 h 43219"/>
                <a:gd name="connsiteX8" fmla="*/ 39870 w 44766"/>
                <a:gd name="connsiteY8" fmla="*/ 5285 h 43219"/>
                <a:gd name="connsiteX9" fmla="*/ 39946 w 44766"/>
                <a:gd name="connsiteY9" fmla="*/ 6549 h 43219"/>
                <a:gd name="connsiteX10" fmla="*/ 30624 w 44766"/>
                <a:gd name="connsiteY10" fmla="*/ 3811 h 43219"/>
                <a:gd name="connsiteX11" fmla="*/ 31366 w 44766"/>
                <a:gd name="connsiteY11" fmla="*/ 2199 h 43219"/>
                <a:gd name="connsiteX12" fmla="*/ 23687 w 44766"/>
                <a:gd name="connsiteY12" fmla="*/ 4579 h 43219"/>
                <a:gd name="connsiteX13" fmla="*/ 24046 w 44766"/>
                <a:gd name="connsiteY13" fmla="*/ 3189 h 43219"/>
                <a:gd name="connsiteX14" fmla="*/ 15546 w 44766"/>
                <a:gd name="connsiteY14" fmla="*/ 5051 h 43219"/>
                <a:gd name="connsiteX15" fmla="*/ 16846 w 44766"/>
                <a:gd name="connsiteY15" fmla="*/ 6399 h 43219"/>
                <a:gd name="connsiteX0" fmla="*/ 222 w 44766"/>
                <a:gd name="connsiteY0" fmla="*/ 15852 h 43219"/>
                <a:gd name="connsiteX1" fmla="*/ 4706 w 44766"/>
                <a:gd name="connsiteY1" fmla="*/ 5856 h 43219"/>
                <a:gd name="connsiteX2" fmla="*/ 15551 w 44766"/>
                <a:gd name="connsiteY2" fmla="*/ 5061 h 43219"/>
                <a:gd name="connsiteX3" fmla="*/ 24002 w 44766"/>
                <a:gd name="connsiteY3" fmla="*/ 3291 h 43219"/>
                <a:gd name="connsiteX4" fmla="*/ 27295 w 44766"/>
                <a:gd name="connsiteY4" fmla="*/ 59 h 43219"/>
                <a:gd name="connsiteX5" fmla="*/ 31379 w 44766"/>
                <a:gd name="connsiteY5" fmla="*/ 2340 h 43219"/>
                <a:gd name="connsiteX6" fmla="*/ 37009 w 44766"/>
                <a:gd name="connsiteY6" fmla="*/ 549 h 43219"/>
                <a:gd name="connsiteX7" fmla="*/ 39864 w 44766"/>
                <a:gd name="connsiteY7" fmla="*/ 5435 h 43219"/>
                <a:gd name="connsiteX8" fmla="*/ 43528 w 44766"/>
                <a:gd name="connsiteY8" fmla="*/ 10177 h 43219"/>
                <a:gd name="connsiteX9" fmla="*/ 43364 w 44766"/>
                <a:gd name="connsiteY9" fmla="*/ 15319 h 43219"/>
                <a:gd name="connsiteX10" fmla="*/ 44562 w 44766"/>
                <a:gd name="connsiteY10" fmla="*/ 23181 h 43219"/>
                <a:gd name="connsiteX11" fmla="*/ 38950 w 44766"/>
                <a:gd name="connsiteY11" fmla="*/ 30063 h 43219"/>
                <a:gd name="connsiteX12" fmla="*/ 36941 w 44766"/>
                <a:gd name="connsiteY12" fmla="*/ 35960 h 43219"/>
                <a:gd name="connsiteX13" fmla="*/ 30101 w 44766"/>
                <a:gd name="connsiteY13" fmla="*/ 36674 h 43219"/>
                <a:gd name="connsiteX14" fmla="*/ 25213 w 44766"/>
                <a:gd name="connsiteY14" fmla="*/ 42965 h 43219"/>
                <a:gd name="connsiteX15" fmla="*/ 18026 w 44766"/>
                <a:gd name="connsiteY15" fmla="*/ 39125 h 43219"/>
                <a:gd name="connsiteX16" fmla="*/ 9814 w 44766"/>
                <a:gd name="connsiteY16" fmla="*/ 37206 h 43219"/>
                <a:gd name="connsiteX17" fmla="*/ 5851 w 44766"/>
                <a:gd name="connsiteY17" fmla="*/ 34353 h 43219"/>
                <a:gd name="connsiteX18" fmla="*/ 4462 w 44766"/>
                <a:gd name="connsiteY18" fmla="*/ 28773 h 43219"/>
                <a:gd name="connsiteX19" fmla="*/ 1342 w 44766"/>
                <a:gd name="connsiteY19" fmla="*/ 21858 h 43219"/>
                <a:gd name="connsiteX20" fmla="*/ 222 w 44766"/>
                <a:gd name="connsiteY20" fmla="*/ 15852 h 43219"/>
                <a:gd name="connsiteX0" fmla="*/ 19726 w 44766"/>
                <a:gd name="connsiteY0" fmla="*/ 38739 h 43219"/>
                <a:gd name="connsiteX1" fmla="*/ 18797 w 44766"/>
                <a:gd name="connsiteY1" fmla="*/ 36895 h 43219"/>
                <a:gd name="connsiteX2" fmla="*/ 30373 w 44766"/>
                <a:gd name="connsiteY2" fmla="*/ 34610 h 43219"/>
                <a:gd name="connsiteX3" fmla="*/ 30106 w 44766"/>
                <a:gd name="connsiteY3" fmla="*/ 36519 h 43219"/>
                <a:gd name="connsiteX4" fmla="*/ 35675 w 44766"/>
                <a:gd name="connsiteY4" fmla="*/ 22813 h 43219"/>
                <a:gd name="connsiteX5" fmla="*/ 38926 w 44766"/>
                <a:gd name="connsiteY5" fmla="*/ 29949 h 43219"/>
                <a:gd name="connsiteX6" fmla="*/ 43344 w 44766"/>
                <a:gd name="connsiteY6" fmla="*/ 15213 h 43219"/>
                <a:gd name="connsiteX7" fmla="*/ 41896 w 44766"/>
                <a:gd name="connsiteY7" fmla="*/ 17889 h 43219"/>
                <a:gd name="connsiteX8" fmla="*/ 39870 w 44766"/>
                <a:gd name="connsiteY8" fmla="*/ 5285 h 43219"/>
                <a:gd name="connsiteX9" fmla="*/ 39946 w 44766"/>
                <a:gd name="connsiteY9" fmla="*/ 6549 h 43219"/>
                <a:gd name="connsiteX10" fmla="*/ 30624 w 44766"/>
                <a:gd name="connsiteY10" fmla="*/ 3811 h 43219"/>
                <a:gd name="connsiteX11" fmla="*/ 31366 w 44766"/>
                <a:gd name="connsiteY11" fmla="*/ 2199 h 43219"/>
                <a:gd name="connsiteX12" fmla="*/ 23687 w 44766"/>
                <a:gd name="connsiteY12" fmla="*/ 4579 h 43219"/>
                <a:gd name="connsiteX13" fmla="*/ 24046 w 44766"/>
                <a:gd name="connsiteY13" fmla="*/ 3189 h 43219"/>
                <a:gd name="connsiteX14" fmla="*/ 15546 w 44766"/>
                <a:gd name="connsiteY14" fmla="*/ 5051 h 43219"/>
                <a:gd name="connsiteX15" fmla="*/ 16846 w 44766"/>
                <a:gd name="connsiteY15" fmla="*/ 6399 h 43219"/>
                <a:gd name="connsiteX0" fmla="*/ 222 w 44766"/>
                <a:gd name="connsiteY0" fmla="*/ 15852 h 43219"/>
                <a:gd name="connsiteX1" fmla="*/ 4706 w 44766"/>
                <a:gd name="connsiteY1" fmla="*/ 5856 h 43219"/>
                <a:gd name="connsiteX2" fmla="*/ 15551 w 44766"/>
                <a:gd name="connsiteY2" fmla="*/ 5061 h 43219"/>
                <a:gd name="connsiteX3" fmla="*/ 24002 w 44766"/>
                <a:gd name="connsiteY3" fmla="*/ 3291 h 43219"/>
                <a:gd name="connsiteX4" fmla="*/ 27295 w 44766"/>
                <a:gd name="connsiteY4" fmla="*/ 59 h 43219"/>
                <a:gd name="connsiteX5" fmla="*/ 31379 w 44766"/>
                <a:gd name="connsiteY5" fmla="*/ 2340 h 43219"/>
                <a:gd name="connsiteX6" fmla="*/ 37009 w 44766"/>
                <a:gd name="connsiteY6" fmla="*/ 549 h 43219"/>
                <a:gd name="connsiteX7" fmla="*/ 39864 w 44766"/>
                <a:gd name="connsiteY7" fmla="*/ 5435 h 43219"/>
                <a:gd name="connsiteX8" fmla="*/ 43528 w 44766"/>
                <a:gd name="connsiteY8" fmla="*/ 10177 h 43219"/>
                <a:gd name="connsiteX9" fmla="*/ 43364 w 44766"/>
                <a:gd name="connsiteY9" fmla="*/ 15319 h 43219"/>
                <a:gd name="connsiteX10" fmla="*/ 44562 w 44766"/>
                <a:gd name="connsiteY10" fmla="*/ 23181 h 43219"/>
                <a:gd name="connsiteX11" fmla="*/ 38950 w 44766"/>
                <a:gd name="connsiteY11" fmla="*/ 30063 h 43219"/>
                <a:gd name="connsiteX12" fmla="*/ 36941 w 44766"/>
                <a:gd name="connsiteY12" fmla="*/ 35960 h 43219"/>
                <a:gd name="connsiteX13" fmla="*/ 30101 w 44766"/>
                <a:gd name="connsiteY13" fmla="*/ 36674 h 43219"/>
                <a:gd name="connsiteX14" fmla="*/ 25213 w 44766"/>
                <a:gd name="connsiteY14" fmla="*/ 42965 h 43219"/>
                <a:gd name="connsiteX15" fmla="*/ 18026 w 44766"/>
                <a:gd name="connsiteY15" fmla="*/ 39125 h 43219"/>
                <a:gd name="connsiteX16" fmla="*/ 9814 w 44766"/>
                <a:gd name="connsiteY16" fmla="*/ 37206 h 43219"/>
                <a:gd name="connsiteX17" fmla="*/ 5851 w 44766"/>
                <a:gd name="connsiteY17" fmla="*/ 34353 h 43219"/>
                <a:gd name="connsiteX18" fmla="*/ 4462 w 44766"/>
                <a:gd name="connsiteY18" fmla="*/ 28773 h 43219"/>
                <a:gd name="connsiteX19" fmla="*/ 1342 w 44766"/>
                <a:gd name="connsiteY19" fmla="*/ 21858 h 43219"/>
                <a:gd name="connsiteX20" fmla="*/ 222 w 44766"/>
                <a:gd name="connsiteY20" fmla="*/ 15852 h 43219"/>
                <a:gd name="connsiteX0" fmla="*/ 30373 w 44766"/>
                <a:gd name="connsiteY0" fmla="*/ 34610 h 43219"/>
                <a:gd name="connsiteX1" fmla="*/ 30106 w 44766"/>
                <a:gd name="connsiteY1" fmla="*/ 36519 h 43219"/>
                <a:gd name="connsiteX2" fmla="*/ 35675 w 44766"/>
                <a:gd name="connsiteY2" fmla="*/ 22813 h 43219"/>
                <a:gd name="connsiteX3" fmla="*/ 38926 w 44766"/>
                <a:gd name="connsiteY3" fmla="*/ 29949 h 43219"/>
                <a:gd name="connsiteX4" fmla="*/ 43344 w 44766"/>
                <a:gd name="connsiteY4" fmla="*/ 15213 h 43219"/>
                <a:gd name="connsiteX5" fmla="*/ 41896 w 44766"/>
                <a:gd name="connsiteY5" fmla="*/ 17889 h 43219"/>
                <a:gd name="connsiteX6" fmla="*/ 39870 w 44766"/>
                <a:gd name="connsiteY6" fmla="*/ 5285 h 43219"/>
                <a:gd name="connsiteX7" fmla="*/ 39946 w 44766"/>
                <a:gd name="connsiteY7" fmla="*/ 6549 h 43219"/>
                <a:gd name="connsiteX8" fmla="*/ 30624 w 44766"/>
                <a:gd name="connsiteY8" fmla="*/ 3811 h 43219"/>
                <a:gd name="connsiteX9" fmla="*/ 31366 w 44766"/>
                <a:gd name="connsiteY9" fmla="*/ 2199 h 43219"/>
                <a:gd name="connsiteX10" fmla="*/ 23687 w 44766"/>
                <a:gd name="connsiteY10" fmla="*/ 4579 h 43219"/>
                <a:gd name="connsiteX11" fmla="*/ 24046 w 44766"/>
                <a:gd name="connsiteY11" fmla="*/ 3189 h 43219"/>
                <a:gd name="connsiteX12" fmla="*/ 15546 w 44766"/>
                <a:gd name="connsiteY12" fmla="*/ 5051 h 43219"/>
                <a:gd name="connsiteX13" fmla="*/ 16846 w 44766"/>
                <a:gd name="connsiteY13" fmla="*/ 6399 h 43219"/>
                <a:gd name="connsiteX0" fmla="*/ 222 w 44766"/>
                <a:gd name="connsiteY0" fmla="*/ 15852 h 43166"/>
                <a:gd name="connsiteX1" fmla="*/ 4706 w 44766"/>
                <a:gd name="connsiteY1" fmla="*/ 5856 h 43166"/>
                <a:gd name="connsiteX2" fmla="*/ 15551 w 44766"/>
                <a:gd name="connsiteY2" fmla="*/ 5061 h 43166"/>
                <a:gd name="connsiteX3" fmla="*/ 24002 w 44766"/>
                <a:gd name="connsiteY3" fmla="*/ 3291 h 43166"/>
                <a:gd name="connsiteX4" fmla="*/ 27295 w 44766"/>
                <a:gd name="connsiteY4" fmla="*/ 59 h 43166"/>
                <a:gd name="connsiteX5" fmla="*/ 31379 w 44766"/>
                <a:gd name="connsiteY5" fmla="*/ 2340 h 43166"/>
                <a:gd name="connsiteX6" fmla="*/ 37009 w 44766"/>
                <a:gd name="connsiteY6" fmla="*/ 549 h 43166"/>
                <a:gd name="connsiteX7" fmla="*/ 39864 w 44766"/>
                <a:gd name="connsiteY7" fmla="*/ 5435 h 43166"/>
                <a:gd name="connsiteX8" fmla="*/ 43528 w 44766"/>
                <a:gd name="connsiteY8" fmla="*/ 10177 h 43166"/>
                <a:gd name="connsiteX9" fmla="*/ 43364 w 44766"/>
                <a:gd name="connsiteY9" fmla="*/ 15319 h 43166"/>
                <a:gd name="connsiteX10" fmla="*/ 44562 w 44766"/>
                <a:gd name="connsiteY10" fmla="*/ 23181 h 43166"/>
                <a:gd name="connsiteX11" fmla="*/ 38950 w 44766"/>
                <a:gd name="connsiteY11" fmla="*/ 30063 h 43166"/>
                <a:gd name="connsiteX12" fmla="*/ 36941 w 44766"/>
                <a:gd name="connsiteY12" fmla="*/ 35960 h 43166"/>
                <a:gd name="connsiteX13" fmla="*/ 30101 w 44766"/>
                <a:gd name="connsiteY13" fmla="*/ 36674 h 43166"/>
                <a:gd name="connsiteX14" fmla="*/ 25213 w 44766"/>
                <a:gd name="connsiteY14" fmla="*/ 42965 h 43166"/>
                <a:gd name="connsiteX15" fmla="*/ 18867 w 44766"/>
                <a:gd name="connsiteY15" fmla="*/ 39907 h 43166"/>
                <a:gd name="connsiteX16" fmla="*/ 9814 w 44766"/>
                <a:gd name="connsiteY16" fmla="*/ 37206 h 43166"/>
                <a:gd name="connsiteX17" fmla="*/ 5851 w 44766"/>
                <a:gd name="connsiteY17" fmla="*/ 34353 h 43166"/>
                <a:gd name="connsiteX18" fmla="*/ 4462 w 44766"/>
                <a:gd name="connsiteY18" fmla="*/ 28773 h 43166"/>
                <a:gd name="connsiteX19" fmla="*/ 1342 w 44766"/>
                <a:gd name="connsiteY19" fmla="*/ 21858 h 43166"/>
                <a:gd name="connsiteX20" fmla="*/ 222 w 44766"/>
                <a:gd name="connsiteY20" fmla="*/ 15852 h 43166"/>
                <a:gd name="connsiteX0" fmla="*/ 30373 w 44766"/>
                <a:gd name="connsiteY0" fmla="*/ 34610 h 43166"/>
                <a:gd name="connsiteX1" fmla="*/ 30106 w 44766"/>
                <a:gd name="connsiteY1" fmla="*/ 36519 h 43166"/>
                <a:gd name="connsiteX2" fmla="*/ 35675 w 44766"/>
                <a:gd name="connsiteY2" fmla="*/ 22813 h 43166"/>
                <a:gd name="connsiteX3" fmla="*/ 38926 w 44766"/>
                <a:gd name="connsiteY3" fmla="*/ 29949 h 43166"/>
                <a:gd name="connsiteX4" fmla="*/ 43344 w 44766"/>
                <a:gd name="connsiteY4" fmla="*/ 15213 h 43166"/>
                <a:gd name="connsiteX5" fmla="*/ 41896 w 44766"/>
                <a:gd name="connsiteY5" fmla="*/ 17889 h 43166"/>
                <a:gd name="connsiteX6" fmla="*/ 39870 w 44766"/>
                <a:gd name="connsiteY6" fmla="*/ 5285 h 43166"/>
                <a:gd name="connsiteX7" fmla="*/ 39946 w 44766"/>
                <a:gd name="connsiteY7" fmla="*/ 6549 h 43166"/>
                <a:gd name="connsiteX8" fmla="*/ 30624 w 44766"/>
                <a:gd name="connsiteY8" fmla="*/ 3811 h 43166"/>
                <a:gd name="connsiteX9" fmla="*/ 31366 w 44766"/>
                <a:gd name="connsiteY9" fmla="*/ 2199 h 43166"/>
                <a:gd name="connsiteX10" fmla="*/ 23687 w 44766"/>
                <a:gd name="connsiteY10" fmla="*/ 4579 h 43166"/>
                <a:gd name="connsiteX11" fmla="*/ 24046 w 44766"/>
                <a:gd name="connsiteY11" fmla="*/ 3189 h 43166"/>
                <a:gd name="connsiteX12" fmla="*/ 15546 w 44766"/>
                <a:gd name="connsiteY12" fmla="*/ 5051 h 43166"/>
                <a:gd name="connsiteX13" fmla="*/ 16846 w 44766"/>
                <a:gd name="connsiteY13" fmla="*/ 6399 h 43166"/>
                <a:gd name="connsiteX0" fmla="*/ 222 w 44766"/>
                <a:gd name="connsiteY0" fmla="*/ 15852 h 43166"/>
                <a:gd name="connsiteX1" fmla="*/ 4706 w 44766"/>
                <a:gd name="connsiteY1" fmla="*/ 5856 h 43166"/>
                <a:gd name="connsiteX2" fmla="*/ 15551 w 44766"/>
                <a:gd name="connsiteY2" fmla="*/ 5061 h 43166"/>
                <a:gd name="connsiteX3" fmla="*/ 24002 w 44766"/>
                <a:gd name="connsiteY3" fmla="*/ 3291 h 43166"/>
                <a:gd name="connsiteX4" fmla="*/ 27295 w 44766"/>
                <a:gd name="connsiteY4" fmla="*/ 59 h 43166"/>
                <a:gd name="connsiteX5" fmla="*/ 31379 w 44766"/>
                <a:gd name="connsiteY5" fmla="*/ 2340 h 43166"/>
                <a:gd name="connsiteX6" fmla="*/ 37009 w 44766"/>
                <a:gd name="connsiteY6" fmla="*/ 549 h 43166"/>
                <a:gd name="connsiteX7" fmla="*/ 39864 w 44766"/>
                <a:gd name="connsiteY7" fmla="*/ 5435 h 43166"/>
                <a:gd name="connsiteX8" fmla="*/ 43528 w 44766"/>
                <a:gd name="connsiteY8" fmla="*/ 10177 h 43166"/>
                <a:gd name="connsiteX9" fmla="*/ 43364 w 44766"/>
                <a:gd name="connsiteY9" fmla="*/ 15319 h 43166"/>
                <a:gd name="connsiteX10" fmla="*/ 44562 w 44766"/>
                <a:gd name="connsiteY10" fmla="*/ 23181 h 43166"/>
                <a:gd name="connsiteX11" fmla="*/ 38950 w 44766"/>
                <a:gd name="connsiteY11" fmla="*/ 30063 h 43166"/>
                <a:gd name="connsiteX12" fmla="*/ 36941 w 44766"/>
                <a:gd name="connsiteY12" fmla="*/ 35960 h 43166"/>
                <a:gd name="connsiteX13" fmla="*/ 30101 w 44766"/>
                <a:gd name="connsiteY13" fmla="*/ 36674 h 43166"/>
                <a:gd name="connsiteX14" fmla="*/ 25213 w 44766"/>
                <a:gd name="connsiteY14" fmla="*/ 42965 h 43166"/>
                <a:gd name="connsiteX15" fmla="*/ 18867 w 44766"/>
                <a:gd name="connsiteY15" fmla="*/ 39907 h 43166"/>
                <a:gd name="connsiteX16" fmla="*/ 9814 w 44766"/>
                <a:gd name="connsiteY16" fmla="*/ 37206 h 43166"/>
                <a:gd name="connsiteX17" fmla="*/ 5851 w 44766"/>
                <a:gd name="connsiteY17" fmla="*/ 34353 h 43166"/>
                <a:gd name="connsiteX18" fmla="*/ 4462 w 44766"/>
                <a:gd name="connsiteY18" fmla="*/ 28773 h 43166"/>
                <a:gd name="connsiteX19" fmla="*/ 1342 w 44766"/>
                <a:gd name="connsiteY19" fmla="*/ 21858 h 43166"/>
                <a:gd name="connsiteX20" fmla="*/ 222 w 44766"/>
                <a:gd name="connsiteY20" fmla="*/ 15852 h 43166"/>
                <a:gd name="connsiteX0" fmla="*/ 30373 w 44766"/>
                <a:gd name="connsiteY0" fmla="*/ 34610 h 43166"/>
                <a:gd name="connsiteX1" fmla="*/ 30106 w 44766"/>
                <a:gd name="connsiteY1" fmla="*/ 36519 h 43166"/>
                <a:gd name="connsiteX2" fmla="*/ 35675 w 44766"/>
                <a:gd name="connsiteY2" fmla="*/ 22813 h 43166"/>
                <a:gd name="connsiteX3" fmla="*/ 38926 w 44766"/>
                <a:gd name="connsiteY3" fmla="*/ 29949 h 43166"/>
                <a:gd name="connsiteX4" fmla="*/ 43344 w 44766"/>
                <a:gd name="connsiteY4" fmla="*/ 15213 h 43166"/>
                <a:gd name="connsiteX5" fmla="*/ 41896 w 44766"/>
                <a:gd name="connsiteY5" fmla="*/ 17889 h 43166"/>
                <a:gd name="connsiteX6" fmla="*/ 39870 w 44766"/>
                <a:gd name="connsiteY6" fmla="*/ 5285 h 43166"/>
                <a:gd name="connsiteX7" fmla="*/ 39946 w 44766"/>
                <a:gd name="connsiteY7" fmla="*/ 6549 h 43166"/>
                <a:gd name="connsiteX8" fmla="*/ 30624 w 44766"/>
                <a:gd name="connsiteY8" fmla="*/ 3811 h 43166"/>
                <a:gd name="connsiteX9" fmla="*/ 31366 w 44766"/>
                <a:gd name="connsiteY9" fmla="*/ 2199 h 43166"/>
                <a:gd name="connsiteX10" fmla="*/ 23687 w 44766"/>
                <a:gd name="connsiteY10" fmla="*/ 4579 h 43166"/>
                <a:gd name="connsiteX11" fmla="*/ 24046 w 44766"/>
                <a:gd name="connsiteY11" fmla="*/ 3189 h 43166"/>
                <a:gd name="connsiteX12" fmla="*/ 15546 w 44766"/>
                <a:gd name="connsiteY12" fmla="*/ 5051 h 43166"/>
                <a:gd name="connsiteX13" fmla="*/ 16846 w 44766"/>
                <a:gd name="connsiteY13" fmla="*/ 6399 h 43166"/>
                <a:gd name="connsiteX0" fmla="*/ 222 w 44766"/>
                <a:gd name="connsiteY0" fmla="*/ 15852 h 42455"/>
                <a:gd name="connsiteX1" fmla="*/ 4706 w 44766"/>
                <a:gd name="connsiteY1" fmla="*/ 5856 h 42455"/>
                <a:gd name="connsiteX2" fmla="*/ 15551 w 44766"/>
                <a:gd name="connsiteY2" fmla="*/ 5061 h 42455"/>
                <a:gd name="connsiteX3" fmla="*/ 24002 w 44766"/>
                <a:gd name="connsiteY3" fmla="*/ 3291 h 42455"/>
                <a:gd name="connsiteX4" fmla="*/ 27295 w 44766"/>
                <a:gd name="connsiteY4" fmla="*/ 59 h 42455"/>
                <a:gd name="connsiteX5" fmla="*/ 31379 w 44766"/>
                <a:gd name="connsiteY5" fmla="*/ 2340 h 42455"/>
                <a:gd name="connsiteX6" fmla="*/ 37009 w 44766"/>
                <a:gd name="connsiteY6" fmla="*/ 549 h 42455"/>
                <a:gd name="connsiteX7" fmla="*/ 39864 w 44766"/>
                <a:gd name="connsiteY7" fmla="*/ 5435 h 42455"/>
                <a:gd name="connsiteX8" fmla="*/ 43528 w 44766"/>
                <a:gd name="connsiteY8" fmla="*/ 10177 h 42455"/>
                <a:gd name="connsiteX9" fmla="*/ 43364 w 44766"/>
                <a:gd name="connsiteY9" fmla="*/ 15319 h 42455"/>
                <a:gd name="connsiteX10" fmla="*/ 44562 w 44766"/>
                <a:gd name="connsiteY10" fmla="*/ 23181 h 42455"/>
                <a:gd name="connsiteX11" fmla="*/ 38950 w 44766"/>
                <a:gd name="connsiteY11" fmla="*/ 30063 h 42455"/>
                <a:gd name="connsiteX12" fmla="*/ 36941 w 44766"/>
                <a:gd name="connsiteY12" fmla="*/ 35960 h 42455"/>
                <a:gd name="connsiteX13" fmla="*/ 30101 w 44766"/>
                <a:gd name="connsiteY13" fmla="*/ 36674 h 42455"/>
                <a:gd name="connsiteX14" fmla="*/ 24972 w 44766"/>
                <a:gd name="connsiteY14" fmla="*/ 42052 h 42455"/>
                <a:gd name="connsiteX15" fmla="*/ 18867 w 44766"/>
                <a:gd name="connsiteY15" fmla="*/ 39907 h 42455"/>
                <a:gd name="connsiteX16" fmla="*/ 9814 w 44766"/>
                <a:gd name="connsiteY16" fmla="*/ 37206 h 42455"/>
                <a:gd name="connsiteX17" fmla="*/ 5851 w 44766"/>
                <a:gd name="connsiteY17" fmla="*/ 34353 h 42455"/>
                <a:gd name="connsiteX18" fmla="*/ 4462 w 44766"/>
                <a:gd name="connsiteY18" fmla="*/ 28773 h 42455"/>
                <a:gd name="connsiteX19" fmla="*/ 1342 w 44766"/>
                <a:gd name="connsiteY19" fmla="*/ 21858 h 42455"/>
                <a:gd name="connsiteX20" fmla="*/ 222 w 44766"/>
                <a:gd name="connsiteY20" fmla="*/ 15852 h 42455"/>
                <a:gd name="connsiteX0" fmla="*/ 30373 w 44766"/>
                <a:gd name="connsiteY0" fmla="*/ 34610 h 42455"/>
                <a:gd name="connsiteX1" fmla="*/ 30106 w 44766"/>
                <a:gd name="connsiteY1" fmla="*/ 36519 h 42455"/>
                <a:gd name="connsiteX2" fmla="*/ 35675 w 44766"/>
                <a:gd name="connsiteY2" fmla="*/ 22813 h 42455"/>
                <a:gd name="connsiteX3" fmla="*/ 38926 w 44766"/>
                <a:gd name="connsiteY3" fmla="*/ 29949 h 42455"/>
                <a:gd name="connsiteX4" fmla="*/ 43344 w 44766"/>
                <a:gd name="connsiteY4" fmla="*/ 15213 h 42455"/>
                <a:gd name="connsiteX5" fmla="*/ 41896 w 44766"/>
                <a:gd name="connsiteY5" fmla="*/ 17889 h 42455"/>
                <a:gd name="connsiteX6" fmla="*/ 39870 w 44766"/>
                <a:gd name="connsiteY6" fmla="*/ 5285 h 42455"/>
                <a:gd name="connsiteX7" fmla="*/ 39946 w 44766"/>
                <a:gd name="connsiteY7" fmla="*/ 6549 h 42455"/>
                <a:gd name="connsiteX8" fmla="*/ 30624 w 44766"/>
                <a:gd name="connsiteY8" fmla="*/ 3811 h 42455"/>
                <a:gd name="connsiteX9" fmla="*/ 31366 w 44766"/>
                <a:gd name="connsiteY9" fmla="*/ 2199 h 42455"/>
                <a:gd name="connsiteX10" fmla="*/ 23687 w 44766"/>
                <a:gd name="connsiteY10" fmla="*/ 4579 h 42455"/>
                <a:gd name="connsiteX11" fmla="*/ 24046 w 44766"/>
                <a:gd name="connsiteY11" fmla="*/ 3189 h 42455"/>
                <a:gd name="connsiteX12" fmla="*/ 15546 w 44766"/>
                <a:gd name="connsiteY12" fmla="*/ 5051 h 42455"/>
                <a:gd name="connsiteX13" fmla="*/ 16846 w 44766"/>
                <a:gd name="connsiteY13" fmla="*/ 6399 h 42455"/>
                <a:gd name="connsiteX0" fmla="*/ 222 w 44766"/>
                <a:gd name="connsiteY0" fmla="*/ 15852 h 42455"/>
                <a:gd name="connsiteX1" fmla="*/ 4706 w 44766"/>
                <a:gd name="connsiteY1" fmla="*/ 5856 h 42455"/>
                <a:gd name="connsiteX2" fmla="*/ 15551 w 44766"/>
                <a:gd name="connsiteY2" fmla="*/ 5061 h 42455"/>
                <a:gd name="connsiteX3" fmla="*/ 24002 w 44766"/>
                <a:gd name="connsiteY3" fmla="*/ 3291 h 42455"/>
                <a:gd name="connsiteX4" fmla="*/ 27295 w 44766"/>
                <a:gd name="connsiteY4" fmla="*/ 59 h 42455"/>
                <a:gd name="connsiteX5" fmla="*/ 31379 w 44766"/>
                <a:gd name="connsiteY5" fmla="*/ 2340 h 42455"/>
                <a:gd name="connsiteX6" fmla="*/ 37009 w 44766"/>
                <a:gd name="connsiteY6" fmla="*/ 549 h 42455"/>
                <a:gd name="connsiteX7" fmla="*/ 39864 w 44766"/>
                <a:gd name="connsiteY7" fmla="*/ 5435 h 42455"/>
                <a:gd name="connsiteX8" fmla="*/ 43528 w 44766"/>
                <a:gd name="connsiteY8" fmla="*/ 10177 h 42455"/>
                <a:gd name="connsiteX9" fmla="*/ 43364 w 44766"/>
                <a:gd name="connsiteY9" fmla="*/ 15319 h 42455"/>
                <a:gd name="connsiteX10" fmla="*/ 44562 w 44766"/>
                <a:gd name="connsiteY10" fmla="*/ 23181 h 42455"/>
                <a:gd name="connsiteX11" fmla="*/ 38950 w 44766"/>
                <a:gd name="connsiteY11" fmla="*/ 30063 h 42455"/>
                <a:gd name="connsiteX12" fmla="*/ 36941 w 44766"/>
                <a:gd name="connsiteY12" fmla="*/ 35960 h 42455"/>
                <a:gd name="connsiteX13" fmla="*/ 30101 w 44766"/>
                <a:gd name="connsiteY13" fmla="*/ 36674 h 42455"/>
                <a:gd name="connsiteX14" fmla="*/ 24972 w 44766"/>
                <a:gd name="connsiteY14" fmla="*/ 42052 h 42455"/>
                <a:gd name="connsiteX15" fmla="*/ 18867 w 44766"/>
                <a:gd name="connsiteY15" fmla="*/ 39907 h 42455"/>
                <a:gd name="connsiteX16" fmla="*/ 9814 w 44766"/>
                <a:gd name="connsiteY16" fmla="*/ 37206 h 42455"/>
                <a:gd name="connsiteX17" fmla="*/ 5851 w 44766"/>
                <a:gd name="connsiteY17" fmla="*/ 34353 h 42455"/>
                <a:gd name="connsiteX18" fmla="*/ 4462 w 44766"/>
                <a:gd name="connsiteY18" fmla="*/ 28773 h 42455"/>
                <a:gd name="connsiteX19" fmla="*/ 1342 w 44766"/>
                <a:gd name="connsiteY19" fmla="*/ 21858 h 42455"/>
                <a:gd name="connsiteX20" fmla="*/ 222 w 44766"/>
                <a:gd name="connsiteY20" fmla="*/ 15852 h 42455"/>
                <a:gd name="connsiteX0" fmla="*/ 30373 w 44766"/>
                <a:gd name="connsiteY0" fmla="*/ 34610 h 42455"/>
                <a:gd name="connsiteX1" fmla="*/ 30356 w 44766"/>
                <a:gd name="connsiteY1" fmla="*/ 35580 h 42455"/>
                <a:gd name="connsiteX2" fmla="*/ 35675 w 44766"/>
                <a:gd name="connsiteY2" fmla="*/ 22813 h 42455"/>
                <a:gd name="connsiteX3" fmla="*/ 38926 w 44766"/>
                <a:gd name="connsiteY3" fmla="*/ 29949 h 42455"/>
                <a:gd name="connsiteX4" fmla="*/ 43344 w 44766"/>
                <a:gd name="connsiteY4" fmla="*/ 15213 h 42455"/>
                <a:gd name="connsiteX5" fmla="*/ 41896 w 44766"/>
                <a:gd name="connsiteY5" fmla="*/ 17889 h 42455"/>
                <a:gd name="connsiteX6" fmla="*/ 39870 w 44766"/>
                <a:gd name="connsiteY6" fmla="*/ 5285 h 42455"/>
                <a:gd name="connsiteX7" fmla="*/ 39946 w 44766"/>
                <a:gd name="connsiteY7" fmla="*/ 6549 h 42455"/>
                <a:gd name="connsiteX8" fmla="*/ 30624 w 44766"/>
                <a:gd name="connsiteY8" fmla="*/ 3811 h 42455"/>
                <a:gd name="connsiteX9" fmla="*/ 31366 w 44766"/>
                <a:gd name="connsiteY9" fmla="*/ 2199 h 42455"/>
                <a:gd name="connsiteX10" fmla="*/ 23687 w 44766"/>
                <a:gd name="connsiteY10" fmla="*/ 4579 h 42455"/>
                <a:gd name="connsiteX11" fmla="*/ 24046 w 44766"/>
                <a:gd name="connsiteY11" fmla="*/ 3189 h 42455"/>
                <a:gd name="connsiteX12" fmla="*/ 15546 w 44766"/>
                <a:gd name="connsiteY12" fmla="*/ 5051 h 42455"/>
                <a:gd name="connsiteX13" fmla="*/ 16846 w 44766"/>
                <a:gd name="connsiteY13" fmla="*/ 6399 h 42455"/>
                <a:gd name="connsiteX0" fmla="*/ 222 w 44766"/>
                <a:gd name="connsiteY0" fmla="*/ 15852 h 42455"/>
                <a:gd name="connsiteX1" fmla="*/ 4706 w 44766"/>
                <a:gd name="connsiteY1" fmla="*/ 5856 h 42455"/>
                <a:gd name="connsiteX2" fmla="*/ 15551 w 44766"/>
                <a:gd name="connsiteY2" fmla="*/ 5061 h 42455"/>
                <a:gd name="connsiteX3" fmla="*/ 24002 w 44766"/>
                <a:gd name="connsiteY3" fmla="*/ 3291 h 42455"/>
                <a:gd name="connsiteX4" fmla="*/ 27295 w 44766"/>
                <a:gd name="connsiteY4" fmla="*/ 59 h 42455"/>
                <a:gd name="connsiteX5" fmla="*/ 31379 w 44766"/>
                <a:gd name="connsiteY5" fmla="*/ 2340 h 42455"/>
                <a:gd name="connsiteX6" fmla="*/ 37009 w 44766"/>
                <a:gd name="connsiteY6" fmla="*/ 549 h 42455"/>
                <a:gd name="connsiteX7" fmla="*/ 39864 w 44766"/>
                <a:gd name="connsiteY7" fmla="*/ 5435 h 42455"/>
                <a:gd name="connsiteX8" fmla="*/ 43528 w 44766"/>
                <a:gd name="connsiteY8" fmla="*/ 10177 h 42455"/>
                <a:gd name="connsiteX9" fmla="*/ 43364 w 44766"/>
                <a:gd name="connsiteY9" fmla="*/ 15319 h 42455"/>
                <a:gd name="connsiteX10" fmla="*/ 44562 w 44766"/>
                <a:gd name="connsiteY10" fmla="*/ 23181 h 42455"/>
                <a:gd name="connsiteX11" fmla="*/ 38950 w 44766"/>
                <a:gd name="connsiteY11" fmla="*/ 30063 h 42455"/>
                <a:gd name="connsiteX12" fmla="*/ 36941 w 44766"/>
                <a:gd name="connsiteY12" fmla="*/ 35960 h 42455"/>
                <a:gd name="connsiteX13" fmla="*/ 30101 w 44766"/>
                <a:gd name="connsiteY13" fmla="*/ 36674 h 42455"/>
                <a:gd name="connsiteX14" fmla="*/ 24972 w 44766"/>
                <a:gd name="connsiteY14" fmla="*/ 42052 h 42455"/>
                <a:gd name="connsiteX15" fmla="*/ 18867 w 44766"/>
                <a:gd name="connsiteY15" fmla="*/ 39907 h 42455"/>
                <a:gd name="connsiteX16" fmla="*/ 9814 w 44766"/>
                <a:gd name="connsiteY16" fmla="*/ 37206 h 42455"/>
                <a:gd name="connsiteX17" fmla="*/ 5851 w 44766"/>
                <a:gd name="connsiteY17" fmla="*/ 34353 h 42455"/>
                <a:gd name="connsiteX18" fmla="*/ 4462 w 44766"/>
                <a:gd name="connsiteY18" fmla="*/ 28773 h 42455"/>
                <a:gd name="connsiteX19" fmla="*/ 1342 w 44766"/>
                <a:gd name="connsiteY19" fmla="*/ 21858 h 42455"/>
                <a:gd name="connsiteX20" fmla="*/ 222 w 44766"/>
                <a:gd name="connsiteY20" fmla="*/ 15852 h 42455"/>
                <a:gd name="connsiteX0" fmla="*/ 35675 w 44766"/>
                <a:gd name="connsiteY0" fmla="*/ 22813 h 42455"/>
                <a:gd name="connsiteX1" fmla="*/ 38926 w 44766"/>
                <a:gd name="connsiteY1" fmla="*/ 29949 h 42455"/>
                <a:gd name="connsiteX2" fmla="*/ 43344 w 44766"/>
                <a:gd name="connsiteY2" fmla="*/ 15213 h 42455"/>
                <a:gd name="connsiteX3" fmla="*/ 41896 w 44766"/>
                <a:gd name="connsiteY3" fmla="*/ 17889 h 42455"/>
                <a:gd name="connsiteX4" fmla="*/ 39870 w 44766"/>
                <a:gd name="connsiteY4" fmla="*/ 5285 h 42455"/>
                <a:gd name="connsiteX5" fmla="*/ 39946 w 44766"/>
                <a:gd name="connsiteY5" fmla="*/ 6549 h 42455"/>
                <a:gd name="connsiteX6" fmla="*/ 30624 w 44766"/>
                <a:gd name="connsiteY6" fmla="*/ 3811 h 42455"/>
                <a:gd name="connsiteX7" fmla="*/ 31366 w 44766"/>
                <a:gd name="connsiteY7" fmla="*/ 2199 h 42455"/>
                <a:gd name="connsiteX8" fmla="*/ 23687 w 44766"/>
                <a:gd name="connsiteY8" fmla="*/ 4579 h 42455"/>
                <a:gd name="connsiteX9" fmla="*/ 24046 w 44766"/>
                <a:gd name="connsiteY9" fmla="*/ 3189 h 42455"/>
                <a:gd name="connsiteX10" fmla="*/ 15546 w 44766"/>
                <a:gd name="connsiteY10" fmla="*/ 5051 h 42455"/>
                <a:gd name="connsiteX11" fmla="*/ 16846 w 44766"/>
                <a:gd name="connsiteY11" fmla="*/ 6399 h 42455"/>
                <a:gd name="connsiteX0" fmla="*/ 222 w 44766"/>
                <a:gd name="connsiteY0" fmla="*/ 15852 h 42303"/>
                <a:gd name="connsiteX1" fmla="*/ 4706 w 44766"/>
                <a:gd name="connsiteY1" fmla="*/ 5856 h 42303"/>
                <a:gd name="connsiteX2" fmla="*/ 15551 w 44766"/>
                <a:gd name="connsiteY2" fmla="*/ 5061 h 42303"/>
                <a:gd name="connsiteX3" fmla="*/ 24002 w 44766"/>
                <a:gd name="connsiteY3" fmla="*/ 3291 h 42303"/>
                <a:gd name="connsiteX4" fmla="*/ 27295 w 44766"/>
                <a:gd name="connsiteY4" fmla="*/ 59 h 42303"/>
                <a:gd name="connsiteX5" fmla="*/ 31379 w 44766"/>
                <a:gd name="connsiteY5" fmla="*/ 2340 h 42303"/>
                <a:gd name="connsiteX6" fmla="*/ 37009 w 44766"/>
                <a:gd name="connsiteY6" fmla="*/ 549 h 42303"/>
                <a:gd name="connsiteX7" fmla="*/ 39864 w 44766"/>
                <a:gd name="connsiteY7" fmla="*/ 5435 h 42303"/>
                <a:gd name="connsiteX8" fmla="*/ 43528 w 44766"/>
                <a:gd name="connsiteY8" fmla="*/ 10177 h 42303"/>
                <a:gd name="connsiteX9" fmla="*/ 43364 w 44766"/>
                <a:gd name="connsiteY9" fmla="*/ 15319 h 42303"/>
                <a:gd name="connsiteX10" fmla="*/ 44562 w 44766"/>
                <a:gd name="connsiteY10" fmla="*/ 23181 h 42303"/>
                <a:gd name="connsiteX11" fmla="*/ 38950 w 44766"/>
                <a:gd name="connsiteY11" fmla="*/ 30063 h 42303"/>
                <a:gd name="connsiteX12" fmla="*/ 36941 w 44766"/>
                <a:gd name="connsiteY12" fmla="*/ 35960 h 42303"/>
                <a:gd name="connsiteX13" fmla="*/ 28641 w 44766"/>
                <a:gd name="connsiteY13" fmla="*/ 38762 h 42303"/>
                <a:gd name="connsiteX14" fmla="*/ 24972 w 44766"/>
                <a:gd name="connsiteY14" fmla="*/ 42052 h 42303"/>
                <a:gd name="connsiteX15" fmla="*/ 18867 w 44766"/>
                <a:gd name="connsiteY15" fmla="*/ 39907 h 42303"/>
                <a:gd name="connsiteX16" fmla="*/ 9814 w 44766"/>
                <a:gd name="connsiteY16" fmla="*/ 37206 h 42303"/>
                <a:gd name="connsiteX17" fmla="*/ 5851 w 44766"/>
                <a:gd name="connsiteY17" fmla="*/ 34353 h 42303"/>
                <a:gd name="connsiteX18" fmla="*/ 4462 w 44766"/>
                <a:gd name="connsiteY18" fmla="*/ 28773 h 42303"/>
                <a:gd name="connsiteX19" fmla="*/ 1342 w 44766"/>
                <a:gd name="connsiteY19" fmla="*/ 21858 h 42303"/>
                <a:gd name="connsiteX20" fmla="*/ 222 w 44766"/>
                <a:gd name="connsiteY20" fmla="*/ 15852 h 42303"/>
                <a:gd name="connsiteX0" fmla="*/ 35675 w 44766"/>
                <a:gd name="connsiteY0" fmla="*/ 22813 h 42303"/>
                <a:gd name="connsiteX1" fmla="*/ 38926 w 44766"/>
                <a:gd name="connsiteY1" fmla="*/ 29949 h 42303"/>
                <a:gd name="connsiteX2" fmla="*/ 43344 w 44766"/>
                <a:gd name="connsiteY2" fmla="*/ 15213 h 42303"/>
                <a:gd name="connsiteX3" fmla="*/ 41896 w 44766"/>
                <a:gd name="connsiteY3" fmla="*/ 17889 h 42303"/>
                <a:gd name="connsiteX4" fmla="*/ 39870 w 44766"/>
                <a:gd name="connsiteY4" fmla="*/ 5285 h 42303"/>
                <a:gd name="connsiteX5" fmla="*/ 39946 w 44766"/>
                <a:gd name="connsiteY5" fmla="*/ 6549 h 42303"/>
                <a:gd name="connsiteX6" fmla="*/ 30624 w 44766"/>
                <a:gd name="connsiteY6" fmla="*/ 3811 h 42303"/>
                <a:gd name="connsiteX7" fmla="*/ 31366 w 44766"/>
                <a:gd name="connsiteY7" fmla="*/ 2199 h 42303"/>
                <a:gd name="connsiteX8" fmla="*/ 23687 w 44766"/>
                <a:gd name="connsiteY8" fmla="*/ 4579 h 42303"/>
                <a:gd name="connsiteX9" fmla="*/ 24046 w 44766"/>
                <a:gd name="connsiteY9" fmla="*/ 3189 h 42303"/>
                <a:gd name="connsiteX10" fmla="*/ 15546 w 44766"/>
                <a:gd name="connsiteY10" fmla="*/ 5051 h 42303"/>
                <a:gd name="connsiteX11" fmla="*/ 16846 w 44766"/>
                <a:gd name="connsiteY11" fmla="*/ 6399 h 42303"/>
                <a:gd name="connsiteX0" fmla="*/ 222 w 44766"/>
                <a:gd name="connsiteY0" fmla="*/ 15852 h 42303"/>
                <a:gd name="connsiteX1" fmla="*/ 4706 w 44766"/>
                <a:gd name="connsiteY1" fmla="*/ 5856 h 42303"/>
                <a:gd name="connsiteX2" fmla="*/ 15551 w 44766"/>
                <a:gd name="connsiteY2" fmla="*/ 5061 h 42303"/>
                <a:gd name="connsiteX3" fmla="*/ 24002 w 44766"/>
                <a:gd name="connsiteY3" fmla="*/ 3291 h 42303"/>
                <a:gd name="connsiteX4" fmla="*/ 27295 w 44766"/>
                <a:gd name="connsiteY4" fmla="*/ 59 h 42303"/>
                <a:gd name="connsiteX5" fmla="*/ 31379 w 44766"/>
                <a:gd name="connsiteY5" fmla="*/ 2340 h 42303"/>
                <a:gd name="connsiteX6" fmla="*/ 37009 w 44766"/>
                <a:gd name="connsiteY6" fmla="*/ 549 h 42303"/>
                <a:gd name="connsiteX7" fmla="*/ 39864 w 44766"/>
                <a:gd name="connsiteY7" fmla="*/ 5435 h 42303"/>
                <a:gd name="connsiteX8" fmla="*/ 43528 w 44766"/>
                <a:gd name="connsiteY8" fmla="*/ 10177 h 42303"/>
                <a:gd name="connsiteX9" fmla="*/ 43364 w 44766"/>
                <a:gd name="connsiteY9" fmla="*/ 15319 h 42303"/>
                <a:gd name="connsiteX10" fmla="*/ 44562 w 44766"/>
                <a:gd name="connsiteY10" fmla="*/ 23181 h 42303"/>
                <a:gd name="connsiteX11" fmla="*/ 38950 w 44766"/>
                <a:gd name="connsiteY11" fmla="*/ 30063 h 42303"/>
                <a:gd name="connsiteX12" fmla="*/ 36941 w 44766"/>
                <a:gd name="connsiteY12" fmla="*/ 35960 h 42303"/>
                <a:gd name="connsiteX13" fmla="*/ 28641 w 44766"/>
                <a:gd name="connsiteY13" fmla="*/ 38762 h 42303"/>
                <a:gd name="connsiteX14" fmla="*/ 24972 w 44766"/>
                <a:gd name="connsiteY14" fmla="*/ 42052 h 42303"/>
                <a:gd name="connsiteX15" fmla="*/ 18867 w 44766"/>
                <a:gd name="connsiteY15" fmla="*/ 39907 h 42303"/>
                <a:gd name="connsiteX16" fmla="*/ 9814 w 44766"/>
                <a:gd name="connsiteY16" fmla="*/ 37206 h 42303"/>
                <a:gd name="connsiteX17" fmla="*/ 5851 w 44766"/>
                <a:gd name="connsiteY17" fmla="*/ 34353 h 42303"/>
                <a:gd name="connsiteX18" fmla="*/ 4462 w 44766"/>
                <a:gd name="connsiteY18" fmla="*/ 28773 h 42303"/>
                <a:gd name="connsiteX19" fmla="*/ 1342 w 44766"/>
                <a:gd name="connsiteY19" fmla="*/ 21858 h 42303"/>
                <a:gd name="connsiteX20" fmla="*/ 222 w 44766"/>
                <a:gd name="connsiteY20" fmla="*/ 15852 h 42303"/>
                <a:gd name="connsiteX0" fmla="*/ 35675 w 44766"/>
                <a:gd name="connsiteY0" fmla="*/ 22813 h 42303"/>
                <a:gd name="connsiteX1" fmla="*/ 38926 w 44766"/>
                <a:gd name="connsiteY1" fmla="*/ 29949 h 42303"/>
                <a:gd name="connsiteX2" fmla="*/ 43344 w 44766"/>
                <a:gd name="connsiteY2" fmla="*/ 15213 h 42303"/>
                <a:gd name="connsiteX3" fmla="*/ 41896 w 44766"/>
                <a:gd name="connsiteY3" fmla="*/ 17889 h 42303"/>
                <a:gd name="connsiteX4" fmla="*/ 39870 w 44766"/>
                <a:gd name="connsiteY4" fmla="*/ 5285 h 42303"/>
                <a:gd name="connsiteX5" fmla="*/ 39946 w 44766"/>
                <a:gd name="connsiteY5" fmla="*/ 6549 h 42303"/>
                <a:gd name="connsiteX6" fmla="*/ 30624 w 44766"/>
                <a:gd name="connsiteY6" fmla="*/ 3811 h 42303"/>
                <a:gd name="connsiteX7" fmla="*/ 31366 w 44766"/>
                <a:gd name="connsiteY7" fmla="*/ 2199 h 42303"/>
                <a:gd name="connsiteX8" fmla="*/ 23687 w 44766"/>
                <a:gd name="connsiteY8" fmla="*/ 4579 h 42303"/>
                <a:gd name="connsiteX9" fmla="*/ 24046 w 44766"/>
                <a:gd name="connsiteY9" fmla="*/ 3189 h 42303"/>
                <a:gd name="connsiteX10" fmla="*/ 15546 w 44766"/>
                <a:gd name="connsiteY10" fmla="*/ 5051 h 42303"/>
                <a:gd name="connsiteX11" fmla="*/ 16846 w 44766"/>
                <a:gd name="connsiteY11" fmla="*/ 6399 h 42303"/>
                <a:gd name="connsiteX0" fmla="*/ 222 w 44766"/>
                <a:gd name="connsiteY0" fmla="*/ 15852 h 42303"/>
                <a:gd name="connsiteX1" fmla="*/ 4706 w 44766"/>
                <a:gd name="connsiteY1" fmla="*/ 5856 h 42303"/>
                <a:gd name="connsiteX2" fmla="*/ 15551 w 44766"/>
                <a:gd name="connsiteY2" fmla="*/ 5061 h 42303"/>
                <a:gd name="connsiteX3" fmla="*/ 24002 w 44766"/>
                <a:gd name="connsiteY3" fmla="*/ 3291 h 42303"/>
                <a:gd name="connsiteX4" fmla="*/ 27295 w 44766"/>
                <a:gd name="connsiteY4" fmla="*/ 59 h 42303"/>
                <a:gd name="connsiteX5" fmla="*/ 31379 w 44766"/>
                <a:gd name="connsiteY5" fmla="*/ 2340 h 42303"/>
                <a:gd name="connsiteX6" fmla="*/ 37009 w 44766"/>
                <a:gd name="connsiteY6" fmla="*/ 549 h 42303"/>
                <a:gd name="connsiteX7" fmla="*/ 39864 w 44766"/>
                <a:gd name="connsiteY7" fmla="*/ 5435 h 42303"/>
                <a:gd name="connsiteX8" fmla="*/ 43528 w 44766"/>
                <a:gd name="connsiteY8" fmla="*/ 10177 h 42303"/>
                <a:gd name="connsiteX9" fmla="*/ 43364 w 44766"/>
                <a:gd name="connsiteY9" fmla="*/ 15319 h 42303"/>
                <a:gd name="connsiteX10" fmla="*/ 44562 w 44766"/>
                <a:gd name="connsiteY10" fmla="*/ 23181 h 42303"/>
                <a:gd name="connsiteX11" fmla="*/ 38950 w 44766"/>
                <a:gd name="connsiteY11" fmla="*/ 30063 h 42303"/>
                <a:gd name="connsiteX12" fmla="*/ 36941 w 44766"/>
                <a:gd name="connsiteY12" fmla="*/ 35960 h 42303"/>
                <a:gd name="connsiteX13" fmla="*/ 28641 w 44766"/>
                <a:gd name="connsiteY13" fmla="*/ 38762 h 42303"/>
                <a:gd name="connsiteX14" fmla="*/ 24972 w 44766"/>
                <a:gd name="connsiteY14" fmla="*/ 42052 h 42303"/>
                <a:gd name="connsiteX15" fmla="*/ 18867 w 44766"/>
                <a:gd name="connsiteY15" fmla="*/ 39907 h 42303"/>
                <a:gd name="connsiteX16" fmla="*/ 9814 w 44766"/>
                <a:gd name="connsiteY16" fmla="*/ 37206 h 42303"/>
                <a:gd name="connsiteX17" fmla="*/ 5851 w 44766"/>
                <a:gd name="connsiteY17" fmla="*/ 34353 h 42303"/>
                <a:gd name="connsiteX18" fmla="*/ 4462 w 44766"/>
                <a:gd name="connsiteY18" fmla="*/ 28773 h 42303"/>
                <a:gd name="connsiteX19" fmla="*/ 1342 w 44766"/>
                <a:gd name="connsiteY19" fmla="*/ 21858 h 42303"/>
                <a:gd name="connsiteX20" fmla="*/ 222 w 44766"/>
                <a:gd name="connsiteY20" fmla="*/ 15852 h 42303"/>
                <a:gd name="connsiteX0" fmla="*/ 35675 w 44766"/>
                <a:gd name="connsiteY0" fmla="*/ 22813 h 42303"/>
                <a:gd name="connsiteX1" fmla="*/ 38926 w 44766"/>
                <a:gd name="connsiteY1" fmla="*/ 29949 h 42303"/>
                <a:gd name="connsiteX2" fmla="*/ 43344 w 44766"/>
                <a:gd name="connsiteY2" fmla="*/ 15213 h 42303"/>
                <a:gd name="connsiteX3" fmla="*/ 41896 w 44766"/>
                <a:gd name="connsiteY3" fmla="*/ 17889 h 42303"/>
                <a:gd name="connsiteX4" fmla="*/ 39870 w 44766"/>
                <a:gd name="connsiteY4" fmla="*/ 5285 h 42303"/>
                <a:gd name="connsiteX5" fmla="*/ 39946 w 44766"/>
                <a:gd name="connsiteY5" fmla="*/ 6549 h 42303"/>
                <a:gd name="connsiteX6" fmla="*/ 30624 w 44766"/>
                <a:gd name="connsiteY6" fmla="*/ 3811 h 42303"/>
                <a:gd name="connsiteX7" fmla="*/ 31366 w 44766"/>
                <a:gd name="connsiteY7" fmla="*/ 2199 h 42303"/>
                <a:gd name="connsiteX8" fmla="*/ 23687 w 44766"/>
                <a:gd name="connsiteY8" fmla="*/ 4579 h 42303"/>
                <a:gd name="connsiteX9" fmla="*/ 24046 w 44766"/>
                <a:gd name="connsiteY9" fmla="*/ 3189 h 42303"/>
                <a:gd name="connsiteX10" fmla="*/ 15546 w 44766"/>
                <a:gd name="connsiteY10" fmla="*/ 5051 h 42303"/>
                <a:gd name="connsiteX11" fmla="*/ 16846 w 44766"/>
                <a:gd name="connsiteY11" fmla="*/ 6399 h 42303"/>
                <a:gd name="connsiteX0" fmla="*/ 222 w 44766"/>
                <a:gd name="connsiteY0" fmla="*/ 15852 h 42303"/>
                <a:gd name="connsiteX1" fmla="*/ 4706 w 44766"/>
                <a:gd name="connsiteY1" fmla="*/ 5856 h 42303"/>
                <a:gd name="connsiteX2" fmla="*/ 15551 w 44766"/>
                <a:gd name="connsiteY2" fmla="*/ 5061 h 42303"/>
                <a:gd name="connsiteX3" fmla="*/ 24002 w 44766"/>
                <a:gd name="connsiteY3" fmla="*/ 3291 h 42303"/>
                <a:gd name="connsiteX4" fmla="*/ 27295 w 44766"/>
                <a:gd name="connsiteY4" fmla="*/ 59 h 42303"/>
                <a:gd name="connsiteX5" fmla="*/ 31379 w 44766"/>
                <a:gd name="connsiteY5" fmla="*/ 2340 h 42303"/>
                <a:gd name="connsiteX6" fmla="*/ 37009 w 44766"/>
                <a:gd name="connsiteY6" fmla="*/ 549 h 42303"/>
                <a:gd name="connsiteX7" fmla="*/ 39864 w 44766"/>
                <a:gd name="connsiteY7" fmla="*/ 5435 h 42303"/>
                <a:gd name="connsiteX8" fmla="*/ 43528 w 44766"/>
                <a:gd name="connsiteY8" fmla="*/ 10177 h 42303"/>
                <a:gd name="connsiteX9" fmla="*/ 43364 w 44766"/>
                <a:gd name="connsiteY9" fmla="*/ 15319 h 42303"/>
                <a:gd name="connsiteX10" fmla="*/ 44562 w 44766"/>
                <a:gd name="connsiteY10" fmla="*/ 23181 h 42303"/>
                <a:gd name="connsiteX11" fmla="*/ 38950 w 44766"/>
                <a:gd name="connsiteY11" fmla="*/ 30063 h 42303"/>
                <a:gd name="connsiteX12" fmla="*/ 35550 w 44766"/>
                <a:gd name="connsiteY12" fmla="*/ 36666 h 42303"/>
                <a:gd name="connsiteX13" fmla="*/ 28641 w 44766"/>
                <a:gd name="connsiteY13" fmla="*/ 38762 h 42303"/>
                <a:gd name="connsiteX14" fmla="*/ 24972 w 44766"/>
                <a:gd name="connsiteY14" fmla="*/ 42052 h 42303"/>
                <a:gd name="connsiteX15" fmla="*/ 18867 w 44766"/>
                <a:gd name="connsiteY15" fmla="*/ 39907 h 42303"/>
                <a:gd name="connsiteX16" fmla="*/ 9814 w 44766"/>
                <a:gd name="connsiteY16" fmla="*/ 37206 h 42303"/>
                <a:gd name="connsiteX17" fmla="*/ 5851 w 44766"/>
                <a:gd name="connsiteY17" fmla="*/ 34353 h 42303"/>
                <a:gd name="connsiteX18" fmla="*/ 4462 w 44766"/>
                <a:gd name="connsiteY18" fmla="*/ 28773 h 42303"/>
                <a:gd name="connsiteX19" fmla="*/ 1342 w 44766"/>
                <a:gd name="connsiteY19" fmla="*/ 21858 h 42303"/>
                <a:gd name="connsiteX20" fmla="*/ 222 w 44766"/>
                <a:gd name="connsiteY20" fmla="*/ 15852 h 42303"/>
                <a:gd name="connsiteX0" fmla="*/ 35675 w 44766"/>
                <a:gd name="connsiteY0" fmla="*/ 22813 h 42303"/>
                <a:gd name="connsiteX1" fmla="*/ 38926 w 44766"/>
                <a:gd name="connsiteY1" fmla="*/ 29949 h 42303"/>
                <a:gd name="connsiteX2" fmla="*/ 43344 w 44766"/>
                <a:gd name="connsiteY2" fmla="*/ 15213 h 42303"/>
                <a:gd name="connsiteX3" fmla="*/ 41896 w 44766"/>
                <a:gd name="connsiteY3" fmla="*/ 17889 h 42303"/>
                <a:gd name="connsiteX4" fmla="*/ 39870 w 44766"/>
                <a:gd name="connsiteY4" fmla="*/ 5285 h 42303"/>
                <a:gd name="connsiteX5" fmla="*/ 39946 w 44766"/>
                <a:gd name="connsiteY5" fmla="*/ 6549 h 42303"/>
                <a:gd name="connsiteX6" fmla="*/ 30624 w 44766"/>
                <a:gd name="connsiteY6" fmla="*/ 3811 h 42303"/>
                <a:gd name="connsiteX7" fmla="*/ 31366 w 44766"/>
                <a:gd name="connsiteY7" fmla="*/ 2199 h 42303"/>
                <a:gd name="connsiteX8" fmla="*/ 23687 w 44766"/>
                <a:gd name="connsiteY8" fmla="*/ 4579 h 42303"/>
                <a:gd name="connsiteX9" fmla="*/ 24046 w 44766"/>
                <a:gd name="connsiteY9" fmla="*/ 3189 h 42303"/>
                <a:gd name="connsiteX10" fmla="*/ 15546 w 44766"/>
                <a:gd name="connsiteY10" fmla="*/ 5051 h 42303"/>
                <a:gd name="connsiteX11" fmla="*/ 16846 w 44766"/>
                <a:gd name="connsiteY11" fmla="*/ 6399 h 42303"/>
                <a:gd name="connsiteX0" fmla="*/ 222 w 44766"/>
                <a:gd name="connsiteY0" fmla="*/ 15852 h 42303"/>
                <a:gd name="connsiteX1" fmla="*/ 4706 w 44766"/>
                <a:gd name="connsiteY1" fmla="*/ 5856 h 42303"/>
                <a:gd name="connsiteX2" fmla="*/ 15551 w 44766"/>
                <a:gd name="connsiteY2" fmla="*/ 5061 h 42303"/>
                <a:gd name="connsiteX3" fmla="*/ 24002 w 44766"/>
                <a:gd name="connsiteY3" fmla="*/ 3291 h 42303"/>
                <a:gd name="connsiteX4" fmla="*/ 27295 w 44766"/>
                <a:gd name="connsiteY4" fmla="*/ 59 h 42303"/>
                <a:gd name="connsiteX5" fmla="*/ 31379 w 44766"/>
                <a:gd name="connsiteY5" fmla="*/ 2340 h 42303"/>
                <a:gd name="connsiteX6" fmla="*/ 37009 w 44766"/>
                <a:gd name="connsiteY6" fmla="*/ 549 h 42303"/>
                <a:gd name="connsiteX7" fmla="*/ 39864 w 44766"/>
                <a:gd name="connsiteY7" fmla="*/ 5435 h 42303"/>
                <a:gd name="connsiteX8" fmla="*/ 43528 w 44766"/>
                <a:gd name="connsiteY8" fmla="*/ 10177 h 42303"/>
                <a:gd name="connsiteX9" fmla="*/ 43364 w 44766"/>
                <a:gd name="connsiteY9" fmla="*/ 15319 h 42303"/>
                <a:gd name="connsiteX10" fmla="*/ 44562 w 44766"/>
                <a:gd name="connsiteY10" fmla="*/ 23181 h 42303"/>
                <a:gd name="connsiteX11" fmla="*/ 38950 w 44766"/>
                <a:gd name="connsiteY11" fmla="*/ 30063 h 42303"/>
                <a:gd name="connsiteX12" fmla="*/ 35550 w 44766"/>
                <a:gd name="connsiteY12" fmla="*/ 36666 h 42303"/>
                <a:gd name="connsiteX13" fmla="*/ 28641 w 44766"/>
                <a:gd name="connsiteY13" fmla="*/ 38762 h 42303"/>
                <a:gd name="connsiteX14" fmla="*/ 24972 w 44766"/>
                <a:gd name="connsiteY14" fmla="*/ 42052 h 42303"/>
                <a:gd name="connsiteX15" fmla="*/ 18867 w 44766"/>
                <a:gd name="connsiteY15" fmla="*/ 39907 h 42303"/>
                <a:gd name="connsiteX16" fmla="*/ 9814 w 44766"/>
                <a:gd name="connsiteY16" fmla="*/ 37206 h 42303"/>
                <a:gd name="connsiteX17" fmla="*/ 5851 w 44766"/>
                <a:gd name="connsiteY17" fmla="*/ 34353 h 42303"/>
                <a:gd name="connsiteX18" fmla="*/ 4462 w 44766"/>
                <a:gd name="connsiteY18" fmla="*/ 28773 h 42303"/>
                <a:gd name="connsiteX19" fmla="*/ 1342 w 44766"/>
                <a:gd name="connsiteY19" fmla="*/ 21858 h 42303"/>
                <a:gd name="connsiteX20" fmla="*/ 222 w 44766"/>
                <a:gd name="connsiteY20" fmla="*/ 15852 h 42303"/>
                <a:gd name="connsiteX0" fmla="*/ 35675 w 44766"/>
                <a:gd name="connsiteY0" fmla="*/ 22813 h 42303"/>
                <a:gd name="connsiteX1" fmla="*/ 37774 w 44766"/>
                <a:gd name="connsiteY1" fmla="*/ 29155 h 42303"/>
                <a:gd name="connsiteX2" fmla="*/ 43344 w 44766"/>
                <a:gd name="connsiteY2" fmla="*/ 15213 h 42303"/>
                <a:gd name="connsiteX3" fmla="*/ 41896 w 44766"/>
                <a:gd name="connsiteY3" fmla="*/ 17889 h 42303"/>
                <a:gd name="connsiteX4" fmla="*/ 39870 w 44766"/>
                <a:gd name="connsiteY4" fmla="*/ 5285 h 42303"/>
                <a:gd name="connsiteX5" fmla="*/ 39946 w 44766"/>
                <a:gd name="connsiteY5" fmla="*/ 6549 h 42303"/>
                <a:gd name="connsiteX6" fmla="*/ 30624 w 44766"/>
                <a:gd name="connsiteY6" fmla="*/ 3811 h 42303"/>
                <a:gd name="connsiteX7" fmla="*/ 31366 w 44766"/>
                <a:gd name="connsiteY7" fmla="*/ 2199 h 42303"/>
                <a:gd name="connsiteX8" fmla="*/ 23687 w 44766"/>
                <a:gd name="connsiteY8" fmla="*/ 4579 h 42303"/>
                <a:gd name="connsiteX9" fmla="*/ 24046 w 44766"/>
                <a:gd name="connsiteY9" fmla="*/ 3189 h 42303"/>
                <a:gd name="connsiteX10" fmla="*/ 15546 w 44766"/>
                <a:gd name="connsiteY10" fmla="*/ 5051 h 42303"/>
                <a:gd name="connsiteX11" fmla="*/ 16846 w 44766"/>
                <a:gd name="connsiteY11" fmla="*/ 6399 h 42303"/>
                <a:gd name="connsiteX0" fmla="*/ 222 w 44766"/>
                <a:gd name="connsiteY0" fmla="*/ 15852 h 42303"/>
                <a:gd name="connsiteX1" fmla="*/ 4706 w 44766"/>
                <a:gd name="connsiteY1" fmla="*/ 5856 h 42303"/>
                <a:gd name="connsiteX2" fmla="*/ 15551 w 44766"/>
                <a:gd name="connsiteY2" fmla="*/ 5061 h 42303"/>
                <a:gd name="connsiteX3" fmla="*/ 24002 w 44766"/>
                <a:gd name="connsiteY3" fmla="*/ 3291 h 42303"/>
                <a:gd name="connsiteX4" fmla="*/ 27295 w 44766"/>
                <a:gd name="connsiteY4" fmla="*/ 59 h 42303"/>
                <a:gd name="connsiteX5" fmla="*/ 31379 w 44766"/>
                <a:gd name="connsiteY5" fmla="*/ 2340 h 42303"/>
                <a:gd name="connsiteX6" fmla="*/ 37009 w 44766"/>
                <a:gd name="connsiteY6" fmla="*/ 549 h 42303"/>
                <a:gd name="connsiteX7" fmla="*/ 39864 w 44766"/>
                <a:gd name="connsiteY7" fmla="*/ 5435 h 42303"/>
                <a:gd name="connsiteX8" fmla="*/ 43528 w 44766"/>
                <a:gd name="connsiteY8" fmla="*/ 10177 h 42303"/>
                <a:gd name="connsiteX9" fmla="*/ 43364 w 44766"/>
                <a:gd name="connsiteY9" fmla="*/ 15319 h 42303"/>
                <a:gd name="connsiteX10" fmla="*/ 44562 w 44766"/>
                <a:gd name="connsiteY10" fmla="*/ 23181 h 42303"/>
                <a:gd name="connsiteX11" fmla="*/ 38950 w 44766"/>
                <a:gd name="connsiteY11" fmla="*/ 30063 h 42303"/>
                <a:gd name="connsiteX12" fmla="*/ 35550 w 44766"/>
                <a:gd name="connsiteY12" fmla="*/ 36666 h 42303"/>
                <a:gd name="connsiteX13" fmla="*/ 28641 w 44766"/>
                <a:gd name="connsiteY13" fmla="*/ 38762 h 42303"/>
                <a:gd name="connsiteX14" fmla="*/ 24972 w 44766"/>
                <a:gd name="connsiteY14" fmla="*/ 42052 h 42303"/>
                <a:gd name="connsiteX15" fmla="*/ 18867 w 44766"/>
                <a:gd name="connsiteY15" fmla="*/ 39907 h 42303"/>
                <a:gd name="connsiteX16" fmla="*/ 9814 w 44766"/>
                <a:gd name="connsiteY16" fmla="*/ 37206 h 42303"/>
                <a:gd name="connsiteX17" fmla="*/ 5851 w 44766"/>
                <a:gd name="connsiteY17" fmla="*/ 34353 h 42303"/>
                <a:gd name="connsiteX18" fmla="*/ 4462 w 44766"/>
                <a:gd name="connsiteY18" fmla="*/ 28773 h 42303"/>
                <a:gd name="connsiteX19" fmla="*/ 1342 w 44766"/>
                <a:gd name="connsiteY19" fmla="*/ 21858 h 42303"/>
                <a:gd name="connsiteX20" fmla="*/ 222 w 44766"/>
                <a:gd name="connsiteY20" fmla="*/ 15852 h 42303"/>
                <a:gd name="connsiteX0" fmla="*/ 43344 w 44766"/>
                <a:gd name="connsiteY0" fmla="*/ 15213 h 42303"/>
                <a:gd name="connsiteX1" fmla="*/ 41896 w 44766"/>
                <a:gd name="connsiteY1" fmla="*/ 17889 h 42303"/>
                <a:gd name="connsiteX2" fmla="*/ 39870 w 44766"/>
                <a:gd name="connsiteY2" fmla="*/ 5285 h 42303"/>
                <a:gd name="connsiteX3" fmla="*/ 39946 w 44766"/>
                <a:gd name="connsiteY3" fmla="*/ 6549 h 42303"/>
                <a:gd name="connsiteX4" fmla="*/ 30624 w 44766"/>
                <a:gd name="connsiteY4" fmla="*/ 3811 h 42303"/>
                <a:gd name="connsiteX5" fmla="*/ 31366 w 44766"/>
                <a:gd name="connsiteY5" fmla="*/ 2199 h 42303"/>
                <a:gd name="connsiteX6" fmla="*/ 23687 w 44766"/>
                <a:gd name="connsiteY6" fmla="*/ 4579 h 42303"/>
                <a:gd name="connsiteX7" fmla="*/ 24046 w 44766"/>
                <a:gd name="connsiteY7" fmla="*/ 3189 h 42303"/>
                <a:gd name="connsiteX8" fmla="*/ 15546 w 44766"/>
                <a:gd name="connsiteY8" fmla="*/ 5051 h 42303"/>
                <a:gd name="connsiteX9" fmla="*/ 16846 w 44766"/>
                <a:gd name="connsiteY9" fmla="*/ 6399 h 42303"/>
                <a:gd name="connsiteX0" fmla="*/ 222 w 44974"/>
                <a:gd name="connsiteY0" fmla="*/ 15852 h 42303"/>
                <a:gd name="connsiteX1" fmla="*/ 4706 w 44974"/>
                <a:gd name="connsiteY1" fmla="*/ 5856 h 42303"/>
                <a:gd name="connsiteX2" fmla="*/ 15551 w 44974"/>
                <a:gd name="connsiteY2" fmla="*/ 5061 h 42303"/>
                <a:gd name="connsiteX3" fmla="*/ 24002 w 44974"/>
                <a:gd name="connsiteY3" fmla="*/ 3291 h 42303"/>
                <a:gd name="connsiteX4" fmla="*/ 27295 w 44974"/>
                <a:gd name="connsiteY4" fmla="*/ 59 h 42303"/>
                <a:gd name="connsiteX5" fmla="*/ 31379 w 44974"/>
                <a:gd name="connsiteY5" fmla="*/ 2340 h 42303"/>
                <a:gd name="connsiteX6" fmla="*/ 37009 w 44974"/>
                <a:gd name="connsiteY6" fmla="*/ 549 h 42303"/>
                <a:gd name="connsiteX7" fmla="*/ 39864 w 44974"/>
                <a:gd name="connsiteY7" fmla="*/ 5435 h 42303"/>
                <a:gd name="connsiteX8" fmla="*/ 43528 w 44974"/>
                <a:gd name="connsiteY8" fmla="*/ 10177 h 42303"/>
                <a:gd name="connsiteX9" fmla="*/ 43364 w 44974"/>
                <a:gd name="connsiteY9" fmla="*/ 15319 h 42303"/>
                <a:gd name="connsiteX10" fmla="*/ 44562 w 44974"/>
                <a:gd name="connsiteY10" fmla="*/ 23181 h 42303"/>
                <a:gd name="connsiteX11" fmla="*/ 37470 w 44974"/>
                <a:gd name="connsiteY11" fmla="*/ 32477 h 42303"/>
                <a:gd name="connsiteX12" fmla="*/ 35550 w 44974"/>
                <a:gd name="connsiteY12" fmla="*/ 36666 h 42303"/>
                <a:gd name="connsiteX13" fmla="*/ 28641 w 44974"/>
                <a:gd name="connsiteY13" fmla="*/ 38762 h 42303"/>
                <a:gd name="connsiteX14" fmla="*/ 24972 w 44974"/>
                <a:gd name="connsiteY14" fmla="*/ 42052 h 42303"/>
                <a:gd name="connsiteX15" fmla="*/ 18867 w 44974"/>
                <a:gd name="connsiteY15" fmla="*/ 39907 h 42303"/>
                <a:gd name="connsiteX16" fmla="*/ 9814 w 44974"/>
                <a:gd name="connsiteY16" fmla="*/ 37206 h 42303"/>
                <a:gd name="connsiteX17" fmla="*/ 5851 w 44974"/>
                <a:gd name="connsiteY17" fmla="*/ 34353 h 42303"/>
                <a:gd name="connsiteX18" fmla="*/ 4462 w 44974"/>
                <a:gd name="connsiteY18" fmla="*/ 28773 h 42303"/>
                <a:gd name="connsiteX19" fmla="*/ 1342 w 44974"/>
                <a:gd name="connsiteY19" fmla="*/ 21858 h 42303"/>
                <a:gd name="connsiteX20" fmla="*/ 222 w 44974"/>
                <a:gd name="connsiteY20" fmla="*/ 15852 h 42303"/>
                <a:gd name="connsiteX0" fmla="*/ 43344 w 44974"/>
                <a:gd name="connsiteY0" fmla="*/ 15213 h 42303"/>
                <a:gd name="connsiteX1" fmla="*/ 41896 w 44974"/>
                <a:gd name="connsiteY1" fmla="*/ 17889 h 42303"/>
                <a:gd name="connsiteX2" fmla="*/ 39870 w 44974"/>
                <a:gd name="connsiteY2" fmla="*/ 5285 h 42303"/>
                <a:gd name="connsiteX3" fmla="*/ 39946 w 44974"/>
                <a:gd name="connsiteY3" fmla="*/ 6549 h 42303"/>
                <a:gd name="connsiteX4" fmla="*/ 30624 w 44974"/>
                <a:gd name="connsiteY4" fmla="*/ 3811 h 42303"/>
                <a:gd name="connsiteX5" fmla="*/ 31366 w 44974"/>
                <a:gd name="connsiteY5" fmla="*/ 2199 h 42303"/>
                <a:gd name="connsiteX6" fmla="*/ 23687 w 44974"/>
                <a:gd name="connsiteY6" fmla="*/ 4579 h 42303"/>
                <a:gd name="connsiteX7" fmla="*/ 24046 w 44974"/>
                <a:gd name="connsiteY7" fmla="*/ 3189 h 42303"/>
                <a:gd name="connsiteX8" fmla="*/ 15546 w 44974"/>
                <a:gd name="connsiteY8" fmla="*/ 5051 h 42303"/>
                <a:gd name="connsiteX9" fmla="*/ 16846 w 44974"/>
                <a:gd name="connsiteY9" fmla="*/ 6399 h 42303"/>
                <a:gd name="connsiteX0" fmla="*/ 222 w 43796"/>
                <a:gd name="connsiteY0" fmla="*/ 15852 h 42303"/>
                <a:gd name="connsiteX1" fmla="*/ 4706 w 43796"/>
                <a:gd name="connsiteY1" fmla="*/ 5856 h 42303"/>
                <a:gd name="connsiteX2" fmla="*/ 15551 w 43796"/>
                <a:gd name="connsiteY2" fmla="*/ 5061 h 42303"/>
                <a:gd name="connsiteX3" fmla="*/ 24002 w 43796"/>
                <a:gd name="connsiteY3" fmla="*/ 3291 h 42303"/>
                <a:gd name="connsiteX4" fmla="*/ 27295 w 43796"/>
                <a:gd name="connsiteY4" fmla="*/ 59 h 42303"/>
                <a:gd name="connsiteX5" fmla="*/ 31379 w 43796"/>
                <a:gd name="connsiteY5" fmla="*/ 2340 h 42303"/>
                <a:gd name="connsiteX6" fmla="*/ 37009 w 43796"/>
                <a:gd name="connsiteY6" fmla="*/ 549 h 42303"/>
                <a:gd name="connsiteX7" fmla="*/ 39864 w 43796"/>
                <a:gd name="connsiteY7" fmla="*/ 5435 h 42303"/>
                <a:gd name="connsiteX8" fmla="*/ 43528 w 43796"/>
                <a:gd name="connsiteY8" fmla="*/ 10177 h 42303"/>
                <a:gd name="connsiteX9" fmla="*/ 43364 w 43796"/>
                <a:gd name="connsiteY9" fmla="*/ 15319 h 42303"/>
                <a:gd name="connsiteX10" fmla="*/ 41482 w 43796"/>
                <a:gd name="connsiteY10" fmla="*/ 28035 h 42303"/>
                <a:gd name="connsiteX11" fmla="*/ 37470 w 43796"/>
                <a:gd name="connsiteY11" fmla="*/ 32477 h 42303"/>
                <a:gd name="connsiteX12" fmla="*/ 35550 w 43796"/>
                <a:gd name="connsiteY12" fmla="*/ 36666 h 42303"/>
                <a:gd name="connsiteX13" fmla="*/ 28641 w 43796"/>
                <a:gd name="connsiteY13" fmla="*/ 38762 h 42303"/>
                <a:gd name="connsiteX14" fmla="*/ 24972 w 43796"/>
                <a:gd name="connsiteY14" fmla="*/ 42052 h 42303"/>
                <a:gd name="connsiteX15" fmla="*/ 18867 w 43796"/>
                <a:gd name="connsiteY15" fmla="*/ 39907 h 42303"/>
                <a:gd name="connsiteX16" fmla="*/ 9814 w 43796"/>
                <a:gd name="connsiteY16" fmla="*/ 37206 h 42303"/>
                <a:gd name="connsiteX17" fmla="*/ 5851 w 43796"/>
                <a:gd name="connsiteY17" fmla="*/ 34353 h 42303"/>
                <a:gd name="connsiteX18" fmla="*/ 4462 w 43796"/>
                <a:gd name="connsiteY18" fmla="*/ 28773 h 42303"/>
                <a:gd name="connsiteX19" fmla="*/ 1342 w 43796"/>
                <a:gd name="connsiteY19" fmla="*/ 21858 h 42303"/>
                <a:gd name="connsiteX20" fmla="*/ 222 w 43796"/>
                <a:gd name="connsiteY20" fmla="*/ 15852 h 42303"/>
                <a:gd name="connsiteX0" fmla="*/ 43344 w 43796"/>
                <a:gd name="connsiteY0" fmla="*/ 15213 h 42303"/>
                <a:gd name="connsiteX1" fmla="*/ 41896 w 43796"/>
                <a:gd name="connsiteY1" fmla="*/ 17889 h 42303"/>
                <a:gd name="connsiteX2" fmla="*/ 39870 w 43796"/>
                <a:gd name="connsiteY2" fmla="*/ 5285 h 42303"/>
                <a:gd name="connsiteX3" fmla="*/ 39946 w 43796"/>
                <a:gd name="connsiteY3" fmla="*/ 6549 h 42303"/>
                <a:gd name="connsiteX4" fmla="*/ 30624 w 43796"/>
                <a:gd name="connsiteY4" fmla="*/ 3811 h 42303"/>
                <a:gd name="connsiteX5" fmla="*/ 31366 w 43796"/>
                <a:gd name="connsiteY5" fmla="*/ 2199 h 42303"/>
                <a:gd name="connsiteX6" fmla="*/ 23687 w 43796"/>
                <a:gd name="connsiteY6" fmla="*/ 4579 h 42303"/>
                <a:gd name="connsiteX7" fmla="*/ 24046 w 43796"/>
                <a:gd name="connsiteY7" fmla="*/ 3189 h 42303"/>
                <a:gd name="connsiteX8" fmla="*/ 15546 w 43796"/>
                <a:gd name="connsiteY8" fmla="*/ 5051 h 42303"/>
                <a:gd name="connsiteX9" fmla="*/ 16846 w 43796"/>
                <a:gd name="connsiteY9" fmla="*/ 6399 h 42303"/>
                <a:gd name="connsiteX0" fmla="*/ 222 w 43796"/>
                <a:gd name="connsiteY0" fmla="*/ 15852 h 42303"/>
                <a:gd name="connsiteX1" fmla="*/ 4706 w 43796"/>
                <a:gd name="connsiteY1" fmla="*/ 5856 h 42303"/>
                <a:gd name="connsiteX2" fmla="*/ 15551 w 43796"/>
                <a:gd name="connsiteY2" fmla="*/ 5061 h 42303"/>
                <a:gd name="connsiteX3" fmla="*/ 24002 w 43796"/>
                <a:gd name="connsiteY3" fmla="*/ 3291 h 42303"/>
                <a:gd name="connsiteX4" fmla="*/ 27295 w 43796"/>
                <a:gd name="connsiteY4" fmla="*/ 59 h 42303"/>
                <a:gd name="connsiteX5" fmla="*/ 31379 w 43796"/>
                <a:gd name="connsiteY5" fmla="*/ 2340 h 42303"/>
                <a:gd name="connsiteX6" fmla="*/ 37009 w 43796"/>
                <a:gd name="connsiteY6" fmla="*/ 549 h 42303"/>
                <a:gd name="connsiteX7" fmla="*/ 39864 w 43796"/>
                <a:gd name="connsiteY7" fmla="*/ 5435 h 42303"/>
                <a:gd name="connsiteX8" fmla="*/ 43528 w 43796"/>
                <a:gd name="connsiteY8" fmla="*/ 10177 h 42303"/>
                <a:gd name="connsiteX9" fmla="*/ 43364 w 43796"/>
                <a:gd name="connsiteY9" fmla="*/ 15319 h 42303"/>
                <a:gd name="connsiteX10" fmla="*/ 41482 w 43796"/>
                <a:gd name="connsiteY10" fmla="*/ 28035 h 42303"/>
                <a:gd name="connsiteX11" fmla="*/ 37520 w 43796"/>
                <a:gd name="connsiteY11" fmla="*/ 32868 h 42303"/>
                <a:gd name="connsiteX12" fmla="*/ 35550 w 43796"/>
                <a:gd name="connsiteY12" fmla="*/ 36666 h 42303"/>
                <a:gd name="connsiteX13" fmla="*/ 28641 w 43796"/>
                <a:gd name="connsiteY13" fmla="*/ 38762 h 42303"/>
                <a:gd name="connsiteX14" fmla="*/ 24972 w 43796"/>
                <a:gd name="connsiteY14" fmla="*/ 42052 h 42303"/>
                <a:gd name="connsiteX15" fmla="*/ 18867 w 43796"/>
                <a:gd name="connsiteY15" fmla="*/ 39907 h 42303"/>
                <a:gd name="connsiteX16" fmla="*/ 9814 w 43796"/>
                <a:gd name="connsiteY16" fmla="*/ 37206 h 42303"/>
                <a:gd name="connsiteX17" fmla="*/ 5851 w 43796"/>
                <a:gd name="connsiteY17" fmla="*/ 34353 h 42303"/>
                <a:gd name="connsiteX18" fmla="*/ 4462 w 43796"/>
                <a:gd name="connsiteY18" fmla="*/ 28773 h 42303"/>
                <a:gd name="connsiteX19" fmla="*/ 1342 w 43796"/>
                <a:gd name="connsiteY19" fmla="*/ 21858 h 42303"/>
                <a:gd name="connsiteX20" fmla="*/ 222 w 43796"/>
                <a:gd name="connsiteY20" fmla="*/ 15852 h 42303"/>
                <a:gd name="connsiteX0" fmla="*/ 43344 w 43796"/>
                <a:gd name="connsiteY0" fmla="*/ 15213 h 42303"/>
                <a:gd name="connsiteX1" fmla="*/ 41896 w 43796"/>
                <a:gd name="connsiteY1" fmla="*/ 17889 h 42303"/>
                <a:gd name="connsiteX2" fmla="*/ 39870 w 43796"/>
                <a:gd name="connsiteY2" fmla="*/ 5285 h 42303"/>
                <a:gd name="connsiteX3" fmla="*/ 39946 w 43796"/>
                <a:gd name="connsiteY3" fmla="*/ 6549 h 42303"/>
                <a:gd name="connsiteX4" fmla="*/ 30624 w 43796"/>
                <a:gd name="connsiteY4" fmla="*/ 3811 h 42303"/>
                <a:gd name="connsiteX5" fmla="*/ 31366 w 43796"/>
                <a:gd name="connsiteY5" fmla="*/ 2199 h 42303"/>
                <a:gd name="connsiteX6" fmla="*/ 23687 w 43796"/>
                <a:gd name="connsiteY6" fmla="*/ 4579 h 42303"/>
                <a:gd name="connsiteX7" fmla="*/ 24046 w 43796"/>
                <a:gd name="connsiteY7" fmla="*/ 3189 h 42303"/>
                <a:gd name="connsiteX8" fmla="*/ 15546 w 43796"/>
                <a:gd name="connsiteY8" fmla="*/ 5051 h 42303"/>
                <a:gd name="connsiteX9" fmla="*/ 16846 w 43796"/>
                <a:gd name="connsiteY9" fmla="*/ 6399 h 42303"/>
                <a:gd name="connsiteX0" fmla="*/ 222 w 43796"/>
                <a:gd name="connsiteY0" fmla="*/ 15852 h 42303"/>
                <a:gd name="connsiteX1" fmla="*/ 4706 w 43796"/>
                <a:gd name="connsiteY1" fmla="*/ 5856 h 42303"/>
                <a:gd name="connsiteX2" fmla="*/ 15551 w 43796"/>
                <a:gd name="connsiteY2" fmla="*/ 5061 h 42303"/>
                <a:gd name="connsiteX3" fmla="*/ 24002 w 43796"/>
                <a:gd name="connsiteY3" fmla="*/ 3291 h 42303"/>
                <a:gd name="connsiteX4" fmla="*/ 27295 w 43796"/>
                <a:gd name="connsiteY4" fmla="*/ 59 h 42303"/>
                <a:gd name="connsiteX5" fmla="*/ 31379 w 43796"/>
                <a:gd name="connsiteY5" fmla="*/ 2340 h 42303"/>
                <a:gd name="connsiteX6" fmla="*/ 37009 w 43796"/>
                <a:gd name="connsiteY6" fmla="*/ 549 h 42303"/>
                <a:gd name="connsiteX7" fmla="*/ 39864 w 43796"/>
                <a:gd name="connsiteY7" fmla="*/ 5435 h 42303"/>
                <a:gd name="connsiteX8" fmla="*/ 43528 w 43796"/>
                <a:gd name="connsiteY8" fmla="*/ 10177 h 42303"/>
                <a:gd name="connsiteX9" fmla="*/ 43364 w 43796"/>
                <a:gd name="connsiteY9" fmla="*/ 15319 h 42303"/>
                <a:gd name="connsiteX10" fmla="*/ 41482 w 43796"/>
                <a:gd name="connsiteY10" fmla="*/ 28035 h 42303"/>
                <a:gd name="connsiteX11" fmla="*/ 37520 w 43796"/>
                <a:gd name="connsiteY11" fmla="*/ 32868 h 42303"/>
                <a:gd name="connsiteX12" fmla="*/ 35550 w 43796"/>
                <a:gd name="connsiteY12" fmla="*/ 36666 h 42303"/>
                <a:gd name="connsiteX13" fmla="*/ 28641 w 43796"/>
                <a:gd name="connsiteY13" fmla="*/ 38762 h 42303"/>
                <a:gd name="connsiteX14" fmla="*/ 24972 w 43796"/>
                <a:gd name="connsiteY14" fmla="*/ 42052 h 42303"/>
                <a:gd name="connsiteX15" fmla="*/ 18867 w 43796"/>
                <a:gd name="connsiteY15" fmla="*/ 39907 h 42303"/>
                <a:gd name="connsiteX16" fmla="*/ 9814 w 43796"/>
                <a:gd name="connsiteY16" fmla="*/ 37206 h 42303"/>
                <a:gd name="connsiteX17" fmla="*/ 5851 w 43796"/>
                <a:gd name="connsiteY17" fmla="*/ 34353 h 42303"/>
                <a:gd name="connsiteX18" fmla="*/ 4462 w 43796"/>
                <a:gd name="connsiteY18" fmla="*/ 28773 h 42303"/>
                <a:gd name="connsiteX19" fmla="*/ 1342 w 43796"/>
                <a:gd name="connsiteY19" fmla="*/ 21858 h 42303"/>
                <a:gd name="connsiteX20" fmla="*/ 222 w 43796"/>
                <a:gd name="connsiteY20" fmla="*/ 15852 h 42303"/>
                <a:gd name="connsiteX0" fmla="*/ 43344 w 43796"/>
                <a:gd name="connsiteY0" fmla="*/ 15213 h 42303"/>
                <a:gd name="connsiteX1" fmla="*/ 41896 w 43796"/>
                <a:gd name="connsiteY1" fmla="*/ 17889 h 42303"/>
                <a:gd name="connsiteX2" fmla="*/ 39870 w 43796"/>
                <a:gd name="connsiteY2" fmla="*/ 5285 h 42303"/>
                <a:gd name="connsiteX3" fmla="*/ 39946 w 43796"/>
                <a:gd name="connsiteY3" fmla="*/ 6549 h 42303"/>
                <a:gd name="connsiteX4" fmla="*/ 30624 w 43796"/>
                <a:gd name="connsiteY4" fmla="*/ 3811 h 42303"/>
                <a:gd name="connsiteX5" fmla="*/ 31366 w 43796"/>
                <a:gd name="connsiteY5" fmla="*/ 2199 h 42303"/>
                <a:gd name="connsiteX6" fmla="*/ 23687 w 43796"/>
                <a:gd name="connsiteY6" fmla="*/ 4579 h 42303"/>
                <a:gd name="connsiteX7" fmla="*/ 24046 w 43796"/>
                <a:gd name="connsiteY7" fmla="*/ 3189 h 42303"/>
                <a:gd name="connsiteX8" fmla="*/ 15546 w 43796"/>
                <a:gd name="connsiteY8" fmla="*/ 5051 h 42303"/>
                <a:gd name="connsiteX9" fmla="*/ 16846 w 43796"/>
                <a:gd name="connsiteY9" fmla="*/ 6399 h 42303"/>
                <a:gd name="connsiteX0" fmla="*/ 222 w 43796"/>
                <a:gd name="connsiteY0" fmla="*/ 15852 h 42303"/>
                <a:gd name="connsiteX1" fmla="*/ 4706 w 43796"/>
                <a:gd name="connsiteY1" fmla="*/ 5856 h 42303"/>
                <a:gd name="connsiteX2" fmla="*/ 15551 w 43796"/>
                <a:gd name="connsiteY2" fmla="*/ 5061 h 42303"/>
                <a:gd name="connsiteX3" fmla="*/ 24002 w 43796"/>
                <a:gd name="connsiteY3" fmla="*/ 3291 h 42303"/>
                <a:gd name="connsiteX4" fmla="*/ 27295 w 43796"/>
                <a:gd name="connsiteY4" fmla="*/ 59 h 42303"/>
                <a:gd name="connsiteX5" fmla="*/ 31379 w 43796"/>
                <a:gd name="connsiteY5" fmla="*/ 2340 h 42303"/>
                <a:gd name="connsiteX6" fmla="*/ 37009 w 43796"/>
                <a:gd name="connsiteY6" fmla="*/ 549 h 42303"/>
                <a:gd name="connsiteX7" fmla="*/ 39864 w 43796"/>
                <a:gd name="connsiteY7" fmla="*/ 5435 h 42303"/>
                <a:gd name="connsiteX8" fmla="*/ 43528 w 43796"/>
                <a:gd name="connsiteY8" fmla="*/ 10177 h 42303"/>
                <a:gd name="connsiteX9" fmla="*/ 43364 w 43796"/>
                <a:gd name="connsiteY9" fmla="*/ 15319 h 42303"/>
                <a:gd name="connsiteX10" fmla="*/ 41482 w 43796"/>
                <a:gd name="connsiteY10" fmla="*/ 28035 h 42303"/>
                <a:gd name="connsiteX11" fmla="*/ 37520 w 43796"/>
                <a:gd name="connsiteY11" fmla="*/ 32868 h 42303"/>
                <a:gd name="connsiteX12" fmla="*/ 35550 w 43796"/>
                <a:gd name="connsiteY12" fmla="*/ 36666 h 42303"/>
                <a:gd name="connsiteX13" fmla="*/ 28641 w 43796"/>
                <a:gd name="connsiteY13" fmla="*/ 38762 h 42303"/>
                <a:gd name="connsiteX14" fmla="*/ 24972 w 43796"/>
                <a:gd name="connsiteY14" fmla="*/ 42052 h 42303"/>
                <a:gd name="connsiteX15" fmla="*/ 18867 w 43796"/>
                <a:gd name="connsiteY15" fmla="*/ 39907 h 42303"/>
                <a:gd name="connsiteX16" fmla="*/ 9814 w 43796"/>
                <a:gd name="connsiteY16" fmla="*/ 37206 h 42303"/>
                <a:gd name="connsiteX17" fmla="*/ 5851 w 43796"/>
                <a:gd name="connsiteY17" fmla="*/ 34353 h 42303"/>
                <a:gd name="connsiteX18" fmla="*/ 4462 w 43796"/>
                <a:gd name="connsiteY18" fmla="*/ 28773 h 42303"/>
                <a:gd name="connsiteX19" fmla="*/ 1342 w 43796"/>
                <a:gd name="connsiteY19" fmla="*/ 21858 h 42303"/>
                <a:gd name="connsiteX20" fmla="*/ 222 w 43796"/>
                <a:gd name="connsiteY20" fmla="*/ 15852 h 42303"/>
                <a:gd name="connsiteX0" fmla="*/ 43344 w 43796"/>
                <a:gd name="connsiteY0" fmla="*/ 15213 h 42303"/>
                <a:gd name="connsiteX1" fmla="*/ 41085 w 43796"/>
                <a:gd name="connsiteY1" fmla="*/ 17342 h 42303"/>
                <a:gd name="connsiteX2" fmla="*/ 39870 w 43796"/>
                <a:gd name="connsiteY2" fmla="*/ 5285 h 42303"/>
                <a:gd name="connsiteX3" fmla="*/ 39946 w 43796"/>
                <a:gd name="connsiteY3" fmla="*/ 6549 h 42303"/>
                <a:gd name="connsiteX4" fmla="*/ 30624 w 43796"/>
                <a:gd name="connsiteY4" fmla="*/ 3811 h 42303"/>
                <a:gd name="connsiteX5" fmla="*/ 31366 w 43796"/>
                <a:gd name="connsiteY5" fmla="*/ 2199 h 42303"/>
                <a:gd name="connsiteX6" fmla="*/ 23687 w 43796"/>
                <a:gd name="connsiteY6" fmla="*/ 4579 h 42303"/>
                <a:gd name="connsiteX7" fmla="*/ 24046 w 43796"/>
                <a:gd name="connsiteY7" fmla="*/ 3189 h 42303"/>
                <a:gd name="connsiteX8" fmla="*/ 15546 w 43796"/>
                <a:gd name="connsiteY8" fmla="*/ 5051 h 42303"/>
                <a:gd name="connsiteX9" fmla="*/ 16846 w 43796"/>
                <a:gd name="connsiteY9" fmla="*/ 6399 h 42303"/>
                <a:gd name="connsiteX0" fmla="*/ 222 w 43796"/>
                <a:gd name="connsiteY0" fmla="*/ 15852 h 42303"/>
                <a:gd name="connsiteX1" fmla="*/ 4706 w 43796"/>
                <a:gd name="connsiteY1" fmla="*/ 5856 h 42303"/>
                <a:gd name="connsiteX2" fmla="*/ 15551 w 43796"/>
                <a:gd name="connsiteY2" fmla="*/ 5061 h 42303"/>
                <a:gd name="connsiteX3" fmla="*/ 24002 w 43796"/>
                <a:gd name="connsiteY3" fmla="*/ 3291 h 42303"/>
                <a:gd name="connsiteX4" fmla="*/ 27295 w 43796"/>
                <a:gd name="connsiteY4" fmla="*/ 59 h 42303"/>
                <a:gd name="connsiteX5" fmla="*/ 31379 w 43796"/>
                <a:gd name="connsiteY5" fmla="*/ 2340 h 42303"/>
                <a:gd name="connsiteX6" fmla="*/ 37009 w 43796"/>
                <a:gd name="connsiteY6" fmla="*/ 549 h 42303"/>
                <a:gd name="connsiteX7" fmla="*/ 39864 w 43796"/>
                <a:gd name="connsiteY7" fmla="*/ 5435 h 42303"/>
                <a:gd name="connsiteX8" fmla="*/ 43528 w 43796"/>
                <a:gd name="connsiteY8" fmla="*/ 10177 h 42303"/>
                <a:gd name="connsiteX9" fmla="*/ 43364 w 43796"/>
                <a:gd name="connsiteY9" fmla="*/ 15319 h 42303"/>
                <a:gd name="connsiteX10" fmla="*/ 41482 w 43796"/>
                <a:gd name="connsiteY10" fmla="*/ 28035 h 42303"/>
                <a:gd name="connsiteX11" fmla="*/ 37520 w 43796"/>
                <a:gd name="connsiteY11" fmla="*/ 32868 h 42303"/>
                <a:gd name="connsiteX12" fmla="*/ 35550 w 43796"/>
                <a:gd name="connsiteY12" fmla="*/ 36666 h 42303"/>
                <a:gd name="connsiteX13" fmla="*/ 28641 w 43796"/>
                <a:gd name="connsiteY13" fmla="*/ 38762 h 42303"/>
                <a:gd name="connsiteX14" fmla="*/ 24972 w 43796"/>
                <a:gd name="connsiteY14" fmla="*/ 42052 h 42303"/>
                <a:gd name="connsiteX15" fmla="*/ 18867 w 43796"/>
                <a:gd name="connsiteY15" fmla="*/ 39907 h 42303"/>
                <a:gd name="connsiteX16" fmla="*/ 9814 w 43796"/>
                <a:gd name="connsiteY16" fmla="*/ 37206 h 42303"/>
                <a:gd name="connsiteX17" fmla="*/ 5851 w 43796"/>
                <a:gd name="connsiteY17" fmla="*/ 34353 h 42303"/>
                <a:gd name="connsiteX18" fmla="*/ 4462 w 43796"/>
                <a:gd name="connsiteY18" fmla="*/ 28773 h 42303"/>
                <a:gd name="connsiteX19" fmla="*/ 1342 w 43796"/>
                <a:gd name="connsiteY19" fmla="*/ 21858 h 42303"/>
                <a:gd name="connsiteX20" fmla="*/ 222 w 43796"/>
                <a:gd name="connsiteY20" fmla="*/ 15852 h 42303"/>
                <a:gd name="connsiteX0" fmla="*/ 42665 w 43796"/>
                <a:gd name="connsiteY0" fmla="*/ 17613 h 42303"/>
                <a:gd name="connsiteX1" fmla="*/ 41085 w 43796"/>
                <a:gd name="connsiteY1" fmla="*/ 17342 h 42303"/>
                <a:gd name="connsiteX2" fmla="*/ 39870 w 43796"/>
                <a:gd name="connsiteY2" fmla="*/ 5285 h 42303"/>
                <a:gd name="connsiteX3" fmla="*/ 39946 w 43796"/>
                <a:gd name="connsiteY3" fmla="*/ 6549 h 42303"/>
                <a:gd name="connsiteX4" fmla="*/ 30624 w 43796"/>
                <a:gd name="connsiteY4" fmla="*/ 3811 h 42303"/>
                <a:gd name="connsiteX5" fmla="*/ 31366 w 43796"/>
                <a:gd name="connsiteY5" fmla="*/ 2199 h 42303"/>
                <a:gd name="connsiteX6" fmla="*/ 23687 w 43796"/>
                <a:gd name="connsiteY6" fmla="*/ 4579 h 42303"/>
                <a:gd name="connsiteX7" fmla="*/ 24046 w 43796"/>
                <a:gd name="connsiteY7" fmla="*/ 3189 h 42303"/>
                <a:gd name="connsiteX8" fmla="*/ 15546 w 43796"/>
                <a:gd name="connsiteY8" fmla="*/ 5051 h 42303"/>
                <a:gd name="connsiteX9" fmla="*/ 16846 w 43796"/>
                <a:gd name="connsiteY9" fmla="*/ 6399 h 42303"/>
                <a:gd name="connsiteX0" fmla="*/ 222 w 43796"/>
                <a:gd name="connsiteY0" fmla="*/ 15852 h 42303"/>
                <a:gd name="connsiteX1" fmla="*/ 4706 w 43796"/>
                <a:gd name="connsiteY1" fmla="*/ 5856 h 42303"/>
                <a:gd name="connsiteX2" fmla="*/ 15551 w 43796"/>
                <a:gd name="connsiteY2" fmla="*/ 5061 h 42303"/>
                <a:gd name="connsiteX3" fmla="*/ 24002 w 43796"/>
                <a:gd name="connsiteY3" fmla="*/ 3291 h 42303"/>
                <a:gd name="connsiteX4" fmla="*/ 27295 w 43796"/>
                <a:gd name="connsiteY4" fmla="*/ 59 h 42303"/>
                <a:gd name="connsiteX5" fmla="*/ 31379 w 43796"/>
                <a:gd name="connsiteY5" fmla="*/ 2340 h 42303"/>
                <a:gd name="connsiteX6" fmla="*/ 37009 w 43796"/>
                <a:gd name="connsiteY6" fmla="*/ 549 h 42303"/>
                <a:gd name="connsiteX7" fmla="*/ 39864 w 43796"/>
                <a:gd name="connsiteY7" fmla="*/ 5435 h 42303"/>
                <a:gd name="connsiteX8" fmla="*/ 43528 w 43796"/>
                <a:gd name="connsiteY8" fmla="*/ 10177 h 42303"/>
                <a:gd name="connsiteX9" fmla="*/ 43364 w 43796"/>
                <a:gd name="connsiteY9" fmla="*/ 15319 h 42303"/>
                <a:gd name="connsiteX10" fmla="*/ 41482 w 43796"/>
                <a:gd name="connsiteY10" fmla="*/ 28035 h 42303"/>
                <a:gd name="connsiteX11" fmla="*/ 37520 w 43796"/>
                <a:gd name="connsiteY11" fmla="*/ 32868 h 42303"/>
                <a:gd name="connsiteX12" fmla="*/ 35550 w 43796"/>
                <a:gd name="connsiteY12" fmla="*/ 36666 h 42303"/>
                <a:gd name="connsiteX13" fmla="*/ 28641 w 43796"/>
                <a:gd name="connsiteY13" fmla="*/ 38762 h 42303"/>
                <a:gd name="connsiteX14" fmla="*/ 24972 w 43796"/>
                <a:gd name="connsiteY14" fmla="*/ 42052 h 42303"/>
                <a:gd name="connsiteX15" fmla="*/ 18867 w 43796"/>
                <a:gd name="connsiteY15" fmla="*/ 39907 h 42303"/>
                <a:gd name="connsiteX16" fmla="*/ 9814 w 43796"/>
                <a:gd name="connsiteY16" fmla="*/ 37206 h 42303"/>
                <a:gd name="connsiteX17" fmla="*/ 5851 w 43796"/>
                <a:gd name="connsiteY17" fmla="*/ 34353 h 42303"/>
                <a:gd name="connsiteX18" fmla="*/ 4462 w 43796"/>
                <a:gd name="connsiteY18" fmla="*/ 28773 h 42303"/>
                <a:gd name="connsiteX19" fmla="*/ 1342 w 43796"/>
                <a:gd name="connsiteY19" fmla="*/ 21858 h 42303"/>
                <a:gd name="connsiteX20" fmla="*/ 222 w 43796"/>
                <a:gd name="connsiteY20" fmla="*/ 15852 h 42303"/>
                <a:gd name="connsiteX0" fmla="*/ 39870 w 43796"/>
                <a:gd name="connsiteY0" fmla="*/ 5285 h 42303"/>
                <a:gd name="connsiteX1" fmla="*/ 39946 w 43796"/>
                <a:gd name="connsiteY1" fmla="*/ 6549 h 42303"/>
                <a:gd name="connsiteX2" fmla="*/ 30624 w 43796"/>
                <a:gd name="connsiteY2" fmla="*/ 3811 h 42303"/>
                <a:gd name="connsiteX3" fmla="*/ 31366 w 43796"/>
                <a:gd name="connsiteY3" fmla="*/ 2199 h 42303"/>
                <a:gd name="connsiteX4" fmla="*/ 23687 w 43796"/>
                <a:gd name="connsiteY4" fmla="*/ 4579 h 42303"/>
                <a:gd name="connsiteX5" fmla="*/ 24046 w 43796"/>
                <a:gd name="connsiteY5" fmla="*/ 3189 h 42303"/>
                <a:gd name="connsiteX6" fmla="*/ 15546 w 43796"/>
                <a:gd name="connsiteY6" fmla="*/ 5051 h 42303"/>
                <a:gd name="connsiteX7" fmla="*/ 16846 w 43796"/>
                <a:gd name="connsiteY7" fmla="*/ 6399 h 42303"/>
                <a:gd name="connsiteX0" fmla="*/ 222 w 43554"/>
                <a:gd name="connsiteY0" fmla="*/ 15852 h 42303"/>
                <a:gd name="connsiteX1" fmla="*/ 4706 w 43554"/>
                <a:gd name="connsiteY1" fmla="*/ 5856 h 42303"/>
                <a:gd name="connsiteX2" fmla="*/ 15551 w 43554"/>
                <a:gd name="connsiteY2" fmla="*/ 5061 h 42303"/>
                <a:gd name="connsiteX3" fmla="*/ 24002 w 43554"/>
                <a:gd name="connsiteY3" fmla="*/ 3291 h 42303"/>
                <a:gd name="connsiteX4" fmla="*/ 27295 w 43554"/>
                <a:gd name="connsiteY4" fmla="*/ 59 h 42303"/>
                <a:gd name="connsiteX5" fmla="*/ 31379 w 43554"/>
                <a:gd name="connsiteY5" fmla="*/ 2340 h 42303"/>
                <a:gd name="connsiteX6" fmla="*/ 37009 w 43554"/>
                <a:gd name="connsiteY6" fmla="*/ 549 h 42303"/>
                <a:gd name="connsiteX7" fmla="*/ 39864 w 43554"/>
                <a:gd name="connsiteY7" fmla="*/ 5435 h 42303"/>
                <a:gd name="connsiteX8" fmla="*/ 43528 w 43554"/>
                <a:gd name="connsiteY8" fmla="*/ 10177 h 42303"/>
                <a:gd name="connsiteX9" fmla="*/ 41457 w 43554"/>
                <a:gd name="connsiteY9" fmla="*/ 23054 h 42303"/>
                <a:gd name="connsiteX10" fmla="*/ 41482 w 43554"/>
                <a:gd name="connsiteY10" fmla="*/ 28035 h 42303"/>
                <a:gd name="connsiteX11" fmla="*/ 37520 w 43554"/>
                <a:gd name="connsiteY11" fmla="*/ 32868 h 42303"/>
                <a:gd name="connsiteX12" fmla="*/ 35550 w 43554"/>
                <a:gd name="connsiteY12" fmla="*/ 36666 h 42303"/>
                <a:gd name="connsiteX13" fmla="*/ 28641 w 43554"/>
                <a:gd name="connsiteY13" fmla="*/ 38762 h 42303"/>
                <a:gd name="connsiteX14" fmla="*/ 24972 w 43554"/>
                <a:gd name="connsiteY14" fmla="*/ 42052 h 42303"/>
                <a:gd name="connsiteX15" fmla="*/ 18867 w 43554"/>
                <a:gd name="connsiteY15" fmla="*/ 39907 h 42303"/>
                <a:gd name="connsiteX16" fmla="*/ 9814 w 43554"/>
                <a:gd name="connsiteY16" fmla="*/ 37206 h 42303"/>
                <a:gd name="connsiteX17" fmla="*/ 5851 w 43554"/>
                <a:gd name="connsiteY17" fmla="*/ 34353 h 42303"/>
                <a:gd name="connsiteX18" fmla="*/ 4462 w 43554"/>
                <a:gd name="connsiteY18" fmla="*/ 28773 h 42303"/>
                <a:gd name="connsiteX19" fmla="*/ 1342 w 43554"/>
                <a:gd name="connsiteY19" fmla="*/ 21858 h 42303"/>
                <a:gd name="connsiteX20" fmla="*/ 222 w 43554"/>
                <a:gd name="connsiteY20" fmla="*/ 15852 h 42303"/>
                <a:gd name="connsiteX0" fmla="*/ 39870 w 43554"/>
                <a:gd name="connsiteY0" fmla="*/ 5285 h 42303"/>
                <a:gd name="connsiteX1" fmla="*/ 39946 w 43554"/>
                <a:gd name="connsiteY1" fmla="*/ 6549 h 42303"/>
                <a:gd name="connsiteX2" fmla="*/ 30624 w 43554"/>
                <a:gd name="connsiteY2" fmla="*/ 3811 h 42303"/>
                <a:gd name="connsiteX3" fmla="*/ 31366 w 43554"/>
                <a:gd name="connsiteY3" fmla="*/ 2199 h 42303"/>
                <a:gd name="connsiteX4" fmla="*/ 23687 w 43554"/>
                <a:gd name="connsiteY4" fmla="*/ 4579 h 42303"/>
                <a:gd name="connsiteX5" fmla="*/ 24046 w 43554"/>
                <a:gd name="connsiteY5" fmla="*/ 3189 h 42303"/>
                <a:gd name="connsiteX6" fmla="*/ 15546 w 43554"/>
                <a:gd name="connsiteY6" fmla="*/ 5051 h 42303"/>
                <a:gd name="connsiteX7" fmla="*/ 16846 w 43554"/>
                <a:gd name="connsiteY7" fmla="*/ 6399 h 42303"/>
                <a:gd name="connsiteX0" fmla="*/ 222 w 43554"/>
                <a:gd name="connsiteY0" fmla="*/ 15852 h 42303"/>
                <a:gd name="connsiteX1" fmla="*/ 4706 w 43554"/>
                <a:gd name="connsiteY1" fmla="*/ 5856 h 42303"/>
                <a:gd name="connsiteX2" fmla="*/ 15551 w 43554"/>
                <a:gd name="connsiteY2" fmla="*/ 5061 h 42303"/>
                <a:gd name="connsiteX3" fmla="*/ 24002 w 43554"/>
                <a:gd name="connsiteY3" fmla="*/ 3291 h 42303"/>
                <a:gd name="connsiteX4" fmla="*/ 27295 w 43554"/>
                <a:gd name="connsiteY4" fmla="*/ 59 h 42303"/>
                <a:gd name="connsiteX5" fmla="*/ 31379 w 43554"/>
                <a:gd name="connsiteY5" fmla="*/ 2340 h 42303"/>
                <a:gd name="connsiteX6" fmla="*/ 37009 w 43554"/>
                <a:gd name="connsiteY6" fmla="*/ 549 h 42303"/>
                <a:gd name="connsiteX7" fmla="*/ 39864 w 43554"/>
                <a:gd name="connsiteY7" fmla="*/ 5435 h 42303"/>
                <a:gd name="connsiteX8" fmla="*/ 43528 w 43554"/>
                <a:gd name="connsiteY8" fmla="*/ 10177 h 42303"/>
                <a:gd name="connsiteX9" fmla="*/ 41457 w 43554"/>
                <a:gd name="connsiteY9" fmla="*/ 23054 h 42303"/>
                <a:gd name="connsiteX10" fmla="*/ 41482 w 43554"/>
                <a:gd name="connsiteY10" fmla="*/ 28035 h 42303"/>
                <a:gd name="connsiteX11" fmla="*/ 37520 w 43554"/>
                <a:gd name="connsiteY11" fmla="*/ 32868 h 42303"/>
                <a:gd name="connsiteX12" fmla="*/ 35550 w 43554"/>
                <a:gd name="connsiteY12" fmla="*/ 36666 h 42303"/>
                <a:gd name="connsiteX13" fmla="*/ 28641 w 43554"/>
                <a:gd name="connsiteY13" fmla="*/ 38762 h 42303"/>
                <a:gd name="connsiteX14" fmla="*/ 24972 w 43554"/>
                <a:gd name="connsiteY14" fmla="*/ 42052 h 42303"/>
                <a:gd name="connsiteX15" fmla="*/ 18867 w 43554"/>
                <a:gd name="connsiteY15" fmla="*/ 39907 h 42303"/>
                <a:gd name="connsiteX16" fmla="*/ 9814 w 43554"/>
                <a:gd name="connsiteY16" fmla="*/ 37206 h 42303"/>
                <a:gd name="connsiteX17" fmla="*/ 5851 w 43554"/>
                <a:gd name="connsiteY17" fmla="*/ 34353 h 42303"/>
                <a:gd name="connsiteX18" fmla="*/ 4462 w 43554"/>
                <a:gd name="connsiteY18" fmla="*/ 28773 h 42303"/>
                <a:gd name="connsiteX19" fmla="*/ 1342 w 43554"/>
                <a:gd name="connsiteY19" fmla="*/ 21858 h 42303"/>
                <a:gd name="connsiteX20" fmla="*/ 222 w 43554"/>
                <a:gd name="connsiteY20" fmla="*/ 15852 h 42303"/>
                <a:gd name="connsiteX0" fmla="*/ 39870 w 43554"/>
                <a:gd name="connsiteY0" fmla="*/ 5285 h 42303"/>
                <a:gd name="connsiteX1" fmla="*/ 39946 w 43554"/>
                <a:gd name="connsiteY1" fmla="*/ 6549 h 42303"/>
                <a:gd name="connsiteX2" fmla="*/ 30624 w 43554"/>
                <a:gd name="connsiteY2" fmla="*/ 3811 h 42303"/>
                <a:gd name="connsiteX3" fmla="*/ 31366 w 43554"/>
                <a:gd name="connsiteY3" fmla="*/ 2199 h 42303"/>
                <a:gd name="connsiteX4" fmla="*/ 23687 w 43554"/>
                <a:gd name="connsiteY4" fmla="*/ 4579 h 42303"/>
                <a:gd name="connsiteX5" fmla="*/ 24046 w 43554"/>
                <a:gd name="connsiteY5" fmla="*/ 3189 h 42303"/>
                <a:gd name="connsiteX6" fmla="*/ 15546 w 43554"/>
                <a:gd name="connsiteY6" fmla="*/ 5051 h 42303"/>
                <a:gd name="connsiteX7" fmla="*/ 16846 w 43554"/>
                <a:gd name="connsiteY7" fmla="*/ 6399 h 42303"/>
                <a:gd name="connsiteX0" fmla="*/ 222 w 43559"/>
                <a:gd name="connsiteY0" fmla="*/ 15852 h 42303"/>
                <a:gd name="connsiteX1" fmla="*/ 4706 w 43559"/>
                <a:gd name="connsiteY1" fmla="*/ 5856 h 42303"/>
                <a:gd name="connsiteX2" fmla="*/ 15551 w 43559"/>
                <a:gd name="connsiteY2" fmla="*/ 5061 h 42303"/>
                <a:gd name="connsiteX3" fmla="*/ 24002 w 43559"/>
                <a:gd name="connsiteY3" fmla="*/ 3291 h 42303"/>
                <a:gd name="connsiteX4" fmla="*/ 27295 w 43559"/>
                <a:gd name="connsiteY4" fmla="*/ 59 h 42303"/>
                <a:gd name="connsiteX5" fmla="*/ 31379 w 43559"/>
                <a:gd name="connsiteY5" fmla="*/ 2340 h 42303"/>
                <a:gd name="connsiteX6" fmla="*/ 37009 w 43559"/>
                <a:gd name="connsiteY6" fmla="*/ 549 h 42303"/>
                <a:gd name="connsiteX7" fmla="*/ 39864 w 43559"/>
                <a:gd name="connsiteY7" fmla="*/ 5435 h 42303"/>
                <a:gd name="connsiteX8" fmla="*/ 43528 w 43559"/>
                <a:gd name="connsiteY8" fmla="*/ 10177 h 42303"/>
                <a:gd name="connsiteX9" fmla="*/ 41457 w 43559"/>
                <a:gd name="connsiteY9" fmla="*/ 23054 h 42303"/>
                <a:gd name="connsiteX10" fmla="*/ 41482 w 43559"/>
                <a:gd name="connsiteY10" fmla="*/ 28035 h 42303"/>
                <a:gd name="connsiteX11" fmla="*/ 37520 w 43559"/>
                <a:gd name="connsiteY11" fmla="*/ 32868 h 42303"/>
                <a:gd name="connsiteX12" fmla="*/ 35550 w 43559"/>
                <a:gd name="connsiteY12" fmla="*/ 36666 h 42303"/>
                <a:gd name="connsiteX13" fmla="*/ 28641 w 43559"/>
                <a:gd name="connsiteY13" fmla="*/ 38762 h 42303"/>
                <a:gd name="connsiteX14" fmla="*/ 24972 w 43559"/>
                <a:gd name="connsiteY14" fmla="*/ 42052 h 42303"/>
                <a:gd name="connsiteX15" fmla="*/ 18867 w 43559"/>
                <a:gd name="connsiteY15" fmla="*/ 39907 h 42303"/>
                <a:gd name="connsiteX16" fmla="*/ 9814 w 43559"/>
                <a:gd name="connsiteY16" fmla="*/ 37206 h 42303"/>
                <a:gd name="connsiteX17" fmla="*/ 5851 w 43559"/>
                <a:gd name="connsiteY17" fmla="*/ 34353 h 42303"/>
                <a:gd name="connsiteX18" fmla="*/ 4462 w 43559"/>
                <a:gd name="connsiteY18" fmla="*/ 28773 h 42303"/>
                <a:gd name="connsiteX19" fmla="*/ 1342 w 43559"/>
                <a:gd name="connsiteY19" fmla="*/ 21858 h 42303"/>
                <a:gd name="connsiteX20" fmla="*/ 222 w 43559"/>
                <a:gd name="connsiteY20" fmla="*/ 15852 h 42303"/>
                <a:gd name="connsiteX0" fmla="*/ 39870 w 43559"/>
                <a:gd name="connsiteY0" fmla="*/ 5285 h 42303"/>
                <a:gd name="connsiteX1" fmla="*/ 39946 w 43559"/>
                <a:gd name="connsiteY1" fmla="*/ 6549 h 42303"/>
                <a:gd name="connsiteX2" fmla="*/ 30624 w 43559"/>
                <a:gd name="connsiteY2" fmla="*/ 3811 h 42303"/>
                <a:gd name="connsiteX3" fmla="*/ 31366 w 43559"/>
                <a:gd name="connsiteY3" fmla="*/ 2199 h 42303"/>
                <a:gd name="connsiteX4" fmla="*/ 23687 w 43559"/>
                <a:gd name="connsiteY4" fmla="*/ 4579 h 42303"/>
                <a:gd name="connsiteX5" fmla="*/ 24046 w 43559"/>
                <a:gd name="connsiteY5" fmla="*/ 3189 h 42303"/>
                <a:gd name="connsiteX6" fmla="*/ 15546 w 43559"/>
                <a:gd name="connsiteY6" fmla="*/ 5051 h 42303"/>
                <a:gd name="connsiteX7" fmla="*/ 16846 w 43559"/>
                <a:gd name="connsiteY7" fmla="*/ 6399 h 42303"/>
                <a:gd name="connsiteX0" fmla="*/ 222 w 42845"/>
                <a:gd name="connsiteY0" fmla="*/ 15852 h 42303"/>
                <a:gd name="connsiteX1" fmla="*/ 4706 w 42845"/>
                <a:gd name="connsiteY1" fmla="*/ 5856 h 42303"/>
                <a:gd name="connsiteX2" fmla="*/ 15551 w 42845"/>
                <a:gd name="connsiteY2" fmla="*/ 5061 h 42303"/>
                <a:gd name="connsiteX3" fmla="*/ 24002 w 42845"/>
                <a:gd name="connsiteY3" fmla="*/ 3291 h 42303"/>
                <a:gd name="connsiteX4" fmla="*/ 27295 w 42845"/>
                <a:gd name="connsiteY4" fmla="*/ 59 h 42303"/>
                <a:gd name="connsiteX5" fmla="*/ 31379 w 42845"/>
                <a:gd name="connsiteY5" fmla="*/ 2340 h 42303"/>
                <a:gd name="connsiteX6" fmla="*/ 37009 w 42845"/>
                <a:gd name="connsiteY6" fmla="*/ 549 h 42303"/>
                <a:gd name="connsiteX7" fmla="*/ 39864 w 42845"/>
                <a:gd name="connsiteY7" fmla="*/ 5435 h 42303"/>
                <a:gd name="connsiteX8" fmla="*/ 42792 w 42845"/>
                <a:gd name="connsiteY8" fmla="*/ 17897 h 42303"/>
                <a:gd name="connsiteX9" fmla="*/ 41457 w 42845"/>
                <a:gd name="connsiteY9" fmla="*/ 23054 h 42303"/>
                <a:gd name="connsiteX10" fmla="*/ 41482 w 42845"/>
                <a:gd name="connsiteY10" fmla="*/ 28035 h 42303"/>
                <a:gd name="connsiteX11" fmla="*/ 37520 w 42845"/>
                <a:gd name="connsiteY11" fmla="*/ 32868 h 42303"/>
                <a:gd name="connsiteX12" fmla="*/ 35550 w 42845"/>
                <a:gd name="connsiteY12" fmla="*/ 36666 h 42303"/>
                <a:gd name="connsiteX13" fmla="*/ 28641 w 42845"/>
                <a:gd name="connsiteY13" fmla="*/ 38762 h 42303"/>
                <a:gd name="connsiteX14" fmla="*/ 24972 w 42845"/>
                <a:gd name="connsiteY14" fmla="*/ 42052 h 42303"/>
                <a:gd name="connsiteX15" fmla="*/ 18867 w 42845"/>
                <a:gd name="connsiteY15" fmla="*/ 39907 h 42303"/>
                <a:gd name="connsiteX16" fmla="*/ 9814 w 42845"/>
                <a:gd name="connsiteY16" fmla="*/ 37206 h 42303"/>
                <a:gd name="connsiteX17" fmla="*/ 5851 w 42845"/>
                <a:gd name="connsiteY17" fmla="*/ 34353 h 42303"/>
                <a:gd name="connsiteX18" fmla="*/ 4462 w 42845"/>
                <a:gd name="connsiteY18" fmla="*/ 28773 h 42303"/>
                <a:gd name="connsiteX19" fmla="*/ 1342 w 42845"/>
                <a:gd name="connsiteY19" fmla="*/ 21858 h 42303"/>
                <a:gd name="connsiteX20" fmla="*/ 222 w 42845"/>
                <a:gd name="connsiteY20" fmla="*/ 15852 h 42303"/>
                <a:gd name="connsiteX0" fmla="*/ 39870 w 42845"/>
                <a:gd name="connsiteY0" fmla="*/ 5285 h 42303"/>
                <a:gd name="connsiteX1" fmla="*/ 39946 w 42845"/>
                <a:gd name="connsiteY1" fmla="*/ 6549 h 42303"/>
                <a:gd name="connsiteX2" fmla="*/ 30624 w 42845"/>
                <a:gd name="connsiteY2" fmla="*/ 3811 h 42303"/>
                <a:gd name="connsiteX3" fmla="*/ 31366 w 42845"/>
                <a:gd name="connsiteY3" fmla="*/ 2199 h 42303"/>
                <a:gd name="connsiteX4" fmla="*/ 23687 w 42845"/>
                <a:gd name="connsiteY4" fmla="*/ 4579 h 42303"/>
                <a:gd name="connsiteX5" fmla="*/ 24046 w 42845"/>
                <a:gd name="connsiteY5" fmla="*/ 3189 h 42303"/>
                <a:gd name="connsiteX6" fmla="*/ 15546 w 42845"/>
                <a:gd name="connsiteY6" fmla="*/ 5051 h 42303"/>
                <a:gd name="connsiteX7" fmla="*/ 16846 w 42845"/>
                <a:gd name="connsiteY7" fmla="*/ 6399 h 42303"/>
                <a:gd name="connsiteX0" fmla="*/ 222 w 42842"/>
                <a:gd name="connsiteY0" fmla="*/ 15852 h 42303"/>
                <a:gd name="connsiteX1" fmla="*/ 4706 w 42842"/>
                <a:gd name="connsiteY1" fmla="*/ 5856 h 42303"/>
                <a:gd name="connsiteX2" fmla="*/ 15551 w 42842"/>
                <a:gd name="connsiteY2" fmla="*/ 5061 h 42303"/>
                <a:gd name="connsiteX3" fmla="*/ 24002 w 42842"/>
                <a:gd name="connsiteY3" fmla="*/ 3291 h 42303"/>
                <a:gd name="connsiteX4" fmla="*/ 27295 w 42842"/>
                <a:gd name="connsiteY4" fmla="*/ 59 h 42303"/>
                <a:gd name="connsiteX5" fmla="*/ 31379 w 42842"/>
                <a:gd name="connsiteY5" fmla="*/ 2340 h 42303"/>
                <a:gd name="connsiteX6" fmla="*/ 37009 w 42842"/>
                <a:gd name="connsiteY6" fmla="*/ 549 h 42303"/>
                <a:gd name="connsiteX7" fmla="*/ 39864 w 42842"/>
                <a:gd name="connsiteY7" fmla="*/ 5435 h 42303"/>
                <a:gd name="connsiteX8" fmla="*/ 42792 w 42842"/>
                <a:gd name="connsiteY8" fmla="*/ 17897 h 42303"/>
                <a:gd name="connsiteX9" fmla="*/ 41457 w 42842"/>
                <a:gd name="connsiteY9" fmla="*/ 23054 h 42303"/>
                <a:gd name="connsiteX10" fmla="*/ 41482 w 42842"/>
                <a:gd name="connsiteY10" fmla="*/ 28035 h 42303"/>
                <a:gd name="connsiteX11" fmla="*/ 37520 w 42842"/>
                <a:gd name="connsiteY11" fmla="*/ 32868 h 42303"/>
                <a:gd name="connsiteX12" fmla="*/ 35550 w 42842"/>
                <a:gd name="connsiteY12" fmla="*/ 36666 h 42303"/>
                <a:gd name="connsiteX13" fmla="*/ 28641 w 42842"/>
                <a:gd name="connsiteY13" fmla="*/ 38762 h 42303"/>
                <a:gd name="connsiteX14" fmla="*/ 24972 w 42842"/>
                <a:gd name="connsiteY14" fmla="*/ 42052 h 42303"/>
                <a:gd name="connsiteX15" fmla="*/ 18867 w 42842"/>
                <a:gd name="connsiteY15" fmla="*/ 39907 h 42303"/>
                <a:gd name="connsiteX16" fmla="*/ 9814 w 42842"/>
                <a:gd name="connsiteY16" fmla="*/ 37206 h 42303"/>
                <a:gd name="connsiteX17" fmla="*/ 5851 w 42842"/>
                <a:gd name="connsiteY17" fmla="*/ 34353 h 42303"/>
                <a:gd name="connsiteX18" fmla="*/ 4462 w 42842"/>
                <a:gd name="connsiteY18" fmla="*/ 28773 h 42303"/>
                <a:gd name="connsiteX19" fmla="*/ 1342 w 42842"/>
                <a:gd name="connsiteY19" fmla="*/ 21858 h 42303"/>
                <a:gd name="connsiteX20" fmla="*/ 222 w 42842"/>
                <a:gd name="connsiteY20" fmla="*/ 15852 h 42303"/>
                <a:gd name="connsiteX0" fmla="*/ 39870 w 42842"/>
                <a:gd name="connsiteY0" fmla="*/ 5285 h 42303"/>
                <a:gd name="connsiteX1" fmla="*/ 39946 w 42842"/>
                <a:gd name="connsiteY1" fmla="*/ 6549 h 42303"/>
                <a:gd name="connsiteX2" fmla="*/ 30624 w 42842"/>
                <a:gd name="connsiteY2" fmla="*/ 3811 h 42303"/>
                <a:gd name="connsiteX3" fmla="*/ 31366 w 42842"/>
                <a:gd name="connsiteY3" fmla="*/ 2199 h 42303"/>
                <a:gd name="connsiteX4" fmla="*/ 23687 w 42842"/>
                <a:gd name="connsiteY4" fmla="*/ 4579 h 42303"/>
                <a:gd name="connsiteX5" fmla="*/ 24046 w 42842"/>
                <a:gd name="connsiteY5" fmla="*/ 3189 h 42303"/>
                <a:gd name="connsiteX6" fmla="*/ 15546 w 42842"/>
                <a:gd name="connsiteY6" fmla="*/ 5051 h 42303"/>
                <a:gd name="connsiteX7" fmla="*/ 16846 w 42842"/>
                <a:gd name="connsiteY7" fmla="*/ 6399 h 42303"/>
                <a:gd name="connsiteX0" fmla="*/ 222 w 42835"/>
                <a:gd name="connsiteY0" fmla="*/ 15852 h 42303"/>
                <a:gd name="connsiteX1" fmla="*/ 4706 w 42835"/>
                <a:gd name="connsiteY1" fmla="*/ 5856 h 42303"/>
                <a:gd name="connsiteX2" fmla="*/ 15551 w 42835"/>
                <a:gd name="connsiteY2" fmla="*/ 5061 h 42303"/>
                <a:gd name="connsiteX3" fmla="*/ 24002 w 42835"/>
                <a:gd name="connsiteY3" fmla="*/ 3291 h 42303"/>
                <a:gd name="connsiteX4" fmla="*/ 27295 w 42835"/>
                <a:gd name="connsiteY4" fmla="*/ 59 h 42303"/>
                <a:gd name="connsiteX5" fmla="*/ 31379 w 42835"/>
                <a:gd name="connsiteY5" fmla="*/ 2340 h 42303"/>
                <a:gd name="connsiteX6" fmla="*/ 37009 w 42835"/>
                <a:gd name="connsiteY6" fmla="*/ 549 h 42303"/>
                <a:gd name="connsiteX7" fmla="*/ 39864 w 42835"/>
                <a:gd name="connsiteY7" fmla="*/ 5435 h 42303"/>
                <a:gd name="connsiteX8" fmla="*/ 42792 w 42835"/>
                <a:gd name="connsiteY8" fmla="*/ 17897 h 42303"/>
                <a:gd name="connsiteX9" fmla="*/ 41457 w 42835"/>
                <a:gd name="connsiteY9" fmla="*/ 23054 h 42303"/>
                <a:gd name="connsiteX10" fmla="*/ 41482 w 42835"/>
                <a:gd name="connsiteY10" fmla="*/ 28035 h 42303"/>
                <a:gd name="connsiteX11" fmla="*/ 37520 w 42835"/>
                <a:gd name="connsiteY11" fmla="*/ 32868 h 42303"/>
                <a:gd name="connsiteX12" fmla="*/ 35550 w 42835"/>
                <a:gd name="connsiteY12" fmla="*/ 36666 h 42303"/>
                <a:gd name="connsiteX13" fmla="*/ 28641 w 42835"/>
                <a:gd name="connsiteY13" fmla="*/ 38762 h 42303"/>
                <a:gd name="connsiteX14" fmla="*/ 24972 w 42835"/>
                <a:gd name="connsiteY14" fmla="*/ 42052 h 42303"/>
                <a:gd name="connsiteX15" fmla="*/ 18867 w 42835"/>
                <a:gd name="connsiteY15" fmla="*/ 39907 h 42303"/>
                <a:gd name="connsiteX16" fmla="*/ 9814 w 42835"/>
                <a:gd name="connsiteY16" fmla="*/ 37206 h 42303"/>
                <a:gd name="connsiteX17" fmla="*/ 5851 w 42835"/>
                <a:gd name="connsiteY17" fmla="*/ 34353 h 42303"/>
                <a:gd name="connsiteX18" fmla="*/ 4462 w 42835"/>
                <a:gd name="connsiteY18" fmla="*/ 28773 h 42303"/>
                <a:gd name="connsiteX19" fmla="*/ 1342 w 42835"/>
                <a:gd name="connsiteY19" fmla="*/ 21858 h 42303"/>
                <a:gd name="connsiteX20" fmla="*/ 222 w 42835"/>
                <a:gd name="connsiteY20" fmla="*/ 15852 h 42303"/>
                <a:gd name="connsiteX0" fmla="*/ 39870 w 42835"/>
                <a:gd name="connsiteY0" fmla="*/ 5285 h 42303"/>
                <a:gd name="connsiteX1" fmla="*/ 39946 w 42835"/>
                <a:gd name="connsiteY1" fmla="*/ 6549 h 42303"/>
                <a:gd name="connsiteX2" fmla="*/ 30624 w 42835"/>
                <a:gd name="connsiteY2" fmla="*/ 3811 h 42303"/>
                <a:gd name="connsiteX3" fmla="*/ 31366 w 42835"/>
                <a:gd name="connsiteY3" fmla="*/ 2199 h 42303"/>
                <a:gd name="connsiteX4" fmla="*/ 23687 w 42835"/>
                <a:gd name="connsiteY4" fmla="*/ 4579 h 42303"/>
                <a:gd name="connsiteX5" fmla="*/ 24046 w 42835"/>
                <a:gd name="connsiteY5" fmla="*/ 3189 h 42303"/>
                <a:gd name="connsiteX6" fmla="*/ 15546 w 42835"/>
                <a:gd name="connsiteY6" fmla="*/ 5051 h 42303"/>
                <a:gd name="connsiteX7" fmla="*/ 16846 w 42835"/>
                <a:gd name="connsiteY7" fmla="*/ 6399 h 42303"/>
                <a:gd name="connsiteX0" fmla="*/ 222 w 43137"/>
                <a:gd name="connsiteY0" fmla="*/ 15852 h 42303"/>
                <a:gd name="connsiteX1" fmla="*/ 4706 w 43137"/>
                <a:gd name="connsiteY1" fmla="*/ 5856 h 42303"/>
                <a:gd name="connsiteX2" fmla="*/ 15551 w 43137"/>
                <a:gd name="connsiteY2" fmla="*/ 5061 h 42303"/>
                <a:gd name="connsiteX3" fmla="*/ 24002 w 43137"/>
                <a:gd name="connsiteY3" fmla="*/ 3291 h 42303"/>
                <a:gd name="connsiteX4" fmla="*/ 27295 w 43137"/>
                <a:gd name="connsiteY4" fmla="*/ 59 h 42303"/>
                <a:gd name="connsiteX5" fmla="*/ 31379 w 43137"/>
                <a:gd name="connsiteY5" fmla="*/ 2340 h 42303"/>
                <a:gd name="connsiteX6" fmla="*/ 37009 w 43137"/>
                <a:gd name="connsiteY6" fmla="*/ 549 h 42303"/>
                <a:gd name="connsiteX7" fmla="*/ 39864 w 43137"/>
                <a:gd name="connsiteY7" fmla="*/ 5435 h 42303"/>
                <a:gd name="connsiteX8" fmla="*/ 42892 w 43137"/>
                <a:gd name="connsiteY8" fmla="*/ 18634 h 42303"/>
                <a:gd name="connsiteX9" fmla="*/ 42792 w 43137"/>
                <a:gd name="connsiteY9" fmla="*/ 17897 h 42303"/>
                <a:gd name="connsiteX10" fmla="*/ 41457 w 43137"/>
                <a:gd name="connsiteY10" fmla="*/ 23054 h 42303"/>
                <a:gd name="connsiteX11" fmla="*/ 41482 w 43137"/>
                <a:gd name="connsiteY11" fmla="*/ 28035 h 42303"/>
                <a:gd name="connsiteX12" fmla="*/ 37520 w 43137"/>
                <a:gd name="connsiteY12" fmla="*/ 32868 h 42303"/>
                <a:gd name="connsiteX13" fmla="*/ 35550 w 43137"/>
                <a:gd name="connsiteY13" fmla="*/ 36666 h 42303"/>
                <a:gd name="connsiteX14" fmla="*/ 28641 w 43137"/>
                <a:gd name="connsiteY14" fmla="*/ 38762 h 42303"/>
                <a:gd name="connsiteX15" fmla="*/ 24972 w 43137"/>
                <a:gd name="connsiteY15" fmla="*/ 42052 h 42303"/>
                <a:gd name="connsiteX16" fmla="*/ 18867 w 43137"/>
                <a:gd name="connsiteY16" fmla="*/ 39907 h 42303"/>
                <a:gd name="connsiteX17" fmla="*/ 9814 w 43137"/>
                <a:gd name="connsiteY17" fmla="*/ 37206 h 42303"/>
                <a:gd name="connsiteX18" fmla="*/ 5851 w 43137"/>
                <a:gd name="connsiteY18" fmla="*/ 34353 h 42303"/>
                <a:gd name="connsiteX19" fmla="*/ 4462 w 43137"/>
                <a:gd name="connsiteY19" fmla="*/ 28773 h 42303"/>
                <a:gd name="connsiteX20" fmla="*/ 1342 w 43137"/>
                <a:gd name="connsiteY20" fmla="*/ 21858 h 42303"/>
                <a:gd name="connsiteX21" fmla="*/ 222 w 43137"/>
                <a:gd name="connsiteY21" fmla="*/ 15852 h 42303"/>
                <a:gd name="connsiteX0" fmla="*/ 39870 w 43137"/>
                <a:gd name="connsiteY0" fmla="*/ 5285 h 42303"/>
                <a:gd name="connsiteX1" fmla="*/ 39946 w 43137"/>
                <a:gd name="connsiteY1" fmla="*/ 6549 h 42303"/>
                <a:gd name="connsiteX2" fmla="*/ 30624 w 43137"/>
                <a:gd name="connsiteY2" fmla="*/ 3811 h 42303"/>
                <a:gd name="connsiteX3" fmla="*/ 31366 w 43137"/>
                <a:gd name="connsiteY3" fmla="*/ 2199 h 42303"/>
                <a:gd name="connsiteX4" fmla="*/ 23687 w 43137"/>
                <a:gd name="connsiteY4" fmla="*/ 4579 h 42303"/>
                <a:gd name="connsiteX5" fmla="*/ 24046 w 43137"/>
                <a:gd name="connsiteY5" fmla="*/ 3189 h 42303"/>
                <a:gd name="connsiteX6" fmla="*/ 15546 w 43137"/>
                <a:gd name="connsiteY6" fmla="*/ 5051 h 42303"/>
                <a:gd name="connsiteX7" fmla="*/ 16846 w 43137"/>
                <a:gd name="connsiteY7" fmla="*/ 6399 h 42303"/>
                <a:gd name="connsiteX0" fmla="*/ 222 w 43137"/>
                <a:gd name="connsiteY0" fmla="*/ 15852 h 42303"/>
                <a:gd name="connsiteX1" fmla="*/ 4706 w 43137"/>
                <a:gd name="connsiteY1" fmla="*/ 5856 h 42303"/>
                <a:gd name="connsiteX2" fmla="*/ 15551 w 43137"/>
                <a:gd name="connsiteY2" fmla="*/ 5061 h 42303"/>
                <a:gd name="connsiteX3" fmla="*/ 24002 w 43137"/>
                <a:gd name="connsiteY3" fmla="*/ 3291 h 42303"/>
                <a:gd name="connsiteX4" fmla="*/ 27295 w 43137"/>
                <a:gd name="connsiteY4" fmla="*/ 59 h 42303"/>
                <a:gd name="connsiteX5" fmla="*/ 31379 w 43137"/>
                <a:gd name="connsiteY5" fmla="*/ 2340 h 42303"/>
                <a:gd name="connsiteX6" fmla="*/ 37009 w 43137"/>
                <a:gd name="connsiteY6" fmla="*/ 549 h 42303"/>
                <a:gd name="connsiteX7" fmla="*/ 39864 w 43137"/>
                <a:gd name="connsiteY7" fmla="*/ 5435 h 42303"/>
                <a:gd name="connsiteX8" fmla="*/ 42892 w 43137"/>
                <a:gd name="connsiteY8" fmla="*/ 18634 h 42303"/>
                <a:gd name="connsiteX9" fmla="*/ 42792 w 43137"/>
                <a:gd name="connsiteY9" fmla="*/ 17897 h 42303"/>
                <a:gd name="connsiteX10" fmla="*/ 41457 w 43137"/>
                <a:gd name="connsiteY10" fmla="*/ 23054 h 42303"/>
                <a:gd name="connsiteX11" fmla="*/ 41482 w 43137"/>
                <a:gd name="connsiteY11" fmla="*/ 28035 h 42303"/>
                <a:gd name="connsiteX12" fmla="*/ 37520 w 43137"/>
                <a:gd name="connsiteY12" fmla="*/ 32868 h 42303"/>
                <a:gd name="connsiteX13" fmla="*/ 35550 w 43137"/>
                <a:gd name="connsiteY13" fmla="*/ 36666 h 42303"/>
                <a:gd name="connsiteX14" fmla="*/ 28641 w 43137"/>
                <a:gd name="connsiteY14" fmla="*/ 38762 h 42303"/>
                <a:gd name="connsiteX15" fmla="*/ 24972 w 43137"/>
                <a:gd name="connsiteY15" fmla="*/ 42052 h 42303"/>
                <a:gd name="connsiteX16" fmla="*/ 18867 w 43137"/>
                <a:gd name="connsiteY16" fmla="*/ 39907 h 42303"/>
                <a:gd name="connsiteX17" fmla="*/ 9814 w 43137"/>
                <a:gd name="connsiteY17" fmla="*/ 37206 h 42303"/>
                <a:gd name="connsiteX18" fmla="*/ 5851 w 43137"/>
                <a:gd name="connsiteY18" fmla="*/ 34353 h 42303"/>
                <a:gd name="connsiteX19" fmla="*/ 4462 w 43137"/>
                <a:gd name="connsiteY19" fmla="*/ 28773 h 42303"/>
                <a:gd name="connsiteX20" fmla="*/ 1342 w 43137"/>
                <a:gd name="connsiteY20" fmla="*/ 21858 h 42303"/>
                <a:gd name="connsiteX21" fmla="*/ 222 w 43137"/>
                <a:gd name="connsiteY21" fmla="*/ 15852 h 42303"/>
                <a:gd name="connsiteX0" fmla="*/ 39870 w 43137"/>
                <a:gd name="connsiteY0" fmla="*/ 5285 h 42303"/>
                <a:gd name="connsiteX1" fmla="*/ 37955 w 43137"/>
                <a:gd name="connsiteY1" fmla="*/ 8351 h 42303"/>
                <a:gd name="connsiteX2" fmla="*/ 30624 w 43137"/>
                <a:gd name="connsiteY2" fmla="*/ 3811 h 42303"/>
                <a:gd name="connsiteX3" fmla="*/ 31366 w 43137"/>
                <a:gd name="connsiteY3" fmla="*/ 2199 h 42303"/>
                <a:gd name="connsiteX4" fmla="*/ 23687 w 43137"/>
                <a:gd name="connsiteY4" fmla="*/ 4579 h 42303"/>
                <a:gd name="connsiteX5" fmla="*/ 24046 w 43137"/>
                <a:gd name="connsiteY5" fmla="*/ 3189 h 42303"/>
                <a:gd name="connsiteX6" fmla="*/ 15546 w 43137"/>
                <a:gd name="connsiteY6" fmla="*/ 5051 h 42303"/>
                <a:gd name="connsiteX7" fmla="*/ 16846 w 43137"/>
                <a:gd name="connsiteY7" fmla="*/ 6399 h 42303"/>
                <a:gd name="connsiteX0" fmla="*/ 222 w 43137"/>
                <a:gd name="connsiteY0" fmla="*/ 15852 h 42303"/>
                <a:gd name="connsiteX1" fmla="*/ 4706 w 43137"/>
                <a:gd name="connsiteY1" fmla="*/ 5856 h 42303"/>
                <a:gd name="connsiteX2" fmla="*/ 15551 w 43137"/>
                <a:gd name="connsiteY2" fmla="*/ 5061 h 42303"/>
                <a:gd name="connsiteX3" fmla="*/ 24002 w 43137"/>
                <a:gd name="connsiteY3" fmla="*/ 3291 h 42303"/>
                <a:gd name="connsiteX4" fmla="*/ 27295 w 43137"/>
                <a:gd name="connsiteY4" fmla="*/ 59 h 42303"/>
                <a:gd name="connsiteX5" fmla="*/ 31379 w 43137"/>
                <a:gd name="connsiteY5" fmla="*/ 2340 h 42303"/>
                <a:gd name="connsiteX6" fmla="*/ 37009 w 43137"/>
                <a:gd name="connsiteY6" fmla="*/ 549 h 42303"/>
                <a:gd name="connsiteX7" fmla="*/ 39864 w 43137"/>
                <a:gd name="connsiteY7" fmla="*/ 5435 h 42303"/>
                <a:gd name="connsiteX8" fmla="*/ 42892 w 43137"/>
                <a:gd name="connsiteY8" fmla="*/ 18634 h 42303"/>
                <a:gd name="connsiteX9" fmla="*/ 42792 w 43137"/>
                <a:gd name="connsiteY9" fmla="*/ 17897 h 42303"/>
                <a:gd name="connsiteX10" fmla="*/ 41457 w 43137"/>
                <a:gd name="connsiteY10" fmla="*/ 23054 h 42303"/>
                <a:gd name="connsiteX11" fmla="*/ 41482 w 43137"/>
                <a:gd name="connsiteY11" fmla="*/ 28035 h 42303"/>
                <a:gd name="connsiteX12" fmla="*/ 37520 w 43137"/>
                <a:gd name="connsiteY12" fmla="*/ 32868 h 42303"/>
                <a:gd name="connsiteX13" fmla="*/ 35550 w 43137"/>
                <a:gd name="connsiteY13" fmla="*/ 36666 h 42303"/>
                <a:gd name="connsiteX14" fmla="*/ 28641 w 43137"/>
                <a:gd name="connsiteY14" fmla="*/ 38762 h 42303"/>
                <a:gd name="connsiteX15" fmla="*/ 24972 w 43137"/>
                <a:gd name="connsiteY15" fmla="*/ 42052 h 42303"/>
                <a:gd name="connsiteX16" fmla="*/ 18867 w 43137"/>
                <a:gd name="connsiteY16" fmla="*/ 39907 h 42303"/>
                <a:gd name="connsiteX17" fmla="*/ 9814 w 43137"/>
                <a:gd name="connsiteY17" fmla="*/ 37206 h 42303"/>
                <a:gd name="connsiteX18" fmla="*/ 5851 w 43137"/>
                <a:gd name="connsiteY18" fmla="*/ 34353 h 42303"/>
                <a:gd name="connsiteX19" fmla="*/ 4462 w 43137"/>
                <a:gd name="connsiteY19" fmla="*/ 28773 h 42303"/>
                <a:gd name="connsiteX20" fmla="*/ 1342 w 43137"/>
                <a:gd name="connsiteY20" fmla="*/ 21858 h 42303"/>
                <a:gd name="connsiteX21" fmla="*/ 222 w 43137"/>
                <a:gd name="connsiteY21" fmla="*/ 15852 h 42303"/>
                <a:gd name="connsiteX0" fmla="*/ 38730 w 43137"/>
                <a:gd name="connsiteY0" fmla="*/ 6981 h 42303"/>
                <a:gd name="connsiteX1" fmla="*/ 37955 w 43137"/>
                <a:gd name="connsiteY1" fmla="*/ 8351 h 42303"/>
                <a:gd name="connsiteX2" fmla="*/ 30624 w 43137"/>
                <a:gd name="connsiteY2" fmla="*/ 3811 h 42303"/>
                <a:gd name="connsiteX3" fmla="*/ 31366 w 43137"/>
                <a:gd name="connsiteY3" fmla="*/ 2199 h 42303"/>
                <a:gd name="connsiteX4" fmla="*/ 23687 w 43137"/>
                <a:gd name="connsiteY4" fmla="*/ 4579 h 42303"/>
                <a:gd name="connsiteX5" fmla="*/ 24046 w 43137"/>
                <a:gd name="connsiteY5" fmla="*/ 3189 h 42303"/>
                <a:gd name="connsiteX6" fmla="*/ 15546 w 43137"/>
                <a:gd name="connsiteY6" fmla="*/ 5051 h 42303"/>
                <a:gd name="connsiteX7" fmla="*/ 16846 w 43137"/>
                <a:gd name="connsiteY7" fmla="*/ 6399 h 42303"/>
                <a:gd name="connsiteX0" fmla="*/ 222 w 43137"/>
                <a:gd name="connsiteY0" fmla="*/ 15852 h 42303"/>
                <a:gd name="connsiteX1" fmla="*/ 4706 w 43137"/>
                <a:gd name="connsiteY1" fmla="*/ 5856 h 42303"/>
                <a:gd name="connsiteX2" fmla="*/ 15551 w 43137"/>
                <a:gd name="connsiteY2" fmla="*/ 5061 h 42303"/>
                <a:gd name="connsiteX3" fmla="*/ 24002 w 43137"/>
                <a:gd name="connsiteY3" fmla="*/ 3291 h 42303"/>
                <a:gd name="connsiteX4" fmla="*/ 27295 w 43137"/>
                <a:gd name="connsiteY4" fmla="*/ 59 h 42303"/>
                <a:gd name="connsiteX5" fmla="*/ 31379 w 43137"/>
                <a:gd name="connsiteY5" fmla="*/ 2340 h 42303"/>
                <a:gd name="connsiteX6" fmla="*/ 37009 w 43137"/>
                <a:gd name="connsiteY6" fmla="*/ 549 h 42303"/>
                <a:gd name="connsiteX7" fmla="*/ 39864 w 43137"/>
                <a:gd name="connsiteY7" fmla="*/ 5435 h 42303"/>
                <a:gd name="connsiteX8" fmla="*/ 42892 w 43137"/>
                <a:gd name="connsiteY8" fmla="*/ 18634 h 42303"/>
                <a:gd name="connsiteX9" fmla="*/ 42792 w 43137"/>
                <a:gd name="connsiteY9" fmla="*/ 17897 h 42303"/>
                <a:gd name="connsiteX10" fmla="*/ 41457 w 43137"/>
                <a:gd name="connsiteY10" fmla="*/ 23054 h 42303"/>
                <a:gd name="connsiteX11" fmla="*/ 41482 w 43137"/>
                <a:gd name="connsiteY11" fmla="*/ 28035 h 42303"/>
                <a:gd name="connsiteX12" fmla="*/ 37520 w 43137"/>
                <a:gd name="connsiteY12" fmla="*/ 32868 h 42303"/>
                <a:gd name="connsiteX13" fmla="*/ 35550 w 43137"/>
                <a:gd name="connsiteY13" fmla="*/ 36666 h 42303"/>
                <a:gd name="connsiteX14" fmla="*/ 28641 w 43137"/>
                <a:gd name="connsiteY14" fmla="*/ 38762 h 42303"/>
                <a:gd name="connsiteX15" fmla="*/ 24972 w 43137"/>
                <a:gd name="connsiteY15" fmla="*/ 42052 h 42303"/>
                <a:gd name="connsiteX16" fmla="*/ 18867 w 43137"/>
                <a:gd name="connsiteY16" fmla="*/ 39907 h 42303"/>
                <a:gd name="connsiteX17" fmla="*/ 9814 w 43137"/>
                <a:gd name="connsiteY17" fmla="*/ 37206 h 42303"/>
                <a:gd name="connsiteX18" fmla="*/ 5851 w 43137"/>
                <a:gd name="connsiteY18" fmla="*/ 34353 h 42303"/>
                <a:gd name="connsiteX19" fmla="*/ 4462 w 43137"/>
                <a:gd name="connsiteY19" fmla="*/ 28773 h 42303"/>
                <a:gd name="connsiteX20" fmla="*/ 1342 w 43137"/>
                <a:gd name="connsiteY20" fmla="*/ 21858 h 42303"/>
                <a:gd name="connsiteX21" fmla="*/ 222 w 43137"/>
                <a:gd name="connsiteY21" fmla="*/ 15852 h 42303"/>
                <a:gd name="connsiteX0" fmla="*/ 30624 w 43137"/>
                <a:gd name="connsiteY0" fmla="*/ 3811 h 42303"/>
                <a:gd name="connsiteX1" fmla="*/ 31366 w 43137"/>
                <a:gd name="connsiteY1" fmla="*/ 2199 h 42303"/>
                <a:gd name="connsiteX2" fmla="*/ 23687 w 43137"/>
                <a:gd name="connsiteY2" fmla="*/ 4579 h 42303"/>
                <a:gd name="connsiteX3" fmla="*/ 24046 w 43137"/>
                <a:gd name="connsiteY3" fmla="*/ 3189 h 42303"/>
                <a:gd name="connsiteX4" fmla="*/ 15546 w 43137"/>
                <a:gd name="connsiteY4" fmla="*/ 5051 h 42303"/>
                <a:gd name="connsiteX5" fmla="*/ 16846 w 43137"/>
                <a:gd name="connsiteY5" fmla="*/ 6399 h 42303"/>
                <a:gd name="connsiteX0" fmla="*/ 222 w 43800"/>
                <a:gd name="connsiteY0" fmla="*/ 15871 h 42322"/>
                <a:gd name="connsiteX1" fmla="*/ 4706 w 43800"/>
                <a:gd name="connsiteY1" fmla="*/ 5875 h 42322"/>
                <a:gd name="connsiteX2" fmla="*/ 15551 w 43800"/>
                <a:gd name="connsiteY2" fmla="*/ 5080 h 42322"/>
                <a:gd name="connsiteX3" fmla="*/ 24002 w 43800"/>
                <a:gd name="connsiteY3" fmla="*/ 3310 h 42322"/>
                <a:gd name="connsiteX4" fmla="*/ 27295 w 43800"/>
                <a:gd name="connsiteY4" fmla="*/ 78 h 42322"/>
                <a:gd name="connsiteX5" fmla="*/ 31379 w 43800"/>
                <a:gd name="connsiteY5" fmla="*/ 2359 h 42322"/>
                <a:gd name="connsiteX6" fmla="*/ 37009 w 43800"/>
                <a:gd name="connsiteY6" fmla="*/ 568 h 42322"/>
                <a:gd name="connsiteX7" fmla="*/ 43550 w 43800"/>
                <a:gd name="connsiteY7" fmla="*/ 9636 h 42322"/>
                <a:gd name="connsiteX8" fmla="*/ 42892 w 43800"/>
                <a:gd name="connsiteY8" fmla="*/ 18653 h 42322"/>
                <a:gd name="connsiteX9" fmla="*/ 42792 w 43800"/>
                <a:gd name="connsiteY9" fmla="*/ 17916 h 42322"/>
                <a:gd name="connsiteX10" fmla="*/ 41457 w 43800"/>
                <a:gd name="connsiteY10" fmla="*/ 23073 h 42322"/>
                <a:gd name="connsiteX11" fmla="*/ 41482 w 43800"/>
                <a:gd name="connsiteY11" fmla="*/ 28054 h 42322"/>
                <a:gd name="connsiteX12" fmla="*/ 37520 w 43800"/>
                <a:gd name="connsiteY12" fmla="*/ 32887 h 42322"/>
                <a:gd name="connsiteX13" fmla="*/ 35550 w 43800"/>
                <a:gd name="connsiteY13" fmla="*/ 36685 h 42322"/>
                <a:gd name="connsiteX14" fmla="*/ 28641 w 43800"/>
                <a:gd name="connsiteY14" fmla="*/ 38781 h 42322"/>
                <a:gd name="connsiteX15" fmla="*/ 24972 w 43800"/>
                <a:gd name="connsiteY15" fmla="*/ 42071 h 42322"/>
                <a:gd name="connsiteX16" fmla="*/ 18867 w 43800"/>
                <a:gd name="connsiteY16" fmla="*/ 39926 h 42322"/>
                <a:gd name="connsiteX17" fmla="*/ 9814 w 43800"/>
                <a:gd name="connsiteY17" fmla="*/ 37225 h 42322"/>
                <a:gd name="connsiteX18" fmla="*/ 5851 w 43800"/>
                <a:gd name="connsiteY18" fmla="*/ 34372 h 42322"/>
                <a:gd name="connsiteX19" fmla="*/ 4462 w 43800"/>
                <a:gd name="connsiteY19" fmla="*/ 28792 h 42322"/>
                <a:gd name="connsiteX20" fmla="*/ 1342 w 43800"/>
                <a:gd name="connsiteY20" fmla="*/ 21877 h 42322"/>
                <a:gd name="connsiteX21" fmla="*/ 222 w 43800"/>
                <a:gd name="connsiteY21" fmla="*/ 15871 h 42322"/>
                <a:gd name="connsiteX0" fmla="*/ 30624 w 43800"/>
                <a:gd name="connsiteY0" fmla="*/ 3830 h 42322"/>
                <a:gd name="connsiteX1" fmla="*/ 31366 w 43800"/>
                <a:gd name="connsiteY1" fmla="*/ 2218 h 42322"/>
                <a:gd name="connsiteX2" fmla="*/ 23687 w 43800"/>
                <a:gd name="connsiteY2" fmla="*/ 4598 h 42322"/>
                <a:gd name="connsiteX3" fmla="*/ 24046 w 43800"/>
                <a:gd name="connsiteY3" fmla="*/ 3208 h 42322"/>
                <a:gd name="connsiteX4" fmla="*/ 15546 w 43800"/>
                <a:gd name="connsiteY4" fmla="*/ 5070 h 42322"/>
                <a:gd name="connsiteX5" fmla="*/ 16846 w 43800"/>
                <a:gd name="connsiteY5" fmla="*/ 6418 h 42322"/>
                <a:gd name="connsiteX0" fmla="*/ 222 w 43137"/>
                <a:gd name="connsiteY0" fmla="*/ 16335 h 42786"/>
                <a:gd name="connsiteX1" fmla="*/ 4706 w 43137"/>
                <a:gd name="connsiteY1" fmla="*/ 6339 h 42786"/>
                <a:gd name="connsiteX2" fmla="*/ 15551 w 43137"/>
                <a:gd name="connsiteY2" fmla="*/ 5544 h 42786"/>
                <a:gd name="connsiteX3" fmla="*/ 24002 w 43137"/>
                <a:gd name="connsiteY3" fmla="*/ 3774 h 42786"/>
                <a:gd name="connsiteX4" fmla="*/ 27295 w 43137"/>
                <a:gd name="connsiteY4" fmla="*/ 542 h 42786"/>
                <a:gd name="connsiteX5" fmla="*/ 31379 w 43137"/>
                <a:gd name="connsiteY5" fmla="*/ 2823 h 42786"/>
                <a:gd name="connsiteX6" fmla="*/ 37009 w 43137"/>
                <a:gd name="connsiteY6" fmla="*/ 1032 h 42786"/>
                <a:gd name="connsiteX7" fmla="*/ 42072 w 43137"/>
                <a:gd name="connsiteY7" fmla="*/ 16374 h 42786"/>
                <a:gd name="connsiteX8" fmla="*/ 42892 w 43137"/>
                <a:gd name="connsiteY8" fmla="*/ 19117 h 42786"/>
                <a:gd name="connsiteX9" fmla="*/ 42792 w 43137"/>
                <a:gd name="connsiteY9" fmla="*/ 18380 h 42786"/>
                <a:gd name="connsiteX10" fmla="*/ 41457 w 43137"/>
                <a:gd name="connsiteY10" fmla="*/ 23537 h 42786"/>
                <a:gd name="connsiteX11" fmla="*/ 41482 w 43137"/>
                <a:gd name="connsiteY11" fmla="*/ 28518 h 42786"/>
                <a:gd name="connsiteX12" fmla="*/ 37520 w 43137"/>
                <a:gd name="connsiteY12" fmla="*/ 33351 h 42786"/>
                <a:gd name="connsiteX13" fmla="*/ 35550 w 43137"/>
                <a:gd name="connsiteY13" fmla="*/ 37149 h 42786"/>
                <a:gd name="connsiteX14" fmla="*/ 28641 w 43137"/>
                <a:gd name="connsiteY14" fmla="*/ 39245 h 42786"/>
                <a:gd name="connsiteX15" fmla="*/ 24972 w 43137"/>
                <a:gd name="connsiteY15" fmla="*/ 42535 h 42786"/>
                <a:gd name="connsiteX16" fmla="*/ 18867 w 43137"/>
                <a:gd name="connsiteY16" fmla="*/ 40390 h 42786"/>
                <a:gd name="connsiteX17" fmla="*/ 9814 w 43137"/>
                <a:gd name="connsiteY17" fmla="*/ 37689 h 42786"/>
                <a:gd name="connsiteX18" fmla="*/ 5851 w 43137"/>
                <a:gd name="connsiteY18" fmla="*/ 34836 h 42786"/>
                <a:gd name="connsiteX19" fmla="*/ 4462 w 43137"/>
                <a:gd name="connsiteY19" fmla="*/ 29256 h 42786"/>
                <a:gd name="connsiteX20" fmla="*/ 1342 w 43137"/>
                <a:gd name="connsiteY20" fmla="*/ 22341 h 42786"/>
                <a:gd name="connsiteX21" fmla="*/ 222 w 43137"/>
                <a:gd name="connsiteY21" fmla="*/ 16335 h 42786"/>
                <a:gd name="connsiteX0" fmla="*/ 30624 w 43137"/>
                <a:gd name="connsiteY0" fmla="*/ 4294 h 42786"/>
                <a:gd name="connsiteX1" fmla="*/ 31366 w 43137"/>
                <a:gd name="connsiteY1" fmla="*/ 2682 h 42786"/>
                <a:gd name="connsiteX2" fmla="*/ 23687 w 43137"/>
                <a:gd name="connsiteY2" fmla="*/ 5062 h 42786"/>
                <a:gd name="connsiteX3" fmla="*/ 24046 w 43137"/>
                <a:gd name="connsiteY3" fmla="*/ 3672 h 42786"/>
                <a:gd name="connsiteX4" fmla="*/ 15546 w 43137"/>
                <a:gd name="connsiteY4" fmla="*/ 5534 h 42786"/>
                <a:gd name="connsiteX5" fmla="*/ 16846 w 43137"/>
                <a:gd name="connsiteY5" fmla="*/ 6882 h 42786"/>
                <a:gd name="connsiteX0" fmla="*/ 222 w 43137"/>
                <a:gd name="connsiteY0" fmla="*/ 16019 h 42470"/>
                <a:gd name="connsiteX1" fmla="*/ 4706 w 43137"/>
                <a:gd name="connsiteY1" fmla="*/ 6023 h 42470"/>
                <a:gd name="connsiteX2" fmla="*/ 15551 w 43137"/>
                <a:gd name="connsiteY2" fmla="*/ 5228 h 42470"/>
                <a:gd name="connsiteX3" fmla="*/ 24002 w 43137"/>
                <a:gd name="connsiteY3" fmla="*/ 3458 h 42470"/>
                <a:gd name="connsiteX4" fmla="*/ 27295 w 43137"/>
                <a:gd name="connsiteY4" fmla="*/ 226 h 42470"/>
                <a:gd name="connsiteX5" fmla="*/ 31379 w 43137"/>
                <a:gd name="connsiteY5" fmla="*/ 2507 h 42470"/>
                <a:gd name="connsiteX6" fmla="*/ 37009 w 43137"/>
                <a:gd name="connsiteY6" fmla="*/ 716 h 42470"/>
                <a:gd name="connsiteX7" fmla="*/ 41769 w 43137"/>
                <a:gd name="connsiteY7" fmla="*/ 11781 h 42470"/>
                <a:gd name="connsiteX8" fmla="*/ 42892 w 43137"/>
                <a:gd name="connsiteY8" fmla="*/ 18801 h 42470"/>
                <a:gd name="connsiteX9" fmla="*/ 42792 w 43137"/>
                <a:gd name="connsiteY9" fmla="*/ 18064 h 42470"/>
                <a:gd name="connsiteX10" fmla="*/ 41457 w 43137"/>
                <a:gd name="connsiteY10" fmla="*/ 23221 h 42470"/>
                <a:gd name="connsiteX11" fmla="*/ 41482 w 43137"/>
                <a:gd name="connsiteY11" fmla="*/ 28202 h 42470"/>
                <a:gd name="connsiteX12" fmla="*/ 37520 w 43137"/>
                <a:gd name="connsiteY12" fmla="*/ 33035 h 42470"/>
                <a:gd name="connsiteX13" fmla="*/ 35550 w 43137"/>
                <a:gd name="connsiteY13" fmla="*/ 36833 h 42470"/>
                <a:gd name="connsiteX14" fmla="*/ 28641 w 43137"/>
                <a:gd name="connsiteY14" fmla="*/ 38929 h 42470"/>
                <a:gd name="connsiteX15" fmla="*/ 24972 w 43137"/>
                <a:gd name="connsiteY15" fmla="*/ 42219 h 42470"/>
                <a:gd name="connsiteX16" fmla="*/ 18867 w 43137"/>
                <a:gd name="connsiteY16" fmla="*/ 40074 h 42470"/>
                <a:gd name="connsiteX17" fmla="*/ 9814 w 43137"/>
                <a:gd name="connsiteY17" fmla="*/ 37373 h 42470"/>
                <a:gd name="connsiteX18" fmla="*/ 5851 w 43137"/>
                <a:gd name="connsiteY18" fmla="*/ 34520 h 42470"/>
                <a:gd name="connsiteX19" fmla="*/ 4462 w 43137"/>
                <a:gd name="connsiteY19" fmla="*/ 28940 h 42470"/>
                <a:gd name="connsiteX20" fmla="*/ 1342 w 43137"/>
                <a:gd name="connsiteY20" fmla="*/ 22025 h 42470"/>
                <a:gd name="connsiteX21" fmla="*/ 222 w 43137"/>
                <a:gd name="connsiteY21" fmla="*/ 16019 h 42470"/>
                <a:gd name="connsiteX0" fmla="*/ 30624 w 43137"/>
                <a:gd name="connsiteY0" fmla="*/ 3978 h 42470"/>
                <a:gd name="connsiteX1" fmla="*/ 31366 w 43137"/>
                <a:gd name="connsiteY1" fmla="*/ 2366 h 42470"/>
                <a:gd name="connsiteX2" fmla="*/ 23687 w 43137"/>
                <a:gd name="connsiteY2" fmla="*/ 4746 h 42470"/>
                <a:gd name="connsiteX3" fmla="*/ 24046 w 43137"/>
                <a:gd name="connsiteY3" fmla="*/ 3356 h 42470"/>
                <a:gd name="connsiteX4" fmla="*/ 15546 w 43137"/>
                <a:gd name="connsiteY4" fmla="*/ 5218 h 42470"/>
                <a:gd name="connsiteX5" fmla="*/ 16846 w 43137"/>
                <a:gd name="connsiteY5" fmla="*/ 6566 h 42470"/>
                <a:gd name="connsiteX0" fmla="*/ 222 w 43137"/>
                <a:gd name="connsiteY0" fmla="*/ 16019 h 42470"/>
                <a:gd name="connsiteX1" fmla="*/ 4706 w 43137"/>
                <a:gd name="connsiteY1" fmla="*/ 6023 h 42470"/>
                <a:gd name="connsiteX2" fmla="*/ 15551 w 43137"/>
                <a:gd name="connsiteY2" fmla="*/ 5228 h 42470"/>
                <a:gd name="connsiteX3" fmla="*/ 24002 w 43137"/>
                <a:gd name="connsiteY3" fmla="*/ 3458 h 42470"/>
                <a:gd name="connsiteX4" fmla="*/ 27295 w 43137"/>
                <a:gd name="connsiteY4" fmla="*/ 226 h 42470"/>
                <a:gd name="connsiteX5" fmla="*/ 31379 w 43137"/>
                <a:gd name="connsiteY5" fmla="*/ 2507 h 42470"/>
                <a:gd name="connsiteX6" fmla="*/ 37009 w 43137"/>
                <a:gd name="connsiteY6" fmla="*/ 716 h 42470"/>
                <a:gd name="connsiteX7" fmla="*/ 41769 w 43137"/>
                <a:gd name="connsiteY7" fmla="*/ 11781 h 42470"/>
                <a:gd name="connsiteX8" fmla="*/ 42892 w 43137"/>
                <a:gd name="connsiteY8" fmla="*/ 18801 h 42470"/>
                <a:gd name="connsiteX9" fmla="*/ 42792 w 43137"/>
                <a:gd name="connsiteY9" fmla="*/ 18064 h 42470"/>
                <a:gd name="connsiteX10" fmla="*/ 41457 w 43137"/>
                <a:gd name="connsiteY10" fmla="*/ 23221 h 42470"/>
                <a:gd name="connsiteX11" fmla="*/ 41482 w 43137"/>
                <a:gd name="connsiteY11" fmla="*/ 28202 h 42470"/>
                <a:gd name="connsiteX12" fmla="*/ 37520 w 43137"/>
                <a:gd name="connsiteY12" fmla="*/ 33035 h 42470"/>
                <a:gd name="connsiteX13" fmla="*/ 35550 w 43137"/>
                <a:gd name="connsiteY13" fmla="*/ 36833 h 42470"/>
                <a:gd name="connsiteX14" fmla="*/ 28641 w 43137"/>
                <a:gd name="connsiteY14" fmla="*/ 38929 h 42470"/>
                <a:gd name="connsiteX15" fmla="*/ 24972 w 43137"/>
                <a:gd name="connsiteY15" fmla="*/ 42219 h 42470"/>
                <a:gd name="connsiteX16" fmla="*/ 18867 w 43137"/>
                <a:gd name="connsiteY16" fmla="*/ 40074 h 42470"/>
                <a:gd name="connsiteX17" fmla="*/ 9814 w 43137"/>
                <a:gd name="connsiteY17" fmla="*/ 37373 h 42470"/>
                <a:gd name="connsiteX18" fmla="*/ 5851 w 43137"/>
                <a:gd name="connsiteY18" fmla="*/ 34520 h 42470"/>
                <a:gd name="connsiteX19" fmla="*/ 4462 w 43137"/>
                <a:gd name="connsiteY19" fmla="*/ 28940 h 42470"/>
                <a:gd name="connsiteX20" fmla="*/ 1342 w 43137"/>
                <a:gd name="connsiteY20" fmla="*/ 22025 h 42470"/>
                <a:gd name="connsiteX21" fmla="*/ 222 w 43137"/>
                <a:gd name="connsiteY21" fmla="*/ 16019 h 42470"/>
                <a:gd name="connsiteX0" fmla="*/ 30624 w 43137"/>
                <a:gd name="connsiteY0" fmla="*/ 3978 h 42470"/>
                <a:gd name="connsiteX1" fmla="*/ 31366 w 43137"/>
                <a:gd name="connsiteY1" fmla="*/ 2366 h 42470"/>
                <a:gd name="connsiteX2" fmla="*/ 23687 w 43137"/>
                <a:gd name="connsiteY2" fmla="*/ 4746 h 42470"/>
                <a:gd name="connsiteX3" fmla="*/ 24046 w 43137"/>
                <a:gd name="connsiteY3" fmla="*/ 3356 h 42470"/>
                <a:gd name="connsiteX4" fmla="*/ 15546 w 43137"/>
                <a:gd name="connsiteY4" fmla="*/ 5218 h 42470"/>
                <a:gd name="connsiteX5" fmla="*/ 16846 w 43137"/>
                <a:gd name="connsiteY5" fmla="*/ 6566 h 42470"/>
                <a:gd name="connsiteX0" fmla="*/ 222 w 43137"/>
                <a:gd name="connsiteY0" fmla="*/ 16301 h 42752"/>
                <a:gd name="connsiteX1" fmla="*/ 4706 w 43137"/>
                <a:gd name="connsiteY1" fmla="*/ 6305 h 42752"/>
                <a:gd name="connsiteX2" fmla="*/ 15551 w 43137"/>
                <a:gd name="connsiteY2" fmla="*/ 5510 h 42752"/>
                <a:gd name="connsiteX3" fmla="*/ 24002 w 43137"/>
                <a:gd name="connsiteY3" fmla="*/ 3740 h 42752"/>
                <a:gd name="connsiteX4" fmla="*/ 27295 w 43137"/>
                <a:gd name="connsiteY4" fmla="*/ 508 h 42752"/>
                <a:gd name="connsiteX5" fmla="*/ 31379 w 43137"/>
                <a:gd name="connsiteY5" fmla="*/ 2789 h 42752"/>
                <a:gd name="connsiteX6" fmla="*/ 37009 w 43137"/>
                <a:gd name="connsiteY6" fmla="*/ 998 h 42752"/>
                <a:gd name="connsiteX7" fmla="*/ 43063 w 43137"/>
                <a:gd name="connsiteY7" fmla="*/ 15882 h 42752"/>
                <a:gd name="connsiteX8" fmla="*/ 42892 w 43137"/>
                <a:gd name="connsiteY8" fmla="*/ 19083 h 42752"/>
                <a:gd name="connsiteX9" fmla="*/ 42792 w 43137"/>
                <a:gd name="connsiteY9" fmla="*/ 18346 h 42752"/>
                <a:gd name="connsiteX10" fmla="*/ 41457 w 43137"/>
                <a:gd name="connsiteY10" fmla="*/ 23503 h 42752"/>
                <a:gd name="connsiteX11" fmla="*/ 41482 w 43137"/>
                <a:gd name="connsiteY11" fmla="*/ 28484 h 42752"/>
                <a:gd name="connsiteX12" fmla="*/ 37520 w 43137"/>
                <a:gd name="connsiteY12" fmla="*/ 33317 h 42752"/>
                <a:gd name="connsiteX13" fmla="*/ 35550 w 43137"/>
                <a:gd name="connsiteY13" fmla="*/ 37115 h 42752"/>
                <a:gd name="connsiteX14" fmla="*/ 28641 w 43137"/>
                <a:gd name="connsiteY14" fmla="*/ 39211 h 42752"/>
                <a:gd name="connsiteX15" fmla="*/ 24972 w 43137"/>
                <a:gd name="connsiteY15" fmla="*/ 42501 h 42752"/>
                <a:gd name="connsiteX16" fmla="*/ 18867 w 43137"/>
                <a:gd name="connsiteY16" fmla="*/ 40356 h 42752"/>
                <a:gd name="connsiteX17" fmla="*/ 9814 w 43137"/>
                <a:gd name="connsiteY17" fmla="*/ 37655 h 42752"/>
                <a:gd name="connsiteX18" fmla="*/ 5851 w 43137"/>
                <a:gd name="connsiteY18" fmla="*/ 34802 h 42752"/>
                <a:gd name="connsiteX19" fmla="*/ 4462 w 43137"/>
                <a:gd name="connsiteY19" fmla="*/ 29222 h 42752"/>
                <a:gd name="connsiteX20" fmla="*/ 1342 w 43137"/>
                <a:gd name="connsiteY20" fmla="*/ 22307 h 42752"/>
                <a:gd name="connsiteX21" fmla="*/ 222 w 43137"/>
                <a:gd name="connsiteY21" fmla="*/ 16301 h 42752"/>
                <a:gd name="connsiteX0" fmla="*/ 30624 w 43137"/>
                <a:gd name="connsiteY0" fmla="*/ 4260 h 42752"/>
                <a:gd name="connsiteX1" fmla="*/ 31366 w 43137"/>
                <a:gd name="connsiteY1" fmla="*/ 2648 h 42752"/>
                <a:gd name="connsiteX2" fmla="*/ 23687 w 43137"/>
                <a:gd name="connsiteY2" fmla="*/ 5028 h 42752"/>
                <a:gd name="connsiteX3" fmla="*/ 24046 w 43137"/>
                <a:gd name="connsiteY3" fmla="*/ 3638 h 42752"/>
                <a:gd name="connsiteX4" fmla="*/ 15546 w 43137"/>
                <a:gd name="connsiteY4" fmla="*/ 5500 h 42752"/>
                <a:gd name="connsiteX5" fmla="*/ 16846 w 43137"/>
                <a:gd name="connsiteY5" fmla="*/ 6848 h 42752"/>
                <a:gd name="connsiteX0" fmla="*/ 222 w 43137"/>
                <a:gd name="connsiteY0" fmla="*/ 16290 h 42741"/>
                <a:gd name="connsiteX1" fmla="*/ 4706 w 43137"/>
                <a:gd name="connsiteY1" fmla="*/ 6294 h 42741"/>
                <a:gd name="connsiteX2" fmla="*/ 15551 w 43137"/>
                <a:gd name="connsiteY2" fmla="*/ 5499 h 42741"/>
                <a:gd name="connsiteX3" fmla="*/ 24002 w 43137"/>
                <a:gd name="connsiteY3" fmla="*/ 3729 h 42741"/>
                <a:gd name="connsiteX4" fmla="*/ 27295 w 43137"/>
                <a:gd name="connsiteY4" fmla="*/ 497 h 42741"/>
                <a:gd name="connsiteX5" fmla="*/ 31379 w 43137"/>
                <a:gd name="connsiteY5" fmla="*/ 2778 h 42741"/>
                <a:gd name="connsiteX6" fmla="*/ 37009 w 43137"/>
                <a:gd name="connsiteY6" fmla="*/ 987 h 42741"/>
                <a:gd name="connsiteX7" fmla="*/ 41932 w 43137"/>
                <a:gd name="connsiteY7" fmla="*/ 15716 h 42741"/>
                <a:gd name="connsiteX8" fmla="*/ 42892 w 43137"/>
                <a:gd name="connsiteY8" fmla="*/ 19072 h 42741"/>
                <a:gd name="connsiteX9" fmla="*/ 42792 w 43137"/>
                <a:gd name="connsiteY9" fmla="*/ 18335 h 42741"/>
                <a:gd name="connsiteX10" fmla="*/ 41457 w 43137"/>
                <a:gd name="connsiteY10" fmla="*/ 23492 h 42741"/>
                <a:gd name="connsiteX11" fmla="*/ 41482 w 43137"/>
                <a:gd name="connsiteY11" fmla="*/ 28473 h 42741"/>
                <a:gd name="connsiteX12" fmla="*/ 37520 w 43137"/>
                <a:gd name="connsiteY12" fmla="*/ 33306 h 42741"/>
                <a:gd name="connsiteX13" fmla="*/ 35550 w 43137"/>
                <a:gd name="connsiteY13" fmla="*/ 37104 h 42741"/>
                <a:gd name="connsiteX14" fmla="*/ 28641 w 43137"/>
                <a:gd name="connsiteY14" fmla="*/ 39200 h 42741"/>
                <a:gd name="connsiteX15" fmla="*/ 24972 w 43137"/>
                <a:gd name="connsiteY15" fmla="*/ 42490 h 42741"/>
                <a:gd name="connsiteX16" fmla="*/ 18867 w 43137"/>
                <a:gd name="connsiteY16" fmla="*/ 40345 h 42741"/>
                <a:gd name="connsiteX17" fmla="*/ 9814 w 43137"/>
                <a:gd name="connsiteY17" fmla="*/ 37644 h 42741"/>
                <a:gd name="connsiteX18" fmla="*/ 5851 w 43137"/>
                <a:gd name="connsiteY18" fmla="*/ 34791 h 42741"/>
                <a:gd name="connsiteX19" fmla="*/ 4462 w 43137"/>
                <a:gd name="connsiteY19" fmla="*/ 29211 h 42741"/>
                <a:gd name="connsiteX20" fmla="*/ 1342 w 43137"/>
                <a:gd name="connsiteY20" fmla="*/ 22296 h 42741"/>
                <a:gd name="connsiteX21" fmla="*/ 222 w 43137"/>
                <a:gd name="connsiteY21" fmla="*/ 16290 h 42741"/>
                <a:gd name="connsiteX0" fmla="*/ 30624 w 43137"/>
                <a:gd name="connsiteY0" fmla="*/ 4249 h 42741"/>
                <a:gd name="connsiteX1" fmla="*/ 31366 w 43137"/>
                <a:gd name="connsiteY1" fmla="*/ 2637 h 42741"/>
                <a:gd name="connsiteX2" fmla="*/ 23687 w 43137"/>
                <a:gd name="connsiteY2" fmla="*/ 5017 h 42741"/>
                <a:gd name="connsiteX3" fmla="*/ 24046 w 43137"/>
                <a:gd name="connsiteY3" fmla="*/ 3627 h 42741"/>
                <a:gd name="connsiteX4" fmla="*/ 15546 w 43137"/>
                <a:gd name="connsiteY4" fmla="*/ 5489 h 42741"/>
                <a:gd name="connsiteX5" fmla="*/ 16846 w 43137"/>
                <a:gd name="connsiteY5" fmla="*/ 6837 h 42741"/>
                <a:gd name="connsiteX0" fmla="*/ 222 w 44303"/>
                <a:gd name="connsiteY0" fmla="*/ 16290 h 42741"/>
                <a:gd name="connsiteX1" fmla="*/ 4706 w 44303"/>
                <a:gd name="connsiteY1" fmla="*/ 6294 h 42741"/>
                <a:gd name="connsiteX2" fmla="*/ 15551 w 44303"/>
                <a:gd name="connsiteY2" fmla="*/ 5499 h 42741"/>
                <a:gd name="connsiteX3" fmla="*/ 24002 w 44303"/>
                <a:gd name="connsiteY3" fmla="*/ 3729 h 42741"/>
                <a:gd name="connsiteX4" fmla="*/ 27295 w 44303"/>
                <a:gd name="connsiteY4" fmla="*/ 497 h 42741"/>
                <a:gd name="connsiteX5" fmla="*/ 31379 w 44303"/>
                <a:gd name="connsiteY5" fmla="*/ 2778 h 42741"/>
                <a:gd name="connsiteX6" fmla="*/ 37009 w 44303"/>
                <a:gd name="connsiteY6" fmla="*/ 987 h 42741"/>
                <a:gd name="connsiteX7" fmla="*/ 41932 w 44303"/>
                <a:gd name="connsiteY7" fmla="*/ 15716 h 42741"/>
                <a:gd name="connsiteX8" fmla="*/ 44204 w 44303"/>
                <a:gd name="connsiteY8" fmla="*/ 20153 h 42741"/>
                <a:gd name="connsiteX9" fmla="*/ 42792 w 44303"/>
                <a:gd name="connsiteY9" fmla="*/ 18335 h 42741"/>
                <a:gd name="connsiteX10" fmla="*/ 41457 w 44303"/>
                <a:gd name="connsiteY10" fmla="*/ 23492 h 42741"/>
                <a:gd name="connsiteX11" fmla="*/ 41482 w 44303"/>
                <a:gd name="connsiteY11" fmla="*/ 28473 h 42741"/>
                <a:gd name="connsiteX12" fmla="*/ 37520 w 44303"/>
                <a:gd name="connsiteY12" fmla="*/ 33306 h 42741"/>
                <a:gd name="connsiteX13" fmla="*/ 35550 w 44303"/>
                <a:gd name="connsiteY13" fmla="*/ 37104 h 42741"/>
                <a:gd name="connsiteX14" fmla="*/ 28641 w 44303"/>
                <a:gd name="connsiteY14" fmla="*/ 39200 h 42741"/>
                <a:gd name="connsiteX15" fmla="*/ 24972 w 44303"/>
                <a:gd name="connsiteY15" fmla="*/ 42490 h 42741"/>
                <a:gd name="connsiteX16" fmla="*/ 18867 w 44303"/>
                <a:gd name="connsiteY16" fmla="*/ 40345 h 42741"/>
                <a:gd name="connsiteX17" fmla="*/ 9814 w 44303"/>
                <a:gd name="connsiteY17" fmla="*/ 37644 h 42741"/>
                <a:gd name="connsiteX18" fmla="*/ 5851 w 44303"/>
                <a:gd name="connsiteY18" fmla="*/ 34791 h 42741"/>
                <a:gd name="connsiteX19" fmla="*/ 4462 w 44303"/>
                <a:gd name="connsiteY19" fmla="*/ 29211 h 42741"/>
                <a:gd name="connsiteX20" fmla="*/ 1342 w 44303"/>
                <a:gd name="connsiteY20" fmla="*/ 22296 h 42741"/>
                <a:gd name="connsiteX21" fmla="*/ 222 w 44303"/>
                <a:gd name="connsiteY21" fmla="*/ 16290 h 42741"/>
                <a:gd name="connsiteX0" fmla="*/ 30624 w 44303"/>
                <a:gd name="connsiteY0" fmla="*/ 4249 h 42741"/>
                <a:gd name="connsiteX1" fmla="*/ 31366 w 44303"/>
                <a:gd name="connsiteY1" fmla="*/ 2637 h 42741"/>
                <a:gd name="connsiteX2" fmla="*/ 23687 w 44303"/>
                <a:gd name="connsiteY2" fmla="*/ 5017 h 42741"/>
                <a:gd name="connsiteX3" fmla="*/ 24046 w 44303"/>
                <a:gd name="connsiteY3" fmla="*/ 3627 h 42741"/>
                <a:gd name="connsiteX4" fmla="*/ 15546 w 44303"/>
                <a:gd name="connsiteY4" fmla="*/ 5489 h 42741"/>
                <a:gd name="connsiteX5" fmla="*/ 16846 w 44303"/>
                <a:gd name="connsiteY5" fmla="*/ 6837 h 42741"/>
                <a:gd name="connsiteX0" fmla="*/ 222 w 44301"/>
                <a:gd name="connsiteY0" fmla="*/ 16290 h 42741"/>
                <a:gd name="connsiteX1" fmla="*/ 4706 w 44301"/>
                <a:gd name="connsiteY1" fmla="*/ 6294 h 42741"/>
                <a:gd name="connsiteX2" fmla="*/ 15551 w 44301"/>
                <a:gd name="connsiteY2" fmla="*/ 5499 h 42741"/>
                <a:gd name="connsiteX3" fmla="*/ 24002 w 44301"/>
                <a:gd name="connsiteY3" fmla="*/ 3729 h 42741"/>
                <a:gd name="connsiteX4" fmla="*/ 27295 w 44301"/>
                <a:gd name="connsiteY4" fmla="*/ 497 h 42741"/>
                <a:gd name="connsiteX5" fmla="*/ 31379 w 44301"/>
                <a:gd name="connsiteY5" fmla="*/ 2778 h 42741"/>
                <a:gd name="connsiteX6" fmla="*/ 37009 w 44301"/>
                <a:gd name="connsiteY6" fmla="*/ 987 h 42741"/>
                <a:gd name="connsiteX7" fmla="*/ 41932 w 44301"/>
                <a:gd name="connsiteY7" fmla="*/ 15716 h 42741"/>
                <a:gd name="connsiteX8" fmla="*/ 44204 w 44301"/>
                <a:gd name="connsiteY8" fmla="*/ 20153 h 42741"/>
                <a:gd name="connsiteX9" fmla="*/ 42754 w 44301"/>
                <a:gd name="connsiteY9" fmla="*/ 20917 h 42741"/>
                <a:gd name="connsiteX10" fmla="*/ 41457 w 44301"/>
                <a:gd name="connsiteY10" fmla="*/ 23492 h 42741"/>
                <a:gd name="connsiteX11" fmla="*/ 41482 w 44301"/>
                <a:gd name="connsiteY11" fmla="*/ 28473 h 42741"/>
                <a:gd name="connsiteX12" fmla="*/ 37520 w 44301"/>
                <a:gd name="connsiteY12" fmla="*/ 33306 h 42741"/>
                <a:gd name="connsiteX13" fmla="*/ 35550 w 44301"/>
                <a:gd name="connsiteY13" fmla="*/ 37104 h 42741"/>
                <a:gd name="connsiteX14" fmla="*/ 28641 w 44301"/>
                <a:gd name="connsiteY14" fmla="*/ 39200 h 42741"/>
                <a:gd name="connsiteX15" fmla="*/ 24972 w 44301"/>
                <a:gd name="connsiteY15" fmla="*/ 42490 h 42741"/>
                <a:gd name="connsiteX16" fmla="*/ 18867 w 44301"/>
                <a:gd name="connsiteY16" fmla="*/ 40345 h 42741"/>
                <a:gd name="connsiteX17" fmla="*/ 9814 w 44301"/>
                <a:gd name="connsiteY17" fmla="*/ 37644 h 42741"/>
                <a:gd name="connsiteX18" fmla="*/ 5851 w 44301"/>
                <a:gd name="connsiteY18" fmla="*/ 34791 h 42741"/>
                <a:gd name="connsiteX19" fmla="*/ 4462 w 44301"/>
                <a:gd name="connsiteY19" fmla="*/ 29211 h 42741"/>
                <a:gd name="connsiteX20" fmla="*/ 1342 w 44301"/>
                <a:gd name="connsiteY20" fmla="*/ 22296 h 42741"/>
                <a:gd name="connsiteX21" fmla="*/ 222 w 44301"/>
                <a:gd name="connsiteY21" fmla="*/ 16290 h 42741"/>
                <a:gd name="connsiteX0" fmla="*/ 30624 w 44301"/>
                <a:gd name="connsiteY0" fmla="*/ 4249 h 42741"/>
                <a:gd name="connsiteX1" fmla="*/ 31366 w 44301"/>
                <a:gd name="connsiteY1" fmla="*/ 2637 h 42741"/>
                <a:gd name="connsiteX2" fmla="*/ 23687 w 44301"/>
                <a:gd name="connsiteY2" fmla="*/ 5017 h 42741"/>
                <a:gd name="connsiteX3" fmla="*/ 24046 w 44301"/>
                <a:gd name="connsiteY3" fmla="*/ 3627 h 42741"/>
                <a:gd name="connsiteX4" fmla="*/ 15546 w 44301"/>
                <a:gd name="connsiteY4" fmla="*/ 5489 h 42741"/>
                <a:gd name="connsiteX5" fmla="*/ 16846 w 44301"/>
                <a:gd name="connsiteY5" fmla="*/ 6837 h 42741"/>
                <a:gd name="connsiteX0" fmla="*/ 222 w 42979"/>
                <a:gd name="connsiteY0" fmla="*/ 16290 h 42741"/>
                <a:gd name="connsiteX1" fmla="*/ 4706 w 42979"/>
                <a:gd name="connsiteY1" fmla="*/ 6294 h 42741"/>
                <a:gd name="connsiteX2" fmla="*/ 15551 w 42979"/>
                <a:gd name="connsiteY2" fmla="*/ 5499 h 42741"/>
                <a:gd name="connsiteX3" fmla="*/ 24002 w 42979"/>
                <a:gd name="connsiteY3" fmla="*/ 3729 h 42741"/>
                <a:gd name="connsiteX4" fmla="*/ 27295 w 42979"/>
                <a:gd name="connsiteY4" fmla="*/ 497 h 42741"/>
                <a:gd name="connsiteX5" fmla="*/ 31379 w 42979"/>
                <a:gd name="connsiteY5" fmla="*/ 2778 h 42741"/>
                <a:gd name="connsiteX6" fmla="*/ 37009 w 42979"/>
                <a:gd name="connsiteY6" fmla="*/ 987 h 42741"/>
                <a:gd name="connsiteX7" fmla="*/ 41932 w 42979"/>
                <a:gd name="connsiteY7" fmla="*/ 15716 h 42741"/>
                <a:gd name="connsiteX8" fmla="*/ 42681 w 42979"/>
                <a:gd name="connsiteY8" fmla="*/ 17912 h 42741"/>
                <a:gd name="connsiteX9" fmla="*/ 42754 w 42979"/>
                <a:gd name="connsiteY9" fmla="*/ 20917 h 42741"/>
                <a:gd name="connsiteX10" fmla="*/ 41457 w 42979"/>
                <a:gd name="connsiteY10" fmla="*/ 23492 h 42741"/>
                <a:gd name="connsiteX11" fmla="*/ 41482 w 42979"/>
                <a:gd name="connsiteY11" fmla="*/ 28473 h 42741"/>
                <a:gd name="connsiteX12" fmla="*/ 37520 w 42979"/>
                <a:gd name="connsiteY12" fmla="*/ 33306 h 42741"/>
                <a:gd name="connsiteX13" fmla="*/ 35550 w 42979"/>
                <a:gd name="connsiteY13" fmla="*/ 37104 h 42741"/>
                <a:gd name="connsiteX14" fmla="*/ 28641 w 42979"/>
                <a:gd name="connsiteY14" fmla="*/ 39200 h 42741"/>
                <a:gd name="connsiteX15" fmla="*/ 24972 w 42979"/>
                <a:gd name="connsiteY15" fmla="*/ 42490 h 42741"/>
                <a:gd name="connsiteX16" fmla="*/ 18867 w 42979"/>
                <a:gd name="connsiteY16" fmla="*/ 40345 h 42741"/>
                <a:gd name="connsiteX17" fmla="*/ 9814 w 42979"/>
                <a:gd name="connsiteY17" fmla="*/ 37644 h 42741"/>
                <a:gd name="connsiteX18" fmla="*/ 5851 w 42979"/>
                <a:gd name="connsiteY18" fmla="*/ 34791 h 42741"/>
                <a:gd name="connsiteX19" fmla="*/ 4462 w 42979"/>
                <a:gd name="connsiteY19" fmla="*/ 29211 h 42741"/>
                <a:gd name="connsiteX20" fmla="*/ 1342 w 42979"/>
                <a:gd name="connsiteY20" fmla="*/ 22296 h 42741"/>
                <a:gd name="connsiteX21" fmla="*/ 222 w 42979"/>
                <a:gd name="connsiteY21" fmla="*/ 16290 h 42741"/>
                <a:gd name="connsiteX0" fmla="*/ 30624 w 42979"/>
                <a:gd name="connsiteY0" fmla="*/ 4249 h 42741"/>
                <a:gd name="connsiteX1" fmla="*/ 31366 w 42979"/>
                <a:gd name="connsiteY1" fmla="*/ 2637 h 42741"/>
                <a:gd name="connsiteX2" fmla="*/ 23687 w 42979"/>
                <a:gd name="connsiteY2" fmla="*/ 5017 h 42741"/>
                <a:gd name="connsiteX3" fmla="*/ 24046 w 42979"/>
                <a:gd name="connsiteY3" fmla="*/ 3627 h 42741"/>
                <a:gd name="connsiteX4" fmla="*/ 15546 w 42979"/>
                <a:gd name="connsiteY4" fmla="*/ 5489 h 42741"/>
                <a:gd name="connsiteX5" fmla="*/ 16846 w 42979"/>
                <a:gd name="connsiteY5" fmla="*/ 6837 h 42741"/>
                <a:gd name="connsiteX0" fmla="*/ 222 w 42686"/>
                <a:gd name="connsiteY0" fmla="*/ 16290 h 42741"/>
                <a:gd name="connsiteX1" fmla="*/ 4706 w 42686"/>
                <a:gd name="connsiteY1" fmla="*/ 6294 h 42741"/>
                <a:gd name="connsiteX2" fmla="*/ 15551 w 42686"/>
                <a:gd name="connsiteY2" fmla="*/ 5499 h 42741"/>
                <a:gd name="connsiteX3" fmla="*/ 24002 w 42686"/>
                <a:gd name="connsiteY3" fmla="*/ 3729 h 42741"/>
                <a:gd name="connsiteX4" fmla="*/ 27295 w 42686"/>
                <a:gd name="connsiteY4" fmla="*/ 497 h 42741"/>
                <a:gd name="connsiteX5" fmla="*/ 31379 w 42686"/>
                <a:gd name="connsiteY5" fmla="*/ 2778 h 42741"/>
                <a:gd name="connsiteX6" fmla="*/ 37009 w 42686"/>
                <a:gd name="connsiteY6" fmla="*/ 987 h 42741"/>
                <a:gd name="connsiteX7" fmla="*/ 41932 w 42686"/>
                <a:gd name="connsiteY7" fmla="*/ 15716 h 42741"/>
                <a:gd name="connsiteX8" fmla="*/ 42681 w 42686"/>
                <a:gd name="connsiteY8" fmla="*/ 17912 h 42741"/>
                <a:gd name="connsiteX9" fmla="*/ 41457 w 42686"/>
                <a:gd name="connsiteY9" fmla="*/ 23492 h 42741"/>
                <a:gd name="connsiteX10" fmla="*/ 41482 w 42686"/>
                <a:gd name="connsiteY10" fmla="*/ 28473 h 42741"/>
                <a:gd name="connsiteX11" fmla="*/ 37520 w 42686"/>
                <a:gd name="connsiteY11" fmla="*/ 33306 h 42741"/>
                <a:gd name="connsiteX12" fmla="*/ 35550 w 42686"/>
                <a:gd name="connsiteY12" fmla="*/ 37104 h 42741"/>
                <a:gd name="connsiteX13" fmla="*/ 28641 w 42686"/>
                <a:gd name="connsiteY13" fmla="*/ 39200 h 42741"/>
                <a:gd name="connsiteX14" fmla="*/ 24972 w 42686"/>
                <a:gd name="connsiteY14" fmla="*/ 42490 h 42741"/>
                <a:gd name="connsiteX15" fmla="*/ 18867 w 42686"/>
                <a:gd name="connsiteY15" fmla="*/ 40345 h 42741"/>
                <a:gd name="connsiteX16" fmla="*/ 9814 w 42686"/>
                <a:gd name="connsiteY16" fmla="*/ 37644 h 42741"/>
                <a:gd name="connsiteX17" fmla="*/ 5851 w 42686"/>
                <a:gd name="connsiteY17" fmla="*/ 34791 h 42741"/>
                <a:gd name="connsiteX18" fmla="*/ 4462 w 42686"/>
                <a:gd name="connsiteY18" fmla="*/ 29211 h 42741"/>
                <a:gd name="connsiteX19" fmla="*/ 1342 w 42686"/>
                <a:gd name="connsiteY19" fmla="*/ 22296 h 42741"/>
                <a:gd name="connsiteX20" fmla="*/ 222 w 42686"/>
                <a:gd name="connsiteY20" fmla="*/ 16290 h 42741"/>
                <a:gd name="connsiteX0" fmla="*/ 30624 w 42686"/>
                <a:gd name="connsiteY0" fmla="*/ 4249 h 42741"/>
                <a:gd name="connsiteX1" fmla="*/ 31366 w 42686"/>
                <a:gd name="connsiteY1" fmla="*/ 2637 h 42741"/>
                <a:gd name="connsiteX2" fmla="*/ 23687 w 42686"/>
                <a:gd name="connsiteY2" fmla="*/ 5017 h 42741"/>
                <a:gd name="connsiteX3" fmla="*/ 24046 w 42686"/>
                <a:gd name="connsiteY3" fmla="*/ 3627 h 42741"/>
                <a:gd name="connsiteX4" fmla="*/ 15546 w 42686"/>
                <a:gd name="connsiteY4" fmla="*/ 5489 h 42741"/>
                <a:gd name="connsiteX5" fmla="*/ 16846 w 42686"/>
                <a:gd name="connsiteY5" fmla="*/ 6837 h 42741"/>
                <a:gd name="connsiteX0" fmla="*/ 222 w 42957"/>
                <a:gd name="connsiteY0" fmla="*/ 16290 h 42741"/>
                <a:gd name="connsiteX1" fmla="*/ 4706 w 42957"/>
                <a:gd name="connsiteY1" fmla="*/ 6294 h 42741"/>
                <a:gd name="connsiteX2" fmla="*/ 15551 w 42957"/>
                <a:gd name="connsiteY2" fmla="*/ 5499 h 42741"/>
                <a:gd name="connsiteX3" fmla="*/ 24002 w 42957"/>
                <a:gd name="connsiteY3" fmla="*/ 3729 h 42741"/>
                <a:gd name="connsiteX4" fmla="*/ 27295 w 42957"/>
                <a:gd name="connsiteY4" fmla="*/ 497 h 42741"/>
                <a:gd name="connsiteX5" fmla="*/ 31379 w 42957"/>
                <a:gd name="connsiteY5" fmla="*/ 2778 h 42741"/>
                <a:gd name="connsiteX6" fmla="*/ 37009 w 42957"/>
                <a:gd name="connsiteY6" fmla="*/ 987 h 42741"/>
                <a:gd name="connsiteX7" fmla="*/ 41932 w 42957"/>
                <a:gd name="connsiteY7" fmla="*/ 15716 h 42741"/>
                <a:gd name="connsiteX8" fmla="*/ 42953 w 42957"/>
                <a:gd name="connsiteY8" fmla="*/ 20507 h 42741"/>
                <a:gd name="connsiteX9" fmla="*/ 41457 w 42957"/>
                <a:gd name="connsiteY9" fmla="*/ 23492 h 42741"/>
                <a:gd name="connsiteX10" fmla="*/ 41482 w 42957"/>
                <a:gd name="connsiteY10" fmla="*/ 28473 h 42741"/>
                <a:gd name="connsiteX11" fmla="*/ 37520 w 42957"/>
                <a:gd name="connsiteY11" fmla="*/ 33306 h 42741"/>
                <a:gd name="connsiteX12" fmla="*/ 35550 w 42957"/>
                <a:gd name="connsiteY12" fmla="*/ 37104 h 42741"/>
                <a:gd name="connsiteX13" fmla="*/ 28641 w 42957"/>
                <a:gd name="connsiteY13" fmla="*/ 39200 h 42741"/>
                <a:gd name="connsiteX14" fmla="*/ 24972 w 42957"/>
                <a:gd name="connsiteY14" fmla="*/ 42490 h 42741"/>
                <a:gd name="connsiteX15" fmla="*/ 18867 w 42957"/>
                <a:gd name="connsiteY15" fmla="*/ 40345 h 42741"/>
                <a:gd name="connsiteX16" fmla="*/ 9814 w 42957"/>
                <a:gd name="connsiteY16" fmla="*/ 37644 h 42741"/>
                <a:gd name="connsiteX17" fmla="*/ 5851 w 42957"/>
                <a:gd name="connsiteY17" fmla="*/ 34791 h 42741"/>
                <a:gd name="connsiteX18" fmla="*/ 4462 w 42957"/>
                <a:gd name="connsiteY18" fmla="*/ 29211 h 42741"/>
                <a:gd name="connsiteX19" fmla="*/ 1342 w 42957"/>
                <a:gd name="connsiteY19" fmla="*/ 22296 h 42741"/>
                <a:gd name="connsiteX20" fmla="*/ 222 w 42957"/>
                <a:gd name="connsiteY20" fmla="*/ 16290 h 42741"/>
                <a:gd name="connsiteX0" fmla="*/ 30624 w 42957"/>
                <a:gd name="connsiteY0" fmla="*/ 4249 h 42741"/>
                <a:gd name="connsiteX1" fmla="*/ 31366 w 42957"/>
                <a:gd name="connsiteY1" fmla="*/ 2637 h 42741"/>
                <a:gd name="connsiteX2" fmla="*/ 23687 w 42957"/>
                <a:gd name="connsiteY2" fmla="*/ 5017 h 42741"/>
                <a:gd name="connsiteX3" fmla="*/ 24046 w 42957"/>
                <a:gd name="connsiteY3" fmla="*/ 3627 h 42741"/>
                <a:gd name="connsiteX4" fmla="*/ 15546 w 42957"/>
                <a:gd name="connsiteY4" fmla="*/ 5489 h 42741"/>
                <a:gd name="connsiteX5" fmla="*/ 16846 w 42957"/>
                <a:gd name="connsiteY5" fmla="*/ 6837 h 42741"/>
                <a:gd name="connsiteX0" fmla="*/ 222 w 42953"/>
                <a:gd name="connsiteY0" fmla="*/ 16290 h 42741"/>
                <a:gd name="connsiteX1" fmla="*/ 4706 w 42953"/>
                <a:gd name="connsiteY1" fmla="*/ 6294 h 42741"/>
                <a:gd name="connsiteX2" fmla="*/ 15551 w 42953"/>
                <a:gd name="connsiteY2" fmla="*/ 5499 h 42741"/>
                <a:gd name="connsiteX3" fmla="*/ 24002 w 42953"/>
                <a:gd name="connsiteY3" fmla="*/ 3729 h 42741"/>
                <a:gd name="connsiteX4" fmla="*/ 27295 w 42953"/>
                <a:gd name="connsiteY4" fmla="*/ 497 h 42741"/>
                <a:gd name="connsiteX5" fmla="*/ 31379 w 42953"/>
                <a:gd name="connsiteY5" fmla="*/ 2778 h 42741"/>
                <a:gd name="connsiteX6" fmla="*/ 37009 w 42953"/>
                <a:gd name="connsiteY6" fmla="*/ 987 h 42741"/>
                <a:gd name="connsiteX7" fmla="*/ 41932 w 42953"/>
                <a:gd name="connsiteY7" fmla="*/ 15716 h 42741"/>
                <a:gd name="connsiteX8" fmla="*/ 42953 w 42953"/>
                <a:gd name="connsiteY8" fmla="*/ 20507 h 42741"/>
                <a:gd name="connsiteX9" fmla="*/ 41457 w 42953"/>
                <a:gd name="connsiteY9" fmla="*/ 23492 h 42741"/>
                <a:gd name="connsiteX10" fmla="*/ 41482 w 42953"/>
                <a:gd name="connsiteY10" fmla="*/ 28473 h 42741"/>
                <a:gd name="connsiteX11" fmla="*/ 37520 w 42953"/>
                <a:gd name="connsiteY11" fmla="*/ 33306 h 42741"/>
                <a:gd name="connsiteX12" fmla="*/ 35550 w 42953"/>
                <a:gd name="connsiteY12" fmla="*/ 37104 h 42741"/>
                <a:gd name="connsiteX13" fmla="*/ 28641 w 42953"/>
                <a:gd name="connsiteY13" fmla="*/ 39200 h 42741"/>
                <a:gd name="connsiteX14" fmla="*/ 24972 w 42953"/>
                <a:gd name="connsiteY14" fmla="*/ 42490 h 42741"/>
                <a:gd name="connsiteX15" fmla="*/ 18867 w 42953"/>
                <a:gd name="connsiteY15" fmla="*/ 40345 h 42741"/>
                <a:gd name="connsiteX16" fmla="*/ 9814 w 42953"/>
                <a:gd name="connsiteY16" fmla="*/ 37644 h 42741"/>
                <a:gd name="connsiteX17" fmla="*/ 5851 w 42953"/>
                <a:gd name="connsiteY17" fmla="*/ 34791 h 42741"/>
                <a:gd name="connsiteX18" fmla="*/ 4462 w 42953"/>
                <a:gd name="connsiteY18" fmla="*/ 29211 h 42741"/>
                <a:gd name="connsiteX19" fmla="*/ 1342 w 42953"/>
                <a:gd name="connsiteY19" fmla="*/ 22296 h 42741"/>
                <a:gd name="connsiteX20" fmla="*/ 222 w 42953"/>
                <a:gd name="connsiteY20" fmla="*/ 16290 h 42741"/>
                <a:gd name="connsiteX0" fmla="*/ 30624 w 42953"/>
                <a:gd name="connsiteY0" fmla="*/ 4249 h 42741"/>
                <a:gd name="connsiteX1" fmla="*/ 31366 w 42953"/>
                <a:gd name="connsiteY1" fmla="*/ 2637 h 42741"/>
                <a:gd name="connsiteX2" fmla="*/ 23687 w 42953"/>
                <a:gd name="connsiteY2" fmla="*/ 5017 h 42741"/>
                <a:gd name="connsiteX3" fmla="*/ 24046 w 42953"/>
                <a:gd name="connsiteY3" fmla="*/ 3627 h 42741"/>
                <a:gd name="connsiteX4" fmla="*/ 15546 w 42953"/>
                <a:gd name="connsiteY4" fmla="*/ 5489 h 42741"/>
                <a:gd name="connsiteX5" fmla="*/ 16846 w 42953"/>
                <a:gd name="connsiteY5" fmla="*/ 6837 h 42741"/>
                <a:gd name="connsiteX0" fmla="*/ 222 w 42953"/>
                <a:gd name="connsiteY0" fmla="*/ 16290 h 42741"/>
                <a:gd name="connsiteX1" fmla="*/ 4706 w 42953"/>
                <a:gd name="connsiteY1" fmla="*/ 6294 h 42741"/>
                <a:gd name="connsiteX2" fmla="*/ 15551 w 42953"/>
                <a:gd name="connsiteY2" fmla="*/ 5499 h 42741"/>
                <a:gd name="connsiteX3" fmla="*/ 24002 w 42953"/>
                <a:gd name="connsiteY3" fmla="*/ 3729 h 42741"/>
                <a:gd name="connsiteX4" fmla="*/ 27295 w 42953"/>
                <a:gd name="connsiteY4" fmla="*/ 497 h 42741"/>
                <a:gd name="connsiteX5" fmla="*/ 31379 w 42953"/>
                <a:gd name="connsiteY5" fmla="*/ 2778 h 42741"/>
                <a:gd name="connsiteX6" fmla="*/ 37009 w 42953"/>
                <a:gd name="connsiteY6" fmla="*/ 987 h 42741"/>
                <a:gd name="connsiteX7" fmla="*/ 41932 w 42953"/>
                <a:gd name="connsiteY7" fmla="*/ 15716 h 42741"/>
                <a:gd name="connsiteX8" fmla="*/ 42953 w 42953"/>
                <a:gd name="connsiteY8" fmla="*/ 20507 h 42741"/>
                <a:gd name="connsiteX9" fmla="*/ 41457 w 42953"/>
                <a:gd name="connsiteY9" fmla="*/ 23492 h 42741"/>
                <a:gd name="connsiteX10" fmla="*/ 41482 w 42953"/>
                <a:gd name="connsiteY10" fmla="*/ 28473 h 42741"/>
                <a:gd name="connsiteX11" fmla="*/ 37520 w 42953"/>
                <a:gd name="connsiteY11" fmla="*/ 33306 h 42741"/>
                <a:gd name="connsiteX12" fmla="*/ 35550 w 42953"/>
                <a:gd name="connsiteY12" fmla="*/ 37104 h 42741"/>
                <a:gd name="connsiteX13" fmla="*/ 28641 w 42953"/>
                <a:gd name="connsiteY13" fmla="*/ 39200 h 42741"/>
                <a:gd name="connsiteX14" fmla="*/ 24972 w 42953"/>
                <a:gd name="connsiteY14" fmla="*/ 42490 h 42741"/>
                <a:gd name="connsiteX15" fmla="*/ 18867 w 42953"/>
                <a:gd name="connsiteY15" fmla="*/ 40345 h 42741"/>
                <a:gd name="connsiteX16" fmla="*/ 9814 w 42953"/>
                <a:gd name="connsiteY16" fmla="*/ 37644 h 42741"/>
                <a:gd name="connsiteX17" fmla="*/ 5851 w 42953"/>
                <a:gd name="connsiteY17" fmla="*/ 34791 h 42741"/>
                <a:gd name="connsiteX18" fmla="*/ 4462 w 42953"/>
                <a:gd name="connsiteY18" fmla="*/ 29211 h 42741"/>
                <a:gd name="connsiteX19" fmla="*/ 1342 w 42953"/>
                <a:gd name="connsiteY19" fmla="*/ 22296 h 42741"/>
                <a:gd name="connsiteX20" fmla="*/ 222 w 42953"/>
                <a:gd name="connsiteY20" fmla="*/ 16290 h 42741"/>
                <a:gd name="connsiteX0" fmla="*/ 30624 w 42953"/>
                <a:gd name="connsiteY0" fmla="*/ 4249 h 42741"/>
                <a:gd name="connsiteX1" fmla="*/ 31366 w 42953"/>
                <a:gd name="connsiteY1" fmla="*/ 2637 h 42741"/>
                <a:gd name="connsiteX2" fmla="*/ 23687 w 42953"/>
                <a:gd name="connsiteY2" fmla="*/ 5017 h 42741"/>
                <a:gd name="connsiteX3" fmla="*/ 24046 w 42953"/>
                <a:gd name="connsiteY3" fmla="*/ 3627 h 42741"/>
                <a:gd name="connsiteX4" fmla="*/ 15546 w 42953"/>
                <a:gd name="connsiteY4" fmla="*/ 5489 h 42741"/>
                <a:gd name="connsiteX5" fmla="*/ 16846 w 42953"/>
                <a:gd name="connsiteY5" fmla="*/ 6837 h 42741"/>
                <a:gd name="connsiteX0" fmla="*/ 222 w 42953"/>
                <a:gd name="connsiteY0" fmla="*/ 15852 h 42303"/>
                <a:gd name="connsiteX1" fmla="*/ 4706 w 42953"/>
                <a:gd name="connsiteY1" fmla="*/ 5856 h 42303"/>
                <a:gd name="connsiteX2" fmla="*/ 15551 w 42953"/>
                <a:gd name="connsiteY2" fmla="*/ 5061 h 42303"/>
                <a:gd name="connsiteX3" fmla="*/ 24002 w 42953"/>
                <a:gd name="connsiteY3" fmla="*/ 3291 h 42303"/>
                <a:gd name="connsiteX4" fmla="*/ 27295 w 42953"/>
                <a:gd name="connsiteY4" fmla="*/ 59 h 42303"/>
                <a:gd name="connsiteX5" fmla="*/ 31379 w 42953"/>
                <a:gd name="connsiteY5" fmla="*/ 2340 h 42303"/>
                <a:gd name="connsiteX6" fmla="*/ 39433 w 42953"/>
                <a:gd name="connsiteY6" fmla="*/ 2594 h 42303"/>
                <a:gd name="connsiteX7" fmla="*/ 41932 w 42953"/>
                <a:gd name="connsiteY7" fmla="*/ 15278 h 42303"/>
                <a:gd name="connsiteX8" fmla="*/ 42953 w 42953"/>
                <a:gd name="connsiteY8" fmla="*/ 20069 h 42303"/>
                <a:gd name="connsiteX9" fmla="*/ 41457 w 42953"/>
                <a:gd name="connsiteY9" fmla="*/ 23054 h 42303"/>
                <a:gd name="connsiteX10" fmla="*/ 41482 w 42953"/>
                <a:gd name="connsiteY10" fmla="*/ 28035 h 42303"/>
                <a:gd name="connsiteX11" fmla="*/ 37520 w 42953"/>
                <a:gd name="connsiteY11" fmla="*/ 32868 h 42303"/>
                <a:gd name="connsiteX12" fmla="*/ 35550 w 42953"/>
                <a:gd name="connsiteY12" fmla="*/ 36666 h 42303"/>
                <a:gd name="connsiteX13" fmla="*/ 28641 w 42953"/>
                <a:gd name="connsiteY13" fmla="*/ 38762 h 42303"/>
                <a:gd name="connsiteX14" fmla="*/ 24972 w 42953"/>
                <a:gd name="connsiteY14" fmla="*/ 42052 h 42303"/>
                <a:gd name="connsiteX15" fmla="*/ 18867 w 42953"/>
                <a:gd name="connsiteY15" fmla="*/ 39907 h 42303"/>
                <a:gd name="connsiteX16" fmla="*/ 9814 w 42953"/>
                <a:gd name="connsiteY16" fmla="*/ 37206 h 42303"/>
                <a:gd name="connsiteX17" fmla="*/ 5851 w 42953"/>
                <a:gd name="connsiteY17" fmla="*/ 34353 h 42303"/>
                <a:gd name="connsiteX18" fmla="*/ 4462 w 42953"/>
                <a:gd name="connsiteY18" fmla="*/ 28773 h 42303"/>
                <a:gd name="connsiteX19" fmla="*/ 1342 w 42953"/>
                <a:gd name="connsiteY19" fmla="*/ 21858 h 42303"/>
                <a:gd name="connsiteX20" fmla="*/ 222 w 42953"/>
                <a:gd name="connsiteY20" fmla="*/ 15852 h 42303"/>
                <a:gd name="connsiteX0" fmla="*/ 30624 w 42953"/>
                <a:gd name="connsiteY0" fmla="*/ 3811 h 42303"/>
                <a:gd name="connsiteX1" fmla="*/ 31366 w 42953"/>
                <a:gd name="connsiteY1" fmla="*/ 2199 h 42303"/>
                <a:gd name="connsiteX2" fmla="*/ 23687 w 42953"/>
                <a:gd name="connsiteY2" fmla="*/ 4579 h 42303"/>
                <a:gd name="connsiteX3" fmla="*/ 24046 w 42953"/>
                <a:gd name="connsiteY3" fmla="*/ 3189 h 42303"/>
                <a:gd name="connsiteX4" fmla="*/ 15546 w 42953"/>
                <a:gd name="connsiteY4" fmla="*/ 5051 h 42303"/>
                <a:gd name="connsiteX5" fmla="*/ 16846 w 42953"/>
                <a:gd name="connsiteY5" fmla="*/ 6399 h 42303"/>
                <a:gd name="connsiteX0" fmla="*/ 222 w 42953"/>
                <a:gd name="connsiteY0" fmla="*/ 15852 h 42303"/>
                <a:gd name="connsiteX1" fmla="*/ 4706 w 42953"/>
                <a:gd name="connsiteY1" fmla="*/ 5856 h 42303"/>
                <a:gd name="connsiteX2" fmla="*/ 15551 w 42953"/>
                <a:gd name="connsiteY2" fmla="*/ 5061 h 42303"/>
                <a:gd name="connsiteX3" fmla="*/ 24002 w 42953"/>
                <a:gd name="connsiteY3" fmla="*/ 3291 h 42303"/>
                <a:gd name="connsiteX4" fmla="*/ 27295 w 42953"/>
                <a:gd name="connsiteY4" fmla="*/ 59 h 42303"/>
                <a:gd name="connsiteX5" fmla="*/ 31379 w 42953"/>
                <a:gd name="connsiteY5" fmla="*/ 2340 h 42303"/>
                <a:gd name="connsiteX6" fmla="*/ 39433 w 42953"/>
                <a:gd name="connsiteY6" fmla="*/ 2594 h 42303"/>
                <a:gd name="connsiteX7" fmla="*/ 41932 w 42953"/>
                <a:gd name="connsiteY7" fmla="*/ 15278 h 42303"/>
                <a:gd name="connsiteX8" fmla="*/ 42953 w 42953"/>
                <a:gd name="connsiteY8" fmla="*/ 20069 h 42303"/>
                <a:gd name="connsiteX9" fmla="*/ 41457 w 42953"/>
                <a:gd name="connsiteY9" fmla="*/ 23054 h 42303"/>
                <a:gd name="connsiteX10" fmla="*/ 41482 w 42953"/>
                <a:gd name="connsiteY10" fmla="*/ 28035 h 42303"/>
                <a:gd name="connsiteX11" fmla="*/ 37520 w 42953"/>
                <a:gd name="connsiteY11" fmla="*/ 32868 h 42303"/>
                <a:gd name="connsiteX12" fmla="*/ 35550 w 42953"/>
                <a:gd name="connsiteY12" fmla="*/ 36666 h 42303"/>
                <a:gd name="connsiteX13" fmla="*/ 28641 w 42953"/>
                <a:gd name="connsiteY13" fmla="*/ 38762 h 42303"/>
                <a:gd name="connsiteX14" fmla="*/ 24972 w 42953"/>
                <a:gd name="connsiteY14" fmla="*/ 42052 h 42303"/>
                <a:gd name="connsiteX15" fmla="*/ 18867 w 42953"/>
                <a:gd name="connsiteY15" fmla="*/ 39907 h 42303"/>
                <a:gd name="connsiteX16" fmla="*/ 9814 w 42953"/>
                <a:gd name="connsiteY16" fmla="*/ 37206 h 42303"/>
                <a:gd name="connsiteX17" fmla="*/ 5851 w 42953"/>
                <a:gd name="connsiteY17" fmla="*/ 34353 h 42303"/>
                <a:gd name="connsiteX18" fmla="*/ 4462 w 42953"/>
                <a:gd name="connsiteY18" fmla="*/ 28773 h 42303"/>
                <a:gd name="connsiteX19" fmla="*/ 1342 w 42953"/>
                <a:gd name="connsiteY19" fmla="*/ 21858 h 42303"/>
                <a:gd name="connsiteX20" fmla="*/ 222 w 42953"/>
                <a:gd name="connsiteY20" fmla="*/ 15852 h 42303"/>
                <a:gd name="connsiteX0" fmla="*/ 30624 w 42953"/>
                <a:gd name="connsiteY0" fmla="*/ 3811 h 42303"/>
                <a:gd name="connsiteX1" fmla="*/ 31366 w 42953"/>
                <a:gd name="connsiteY1" fmla="*/ 2199 h 42303"/>
                <a:gd name="connsiteX2" fmla="*/ 23687 w 42953"/>
                <a:gd name="connsiteY2" fmla="*/ 4579 h 42303"/>
                <a:gd name="connsiteX3" fmla="*/ 24046 w 42953"/>
                <a:gd name="connsiteY3" fmla="*/ 3189 h 42303"/>
                <a:gd name="connsiteX4" fmla="*/ 15546 w 42953"/>
                <a:gd name="connsiteY4" fmla="*/ 5051 h 42303"/>
                <a:gd name="connsiteX5" fmla="*/ 16846 w 42953"/>
                <a:gd name="connsiteY5" fmla="*/ 6399 h 42303"/>
                <a:gd name="connsiteX0" fmla="*/ 222 w 42953"/>
                <a:gd name="connsiteY0" fmla="*/ 15852 h 42303"/>
                <a:gd name="connsiteX1" fmla="*/ 4706 w 42953"/>
                <a:gd name="connsiteY1" fmla="*/ 5856 h 42303"/>
                <a:gd name="connsiteX2" fmla="*/ 15551 w 42953"/>
                <a:gd name="connsiteY2" fmla="*/ 5061 h 42303"/>
                <a:gd name="connsiteX3" fmla="*/ 24002 w 42953"/>
                <a:gd name="connsiteY3" fmla="*/ 3291 h 42303"/>
                <a:gd name="connsiteX4" fmla="*/ 27295 w 42953"/>
                <a:gd name="connsiteY4" fmla="*/ 59 h 42303"/>
                <a:gd name="connsiteX5" fmla="*/ 31379 w 42953"/>
                <a:gd name="connsiteY5" fmla="*/ 2340 h 42303"/>
                <a:gd name="connsiteX6" fmla="*/ 40295 w 42953"/>
                <a:gd name="connsiteY6" fmla="*/ 4015 h 42303"/>
                <a:gd name="connsiteX7" fmla="*/ 41932 w 42953"/>
                <a:gd name="connsiteY7" fmla="*/ 15278 h 42303"/>
                <a:gd name="connsiteX8" fmla="*/ 42953 w 42953"/>
                <a:gd name="connsiteY8" fmla="*/ 20069 h 42303"/>
                <a:gd name="connsiteX9" fmla="*/ 41457 w 42953"/>
                <a:gd name="connsiteY9" fmla="*/ 23054 h 42303"/>
                <a:gd name="connsiteX10" fmla="*/ 41482 w 42953"/>
                <a:gd name="connsiteY10" fmla="*/ 28035 h 42303"/>
                <a:gd name="connsiteX11" fmla="*/ 37520 w 42953"/>
                <a:gd name="connsiteY11" fmla="*/ 32868 h 42303"/>
                <a:gd name="connsiteX12" fmla="*/ 35550 w 42953"/>
                <a:gd name="connsiteY12" fmla="*/ 36666 h 42303"/>
                <a:gd name="connsiteX13" fmla="*/ 28641 w 42953"/>
                <a:gd name="connsiteY13" fmla="*/ 38762 h 42303"/>
                <a:gd name="connsiteX14" fmla="*/ 24972 w 42953"/>
                <a:gd name="connsiteY14" fmla="*/ 42052 h 42303"/>
                <a:gd name="connsiteX15" fmla="*/ 18867 w 42953"/>
                <a:gd name="connsiteY15" fmla="*/ 39907 h 42303"/>
                <a:gd name="connsiteX16" fmla="*/ 9814 w 42953"/>
                <a:gd name="connsiteY16" fmla="*/ 37206 h 42303"/>
                <a:gd name="connsiteX17" fmla="*/ 5851 w 42953"/>
                <a:gd name="connsiteY17" fmla="*/ 34353 h 42303"/>
                <a:gd name="connsiteX18" fmla="*/ 4462 w 42953"/>
                <a:gd name="connsiteY18" fmla="*/ 28773 h 42303"/>
                <a:gd name="connsiteX19" fmla="*/ 1342 w 42953"/>
                <a:gd name="connsiteY19" fmla="*/ 21858 h 42303"/>
                <a:gd name="connsiteX20" fmla="*/ 222 w 42953"/>
                <a:gd name="connsiteY20" fmla="*/ 15852 h 42303"/>
                <a:gd name="connsiteX0" fmla="*/ 30624 w 42953"/>
                <a:gd name="connsiteY0" fmla="*/ 3811 h 42303"/>
                <a:gd name="connsiteX1" fmla="*/ 31366 w 42953"/>
                <a:gd name="connsiteY1" fmla="*/ 2199 h 42303"/>
                <a:gd name="connsiteX2" fmla="*/ 23687 w 42953"/>
                <a:gd name="connsiteY2" fmla="*/ 4579 h 42303"/>
                <a:gd name="connsiteX3" fmla="*/ 24046 w 42953"/>
                <a:gd name="connsiteY3" fmla="*/ 3189 h 42303"/>
                <a:gd name="connsiteX4" fmla="*/ 15546 w 42953"/>
                <a:gd name="connsiteY4" fmla="*/ 5051 h 42303"/>
                <a:gd name="connsiteX5" fmla="*/ 16846 w 42953"/>
                <a:gd name="connsiteY5" fmla="*/ 6399 h 42303"/>
                <a:gd name="connsiteX0" fmla="*/ 222 w 42953"/>
                <a:gd name="connsiteY0" fmla="*/ 15852 h 42303"/>
                <a:gd name="connsiteX1" fmla="*/ 4706 w 42953"/>
                <a:gd name="connsiteY1" fmla="*/ 5856 h 42303"/>
                <a:gd name="connsiteX2" fmla="*/ 15551 w 42953"/>
                <a:gd name="connsiteY2" fmla="*/ 5061 h 42303"/>
                <a:gd name="connsiteX3" fmla="*/ 24002 w 42953"/>
                <a:gd name="connsiteY3" fmla="*/ 3291 h 42303"/>
                <a:gd name="connsiteX4" fmla="*/ 27295 w 42953"/>
                <a:gd name="connsiteY4" fmla="*/ 59 h 42303"/>
                <a:gd name="connsiteX5" fmla="*/ 31379 w 42953"/>
                <a:gd name="connsiteY5" fmla="*/ 2340 h 42303"/>
                <a:gd name="connsiteX6" fmla="*/ 40295 w 42953"/>
                <a:gd name="connsiteY6" fmla="*/ 4015 h 42303"/>
                <a:gd name="connsiteX7" fmla="*/ 41932 w 42953"/>
                <a:gd name="connsiteY7" fmla="*/ 15278 h 42303"/>
                <a:gd name="connsiteX8" fmla="*/ 42953 w 42953"/>
                <a:gd name="connsiteY8" fmla="*/ 20069 h 42303"/>
                <a:gd name="connsiteX9" fmla="*/ 41457 w 42953"/>
                <a:gd name="connsiteY9" fmla="*/ 23054 h 42303"/>
                <a:gd name="connsiteX10" fmla="*/ 41482 w 42953"/>
                <a:gd name="connsiteY10" fmla="*/ 28035 h 42303"/>
                <a:gd name="connsiteX11" fmla="*/ 37520 w 42953"/>
                <a:gd name="connsiteY11" fmla="*/ 32868 h 42303"/>
                <a:gd name="connsiteX12" fmla="*/ 35550 w 42953"/>
                <a:gd name="connsiteY12" fmla="*/ 36666 h 42303"/>
                <a:gd name="connsiteX13" fmla="*/ 28641 w 42953"/>
                <a:gd name="connsiteY13" fmla="*/ 38762 h 42303"/>
                <a:gd name="connsiteX14" fmla="*/ 24972 w 42953"/>
                <a:gd name="connsiteY14" fmla="*/ 42052 h 42303"/>
                <a:gd name="connsiteX15" fmla="*/ 18867 w 42953"/>
                <a:gd name="connsiteY15" fmla="*/ 39907 h 42303"/>
                <a:gd name="connsiteX16" fmla="*/ 9814 w 42953"/>
                <a:gd name="connsiteY16" fmla="*/ 37206 h 42303"/>
                <a:gd name="connsiteX17" fmla="*/ 5851 w 42953"/>
                <a:gd name="connsiteY17" fmla="*/ 34353 h 42303"/>
                <a:gd name="connsiteX18" fmla="*/ 4462 w 42953"/>
                <a:gd name="connsiteY18" fmla="*/ 28773 h 42303"/>
                <a:gd name="connsiteX19" fmla="*/ 1342 w 42953"/>
                <a:gd name="connsiteY19" fmla="*/ 21858 h 42303"/>
                <a:gd name="connsiteX20" fmla="*/ 222 w 42953"/>
                <a:gd name="connsiteY20" fmla="*/ 15852 h 42303"/>
                <a:gd name="connsiteX0" fmla="*/ 30624 w 42953"/>
                <a:gd name="connsiteY0" fmla="*/ 3811 h 42303"/>
                <a:gd name="connsiteX1" fmla="*/ 34950 w 42953"/>
                <a:gd name="connsiteY1" fmla="*/ 1739 h 42303"/>
                <a:gd name="connsiteX2" fmla="*/ 23687 w 42953"/>
                <a:gd name="connsiteY2" fmla="*/ 4579 h 42303"/>
                <a:gd name="connsiteX3" fmla="*/ 24046 w 42953"/>
                <a:gd name="connsiteY3" fmla="*/ 3189 h 42303"/>
                <a:gd name="connsiteX4" fmla="*/ 15546 w 42953"/>
                <a:gd name="connsiteY4" fmla="*/ 5051 h 42303"/>
                <a:gd name="connsiteX5" fmla="*/ 16846 w 42953"/>
                <a:gd name="connsiteY5" fmla="*/ 6399 h 42303"/>
                <a:gd name="connsiteX0" fmla="*/ 222 w 42953"/>
                <a:gd name="connsiteY0" fmla="*/ 15852 h 42303"/>
                <a:gd name="connsiteX1" fmla="*/ 4706 w 42953"/>
                <a:gd name="connsiteY1" fmla="*/ 5856 h 42303"/>
                <a:gd name="connsiteX2" fmla="*/ 15551 w 42953"/>
                <a:gd name="connsiteY2" fmla="*/ 5061 h 42303"/>
                <a:gd name="connsiteX3" fmla="*/ 24002 w 42953"/>
                <a:gd name="connsiteY3" fmla="*/ 3291 h 42303"/>
                <a:gd name="connsiteX4" fmla="*/ 27295 w 42953"/>
                <a:gd name="connsiteY4" fmla="*/ 59 h 42303"/>
                <a:gd name="connsiteX5" fmla="*/ 31379 w 42953"/>
                <a:gd name="connsiteY5" fmla="*/ 2340 h 42303"/>
                <a:gd name="connsiteX6" fmla="*/ 40295 w 42953"/>
                <a:gd name="connsiteY6" fmla="*/ 4015 h 42303"/>
                <a:gd name="connsiteX7" fmla="*/ 41932 w 42953"/>
                <a:gd name="connsiteY7" fmla="*/ 15278 h 42303"/>
                <a:gd name="connsiteX8" fmla="*/ 42953 w 42953"/>
                <a:gd name="connsiteY8" fmla="*/ 20069 h 42303"/>
                <a:gd name="connsiteX9" fmla="*/ 41457 w 42953"/>
                <a:gd name="connsiteY9" fmla="*/ 23054 h 42303"/>
                <a:gd name="connsiteX10" fmla="*/ 41482 w 42953"/>
                <a:gd name="connsiteY10" fmla="*/ 28035 h 42303"/>
                <a:gd name="connsiteX11" fmla="*/ 37520 w 42953"/>
                <a:gd name="connsiteY11" fmla="*/ 32868 h 42303"/>
                <a:gd name="connsiteX12" fmla="*/ 35550 w 42953"/>
                <a:gd name="connsiteY12" fmla="*/ 36666 h 42303"/>
                <a:gd name="connsiteX13" fmla="*/ 28641 w 42953"/>
                <a:gd name="connsiteY13" fmla="*/ 38762 h 42303"/>
                <a:gd name="connsiteX14" fmla="*/ 24972 w 42953"/>
                <a:gd name="connsiteY14" fmla="*/ 42052 h 42303"/>
                <a:gd name="connsiteX15" fmla="*/ 18867 w 42953"/>
                <a:gd name="connsiteY15" fmla="*/ 39907 h 42303"/>
                <a:gd name="connsiteX16" fmla="*/ 9814 w 42953"/>
                <a:gd name="connsiteY16" fmla="*/ 37206 h 42303"/>
                <a:gd name="connsiteX17" fmla="*/ 5851 w 42953"/>
                <a:gd name="connsiteY17" fmla="*/ 34353 h 42303"/>
                <a:gd name="connsiteX18" fmla="*/ 4462 w 42953"/>
                <a:gd name="connsiteY18" fmla="*/ 28773 h 42303"/>
                <a:gd name="connsiteX19" fmla="*/ 1342 w 42953"/>
                <a:gd name="connsiteY19" fmla="*/ 21858 h 42303"/>
                <a:gd name="connsiteX20" fmla="*/ 222 w 42953"/>
                <a:gd name="connsiteY20" fmla="*/ 15852 h 42303"/>
                <a:gd name="connsiteX0" fmla="*/ 23687 w 42953"/>
                <a:gd name="connsiteY0" fmla="*/ 4579 h 42303"/>
                <a:gd name="connsiteX1" fmla="*/ 24046 w 42953"/>
                <a:gd name="connsiteY1" fmla="*/ 3189 h 42303"/>
                <a:gd name="connsiteX2" fmla="*/ 15546 w 42953"/>
                <a:gd name="connsiteY2" fmla="*/ 5051 h 42303"/>
                <a:gd name="connsiteX3" fmla="*/ 16846 w 42953"/>
                <a:gd name="connsiteY3" fmla="*/ 6399 h 42303"/>
                <a:gd name="connsiteX0" fmla="*/ 222 w 42953"/>
                <a:gd name="connsiteY0" fmla="*/ 15798 h 42249"/>
                <a:gd name="connsiteX1" fmla="*/ 4706 w 42953"/>
                <a:gd name="connsiteY1" fmla="*/ 5802 h 42249"/>
                <a:gd name="connsiteX2" fmla="*/ 15551 w 42953"/>
                <a:gd name="connsiteY2" fmla="*/ 5007 h 42249"/>
                <a:gd name="connsiteX3" fmla="*/ 24002 w 42953"/>
                <a:gd name="connsiteY3" fmla="*/ 3237 h 42249"/>
                <a:gd name="connsiteX4" fmla="*/ 27295 w 42953"/>
                <a:gd name="connsiteY4" fmla="*/ 5 h 42249"/>
                <a:gd name="connsiteX5" fmla="*/ 38477 w 42953"/>
                <a:gd name="connsiteY5" fmla="*/ 2748 h 42249"/>
                <a:gd name="connsiteX6" fmla="*/ 40295 w 42953"/>
                <a:gd name="connsiteY6" fmla="*/ 3961 h 42249"/>
                <a:gd name="connsiteX7" fmla="*/ 41932 w 42953"/>
                <a:gd name="connsiteY7" fmla="*/ 15224 h 42249"/>
                <a:gd name="connsiteX8" fmla="*/ 42953 w 42953"/>
                <a:gd name="connsiteY8" fmla="*/ 20015 h 42249"/>
                <a:gd name="connsiteX9" fmla="*/ 41457 w 42953"/>
                <a:gd name="connsiteY9" fmla="*/ 23000 h 42249"/>
                <a:gd name="connsiteX10" fmla="*/ 41482 w 42953"/>
                <a:gd name="connsiteY10" fmla="*/ 27981 h 42249"/>
                <a:gd name="connsiteX11" fmla="*/ 37520 w 42953"/>
                <a:gd name="connsiteY11" fmla="*/ 32814 h 42249"/>
                <a:gd name="connsiteX12" fmla="*/ 35550 w 42953"/>
                <a:gd name="connsiteY12" fmla="*/ 36612 h 42249"/>
                <a:gd name="connsiteX13" fmla="*/ 28641 w 42953"/>
                <a:gd name="connsiteY13" fmla="*/ 38708 h 42249"/>
                <a:gd name="connsiteX14" fmla="*/ 24972 w 42953"/>
                <a:gd name="connsiteY14" fmla="*/ 41998 h 42249"/>
                <a:gd name="connsiteX15" fmla="*/ 18867 w 42953"/>
                <a:gd name="connsiteY15" fmla="*/ 39853 h 42249"/>
                <a:gd name="connsiteX16" fmla="*/ 9814 w 42953"/>
                <a:gd name="connsiteY16" fmla="*/ 37152 h 42249"/>
                <a:gd name="connsiteX17" fmla="*/ 5851 w 42953"/>
                <a:gd name="connsiteY17" fmla="*/ 34299 h 42249"/>
                <a:gd name="connsiteX18" fmla="*/ 4462 w 42953"/>
                <a:gd name="connsiteY18" fmla="*/ 28719 h 42249"/>
                <a:gd name="connsiteX19" fmla="*/ 1342 w 42953"/>
                <a:gd name="connsiteY19" fmla="*/ 21804 h 42249"/>
                <a:gd name="connsiteX20" fmla="*/ 222 w 42953"/>
                <a:gd name="connsiteY20" fmla="*/ 15798 h 42249"/>
                <a:gd name="connsiteX0" fmla="*/ 23687 w 42953"/>
                <a:gd name="connsiteY0" fmla="*/ 4525 h 42249"/>
                <a:gd name="connsiteX1" fmla="*/ 24046 w 42953"/>
                <a:gd name="connsiteY1" fmla="*/ 3135 h 42249"/>
                <a:gd name="connsiteX2" fmla="*/ 15546 w 42953"/>
                <a:gd name="connsiteY2" fmla="*/ 4997 h 42249"/>
                <a:gd name="connsiteX3" fmla="*/ 16846 w 42953"/>
                <a:gd name="connsiteY3" fmla="*/ 6345 h 42249"/>
                <a:gd name="connsiteX0" fmla="*/ 222 w 42953"/>
                <a:gd name="connsiteY0" fmla="*/ 15798 h 42249"/>
                <a:gd name="connsiteX1" fmla="*/ 4706 w 42953"/>
                <a:gd name="connsiteY1" fmla="*/ 5802 h 42249"/>
                <a:gd name="connsiteX2" fmla="*/ 15551 w 42953"/>
                <a:gd name="connsiteY2" fmla="*/ 5007 h 42249"/>
                <a:gd name="connsiteX3" fmla="*/ 24002 w 42953"/>
                <a:gd name="connsiteY3" fmla="*/ 3237 h 42249"/>
                <a:gd name="connsiteX4" fmla="*/ 27295 w 42953"/>
                <a:gd name="connsiteY4" fmla="*/ 5 h 42249"/>
                <a:gd name="connsiteX5" fmla="*/ 38477 w 42953"/>
                <a:gd name="connsiteY5" fmla="*/ 2748 h 42249"/>
                <a:gd name="connsiteX6" fmla="*/ 40295 w 42953"/>
                <a:gd name="connsiteY6" fmla="*/ 3961 h 42249"/>
                <a:gd name="connsiteX7" fmla="*/ 41932 w 42953"/>
                <a:gd name="connsiteY7" fmla="*/ 15224 h 42249"/>
                <a:gd name="connsiteX8" fmla="*/ 42953 w 42953"/>
                <a:gd name="connsiteY8" fmla="*/ 20015 h 42249"/>
                <a:gd name="connsiteX9" fmla="*/ 41457 w 42953"/>
                <a:gd name="connsiteY9" fmla="*/ 23000 h 42249"/>
                <a:gd name="connsiteX10" fmla="*/ 41482 w 42953"/>
                <a:gd name="connsiteY10" fmla="*/ 27981 h 42249"/>
                <a:gd name="connsiteX11" fmla="*/ 37520 w 42953"/>
                <a:gd name="connsiteY11" fmla="*/ 32814 h 42249"/>
                <a:gd name="connsiteX12" fmla="*/ 35550 w 42953"/>
                <a:gd name="connsiteY12" fmla="*/ 36612 h 42249"/>
                <a:gd name="connsiteX13" fmla="*/ 28641 w 42953"/>
                <a:gd name="connsiteY13" fmla="*/ 38708 h 42249"/>
                <a:gd name="connsiteX14" fmla="*/ 24972 w 42953"/>
                <a:gd name="connsiteY14" fmla="*/ 41998 h 42249"/>
                <a:gd name="connsiteX15" fmla="*/ 18867 w 42953"/>
                <a:gd name="connsiteY15" fmla="*/ 39853 h 42249"/>
                <a:gd name="connsiteX16" fmla="*/ 9814 w 42953"/>
                <a:gd name="connsiteY16" fmla="*/ 37152 h 42249"/>
                <a:gd name="connsiteX17" fmla="*/ 5851 w 42953"/>
                <a:gd name="connsiteY17" fmla="*/ 34299 h 42249"/>
                <a:gd name="connsiteX18" fmla="*/ 4462 w 42953"/>
                <a:gd name="connsiteY18" fmla="*/ 28719 h 42249"/>
                <a:gd name="connsiteX19" fmla="*/ 1342 w 42953"/>
                <a:gd name="connsiteY19" fmla="*/ 21804 h 42249"/>
                <a:gd name="connsiteX20" fmla="*/ 222 w 42953"/>
                <a:gd name="connsiteY20" fmla="*/ 15798 h 42249"/>
                <a:gd name="connsiteX0" fmla="*/ 23687 w 42953"/>
                <a:gd name="connsiteY0" fmla="*/ 4525 h 42249"/>
                <a:gd name="connsiteX1" fmla="*/ 24046 w 42953"/>
                <a:gd name="connsiteY1" fmla="*/ 3135 h 42249"/>
                <a:gd name="connsiteX2" fmla="*/ 15546 w 42953"/>
                <a:gd name="connsiteY2" fmla="*/ 4997 h 42249"/>
                <a:gd name="connsiteX3" fmla="*/ 16846 w 42953"/>
                <a:gd name="connsiteY3" fmla="*/ 6345 h 42249"/>
                <a:gd name="connsiteX0" fmla="*/ 222 w 42953"/>
                <a:gd name="connsiteY0" fmla="*/ 15798 h 42249"/>
                <a:gd name="connsiteX1" fmla="*/ 4706 w 42953"/>
                <a:gd name="connsiteY1" fmla="*/ 5802 h 42249"/>
                <a:gd name="connsiteX2" fmla="*/ 15551 w 42953"/>
                <a:gd name="connsiteY2" fmla="*/ 5007 h 42249"/>
                <a:gd name="connsiteX3" fmla="*/ 24002 w 42953"/>
                <a:gd name="connsiteY3" fmla="*/ 3237 h 42249"/>
                <a:gd name="connsiteX4" fmla="*/ 27295 w 42953"/>
                <a:gd name="connsiteY4" fmla="*/ 5 h 42249"/>
                <a:gd name="connsiteX5" fmla="*/ 38477 w 42953"/>
                <a:gd name="connsiteY5" fmla="*/ 2748 h 42249"/>
                <a:gd name="connsiteX6" fmla="*/ 40295 w 42953"/>
                <a:gd name="connsiteY6" fmla="*/ 3961 h 42249"/>
                <a:gd name="connsiteX7" fmla="*/ 41932 w 42953"/>
                <a:gd name="connsiteY7" fmla="*/ 15224 h 42249"/>
                <a:gd name="connsiteX8" fmla="*/ 42953 w 42953"/>
                <a:gd name="connsiteY8" fmla="*/ 20015 h 42249"/>
                <a:gd name="connsiteX9" fmla="*/ 41457 w 42953"/>
                <a:gd name="connsiteY9" fmla="*/ 23000 h 42249"/>
                <a:gd name="connsiteX10" fmla="*/ 41482 w 42953"/>
                <a:gd name="connsiteY10" fmla="*/ 27981 h 42249"/>
                <a:gd name="connsiteX11" fmla="*/ 37520 w 42953"/>
                <a:gd name="connsiteY11" fmla="*/ 32814 h 42249"/>
                <a:gd name="connsiteX12" fmla="*/ 35550 w 42953"/>
                <a:gd name="connsiteY12" fmla="*/ 36612 h 42249"/>
                <a:gd name="connsiteX13" fmla="*/ 28641 w 42953"/>
                <a:gd name="connsiteY13" fmla="*/ 38708 h 42249"/>
                <a:gd name="connsiteX14" fmla="*/ 24972 w 42953"/>
                <a:gd name="connsiteY14" fmla="*/ 41998 h 42249"/>
                <a:gd name="connsiteX15" fmla="*/ 18867 w 42953"/>
                <a:gd name="connsiteY15" fmla="*/ 39853 h 42249"/>
                <a:gd name="connsiteX16" fmla="*/ 9814 w 42953"/>
                <a:gd name="connsiteY16" fmla="*/ 37152 h 42249"/>
                <a:gd name="connsiteX17" fmla="*/ 5851 w 42953"/>
                <a:gd name="connsiteY17" fmla="*/ 34299 h 42249"/>
                <a:gd name="connsiteX18" fmla="*/ 4462 w 42953"/>
                <a:gd name="connsiteY18" fmla="*/ 28719 h 42249"/>
                <a:gd name="connsiteX19" fmla="*/ 1342 w 42953"/>
                <a:gd name="connsiteY19" fmla="*/ 21804 h 42249"/>
                <a:gd name="connsiteX20" fmla="*/ 222 w 42953"/>
                <a:gd name="connsiteY20" fmla="*/ 15798 h 42249"/>
                <a:gd name="connsiteX0" fmla="*/ 23687 w 42953"/>
                <a:gd name="connsiteY0" fmla="*/ 4525 h 42249"/>
                <a:gd name="connsiteX1" fmla="*/ 24046 w 42953"/>
                <a:gd name="connsiteY1" fmla="*/ 3135 h 42249"/>
                <a:gd name="connsiteX2" fmla="*/ 15546 w 42953"/>
                <a:gd name="connsiteY2" fmla="*/ 4997 h 42249"/>
                <a:gd name="connsiteX3" fmla="*/ 16846 w 42953"/>
                <a:gd name="connsiteY3" fmla="*/ 6345 h 42249"/>
                <a:gd name="connsiteX0" fmla="*/ 222 w 42953"/>
                <a:gd name="connsiteY0" fmla="*/ 19700 h 46151"/>
                <a:gd name="connsiteX1" fmla="*/ 4706 w 42953"/>
                <a:gd name="connsiteY1" fmla="*/ 9704 h 46151"/>
                <a:gd name="connsiteX2" fmla="*/ 15551 w 42953"/>
                <a:gd name="connsiteY2" fmla="*/ 8909 h 46151"/>
                <a:gd name="connsiteX3" fmla="*/ 24002 w 42953"/>
                <a:gd name="connsiteY3" fmla="*/ 7139 h 46151"/>
                <a:gd name="connsiteX4" fmla="*/ 35251 w 42953"/>
                <a:gd name="connsiteY4" fmla="*/ 0 h 46151"/>
                <a:gd name="connsiteX5" fmla="*/ 38477 w 42953"/>
                <a:gd name="connsiteY5" fmla="*/ 6650 h 46151"/>
                <a:gd name="connsiteX6" fmla="*/ 40295 w 42953"/>
                <a:gd name="connsiteY6" fmla="*/ 7863 h 46151"/>
                <a:gd name="connsiteX7" fmla="*/ 41932 w 42953"/>
                <a:gd name="connsiteY7" fmla="*/ 19126 h 46151"/>
                <a:gd name="connsiteX8" fmla="*/ 42953 w 42953"/>
                <a:gd name="connsiteY8" fmla="*/ 23917 h 46151"/>
                <a:gd name="connsiteX9" fmla="*/ 41457 w 42953"/>
                <a:gd name="connsiteY9" fmla="*/ 26902 h 46151"/>
                <a:gd name="connsiteX10" fmla="*/ 41482 w 42953"/>
                <a:gd name="connsiteY10" fmla="*/ 31883 h 46151"/>
                <a:gd name="connsiteX11" fmla="*/ 37520 w 42953"/>
                <a:gd name="connsiteY11" fmla="*/ 36716 h 46151"/>
                <a:gd name="connsiteX12" fmla="*/ 35550 w 42953"/>
                <a:gd name="connsiteY12" fmla="*/ 40514 h 46151"/>
                <a:gd name="connsiteX13" fmla="*/ 28641 w 42953"/>
                <a:gd name="connsiteY13" fmla="*/ 42610 h 46151"/>
                <a:gd name="connsiteX14" fmla="*/ 24972 w 42953"/>
                <a:gd name="connsiteY14" fmla="*/ 45900 h 46151"/>
                <a:gd name="connsiteX15" fmla="*/ 18867 w 42953"/>
                <a:gd name="connsiteY15" fmla="*/ 43755 h 46151"/>
                <a:gd name="connsiteX16" fmla="*/ 9814 w 42953"/>
                <a:gd name="connsiteY16" fmla="*/ 41054 h 46151"/>
                <a:gd name="connsiteX17" fmla="*/ 5851 w 42953"/>
                <a:gd name="connsiteY17" fmla="*/ 38201 h 46151"/>
                <a:gd name="connsiteX18" fmla="*/ 4462 w 42953"/>
                <a:gd name="connsiteY18" fmla="*/ 32621 h 46151"/>
                <a:gd name="connsiteX19" fmla="*/ 1342 w 42953"/>
                <a:gd name="connsiteY19" fmla="*/ 25706 h 46151"/>
                <a:gd name="connsiteX20" fmla="*/ 222 w 42953"/>
                <a:gd name="connsiteY20" fmla="*/ 19700 h 46151"/>
                <a:gd name="connsiteX0" fmla="*/ 23687 w 42953"/>
                <a:gd name="connsiteY0" fmla="*/ 8427 h 46151"/>
                <a:gd name="connsiteX1" fmla="*/ 24046 w 42953"/>
                <a:gd name="connsiteY1" fmla="*/ 7037 h 46151"/>
                <a:gd name="connsiteX2" fmla="*/ 15546 w 42953"/>
                <a:gd name="connsiteY2" fmla="*/ 8899 h 46151"/>
                <a:gd name="connsiteX3" fmla="*/ 16846 w 42953"/>
                <a:gd name="connsiteY3" fmla="*/ 10247 h 46151"/>
                <a:gd name="connsiteX0" fmla="*/ 222 w 42953"/>
                <a:gd name="connsiteY0" fmla="*/ 19908 h 46359"/>
                <a:gd name="connsiteX1" fmla="*/ 4706 w 42953"/>
                <a:gd name="connsiteY1" fmla="*/ 9912 h 46359"/>
                <a:gd name="connsiteX2" fmla="*/ 15551 w 42953"/>
                <a:gd name="connsiteY2" fmla="*/ 9117 h 46359"/>
                <a:gd name="connsiteX3" fmla="*/ 24002 w 42953"/>
                <a:gd name="connsiteY3" fmla="*/ 7347 h 46359"/>
                <a:gd name="connsiteX4" fmla="*/ 35251 w 42953"/>
                <a:gd name="connsiteY4" fmla="*/ 208 h 46359"/>
                <a:gd name="connsiteX5" fmla="*/ 38477 w 42953"/>
                <a:gd name="connsiteY5" fmla="*/ 6858 h 46359"/>
                <a:gd name="connsiteX6" fmla="*/ 40295 w 42953"/>
                <a:gd name="connsiteY6" fmla="*/ 8071 h 46359"/>
                <a:gd name="connsiteX7" fmla="*/ 41932 w 42953"/>
                <a:gd name="connsiteY7" fmla="*/ 19334 h 46359"/>
                <a:gd name="connsiteX8" fmla="*/ 42953 w 42953"/>
                <a:gd name="connsiteY8" fmla="*/ 24125 h 46359"/>
                <a:gd name="connsiteX9" fmla="*/ 41457 w 42953"/>
                <a:gd name="connsiteY9" fmla="*/ 27110 h 46359"/>
                <a:gd name="connsiteX10" fmla="*/ 41482 w 42953"/>
                <a:gd name="connsiteY10" fmla="*/ 32091 h 46359"/>
                <a:gd name="connsiteX11" fmla="*/ 37520 w 42953"/>
                <a:gd name="connsiteY11" fmla="*/ 36924 h 46359"/>
                <a:gd name="connsiteX12" fmla="*/ 35550 w 42953"/>
                <a:gd name="connsiteY12" fmla="*/ 40722 h 46359"/>
                <a:gd name="connsiteX13" fmla="*/ 28641 w 42953"/>
                <a:gd name="connsiteY13" fmla="*/ 42818 h 46359"/>
                <a:gd name="connsiteX14" fmla="*/ 24972 w 42953"/>
                <a:gd name="connsiteY14" fmla="*/ 46108 h 46359"/>
                <a:gd name="connsiteX15" fmla="*/ 18867 w 42953"/>
                <a:gd name="connsiteY15" fmla="*/ 43963 h 46359"/>
                <a:gd name="connsiteX16" fmla="*/ 9814 w 42953"/>
                <a:gd name="connsiteY16" fmla="*/ 41262 h 46359"/>
                <a:gd name="connsiteX17" fmla="*/ 5851 w 42953"/>
                <a:gd name="connsiteY17" fmla="*/ 38409 h 46359"/>
                <a:gd name="connsiteX18" fmla="*/ 4462 w 42953"/>
                <a:gd name="connsiteY18" fmla="*/ 32829 h 46359"/>
                <a:gd name="connsiteX19" fmla="*/ 1342 w 42953"/>
                <a:gd name="connsiteY19" fmla="*/ 25914 h 46359"/>
                <a:gd name="connsiteX20" fmla="*/ 222 w 42953"/>
                <a:gd name="connsiteY20" fmla="*/ 19908 h 46359"/>
                <a:gd name="connsiteX0" fmla="*/ 23687 w 42953"/>
                <a:gd name="connsiteY0" fmla="*/ 8635 h 46359"/>
                <a:gd name="connsiteX1" fmla="*/ 24046 w 42953"/>
                <a:gd name="connsiteY1" fmla="*/ 7245 h 46359"/>
                <a:gd name="connsiteX2" fmla="*/ 15546 w 42953"/>
                <a:gd name="connsiteY2" fmla="*/ 9107 h 46359"/>
                <a:gd name="connsiteX3" fmla="*/ 16846 w 42953"/>
                <a:gd name="connsiteY3" fmla="*/ 10455 h 46359"/>
                <a:gd name="connsiteX0" fmla="*/ 222 w 42953"/>
                <a:gd name="connsiteY0" fmla="*/ 18397 h 44848"/>
                <a:gd name="connsiteX1" fmla="*/ 4706 w 42953"/>
                <a:gd name="connsiteY1" fmla="*/ 8401 h 44848"/>
                <a:gd name="connsiteX2" fmla="*/ 15551 w 42953"/>
                <a:gd name="connsiteY2" fmla="*/ 7606 h 44848"/>
                <a:gd name="connsiteX3" fmla="*/ 24002 w 42953"/>
                <a:gd name="connsiteY3" fmla="*/ 5836 h 44848"/>
                <a:gd name="connsiteX4" fmla="*/ 36563 w 42953"/>
                <a:gd name="connsiteY4" fmla="*/ 260 h 44848"/>
                <a:gd name="connsiteX5" fmla="*/ 38477 w 42953"/>
                <a:gd name="connsiteY5" fmla="*/ 5347 h 44848"/>
                <a:gd name="connsiteX6" fmla="*/ 40295 w 42953"/>
                <a:gd name="connsiteY6" fmla="*/ 6560 h 44848"/>
                <a:gd name="connsiteX7" fmla="*/ 41932 w 42953"/>
                <a:gd name="connsiteY7" fmla="*/ 17823 h 44848"/>
                <a:gd name="connsiteX8" fmla="*/ 42953 w 42953"/>
                <a:gd name="connsiteY8" fmla="*/ 22614 h 44848"/>
                <a:gd name="connsiteX9" fmla="*/ 41457 w 42953"/>
                <a:gd name="connsiteY9" fmla="*/ 25599 h 44848"/>
                <a:gd name="connsiteX10" fmla="*/ 41482 w 42953"/>
                <a:gd name="connsiteY10" fmla="*/ 30580 h 44848"/>
                <a:gd name="connsiteX11" fmla="*/ 37520 w 42953"/>
                <a:gd name="connsiteY11" fmla="*/ 35413 h 44848"/>
                <a:gd name="connsiteX12" fmla="*/ 35550 w 42953"/>
                <a:gd name="connsiteY12" fmla="*/ 39211 h 44848"/>
                <a:gd name="connsiteX13" fmla="*/ 28641 w 42953"/>
                <a:gd name="connsiteY13" fmla="*/ 41307 h 44848"/>
                <a:gd name="connsiteX14" fmla="*/ 24972 w 42953"/>
                <a:gd name="connsiteY14" fmla="*/ 44597 h 44848"/>
                <a:gd name="connsiteX15" fmla="*/ 18867 w 42953"/>
                <a:gd name="connsiteY15" fmla="*/ 42452 h 44848"/>
                <a:gd name="connsiteX16" fmla="*/ 9814 w 42953"/>
                <a:gd name="connsiteY16" fmla="*/ 39751 h 44848"/>
                <a:gd name="connsiteX17" fmla="*/ 5851 w 42953"/>
                <a:gd name="connsiteY17" fmla="*/ 36898 h 44848"/>
                <a:gd name="connsiteX18" fmla="*/ 4462 w 42953"/>
                <a:gd name="connsiteY18" fmla="*/ 31318 h 44848"/>
                <a:gd name="connsiteX19" fmla="*/ 1342 w 42953"/>
                <a:gd name="connsiteY19" fmla="*/ 24403 h 44848"/>
                <a:gd name="connsiteX20" fmla="*/ 222 w 42953"/>
                <a:gd name="connsiteY20" fmla="*/ 18397 h 44848"/>
                <a:gd name="connsiteX0" fmla="*/ 23687 w 42953"/>
                <a:gd name="connsiteY0" fmla="*/ 7124 h 44848"/>
                <a:gd name="connsiteX1" fmla="*/ 24046 w 42953"/>
                <a:gd name="connsiteY1" fmla="*/ 5734 h 44848"/>
                <a:gd name="connsiteX2" fmla="*/ 15546 w 42953"/>
                <a:gd name="connsiteY2" fmla="*/ 7596 h 44848"/>
                <a:gd name="connsiteX3" fmla="*/ 16846 w 42953"/>
                <a:gd name="connsiteY3" fmla="*/ 8944 h 44848"/>
                <a:gd name="connsiteX0" fmla="*/ 222 w 42953"/>
                <a:gd name="connsiteY0" fmla="*/ 18397 h 44848"/>
                <a:gd name="connsiteX1" fmla="*/ 4706 w 42953"/>
                <a:gd name="connsiteY1" fmla="*/ 8401 h 44848"/>
                <a:gd name="connsiteX2" fmla="*/ 15551 w 42953"/>
                <a:gd name="connsiteY2" fmla="*/ 7606 h 44848"/>
                <a:gd name="connsiteX3" fmla="*/ 24002 w 42953"/>
                <a:gd name="connsiteY3" fmla="*/ 5836 h 44848"/>
                <a:gd name="connsiteX4" fmla="*/ 36563 w 42953"/>
                <a:gd name="connsiteY4" fmla="*/ 260 h 44848"/>
                <a:gd name="connsiteX5" fmla="*/ 38477 w 42953"/>
                <a:gd name="connsiteY5" fmla="*/ 5347 h 44848"/>
                <a:gd name="connsiteX6" fmla="*/ 40295 w 42953"/>
                <a:gd name="connsiteY6" fmla="*/ 6560 h 44848"/>
                <a:gd name="connsiteX7" fmla="*/ 41932 w 42953"/>
                <a:gd name="connsiteY7" fmla="*/ 17823 h 44848"/>
                <a:gd name="connsiteX8" fmla="*/ 42953 w 42953"/>
                <a:gd name="connsiteY8" fmla="*/ 22614 h 44848"/>
                <a:gd name="connsiteX9" fmla="*/ 41457 w 42953"/>
                <a:gd name="connsiteY9" fmla="*/ 25599 h 44848"/>
                <a:gd name="connsiteX10" fmla="*/ 41482 w 42953"/>
                <a:gd name="connsiteY10" fmla="*/ 30580 h 44848"/>
                <a:gd name="connsiteX11" fmla="*/ 37520 w 42953"/>
                <a:gd name="connsiteY11" fmla="*/ 35413 h 44848"/>
                <a:gd name="connsiteX12" fmla="*/ 35550 w 42953"/>
                <a:gd name="connsiteY12" fmla="*/ 39211 h 44848"/>
                <a:gd name="connsiteX13" fmla="*/ 28641 w 42953"/>
                <a:gd name="connsiteY13" fmla="*/ 41307 h 44848"/>
                <a:gd name="connsiteX14" fmla="*/ 24972 w 42953"/>
                <a:gd name="connsiteY14" fmla="*/ 44597 h 44848"/>
                <a:gd name="connsiteX15" fmla="*/ 18867 w 42953"/>
                <a:gd name="connsiteY15" fmla="*/ 42452 h 44848"/>
                <a:gd name="connsiteX16" fmla="*/ 9814 w 42953"/>
                <a:gd name="connsiteY16" fmla="*/ 39751 h 44848"/>
                <a:gd name="connsiteX17" fmla="*/ 5851 w 42953"/>
                <a:gd name="connsiteY17" fmla="*/ 36898 h 44848"/>
                <a:gd name="connsiteX18" fmla="*/ 4462 w 42953"/>
                <a:gd name="connsiteY18" fmla="*/ 31318 h 44848"/>
                <a:gd name="connsiteX19" fmla="*/ 1342 w 42953"/>
                <a:gd name="connsiteY19" fmla="*/ 24403 h 44848"/>
                <a:gd name="connsiteX20" fmla="*/ 222 w 42953"/>
                <a:gd name="connsiteY20" fmla="*/ 18397 h 44848"/>
                <a:gd name="connsiteX0" fmla="*/ 23687 w 42953"/>
                <a:gd name="connsiteY0" fmla="*/ 7124 h 44848"/>
                <a:gd name="connsiteX1" fmla="*/ 26009 w 42953"/>
                <a:gd name="connsiteY1" fmla="*/ 6593 h 44848"/>
                <a:gd name="connsiteX2" fmla="*/ 15546 w 42953"/>
                <a:gd name="connsiteY2" fmla="*/ 7596 h 44848"/>
                <a:gd name="connsiteX3" fmla="*/ 16846 w 42953"/>
                <a:gd name="connsiteY3" fmla="*/ 8944 h 44848"/>
                <a:gd name="connsiteX0" fmla="*/ 222 w 42953"/>
                <a:gd name="connsiteY0" fmla="*/ 21106 h 47557"/>
                <a:gd name="connsiteX1" fmla="*/ 4706 w 42953"/>
                <a:gd name="connsiteY1" fmla="*/ 11110 h 47557"/>
                <a:gd name="connsiteX2" fmla="*/ 15551 w 42953"/>
                <a:gd name="connsiteY2" fmla="*/ 10315 h 47557"/>
                <a:gd name="connsiteX3" fmla="*/ 32697 w 42953"/>
                <a:gd name="connsiteY3" fmla="*/ 777 h 47557"/>
                <a:gd name="connsiteX4" fmla="*/ 36563 w 42953"/>
                <a:gd name="connsiteY4" fmla="*/ 2969 h 47557"/>
                <a:gd name="connsiteX5" fmla="*/ 38477 w 42953"/>
                <a:gd name="connsiteY5" fmla="*/ 8056 h 47557"/>
                <a:gd name="connsiteX6" fmla="*/ 40295 w 42953"/>
                <a:gd name="connsiteY6" fmla="*/ 9269 h 47557"/>
                <a:gd name="connsiteX7" fmla="*/ 41932 w 42953"/>
                <a:gd name="connsiteY7" fmla="*/ 20532 h 47557"/>
                <a:gd name="connsiteX8" fmla="*/ 42953 w 42953"/>
                <a:gd name="connsiteY8" fmla="*/ 25323 h 47557"/>
                <a:gd name="connsiteX9" fmla="*/ 41457 w 42953"/>
                <a:gd name="connsiteY9" fmla="*/ 28308 h 47557"/>
                <a:gd name="connsiteX10" fmla="*/ 41482 w 42953"/>
                <a:gd name="connsiteY10" fmla="*/ 33289 h 47557"/>
                <a:gd name="connsiteX11" fmla="*/ 37520 w 42953"/>
                <a:gd name="connsiteY11" fmla="*/ 38122 h 47557"/>
                <a:gd name="connsiteX12" fmla="*/ 35550 w 42953"/>
                <a:gd name="connsiteY12" fmla="*/ 41920 h 47557"/>
                <a:gd name="connsiteX13" fmla="*/ 28641 w 42953"/>
                <a:gd name="connsiteY13" fmla="*/ 44016 h 47557"/>
                <a:gd name="connsiteX14" fmla="*/ 24972 w 42953"/>
                <a:gd name="connsiteY14" fmla="*/ 47306 h 47557"/>
                <a:gd name="connsiteX15" fmla="*/ 18867 w 42953"/>
                <a:gd name="connsiteY15" fmla="*/ 45161 h 47557"/>
                <a:gd name="connsiteX16" fmla="*/ 9814 w 42953"/>
                <a:gd name="connsiteY16" fmla="*/ 42460 h 47557"/>
                <a:gd name="connsiteX17" fmla="*/ 5851 w 42953"/>
                <a:gd name="connsiteY17" fmla="*/ 39607 h 47557"/>
                <a:gd name="connsiteX18" fmla="*/ 4462 w 42953"/>
                <a:gd name="connsiteY18" fmla="*/ 34027 h 47557"/>
                <a:gd name="connsiteX19" fmla="*/ 1342 w 42953"/>
                <a:gd name="connsiteY19" fmla="*/ 27112 h 47557"/>
                <a:gd name="connsiteX20" fmla="*/ 222 w 42953"/>
                <a:gd name="connsiteY20" fmla="*/ 21106 h 47557"/>
                <a:gd name="connsiteX0" fmla="*/ 23687 w 42953"/>
                <a:gd name="connsiteY0" fmla="*/ 9833 h 47557"/>
                <a:gd name="connsiteX1" fmla="*/ 26009 w 42953"/>
                <a:gd name="connsiteY1" fmla="*/ 9302 h 47557"/>
                <a:gd name="connsiteX2" fmla="*/ 15546 w 42953"/>
                <a:gd name="connsiteY2" fmla="*/ 10305 h 47557"/>
                <a:gd name="connsiteX3" fmla="*/ 16846 w 42953"/>
                <a:gd name="connsiteY3" fmla="*/ 11653 h 47557"/>
                <a:gd name="connsiteX0" fmla="*/ 222 w 42953"/>
                <a:gd name="connsiteY0" fmla="*/ 21106 h 47557"/>
                <a:gd name="connsiteX1" fmla="*/ 4706 w 42953"/>
                <a:gd name="connsiteY1" fmla="*/ 11110 h 47557"/>
                <a:gd name="connsiteX2" fmla="*/ 15551 w 42953"/>
                <a:gd name="connsiteY2" fmla="*/ 10315 h 47557"/>
                <a:gd name="connsiteX3" fmla="*/ 32697 w 42953"/>
                <a:gd name="connsiteY3" fmla="*/ 777 h 47557"/>
                <a:gd name="connsiteX4" fmla="*/ 36563 w 42953"/>
                <a:gd name="connsiteY4" fmla="*/ 2969 h 47557"/>
                <a:gd name="connsiteX5" fmla="*/ 38477 w 42953"/>
                <a:gd name="connsiteY5" fmla="*/ 8056 h 47557"/>
                <a:gd name="connsiteX6" fmla="*/ 40295 w 42953"/>
                <a:gd name="connsiteY6" fmla="*/ 9269 h 47557"/>
                <a:gd name="connsiteX7" fmla="*/ 41932 w 42953"/>
                <a:gd name="connsiteY7" fmla="*/ 20532 h 47557"/>
                <a:gd name="connsiteX8" fmla="*/ 42953 w 42953"/>
                <a:gd name="connsiteY8" fmla="*/ 25323 h 47557"/>
                <a:gd name="connsiteX9" fmla="*/ 41457 w 42953"/>
                <a:gd name="connsiteY9" fmla="*/ 28308 h 47557"/>
                <a:gd name="connsiteX10" fmla="*/ 41482 w 42953"/>
                <a:gd name="connsiteY10" fmla="*/ 33289 h 47557"/>
                <a:gd name="connsiteX11" fmla="*/ 37520 w 42953"/>
                <a:gd name="connsiteY11" fmla="*/ 38122 h 47557"/>
                <a:gd name="connsiteX12" fmla="*/ 35550 w 42953"/>
                <a:gd name="connsiteY12" fmla="*/ 41920 h 47557"/>
                <a:gd name="connsiteX13" fmla="*/ 28641 w 42953"/>
                <a:gd name="connsiteY13" fmla="*/ 44016 h 47557"/>
                <a:gd name="connsiteX14" fmla="*/ 24972 w 42953"/>
                <a:gd name="connsiteY14" fmla="*/ 47306 h 47557"/>
                <a:gd name="connsiteX15" fmla="*/ 18867 w 42953"/>
                <a:gd name="connsiteY15" fmla="*/ 45161 h 47557"/>
                <a:gd name="connsiteX16" fmla="*/ 9814 w 42953"/>
                <a:gd name="connsiteY16" fmla="*/ 42460 h 47557"/>
                <a:gd name="connsiteX17" fmla="*/ 5851 w 42953"/>
                <a:gd name="connsiteY17" fmla="*/ 39607 h 47557"/>
                <a:gd name="connsiteX18" fmla="*/ 4462 w 42953"/>
                <a:gd name="connsiteY18" fmla="*/ 34027 h 47557"/>
                <a:gd name="connsiteX19" fmla="*/ 1342 w 42953"/>
                <a:gd name="connsiteY19" fmla="*/ 27112 h 47557"/>
                <a:gd name="connsiteX20" fmla="*/ 222 w 42953"/>
                <a:gd name="connsiteY20" fmla="*/ 21106 h 47557"/>
                <a:gd name="connsiteX0" fmla="*/ 23687 w 42953"/>
                <a:gd name="connsiteY0" fmla="*/ 9833 h 47557"/>
                <a:gd name="connsiteX1" fmla="*/ 26009 w 42953"/>
                <a:gd name="connsiteY1" fmla="*/ 9302 h 47557"/>
                <a:gd name="connsiteX2" fmla="*/ 15546 w 42953"/>
                <a:gd name="connsiteY2" fmla="*/ 10305 h 47557"/>
                <a:gd name="connsiteX3" fmla="*/ 16846 w 42953"/>
                <a:gd name="connsiteY3" fmla="*/ 11653 h 47557"/>
                <a:gd name="connsiteX0" fmla="*/ 222 w 42953"/>
                <a:gd name="connsiteY0" fmla="*/ 21106 h 47557"/>
                <a:gd name="connsiteX1" fmla="*/ 4706 w 42953"/>
                <a:gd name="connsiteY1" fmla="*/ 11110 h 47557"/>
                <a:gd name="connsiteX2" fmla="*/ 15551 w 42953"/>
                <a:gd name="connsiteY2" fmla="*/ 10315 h 47557"/>
                <a:gd name="connsiteX3" fmla="*/ 32697 w 42953"/>
                <a:gd name="connsiteY3" fmla="*/ 777 h 47557"/>
                <a:gd name="connsiteX4" fmla="*/ 36563 w 42953"/>
                <a:gd name="connsiteY4" fmla="*/ 2969 h 47557"/>
                <a:gd name="connsiteX5" fmla="*/ 38477 w 42953"/>
                <a:gd name="connsiteY5" fmla="*/ 8056 h 47557"/>
                <a:gd name="connsiteX6" fmla="*/ 40295 w 42953"/>
                <a:gd name="connsiteY6" fmla="*/ 9269 h 47557"/>
                <a:gd name="connsiteX7" fmla="*/ 41932 w 42953"/>
                <a:gd name="connsiteY7" fmla="*/ 20532 h 47557"/>
                <a:gd name="connsiteX8" fmla="*/ 42953 w 42953"/>
                <a:gd name="connsiteY8" fmla="*/ 25323 h 47557"/>
                <a:gd name="connsiteX9" fmla="*/ 41457 w 42953"/>
                <a:gd name="connsiteY9" fmla="*/ 28308 h 47557"/>
                <a:gd name="connsiteX10" fmla="*/ 41482 w 42953"/>
                <a:gd name="connsiteY10" fmla="*/ 33289 h 47557"/>
                <a:gd name="connsiteX11" fmla="*/ 37520 w 42953"/>
                <a:gd name="connsiteY11" fmla="*/ 38122 h 47557"/>
                <a:gd name="connsiteX12" fmla="*/ 35550 w 42953"/>
                <a:gd name="connsiteY12" fmla="*/ 41920 h 47557"/>
                <a:gd name="connsiteX13" fmla="*/ 28641 w 42953"/>
                <a:gd name="connsiteY13" fmla="*/ 44016 h 47557"/>
                <a:gd name="connsiteX14" fmla="*/ 24972 w 42953"/>
                <a:gd name="connsiteY14" fmla="*/ 47306 h 47557"/>
                <a:gd name="connsiteX15" fmla="*/ 18867 w 42953"/>
                <a:gd name="connsiteY15" fmla="*/ 45161 h 47557"/>
                <a:gd name="connsiteX16" fmla="*/ 9814 w 42953"/>
                <a:gd name="connsiteY16" fmla="*/ 42460 h 47557"/>
                <a:gd name="connsiteX17" fmla="*/ 5851 w 42953"/>
                <a:gd name="connsiteY17" fmla="*/ 39607 h 47557"/>
                <a:gd name="connsiteX18" fmla="*/ 4462 w 42953"/>
                <a:gd name="connsiteY18" fmla="*/ 34027 h 47557"/>
                <a:gd name="connsiteX19" fmla="*/ 1342 w 42953"/>
                <a:gd name="connsiteY19" fmla="*/ 27112 h 47557"/>
                <a:gd name="connsiteX20" fmla="*/ 222 w 42953"/>
                <a:gd name="connsiteY20" fmla="*/ 21106 h 47557"/>
                <a:gd name="connsiteX0" fmla="*/ 15546 w 42953"/>
                <a:gd name="connsiteY0" fmla="*/ 10305 h 47557"/>
                <a:gd name="connsiteX1" fmla="*/ 16846 w 42953"/>
                <a:gd name="connsiteY1" fmla="*/ 11653 h 47557"/>
                <a:gd name="connsiteX0" fmla="*/ 222 w 42953"/>
                <a:gd name="connsiteY0" fmla="*/ 21106 h 47557"/>
                <a:gd name="connsiteX1" fmla="*/ 4706 w 42953"/>
                <a:gd name="connsiteY1" fmla="*/ 11110 h 47557"/>
                <a:gd name="connsiteX2" fmla="*/ 15551 w 42953"/>
                <a:gd name="connsiteY2" fmla="*/ 10315 h 47557"/>
                <a:gd name="connsiteX3" fmla="*/ 32697 w 42953"/>
                <a:gd name="connsiteY3" fmla="*/ 777 h 47557"/>
                <a:gd name="connsiteX4" fmla="*/ 36563 w 42953"/>
                <a:gd name="connsiteY4" fmla="*/ 2969 h 47557"/>
                <a:gd name="connsiteX5" fmla="*/ 38477 w 42953"/>
                <a:gd name="connsiteY5" fmla="*/ 8056 h 47557"/>
                <a:gd name="connsiteX6" fmla="*/ 40295 w 42953"/>
                <a:gd name="connsiteY6" fmla="*/ 9269 h 47557"/>
                <a:gd name="connsiteX7" fmla="*/ 41932 w 42953"/>
                <a:gd name="connsiteY7" fmla="*/ 20532 h 47557"/>
                <a:gd name="connsiteX8" fmla="*/ 42953 w 42953"/>
                <a:gd name="connsiteY8" fmla="*/ 25323 h 47557"/>
                <a:gd name="connsiteX9" fmla="*/ 41457 w 42953"/>
                <a:gd name="connsiteY9" fmla="*/ 28308 h 47557"/>
                <a:gd name="connsiteX10" fmla="*/ 41482 w 42953"/>
                <a:gd name="connsiteY10" fmla="*/ 33289 h 47557"/>
                <a:gd name="connsiteX11" fmla="*/ 37520 w 42953"/>
                <a:gd name="connsiteY11" fmla="*/ 38122 h 47557"/>
                <a:gd name="connsiteX12" fmla="*/ 35550 w 42953"/>
                <a:gd name="connsiteY12" fmla="*/ 41920 h 47557"/>
                <a:gd name="connsiteX13" fmla="*/ 28641 w 42953"/>
                <a:gd name="connsiteY13" fmla="*/ 44016 h 47557"/>
                <a:gd name="connsiteX14" fmla="*/ 24972 w 42953"/>
                <a:gd name="connsiteY14" fmla="*/ 47306 h 47557"/>
                <a:gd name="connsiteX15" fmla="*/ 18867 w 42953"/>
                <a:gd name="connsiteY15" fmla="*/ 45161 h 47557"/>
                <a:gd name="connsiteX16" fmla="*/ 9814 w 42953"/>
                <a:gd name="connsiteY16" fmla="*/ 42460 h 47557"/>
                <a:gd name="connsiteX17" fmla="*/ 5851 w 42953"/>
                <a:gd name="connsiteY17" fmla="*/ 39607 h 47557"/>
                <a:gd name="connsiteX18" fmla="*/ 4462 w 42953"/>
                <a:gd name="connsiteY18" fmla="*/ 34027 h 47557"/>
                <a:gd name="connsiteX19" fmla="*/ 1342 w 42953"/>
                <a:gd name="connsiteY19" fmla="*/ 27112 h 47557"/>
                <a:gd name="connsiteX20" fmla="*/ 222 w 42953"/>
                <a:gd name="connsiteY20" fmla="*/ 21106 h 47557"/>
                <a:gd name="connsiteX0" fmla="*/ 15404 w 42953"/>
                <a:gd name="connsiteY0" fmla="*/ 7762 h 47557"/>
                <a:gd name="connsiteX1" fmla="*/ 16846 w 42953"/>
                <a:gd name="connsiteY1" fmla="*/ 11653 h 47557"/>
                <a:gd name="connsiteX0" fmla="*/ 222 w 42953"/>
                <a:gd name="connsiteY0" fmla="*/ 21106 h 47557"/>
                <a:gd name="connsiteX1" fmla="*/ 4706 w 42953"/>
                <a:gd name="connsiteY1" fmla="*/ 11110 h 47557"/>
                <a:gd name="connsiteX2" fmla="*/ 15551 w 42953"/>
                <a:gd name="connsiteY2" fmla="*/ 10315 h 47557"/>
                <a:gd name="connsiteX3" fmla="*/ 32697 w 42953"/>
                <a:gd name="connsiteY3" fmla="*/ 777 h 47557"/>
                <a:gd name="connsiteX4" fmla="*/ 36563 w 42953"/>
                <a:gd name="connsiteY4" fmla="*/ 2969 h 47557"/>
                <a:gd name="connsiteX5" fmla="*/ 38477 w 42953"/>
                <a:gd name="connsiteY5" fmla="*/ 8056 h 47557"/>
                <a:gd name="connsiteX6" fmla="*/ 40295 w 42953"/>
                <a:gd name="connsiteY6" fmla="*/ 9269 h 47557"/>
                <a:gd name="connsiteX7" fmla="*/ 41932 w 42953"/>
                <a:gd name="connsiteY7" fmla="*/ 20532 h 47557"/>
                <a:gd name="connsiteX8" fmla="*/ 42953 w 42953"/>
                <a:gd name="connsiteY8" fmla="*/ 25323 h 47557"/>
                <a:gd name="connsiteX9" fmla="*/ 41457 w 42953"/>
                <a:gd name="connsiteY9" fmla="*/ 28308 h 47557"/>
                <a:gd name="connsiteX10" fmla="*/ 41482 w 42953"/>
                <a:gd name="connsiteY10" fmla="*/ 33289 h 47557"/>
                <a:gd name="connsiteX11" fmla="*/ 37520 w 42953"/>
                <a:gd name="connsiteY11" fmla="*/ 38122 h 47557"/>
                <a:gd name="connsiteX12" fmla="*/ 35550 w 42953"/>
                <a:gd name="connsiteY12" fmla="*/ 41920 h 47557"/>
                <a:gd name="connsiteX13" fmla="*/ 28641 w 42953"/>
                <a:gd name="connsiteY13" fmla="*/ 44016 h 47557"/>
                <a:gd name="connsiteX14" fmla="*/ 24972 w 42953"/>
                <a:gd name="connsiteY14" fmla="*/ 47306 h 47557"/>
                <a:gd name="connsiteX15" fmla="*/ 18867 w 42953"/>
                <a:gd name="connsiteY15" fmla="*/ 45161 h 47557"/>
                <a:gd name="connsiteX16" fmla="*/ 9814 w 42953"/>
                <a:gd name="connsiteY16" fmla="*/ 42460 h 47557"/>
                <a:gd name="connsiteX17" fmla="*/ 5851 w 42953"/>
                <a:gd name="connsiteY17" fmla="*/ 39607 h 47557"/>
                <a:gd name="connsiteX18" fmla="*/ 4462 w 42953"/>
                <a:gd name="connsiteY18" fmla="*/ 34027 h 47557"/>
                <a:gd name="connsiteX19" fmla="*/ 1342 w 42953"/>
                <a:gd name="connsiteY19" fmla="*/ 27112 h 47557"/>
                <a:gd name="connsiteX20" fmla="*/ 222 w 42953"/>
                <a:gd name="connsiteY20" fmla="*/ 21106 h 47557"/>
                <a:gd name="connsiteX0" fmla="*/ 18489 w 42953"/>
                <a:gd name="connsiteY0" fmla="*/ 10628 h 47557"/>
                <a:gd name="connsiteX1" fmla="*/ 16846 w 42953"/>
                <a:gd name="connsiteY1" fmla="*/ 11653 h 47557"/>
                <a:gd name="connsiteX0" fmla="*/ 222 w 42953"/>
                <a:gd name="connsiteY0" fmla="*/ 25115 h 51566"/>
                <a:gd name="connsiteX1" fmla="*/ 4706 w 42953"/>
                <a:gd name="connsiteY1" fmla="*/ 15119 h 51566"/>
                <a:gd name="connsiteX2" fmla="*/ 24453 w 42953"/>
                <a:gd name="connsiteY2" fmla="*/ 1927 h 51566"/>
                <a:gd name="connsiteX3" fmla="*/ 32697 w 42953"/>
                <a:gd name="connsiteY3" fmla="*/ 4786 h 51566"/>
                <a:gd name="connsiteX4" fmla="*/ 36563 w 42953"/>
                <a:gd name="connsiteY4" fmla="*/ 6978 h 51566"/>
                <a:gd name="connsiteX5" fmla="*/ 38477 w 42953"/>
                <a:gd name="connsiteY5" fmla="*/ 12065 h 51566"/>
                <a:gd name="connsiteX6" fmla="*/ 40295 w 42953"/>
                <a:gd name="connsiteY6" fmla="*/ 13278 h 51566"/>
                <a:gd name="connsiteX7" fmla="*/ 41932 w 42953"/>
                <a:gd name="connsiteY7" fmla="*/ 24541 h 51566"/>
                <a:gd name="connsiteX8" fmla="*/ 42953 w 42953"/>
                <a:gd name="connsiteY8" fmla="*/ 29332 h 51566"/>
                <a:gd name="connsiteX9" fmla="*/ 41457 w 42953"/>
                <a:gd name="connsiteY9" fmla="*/ 32317 h 51566"/>
                <a:gd name="connsiteX10" fmla="*/ 41482 w 42953"/>
                <a:gd name="connsiteY10" fmla="*/ 37298 h 51566"/>
                <a:gd name="connsiteX11" fmla="*/ 37520 w 42953"/>
                <a:gd name="connsiteY11" fmla="*/ 42131 h 51566"/>
                <a:gd name="connsiteX12" fmla="*/ 35550 w 42953"/>
                <a:gd name="connsiteY12" fmla="*/ 45929 h 51566"/>
                <a:gd name="connsiteX13" fmla="*/ 28641 w 42953"/>
                <a:gd name="connsiteY13" fmla="*/ 48025 h 51566"/>
                <a:gd name="connsiteX14" fmla="*/ 24972 w 42953"/>
                <a:gd name="connsiteY14" fmla="*/ 51315 h 51566"/>
                <a:gd name="connsiteX15" fmla="*/ 18867 w 42953"/>
                <a:gd name="connsiteY15" fmla="*/ 49170 h 51566"/>
                <a:gd name="connsiteX16" fmla="*/ 9814 w 42953"/>
                <a:gd name="connsiteY16" fmla="*/ 46469 h 51566"/>
                <a:gd name="connsiteX17" fmla="*/ 5851 w 42953"/>
                <a:gd name="connsiteY17" fmla="*/ 43616 h 51566"/>
                <a:gd name="connsiteX18" fmla="*/ 4462 w 42953"/>
                <a:gd name="connsiteY18" fmla="*/ 38036 h 51566"/>
                <a:gd name="connsiteX19" fmla="*/ 1342 w 42953"/>
                <a:gd name="connsiteY19" fmla="*/ 31121 h 51566"/>
                <a:gd name="connsiteX20" fmla="*/ 222 w 42953"/>
                <a:gd name="connsiteY20" fmla="*/ 25115 h 51566"/>
                <a:gd name="connsiteX0" fmla="*/ 18489 w 42953"/>
                <a:gd name="connsiteY0" fmla="*/ 14637 h 51566"/>
                <a:gd name="connsiteX1" fmla="*/ 16846 w 42953"/>
                <a:gd name="connsiteY1" fmla="*/ 15662 h 51566"/>
                <a:gd name="connsiteX0" fmla="*/ 222 w 42953"/>
                <a:gd name="connsiteY0" fmla="*/ 24057 h 50508"/>
                <a:gd name="connsiteX1" fmla="*/ 4706 w 42953"/>
                <a:gd name="connsiteY1" fmla="*/ 14061 h 50508"/>
                <a:gd name="connsiteX2" fmla="*/ 24453 w 42953"/>
                <a:gd name="connsiteY2" fmla="*/ 869 h 50508"/>
                <a:gd name="connsiteX3" fmla="*/ 32697 w 42953"/>
                <a:gd name="connsiteY3" fmla="*/ 3728 h 50508"/>
                <a:gd name="connsiteX4" fmla="*/ 36563 w 42953"/>
                <a:gd name="connsiteY4" fmla="*/ 5920 h 50508"/>
                <a:gd name="connsiteX5" fmla="*/ 38477 w 42953"/>
                <a:gd name="connsiteY5" fmla="*/ 11007 h 50508"/>
                <a:gd name="connsiteX6" fmla="*/ 40295 w 42953"/>
                <a:gd name="connsiteY6" fmla="*/ 12220 h 50508"/>
                <a:gd name="connsiteX7" fmla="*/ 41932 w 42953"/>
                <a:gd name="connsiteY7" fmla="*/ 23483 h 50508"/>
                <a:gd name="connsiteX8" fmla="*/ 42953 w 42953"/>
                <a:gd name="connsiteY8" fmla="*/ 28274 h 50508"/>
                <a:gd name="connsiteX9" fmla="*/ 41457 w 42953"/>
                <a:gd name="connsiteY9" fmla="*/ 31259 h 50508"/>
                <a:gd name="connsiteX10" fmla="*/ 41482 w 42953"/>
                <a:gd name="connsiteY10" fmla="*/ 36240 h 50508"/>
                <a:gd name="connsiteX11" fmla="*/ 37520 w 42953"/>
                <a:gd name="connsiteY11" fmla="*/ 41073 h 50508"/>
                <a:gd name="connsiteX12" fmla="*/ 35550 w 42953"/>
                <a:gd name="connsiteY12" fmla="*/ 44871 h 50508"/>
                <a:gd name="connsiteX13" fmla="*/ 28641 w 42953"/>
                <a:gd name="connsiteY13" fmla="*/ 46967 h 50508"/>
                <a:gd name="connsiteX14" fmla="*/ 24972 w 42953"/>
                <a:gd name="connsiteY14" fmla="*/ 50257 h 50508"/>
                <a:gd name="connsiteX15" fmla="*/ 18867 w 42953"/>
                <a:gd name="connsiteY15" fmla="*/ 48112 h 50508"/>
                <a:gd name="connsiteX16" fmla="*/ 9814 w 42953"/>
                <a:gd name="connsiteY16" fmla="*/ 45411 h 50508"/>
                <a:gd name="connsiteX17" fmla="*/ 5851 w 42953"/>
                <a:gd name="connsiteY17" fmla="*/ 42558 h 50508"/>
                <a:gd name="connsiteX18" fmla="*/ 4462 w 42953"/>
                <a:gd name="connsiteY18" fmla="*/ 36978 h 50508"/>
                <a:gd name="connsiteX19" fmla="*/ 1342 w 42953"/>
                <a:gd name="connsiteY19" fmla="*/ 30063 h 50508"/>
                <a:gd name="connsiteX20" fmla="*/ 222 w 42953"/>
                <a:gd name="connsiteY20" fmla="*/ 24057 h 50508"/>
                <a:gd name="connsiteX0" fmla="*/ 18489 w 42953"/>
                <a:gd name="connsiteY0" fmla="*/ 13579 h 50508"/>
                <a:gd name="connsiteX1" fmla="*/ 16846 w 42953"/>
                <a:gd name="connsiteY1" fmla="*/ 14604 h 50508"/>
                <a:gd name="connsiteX0" fmla="*/ 222 w 42953"/>
                <a:gd name="connsiteY0" fmla="*/ 24057 h 50508"/>
                <a:gd name="connsiteX1" fmla="*/ 4706 w 42953"/>
                <a:gd name="connsiteY1" fmla="*/ 14061 h 50508"/>
                <a:gd name="connsiteX2" fmla="*/ 24453 w 42953"/>
                <a:gd name="connsiteY2" fmla="*/ 869 h 50508"/>
                <a:gd name="connsiteX3" fmla="*/ 32697 w 42953"/>
                <a:gd name="connsiteY3" fmla="*/ 3728 h 50508"/>
                <a:gd name="connsiteX4" fmla="*/ 36563 w 42953"/>
                <a:gd name="connsiteY4" fmla="*/ 5920 h 50508"/>
                <a:gd name="connsiteX5" fmla="*/ 38477 w 42953"/>
                <a:gd name="connsiteY5" fmla="*/ 11007 h 50508"/>
                <a:gd name="connsiteX6" fmla="*/ 40295 w 42953"/>
                <a:gd name="connsiteY6" fmla="*/ 12220 h 50508"/>
                <a:gd name="connsiteX7" fmla="*/ 41932 w 42953"/>
                <a:gd name="connsiteY7" fmla="*/ 23483 h 50508"/>
                <a:gd name="connsiteX8" fmla="*/ 42953 w 42953"/>
                <a:gd name="connsiteY8" fmla="*/ 28274 h 50508"/>
                <a:gd name="connsiteX9" fmla="*/ 41457 w 42953"/>
                <a:gd name="connsiteY9" fmla="*/ 31259 h 50508"/>
                <a:gd name="connsiteX10" fmla="*/ 41482 w 42953"/>
                <a:gd name="connsiteY10" fmla="*/ 36240 h 50508"/>
                <a:gd name="connsiteX11" fmla="*/ 37520 w 42953"/>
                <a:gd name="connsiteY11" fmla="*/ 41073 h 50508"/>
                <a:gd name="connsiteX12" fmla="*/ 35550 w 42953"/>
                <a:gd name="connsiteY12" fmla="*/ 44871 h 50508"/>
                <a:gd name="connsiteX13" fmla="*/ 28641 w 42953"/>
                <a:gd name="connsiteY13" fmla="*/ 46967 h 50508"/>
                <a:gd name="connsiteX14" fmla="*/ 24972 w 42953"/>
                <a:gd name="connsiteY14" fmla="*/ 50257 h 50508"/>
                <a:gd name="connsiteX15" fmla="*/ 18867 w 42953"/>
                <a:gd name="connsiteY15" fmla="*/ 48112 h 50508"/>
                <a:gd name="connsiteX16" fmla="*/ 9814 w 42953"/>
                <a:gd name="connsiteY16" fmla="*/ 45411 h 50508"/>
                <a:gd name="connsiteX17" fmla="*/ 5851 w 42953"/>
                <a:gd name="connsiteY17" fmla="*/ 42558 h 50508"/>
                <a:gd name="connsiteX18" fmla="*/ 4462 w 42953"/>
                <a:gd name="connsiteY18" fmla="*/ 36978 h 50508"/>
                <a:gd name="connsiteX19" fmla="*/ 1342 w 42953"/>
                <a:gd name="connsiteY19" fmla="*/ 30063 h 50508"/>
                <a:gd name="connsiteX20" fmla="*/ 222 w 42953"/>
                <a:gd name="connsiteY20" fmla="*/ 24057 h 50508"/>
                <a:gd name="connsiteX0" fmla="*/ 18489 w 42953"/>
                <a:gd name="connsiteY0" fmla="*/ 13579 h 50508"/>
                <a:gd name="connsiteX1" fmla="*/ 16846 w 42953"/>
                <a:gd name="connsiteY1" fmla="*/ 14604 h 50508"/>
                <a:gd name="connsiteX0" fmla="*/ 222 w 42953"/>
                <a:gd name="connsiteY0" fmla="*/ 24057 h 50508"/>
                <a:gd name="connsiteX1" fmla="*/ 4706 w 42953"/>
                <a:gd name="connsiteY1" fmla="*/ 14061 h 50508"/>
                <a:gd name="connsiteX2" fmla="*/ 24453 w 42953"/>
                <a:gd name="connsiteY2" fmla="*/ 869 h 50508"/>
                <a:gd name="connsiteX3" fmla="*/ 32697 w 42953"/>
                <a:gd name="connsiteY3" fmla="*/ 3728 h 50508"/>
                <a:gd name="connsiteX4" fmla="*/ 36563 w 42953"/>
                <a:gd name="connsiteY4" fmla="*/ 5920 h 50508"/>
                <a:gd name="connsiteX5" fmla="*/ 38477 w 42953"/>
                <a:gd name="connsiteY5" fmla="*/ 11007 h 50508"/>
                <a:gd name="connsiteX6" fmla="*/ 40295 w 42953"/>
                <a:gd name="connsiteY6" fmla="*/ 12220 h 50508"/>
                <a:gd name="connsiteX7" fmla="*/ 41932 w 42953"/>
                <a:gd name="connsiteY7" fmla="*/ 23483 h 50508"/>
                <a:gd name="connsiteX8" fmla="*/ 42953 w 42953"/>
                <a:gd name="connsiteY8" fmla="*/ 28274 h 50508"/>
                <a:gd name="connsiteX9" fmla="*/ 41457 w 42953"/>
                <a:gd name="connsiteY9" fmla="*/ 31259 h 50508"/>
                <a:gd name="connsiteX10" fmla="*/ 41482 w 42953"/>
                <a:gd name="connsiteY10" fmla="*/ 36240 h 50508"/>
                <a:gd name="connsiteX11" fmla="*/ 37520 w 42953"/>
                <a:gd name="connsiteY11" fmla="*/ 41073 h 50508"/>
                <a:gd name="connsiteX12" fmla="*/ 35550 w 42953"/>
                <a:gd name="connsiteY12" fmla="*/ 44871 h 50508"/>
                <a:gd name="connsiteX13" fmla="*/ 28641 w 42953"/>
                <a:gd name="connsiteY13" fmla="*/ 46967 h 50508"/>
                <a:gd name="connsiteX14" fmla="*/ 24972 w 42953"/>
                <a:gd name="connsiteY14" fmla="*/ 50257 h 50508"/>
                <a:gd name="connsiteX15" fmla="*/ 18867 w 42953"/>
                <a:gd name="connsiteY15" fmla="*/ 48112 h 50508"/>
                <a:gd name="connsiteX16" fmla="*/ 9814 w 42953"/>
                <a:gd name="connsiteY16" fmla="*/ 45411 h 50508"/>
                <a:gd name="connsiteX17" fmla="*/ 5851 w 42953"/>
                <a:gd name="connsiteY17" fmla="*/ 42558 h 50508"/>
                <a:gd name="connsiteX18" fmla="*/ 4462 w 42953"/>
                <a:gd name="connsiteY18" fmla="*/ 36978 h 50508"/>
                <a:gd name="connsiteX19" fmla="*/ 1342 w 42953"/>
                <a:gd name="connsiteY19" fmla="*/ 30063 h 50508"/>
                <a:gd name="connsiteX20" fmla="*/ 222 w 42953"/>
                <a:gd name="connsiteY20" fmla="*/ 24057 h 50508"/>
                <a:gd name="connsiteX0" fmla="*/ 18489 w 42953"/>
                <a:gd name="connsiteY0" fmla="*/ 13579 h 50508"/>
                <a:gd name="connsiteX1" fmla="*/ 12225 w 42953"/>
                <a:gd name="connsiteY1" fmla="*/ 20920 h 50508"/>
                <a:gd name="connsiteX0" fmla="*/ 222 w 42953"/>
                <a:gd name="connsiteY0" fmla="*/ 24057 h 50508"/>
                <a:gd name="connsiteX1" fmla="*/ 4706 w 42953"/>
                <a:gd name="connsiteY1" fmla="*/ 14061 h 50508"/>
                <a:gd name="connsiteX2" fmla="*/ 24453 w 42953"/>
                <a:gd name="connsiteY2" fmla="*/ 869 h 50508"/>
                <a:gd name="connsiteX3" fmla="*/ 32697 w 42953"/>
                <a:gd name="connsiteY3" fmla="*/ 3728 h 50508"/>
                <a:gd name="connsiteX4" fmla="*/ 36563 w 42953"/>
                <a:gd name="connsiteY4" fmla="*/ 5920 h 50508"/>
                <a:gd name="connsiteX5" fmla="*/ 38477 w 42953"/>
                <a:gd name="connsiteY5" fmla="*/ 11007 h 50508"/>
                <a:gd name="connsiteX6" fmla="*/ 40295 w 42953"/>
                <a:gd name="connsiteY6" fmla="*/ 12220 h 50508"/>
                <a:gd name="connsiteX7" fmla="*/ 41932 w 42953"/>
                <a:gd name="connsiteY7" fmla="*/ 23483 h 50508"/>
                <a:gd name="connsiteX8" fmla="*/ 42953 w 42953"/>
                <a:gd name="connsiteY8" fmla="*/ 28274 h 50508"/>
                <a:gd name="connsiteX9" fmla="*/ 41457 w 42953"/>
                <a:gd name="connsiteY9" fmla="*/ 31259 h 50508"/>
                <a:gd name="connsiteX10" fmla="*/ 41482 w 42953"/>
                <a:gd name="connsiteY10" fmla="*/ 36240 h 50508"/>
                <a:gd name="connsiteX11" fmla="*/ 37520 w 42953"/>
                <a:gd name="connsiteY11" fmla="*/ 41073 h 50508"/>
                <a:gd name="connsiteX12" fmla="*/ 35550 w 42953"/>
                <a:gd name="connsiteY12" fmla="*/ 44871 h 50508"/>
                <a:gd name="connsiteX13" fmla="*/ 28641 w 42953"/>
                <a:gd name="connsiteY13" fmla="*/ 46967 h 50508"/>
                <a:gd name="connsiteX14" fmla="*/ 24972 w 42953"/>
                <a:gd name="connsiteY14" fmla="*/ 50257 h 50508"/>
                <a:gd name="connsiteX15" fmla="*/ 18867 w 42953"/>
                <a:gd name="connsiteY15" fmla="*/ 48112 h 50508"/>
                <a:gd name="connsiteX16" fmla="*/ 9814 w 42953"/>
                <a:gd name="connsiteY16" fmla="*/ 45411 h 50508"/>
                <a:gd name="connsiteX17" fmla="*/ 5851 w 42953"/>
                <a:gd name="connsiteY17" fmla="*/ 42558 h 50508"/>
                <a:gd name="connsiteX18" fmla="*/ 4462 w 42953"/>
                <a:gd name="connsiteY18" fmla="*/ 36978 h 50508"/>
                <a:gd name="connsiteX19" fmla="*/ 1342 w 42953"/>
                <a:gd name="connsiteY19" fmla="*/ 30063 h 50508"/>
                <a:gd name="connsiteX20" fmla="*/ 222 w 42953"/>
                <a:gd name="connsiteY20" fmla="*/ 24057 h 50508"/>
                <a:gd name="connsiteX0" fmla="*/ 3635 w 42953"/>
                <a:gd name="connsiteY0" fmla="*/ 16658 h 50508"/>
                <a:gd name="connsiteX1" fmla="*/ 12225 w 42953"/>
                <a:gd name="connsiteY1" fmla="*/ 20920 h 50508"/>
                <a:gd name="connsiteX0" fmla="*/ 222 w 42953"/>
                <a:gd name="connsiteY0" fmla="*/ 24057 h 50508"/>
                <a:gd name="connsiteX1" fmla="*/ 4706 w 42953"/>
                <a:gd name="connsiteY1" fmla="*/ 14061 h 50508"/>
                <a:gd name="connsiteX2" fmla="*/ 24453 w 42953"/>
                <a:gd name="connsiteY2" fmla="*/ 869 h 50508"/>
                <a:gd name="connsiteX3" fmla="*/ 32697 w 42953"/>
                <a:gd name="connsiteY3" fmla="*/ 3728 h 50508"/>
                <a:gd name="connsiteX4" fmla="*/ 36563 w 42953"/>
                <a:gd name="connsiteY4" fmla="*/ 5920 h 50508"/>
                <a:gd name="connsiteX5" fmla="*/ 38477 w 42953"/>
                <a:gd name="connsiteY5" fmla="*/ 11007 h 50508"/>
                <a:gd name="connsiteX6" fmla="*/ 40295 w 42953"/>
                <a:gd name="connsiteY6" fmla="*/ 12220 h 50508"/>
                <a:gd name="connsiteX7" fmla="*/ 41932 w 42953"/>
                <a:gd name="connsiteY7" fmla="*/ 23483 h 50508"/>
                <a:gd name="connsiteX8" fmla="*/ 42953 w 42953"/>
                <a:gd name="connsiteY8" fmla="*/ 28274 h 50508"/>
                <a:gd name="connsiteX9" fmla="*/ 41457 w 42953"/>
                <a:gd name="connsiteY9" fmla="*/ 31259 h 50508"/>
                <a:gd name="connsiteX10" fmla="*/ 41482 w 42953"/>
                <a:gd name="connsiteY10" fmla="*/ 36240 h 50508"/>
                <a:gd name="connsiteX11" fmla="*/ 37520 w 42953"/>
                <a:gd name="connsiteY11" fmla="*/ 41073 h 50508"/>
                <a:gd name="connsiteX12" fmla="*/ 35550 w 42953"/>
                <a:gd name="connsiteY12" fmla="*/ 44871 h 50508"/>
                <a:gd name="connsiteX13" fmla="*/ 28641 w 42953"/>
                <a:gd name="connsiteY13" fmla="*/ 46967 h 50508"/>
                <a:gd name="connsiteX14" fmla="*/ 24972 w 42953"/>
                <a:gd name="connsiteY14" fmla="*/ 50257 h 50508"/>
                <a:gd name="connsiteX15" fmla="*/ 18867 w 42953"/>
                <a:gd name="connsiteY15" fmla="*/ 48112 h 50508"/>
                <a:gd name="connsiteX16" fmla="*/ 9814 w 42953"/>
                <a:gd name="connsiteY16" fmla="*/ 45411 h 50508"/>
                <a:gd name="connsiteX17" fmla="*/ 5851 w 42953"/>
                <a:gd name="connsiteY17" fmla="*/ 42558 h 50508"/>
                <a:gd name="connsiteX18" fmla="*/ 4462 w 42953"/>
                <a:gd name="connsiteY18" fmla="*/ 36978 h 50508"/>
                <a:gd name="connsiteX19" fmla="*/ 1342 w 42953"/>
                <a:gd name="connsiteY19" fmla="*/ 30063 h 50508"/>
                <a:gd name="connsiteX20" fmla="*/ 222 w 42953"/>
                <a:gd name="connsiteY20" fmla="*/ 24057 h 50508"/>
                <a:gd name="connsiteX0" fmla="*/ 3635 w 42953"/>
                <a:gd name="connsiteY0" fmla="*/ 16658 h 50508"/>
                <a:gd name="connsiteX1" fmla="*/ 3414 w 42953"/>
                <a:gd name="connsiteY1" fmla="*/ 18660 h 50508"/>
                <a:gd name="connsiteX0" fmla="*/ 222 w 42953"/>
                <a:gd name="connsiteY0" fmla="*/ 24057 h 50508"/>
                <a:gd name="connsiteX1" fmla="*/ 4706 w 42953"/>
                <a:gd name="connsiteY1" fmla="*/ 14061 h 50508"/>
                <a:gd name="connsiteX2" fmla="*/ 18072 w 42953"/>
                <a:gd name="connsiteY2" fmla="*/ 3301 h 50508"/>
                <a:gd name="connsiteX3" fmla="*/ 24453 w 42953"/>
                <a:gd name="connsiteY3" fmla="*/ 869 h 50508"/>
                <a:gd name="connsiteX4" fmla="*/ 32697 w 42953"/>
                <a:gd name="connsiteY4" fmla="*/ 3728 h 50508"/>
                <a:gd name="connsiteX5" fmla="*/ 36563 w 42953"/>
                <a:gd name="connsiteY5" fmla="*/ 5920 h 50508"/>
                <a:gd name="connsiteX6" fmla="*/ 38477 w 42953"/>
                <a:gd name="connsiteY6" fmla="*/ 11007 h 50508"/>
                <a:gd name="connsiteX7" fmla="*/ 40295 w 42953"/>
                <a:gd name="connsiteY7" fmla="*/ 12220 h 50508"/>
                <a:gd name="connsiteX8" fmla="*/ 41932 w 42953"/>
                <a:gd name="connsiteY8" fmla="*/ 23483 h 50508"/>
                <a:gd name="connsiteX9" fmla="*/ 42953 w 42953"/>
                <a:gd name="connsiteY9" fmla="*/ 28274 h 50508"/>
                <a:gd name="connsiteX10" fmla="*/ 41457 w 42953"/>
                <a:gd name="connsiteY10" fmla="*/ 31259 h 50508"/>
                <a:gd name="connsiteX11" fmla="*/ 41482 w 42953"/>
                <a:gd name="connsiteY11" fmla="*/ 36240 h 50508"/>
                <a:gd name="connsiteX12" fmla="*/ 37520 w 42953"/>
                <a:gd name="connsiteY12" fmla="*/ 41073 h 50508"/>
                <a:gd name="connsiteX13" fmla="*/ 35550 w 42953"/>
                <a:gd name="connsiteY13" fmla="*/ 44871 h 50508"/>
                <a:gd name="connsiteX14" fmla="*/ 28641 w 42953"/>
                <a:gd name="connsiteY14" fmla="*/ 46967 h 50508"/>
                <a:gd name="connsiteX15" fmla="*/ 24972 w 42953"/>
                <a:gd name="connsiteY15" fmla="*/ 50257 h 50508"/>
                <a:gd name="connsiteX16" fmla="*/ 18867 w 42953"/>
                <a:gd name="connsiteY16" fmla="*/ 48112 h 50508"/>
                <a:gd name="connsiteX17" fmla="*/ 9814 w 42953"/>
                <a:gd name="connsiteY17" fmla="*/ 45411 h 50508"/>
                <a:gd name="connsiteX18" fmla="*/ 5851 w 42953"/>
                <a:gd name="connsiteY18" fmla="*/ 42558 h 50508"/>
                <a:gd name="connsiteX19" fmla="*/ 4462 w 42953"/>
                <a:gd name="connsiteY19" fmla="*/ 36978 h 50508"/>
                <a:gd name="connsiteX20" fmla="*/ 1342 w 42953"/>
                <a:gd name="connsiteY20" fmla="*/ 30063 h 50508"/>
                <a:gd name="connsiteX21" fmla="*/ 222 w 42953"/>
                <a:gd name="connsiteY21" fmla="*/ 24057 h 50508"/>
                <a:gd name="connsiteX0" fmla="*/ 3635 w 42953"/>
                <a:gd name="connsiteY0" fmla="*/ 16658 h 50508"/>
                <a:gd name="connsiteX1" fmla="*/ 3414 w 42953"/>
                <a:gd name="connsiteY1" fmla="*/ 18660 h 50508"/>
                <a:gd name="connsiteX0" fmla="*/ 222 w 42953"/>
                <a:gd name="connsiteY0" fmla="*/ 25167 h 51618"/>
                <a:gd name="connsiteX1" fmla="*/ 4706 w 42953"/>
                <a:gd name="connsiteY1" fmla="*/ 15171 h 51618"/>
                <a:gd name="connsiteX2" fmla="*/ 19762 w 42953"/>
                <a:gd name="connsiteY2" fmla="*/ 745 h 51618"/>
                <a:gd name="connsiteX3" fmla="*/ 24453 w 42953"/>
                <a:gd name="connsiteY3" fmla="*/ 1979 h 51618"/>
                <a:gd name="connsiteX4" fmla="*/ 32697 w 42953"/>
                <a:gd name="connsiteY4" fmla="*/ 4838 h 51618"/>
                <a:gd name="connsiteX5" fmla="*/ 36563 w 42953"/>
                <a:gd name="connsiteY5" fmla="*/ 7030 h 51618"/>
                <a:gd name="connsiteX6" fmla="*/ 38477 w 42953"/>
                <a:gd name="connsiteY6" fmla="*/ 12117 h 51618"/>
                <a:gd name="connsiteX7" fmla="*/ 40295 w 42953"/>
                <a:gd name="connsiteY7" fmla="*/ 13330 h 51618"/>
                <a:gd name="connsiteX8" fmla="*/ 41932 w 42953"/>
                <a:gd name="connsiteY8" fmla="*/ 24593 h 51618"/>
                <a:gd name="connsiteX9" fmla="*/ 42953 w 42953"/>
                <a:gd name="connsiteY9" fmla="*/ 29384 h 51618"/>
                <a:gd name="connsiteX10" fmla="*/ 41457 w 42953"/>
                <a:gd name="connsiteY10" fmla="*/ 32369 h 51618"/>
                <a:gd name="connsiteX11" fmla="*/ 41482 w 42953"/>
                <a:gd name="connsiteY11" fmla="*/ 37350 h 51618"/>
                <a:gd name="connsiteX12" fmla="*/ 37520 w 42953"/>
                <a:gd name="connsiteY12" fmla="*/ 42183 h 51618"/>
                <a:gd name="connsiteX13" fmla="*/ 35550 w 42953"/>
                <a:gd name="connsiteY13" fmla="*/ 45981 h 51618"/>
                <a:gd name="connsiteX14" fmla="*/ 28641 w 42953"/>
                <a:gd name="connsiteY14" fmla="*/ 48077 h 51618"/>
                <a:gd name="connsiteX15" fmla="*/ 24972 w 42953"/>
                <a:gd name="connsiteY15" fmla="*/ 51367 h 51618"/>
                <a:gd name="connsiteX16" fmla="*/ 18867 w 42953"/>
                <a:gd name="connsiteY16" fmla="*/ 49222 h 51618"/>
                <a:gd name="connsiteX17" fmla="*/ 9814 w 42953"/>
                <a:gd name="connsiteY17" fmla="*/ 46521 h 51618"/>
                <a:gd name="connsiteX18" fmla="*/ 5851 w 42953"/>
                <a:gd name="connsiteY18" fmla="*/ 43668 h 51618"/>
                <a:gd name="connsiteX19" fmla="*/ 4462 w 42953"/>
                <a:gd name="connsiteY19" fmla="*/ 38088 h 51618"/>
                <a:gd name="connsiteX20" fmla="*/ 1342 w 42953"/>
                <a:gd name="connsiteY20" fmla="*/ 31173 h 51618"/>
                <a:gd name="connsiteX21" fmla="*/ 222 w 42953"/>
                <a:gd name="connsiteY21" fmla="*/ 25167 h 51618"/>
                <a:gd name="connsiteX0" fmla="*/ 3635 w 42953"/>
                <a:gd name="connsiteY0" fmla="*/ 17768 h 51618"/>
                <a:gd name="connsiteX1" fmla="*/ 3414 w 42953"/>
                <a:gd name="connsiteY1" fmla="*/ 19770 h 51618"/>
                <a:gd name="connsiteX0" fmla="*/ 222 w 42953"/>
                <a:gd name="connsiteY0" fmla="*/ 24639 h 51090"/>
                <a:gd name="connsiteX1" fmla="*/ 4706 w 42953"/>
                <a:gd name="connsiteY1" fmla="*/ 14643 h 51090"/>
                <a:gd name="connsiteX2" fmla="*/ 19762 w 42953"/>
                <a:gd name="connsiteY2" fmla="*/ 217 h 51090"/>
                <a:gd name="connsiteX3" fmla="*/ 24453 w 42953"/>
                <a:gd name="connsiteY3" fmla="*/ 1451 h 51090"/>
                <a:gd name="connsiteX4" fmla="*/ 32697 w 42953"/>
                <a:gd name="connsiteY4" fmla="*/ 4310 h 51090"/>
                <a:gd name="connsiteX5" fmla="*/ 36563 w 42953"/>
                <a:gd name="connsiteY5" fmla="*/ 6502 h 51090"/>
                <a:gd name="connsiteX6" fmla="*/ 38477 w 42953"/>
                <a:gd name="connsiteY6" fmla="*/ 11589 h 51090"/>
                <a:gd name="connsiteX7" fmla="*/ 40295 w 42953"/>
                <a:gd name="connsiteY7" fmla="*/ 12802 h 51090"/>
                <a:gd name="connsiteX8" fmla="*/ 41932 w 42953"/>
                <a:gd name="connsiteY8" fmla="*/ 24065 h 51090"/>
                <a:gd name="connsiteX9" fmla="*/ 42953 w 42953"/>
                <a:gd name="connsiteY9" fmla="*/ 28856 h 51090"/>
                <a:gd name="connsiteX10" fmla="*/ 41457 w 42953"/>
                <a:gd name="connsiteY10" fmla="*/ 31841 h 51090"/>
                <a:gd name="connsiteX11" fmla="*/ 41482 w 42953"/>
                <a:gd name="connsiteY11" fmla="*/ 36822 h 51090"/>
                <a:gd name="connsiteX12" fmla="*/ 37520 w 42953"/>
                <a:gd name="connsiteY12" fmla="*/ 41655 h 51090"/>
                <a:gd name="connsiteX13" fmla="*/ 35550 w 42953"/>
                <a:gd name="connsiteY13" fmla="*/ 45453 h 51090"/>
                <a:gd name="connsiteX14" fmla="*/ 28641 w 42953"/>
                <a:gd name="connsiteY14" fmla="*/ 47549 h 51090"/>
                <a:gd name="connsiteX15" fmla="*/ 24972 w 42953"/>
                <a:gd name="connsiteY15" fmla="*/ 50839 h 51090"/>
                <a:gd name="connsiteX16" fmla="*/ 18867 w 42953"/>
                <a:gd name="connsiteY16" fmla="*/ 48694 h 51090"/>
                <a:gd name="connsiteX17" fmla="*/ 9814 w 42953"/>
                <a:gd name="connsiteY17" fmla="*/ 45993 h 51090"/>
                <a:gd name="connsiteX18" fmla="*/ 5851 w 42953"/>
                <a:gd name="connsiteY18" fmla="*/ 43140 h 51090"/>
                <a:gd name="connsiteX19" fmla="*/ 4462 w 42953"/>
                <a:gd name="connsiteY19" fmla="*/ 37560 h 51090"/>
                <a:gd name="connsiteX20" fmla="*/ 1342 w 42953"/>
                <a:gd name="connsiteY20" fmla="*/ 30645 h 51090"/>
                <a:gd name="connsiteX21" fmla="*/ 222 w 42953"/>
                <a:gd name="connsiteY21" fmla="*/ 24639 h 51090"/>
                <a:gd name="connsiteX0" fmla="*/ 3635 w 42953"/>
                <a:gd name="connsiteY0" fmla="*/ 17240 h 51090"/>
                <a:gd name="connsiteX1" fmla="*/ 3414 w 42953"/>
                <a:gd name="connsiteY1" fmla="*/ 19242 h 51090"/>
                <a:gd name="connsiteX0" fmla="*/ 222 w 42953"/>
                <a:gd name="connsiteY0" fmla="*/ 24931 h 51382"/>
                <a:gd name="connsiteX1" fmla="*/ 4706 w 42953"/>
                <a:gd name="connsiteY1" fmla="*/ 14935 h 51382"/>
                <a:gd name="connsiteX2" fmla="*/ 19762 w 42953"/>
                <a:gd name="connsiteY2" fmla="*/ 509 h 51382"/>
                <a:gd name="connsiteX3" fmla="*/ 24453 w 42953"/>
                <a:gd name="connsiteY3" fmla="*/ 1743 h 51382"/>
                <a:gd name="connsiteX4" fmla="*/ 32697 w 42953"/>
                <a:gd name="connsiteY4" fmla="*/ 4602 h 51382"/>
                <a:gd name="connsiteX5" fmla="*/ 36563 w 42953"/>
                <a:gd name="connsiteY5" fmla="*/ 6794 h 51382"/>
                <a:gd name="connsiteX6" fmla="*/ 38477 w 42953"/>
                <a:gd name="connsiteY6" fmla="*/ 11881 h 51382"/>
                <a:gd name="connsiteX7" fmla="*/ 40295 w 42953"/>
                <a:gd name="connsiteY7" fmla="*/ 13094 h 51382"/>
                <a:gd name="connsiteX8" fmla="*/ 41932 w 42953"/>
                <a:gd name="connsiteY8" fmla="*/ 24357 h 51382"/>
                <a:gd name="connsiteX9" fmla="*/ 42953 w 42953"/>
                <a:gd name="connsiteY9" fmla="*/ 29148 h 51382"/>
                <a:gd name="connsiteX10" fmla="*/ 41457 w 42953"/>
                <a:gd name="connsiteY10" fmla="*/ 32133 h 51382"/>
                <a:gd name="connsiteX11" fmla="*/ 41482 w 42953"/>
                <a:gd name="connsiteY11" fmla="*/ 37114 h 51382"/>
                <a:gd name="connsiteX12" fmla="*/ 37520 w 42953"/>
                <a:gd name="connsiteY12" fmla="*/ 41947 h 51382"/>
                <a:gd name="connsiteX13" fmla="*/ 35550 w 42953"/>
                <a:gd name="connsiteY13" fmla="*/ 45745 h 51382"/>
                <a:gd name="connsiteX14" fmla="*/ 28641 w 42953"/>
                <a:gd name="connsiteY14" fmla="*/ 47841 h 51382"/>
                <a:gd name="connsiteX15" fmla="*/ 24972 w 42953"/>
                <a:gd name="connsiteY15" fmla="*/ 51131 h 51382"/>
                <a:gd name="connsiteX16" fmla="*/ 18867 w 42953"/>
                <a:gd name="connsiteY16" fmla="*/ 48986 h 51382"/>
                <a:gd name="connsiteX17" fmla="*/ 9814 w 42953"/>
                <a:gd name="connsiteY17" fmla="*/ 46285 h 51382"/>
                <a:gd name="connsiteX18" fmla="*/ 5851 w 42953"/>
                <a:gd name="connsiteY18" fmla="*/ 43432 h 51382"/>
                <a:gd name="connsiteX19" fmla="*/ 4462 w 42953"/>
                <a:gd name="connsiteY19" fmla="*/ 37852 h 51382"/>
                <a:gd name="connsiteX20" fmla="*/ 1342 w 42953"/>
                <a:gd name="connsiteY20" fmla="*/ 30937 h 51382"/>
                <a:gd name="connsiteX21" fmla="*/ 222 w 42953"/>
                <a:gd name="connsiteY21" fmla="*/ 24931 h 51382"/>
                <a:gd name="connsiteX0" fmla="*/ 3635 w 42953"/>
                <a:gd name="connsiteY0" fmla="*/ 17532 h 51382"/>
                <a:gd name="connsiteX1" fmla="*/ 3414 w 42953"/>
                <a:gd name="connsiteY1" fmla="*/ 19534 h 51382"/>
                <a:gd name="connsiteX0" fmla="*/ 222 w 42953"/>
                <a:gd name="connsiteY0" fmla="*/ 24931 h 51382"/>
                <a:gd name="connsiteX1" fmla="*/ 4706 w 42953"/>
                <a:gd name="connsiteY1" fmla="*/ 14935 h 51382"/>
                <a:gd name="connsiteX2" fmla="*/ 15079 w 42953"/>
                <a:gd name="connsiteY2" fmla="*/ 4425 h 51382"/>
                <a:gd name="connsiteX3" fmla="*/ 19762 w 42953"/>
                <a:gd name="connsiteY3" fmla="*/ 509 h 51382"/>
                <a:gd name="connsiteX4" fmla="*/ 24453 w 42953"/>
                <a:gd name="connsiteY4" fmla="*/ 1743 h 51382"/>
                <a:gd name="connsiteX5" fmla="*/ 32697 w 42953"/>
                <a:gd name="connsiteY5" fmla="*/ 4602 h 51382"/>
                <a:gd name="connsiteX6" fmla="*/ 36563 w 42953"/>
                <a:gd name="connsiteY6" fmla="*/ 6794 h 51382"/>
                <a:gd name="connsiteX7" fmla="*/ 38477 w 42953"/>
                <a:gd name="connsiteY7" fmla="*/ 11881 h 51382"/>
                <a:gd name="connsiteX8" fmla="*/ 40295 w 42953"/>
                <a:gd name="connsiteY8" fmla="*/ 13094 h 51382"/>
                <a:gd name="connsiteX9" fmla="*/ 41932 w 42953"/>
                <a:gd name="connsiteY9" fmla="*/ 24357 h 51382"/>
                <a:gd name="connsiteX10" fmla="*/ 42953 w 42953"/>
                <a:gd name="connsiteY10" fmla="*/ 29148 h 51382"/>
                <a:gd name="connsiteX11" fmla="*/ 41457 w 42953"/>
                <a:gd name="connsiteY11" fmla="*/ 32133 h 51382"/>
                <a:gd name="connsiteX12" fmla="*/ 41482 w 42953"/>
                <a:gd name="connsiteY12" fmla="*/ 37114 h 51382"/>
                <a:gd name="connsiteX13" fmla="*/ 37520 w 42953"/>
                <a:gd name="connsiteY13" fmla="*/ 41947 h 51382"/>
                <a:gd name="connsiteX14" fmla="*/ 35550 w 42953"/>
                <a:gd name="connsiteY14" fmla="*/ 45745 h 51382"/>
                <a:gd name="connsiteX15" fmla="*/ 28641 w 42953"/>
                <a:gd name="connsiteY15" fmla="*/ 47841 h 51382"/>
                <a:gd name="connsiteX16" fmla="*/ 24972 w 42953"/>
                <a:gd name="connsiteY16" fmla="*/ 51131 h 51382"/>
                <a:gd name="connsiteX17" fmla="*/ 18867 w 42953"/>
                <a:gd name="connsiteY17" fmla="*/ 48986 h 51382"/>
                <a:gd name="connsiteX18" fmla="*/ 9814 w 42953"/>
                <a:gd name="connsiteY18" fmla="*/ 46285 h 51382"/>
                <a:gd name="connsiteX19" fmla="*/ 5851 w 42953"/>
                <a:gd name="connsiteY19" fmla="*/ 43432 h 51382"/>
                <a:gd name="connsiteX20" fmla="*/ 4462 w 42953"/>
                <a:gd name="connsiteY20" fmla="*/ 37852 h 51382"/>
                <a:gd name="connsiteX21" fmla="*/ 1342 w 42953"/>
                <a:gd name="connsiteY21" fmla="*/ 30937 h 51382"/>
                <a:gd name="connsiteX22" fmla="*/ 222 w 42953"/>
                <a:gd name="connsiteY22" fmla="*/ 24931 h 51382"/>
                <a:gd name="connsiteX0" fmla="*/ 3635 w 42953"/>
                <a:gd name="connsiteY0" fmla="*/ 17532 h 51382"/>
                <a:gd name="connsiteX1" fmla="*/ 3414 w 42953"/>
                <a:gd name="connsiteY1" fmla="*/ 19534 h 51382"/>
                <a:gd name="connsiteX0" fmla="*/ 222 w 42953"/>
                <a:gd name="connsiteY0" fmla="*/ 24931 h 51382"/>
                <a:gd name="connsiteX1" fmla="*/ 4706 w 42953"/>
                <a:gd name="connsiteY1" fmla="*/ 14935 h 51382"/>
                <a:gd name="connsiteX2" fmla="*/ 15218 w 42953"/>
                <a:gd name="connsiteY2" fmla="*/ 2625 h 51382"/>
                <a:gd name="connsiteX3" fmla="*/ 19762 w 42953"/>
                <a:gd name="connsiteY3" fmla="*/ 509 h 51382"/>
                <a:gd name="connsiteX4" fmla="*/ 24453 w 42953"/>
                <a:gd name="connsiteY4" fmla="*/ 1743 h 51382"/>
                <a:gd name="connsiteX5" fmla="*/ 32697 w 42953"/>
                <a:gd name="connsiteY5" fmla="*/ 4602 h 51382"/>
                <a:gd name="connsiteX6" fmla="*/ 36563 w 42953"/>
                <a:gd name="connsiteY6" fmla="*/ 6794 h 51382"/>
                <a:gd name="connsiteX7" fmla="*/ 38477 w 42953"/>
                <a:gd name="connsiteY7" fmla="*/ 11881 h 51382"/>
                <a:gd name="connsiteX8" fmla="*/ 40295 w 42953"/>
                <a:gd name="connsiteY8" fmla="*/ 13094 h 51382"/>
                <a:gd name="connsiteX9" fmla="*/ 41932 w 42953"/>
                <a:gd name="connsiteY9" fmla="*/ 24357 h 51382"/>
                <a:gd name="connsiteX10" fmla="*/ 42953 w 42953"/>
                <a:gd name="connsiteY10" fmla="*/ 29148 h 51382"/>
                <a:gd name="connsiteX11" fmla="*/ 41457 w 42953"/>
                <a:gd name="connsiteY11" fmla="*/ 32133 h 51382"/>
                <a:gd name="connsiteX12" fmla="*/ 41482 w 42953"/>
                <a:gd name="connsiteY12" fmla="*/ 37114 h 51382"/>
                <a:gd name="connsiteX13" fmla="*/ 37520 w 42953"/>
                <a:gd name="connsiteY13" fmla="*/ 41947 h 51382"/>
                <a:gd name="connsiteX14" fmla="*/ 35550 w 42953"/>
                <a:gd name="connsiteY14" fmla="*/ 45745 h 51382"/>
                <a:gd name="connsiteX15" fmla="*/ 28641 w 42953"/>
                <a:gd name="connsiteY15" fmla="*/ 47841 h 51382"/>
                <a:gd name="connsiteX16" fmla="*/ 24972 w 42953"/>
                <a:gd name="connsiteY16" fmla="*/ 51131 h 51382"/>
                <a:gd name="connsiteX17" fmla="*/ 18867 w 42953"/>
                <a:gd name="connsiteY17" fmla="*/ 48986 h 51382"/>
                <a:gd name="connsiteX18" fmla="*/ 9814 w 42953"/>
                <a:gd name="connsiteY18" fmla="*/ 46285 h 51382"/>
                <a:gd name="connsiteX19" fmla="*/ 5851 w 42953"/>
                <a:gd name="connsiteY19" fmla="*/ 43432 h 51382"/>
                <a:gd name="connsiteX20" fmla="*/ 4462 w 42953"/>
                <a:gd name="connsiteY20" fmla="*/ 37852 h 51382"/>
                <a:gd name="connsiteX21" fmla="*/ 1342 w 42953"/>
                <a:gd name="connsiteY21" fmla="*/ 30937 h 51382"/>
                <a:gd name="connsiteX22" fmla="*/ 222 w 42953"/>
                <a:gd name="connsiteY22" fmla="*/ 24931 h 51382"/>
                <a:gd name="connsiteX0" fmla="*/ 3635 w 42953"/>
                <a:gd name="connsiteY0" fmla="*/ 17532 h 51382"/>
                <a:gd name="connsiteX1" fmla="*/ 3414 w 42953"/>
                <a:gd name="connsiteY1" fmla="*/ 19534 h 51382"/>
              </a:gdLst>
              <a:ahLst/>
              <a:cxnLst>
                <a:cxn ang="0">
                  <a:pos x="connsiteX0" y="connsiteY0"/>
                </a:cxn>
                <a:cxn ang="0">
                  <a:pos x="connsiteX1" y="connsiteY1"/>
                </a:cxn>
              </a:cxnLst>
              <a:rect l="l" t="t" r="r" b="b"/>
              <a:pathLst>
                <a:path w="42953" h="51382">
                  <a:moveTo>
                    <a:pt x="222" y="24931"/>
                  </a:moveTo>
                  <a:cubicBezTo>
                    <a:pt x="1193" y="22416"/>
                    <a:pt x="2207" y="18653"/>
                    <a:pt x="4706" y="14935"/>
                  </a:cubicBezTo>
                  <a:cubicBezTo>
                    <a:pt x="7205" y="11217"/>
                    <a:pt x="12709" y="5029"/>
                    <a:pt x="15218" y="2625"/>
                  </a:cubicBezTo>
                  <a:cubicBezTo>
                    <a:pt x="17727" y="221"/>
                    <a:pt x="18200" y="956"/>
                    <a:pt x="19762" y="509"/>
                  </a:cubicBezTo>
                  <a:cubicBezTo>
                    <a:pt x="23965" y="-361"/>
                    <a:pt x="24057" y="-221"/>
                    <a:pt x="24453" y="1743"/>
                  </a:cubicBezTo>
                  <a:cubicBezTo>
                    <a:pt x="26618" y="-164"/>
                    <a:pt x="30155" y="1192"/>
                    <a:pt x="32697" y="4602"/>
                  </a:cubicBezTo>
                  <a:cubicBezTo>
                    <a:pt x="34460" y="4378"/>
                    <a:pt x="35600" y="5581"/>
                    <a:pt x="36563" y="6794"/>
                  </a:cubicBezTo>
                  <a:cubicBezTo>
                    <a:pt x="37526" y="8007"/>
                    <a:pt x="38610" y="10012"/>
                    <a:pt x="38477" y="11881"/>
                  </a:cubicBezTo>
                  <a:cubicBezTo>
                    <a:pt x="39540" y="11988"/>
                    <a:pt x="39719" y="11015"/>
                    <a:pt x="40295" y="13094"/>
                  </a:cubicBezTo>
                  <a:cubicBezTo>
                    <a:pt x="40871" y="15173"/>
                    <a:pt x="42264" y="21241"/>
                    <a:pt x="41932" y="24357"/>
                  </a:cubicBezTo>
                  <a:cubicBezTo>
                    <a:pt x="42022" y="25246"/>
                    <a:pt x="42951" y="26744"/>
                    <a:pt x="42953" y="29148"/>
                  </a:cubicBezTo>
                  <a:cubicBezTo>
                    <a:pt x="42874" y="30444"/>
                    <a:pt x="41657" y="30373"/>
                    <a:pt x="41457" y="32133"/>
                  </a:cubicBezTo>
                  <a:cubicBezTo>
                    <a:pt x="41257" y="33893"/>
                    <a:pt x="42138" y="35478"/>
                    <a:pt x="41482" y="37114"/>
                  </a:cubicBezTo>
                  <a:cubicBezTo>
                    <a:pt x="40826" y="38750"/>
                    <a:pt x="40244" y="41417"/>
                    <a:pt x="37520" y="41947"/>
                  </a:cubicBezTo>
                  <a:cubicBezTo>
                    <a:pt x="37506" y="43249"/>
                    <a:pt x="37030" y="44763"/>
                    <a:pt x="35550" y="45745"/>
                  </a:cubicBezTo>
                  <a:cubicBezTo>
                    <a:pt x="34070" y="46727"/>
                    <a:pt x="30669" y="48726"/>
                    <a:pt x="28641" y="47841"/>
                  </a:cubicBezTo>
                  <a:cubicBezTo>
                    <a:pt x="28045" y="49826"/>
                    <a:pt x="26601" y="50940"/>
                    <a:pt x="24972" y="51131"/>
                  </a:cubicBezTo>
                  <a:cubicBezTo>
                    <a:pt x="23343" y="51322"/>
                    <a:pt x="20438" y="52193"/>
                    <a:pt x="18867" y="48986"/>
                  </a:cubicBezTo>
                  <a:cubicBezTo>
                    <a:pt x="16550" y="51324"/>
                    <a:pt x="11966" y="51412"/>
                    <a:pt x="9814" y="46285"/>
                  </a:cubicBezTo>
                  <a:cubicBezTo>
                    <a:pt x="7700" y="46622"/>
                    <a:pt x="6743" y="44838"/>
                    <a:pt x="5851" y="43432"/>
                  </a:cubicBezTo>
                  <a:cubicBezTo>
                    <a:pt x="4959" y="42026"/>
                    <a:pt x="3409" y="39378"/>
                    <a:pt x="4462" y="37852"/>
                  </a:cubicBezTo>
                  <a:cubicBezTo>
                    <a:pt x="2968" y="36655"/>
                    <a:pt x="1134" y="33290"/>
                    <a:pt x="1342" y="30937"/>
                  </a:cubicBezTo>
                  <a:cubicBezTo>
                    <a:pt x="1798" y="28704"/>
                    <a:pt x="-749" y="27446"/>
                    <a:pt x="222" y="24931"/>
                  </a:cubicBezTo>
                  <a:close/>
                </a:path>
                <a:path w="42953" h="51382" fill="none" extrusionOk="0">
                  <a:moveTo>
                    <a:pt x="3635" y="17532"/>
                  </a:moveTo>
                  <a:cubicBezTo>
                    <a:pt x="4107" y="17908"/>
                    <a:pt x="3022" y="19015"/>
                    <a:pt x="3414" y="19534"/>
                  </a:cubicBezTo>
                </a:path>
              </a:pathLst>
            </a:custGeom>
            <a:solidFill>
              <a:srgbClr val="986930"/>
            </a:solidFill>
            <a:ln w="25400">
              <a:noFill/>
            </a:ln>
            <a:effectLst>
              <a:outerShdw blurRad="254000" dist="127000" dir="7800000" algn="tr"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pic>
          <p:nvPicPr>
            <p:cNvPr id="8" name="Picture 7">
              <a:extLst>
                <a:ext uri="{FF2B5EF4-FFF2-40B4-BE49-F238E27FC236}">
                  <a16:creationId xmlns:a16="http://schemas.microsoft.com/office/drawing/2014/main" id="{6C277247-F034-034D-B7E0-5A812CFFC1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15785" y="1517021"/>
              <a:ext cx="3542884" cy="2915954"/>
            </a:xfrm>
            <a:prstGeom prst="rect">
              <a:avLst/>
            </a:prstGeom>
          </p:spPr>
        </p:pic>
      </p:grpSp>
    </p:spTree>
    <p:extLst>
      <p:ext uri="{BB962C8B-B14F-4D97-AF65-F5344CB8AC3E}">
        <p14:creationId xmlns:p14="http://schemas.microsoft.com/office/powerpoint/2010/main" val="3134823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 fill="hold" grpId="0" nodeType="afterEffect">
                                  <p:stCondLst>
                                    <p:cond delay="75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2000" fill="hold"/>
                                        <p:tgtEl>
                                          <p:spTgt spid="18"/>
                                        </p:tgtEl>
                                        <p:attrNameLst>
                                          <p:attrName>ppt_x</p:attrName>
                                        </p:attrNameLst>
                                      </p:cBhvr>
                                      <p:tavLst>
                                        <p:tav tm="0">
                                          <p:val>
                                            <p:strVal val="1+#ppt_w/2"/>
                                          </p:val>
                                        </p:tav>
                                        <p:tav tm="100000">
                                          <p:val>
                                            <p:strVal val="#ppt_x"/>
                                          </p:val>
                                        </p:tav>
                                      </p:tavLst>
                                    </p:anim>
                                    <p:anim calcmode="lin" valueType="num">
                                      <p:cBhvr additive="base">
                                        <p:cTn id="8" dur="20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627DFDB-E326-424E-A008-DDCB06D7476D}"/>
              </a:ext>
            </a:extLst>
          </p:cNvPr>
          <p:cNvSpPr>
            <a:spLocks noGrp="1"/>
          </p:cNvSpPr>
          <p:nvPr>
            <p:ph idx="1"/>
          </p:nvPr>
        </p:nvSpPr>
        <p:spPr/>
        <p:txBody>
          <a:bodyPr lIns="320040" tIns="1188720" rIns="91440" anchor="t"/>
          <a:lstStyle/>
          <a:p>
            <a:r>
              <a:rPr lang="en-US" sz="2400" b="1" dirty="0"/>
              <a:t>Communicate</a:t>
            </a:r>
          </a:p>
        </p:txBody>
      </p:sp>
      <p:sp>
        <p:nvSpPr>
          <p:cNvPr id="12" name="Content Placeholder 11">
            <a:extLst>
              <a:ext uri="{FF2B5EF4-FFF2-40B4-BE49-F238E27FC236}">
                <a16:creationId xmlns:a16="http://schemas.microsoft.com/office/drawing/2014/main" id="{E3E729E2-A99E-7F4F-9050-8AA2C8467237}"/>
              </a:ext>
            </a:extLst>
          </p:cNvPr>
          <p:cNvSpPr>
            <a:spLocks noGrp="1"/>
          </p:cNvSpPr>
          <p:nvPr>
            <p:ph idx="20"/>
          </p:nvPr>
        </p:nvSpPr>
        <p:spPr/>
        <p:txBody>
          <a:bodyPr lIns="320040" tIns="1188720" rIns="91440" anchor="t"/>
          <a:lstStyle/>
          <a:p>
            <a:r>
              <a:rPr lang="en-US" sz="2400" b="1" dirty="0"/>
              <a:t>Define your vision</a:t>
            </a:r>
          </a:p>
        </p:txBody>
      </p:sp>
      <p:sp>
        <p:nvSpPr>
          <p:cNvPr id="13" name="Content Placeholder 12">
            <a:extLst>
              <a:ext uri="{FF2B5EF4-FFF2-40B4-BE49-F238E27FC236}">
                <a16:creationId xmlns:a16="http://schemas.microsoft.com/office/drawing/2014/main" id="{755B2037-5E91-CD42-BAEA-6E90AA89F599}"/>
              </a:ext>
            </a:extLst>
          </p:cNvPr>
          <p:cNvSpPr>
            <a:spLocks noGrp="1"/>
          </p:cNvSpPr>
          <p:nvPr>
            <p:ph idx="21"/>
          </p:nvPr>
        </p:nvSpPr>
        <p:spPr/>
        <p:txBody>
          <a:bodyPr lIns="320040" tIns="1188720" rIns="91440" anchor="t"/>
          <a:lstStyle/>
          <a:p>
            <a:r>
              <a:rPr lang="en-US" sz="2400" b="1" dirty="0"/>
              <a:t>Educate</a:t>
            </a:r>
          </a:p>
        </p:txBody>
      </p:sp>
      <p:sp>
        <p:nvSpPr>
          <p:cNvPr id="2" name="Title 1"/>
          <p:cNvSpPr>
            <a:spLocks noGrp="1"/>
          </p:cNvSpPr>
          <p:nvPr>
            <p:ph type="title"/>
          </p:nvPr>
        </p:nvSpPr>
        <p:spPr/>
        <p:txBody>
          <a:bodyPr anchor="t"/>
          <a:lstStyle/>
          <a:p>
            <a:r>
              <a:rPr lang="en-US" dirty="0"/>
              <a:t>Build a Financially Healthy Family </a:t>
            </a:r>
            <a:br>
              <a:rPr lang="en-US" dirty="0"/>
            </a:br>
            <a:r>
              <a:rPr lang="en-US" dirty="0"/>
              <a:t>With Financial Professional</a:t>
            </a:r>
          </a:p>
        </p:txBody>
      </p:sp>
      <p:grpSp>
        <p:nvGrpSpPr>
          <p:cNvPr id="15" name="Group 14">
            <a:extLst>
              <a:ext uri="{FF2B5EF4-FFF2-40B4-BE49-F238E27FC236}">
                <a16:creationId xmlns:a16="http://schemas.microsoft.com/office/drawing/2014/main" id="{172A0702-8CD3-49DE-854F-0E34AA2697AE}"/>
              </a:ext>
            </a:extLst>
          </p:cNvPr>
          <p:cNvGrpSpPr>
            <a:grpSpLocks noChangeAspect="1"/>
          </p:cNvGrpSpPr>
          <p:nvPr/>
        </p:nvGrpSpPr>
        <p:grpSpPr>
          <a:xfrm>
            <a:off x="4873352" y="2212531"/>
            <a:ext cx="594358" cy="594360"/>
            <a:chOff x="6333469" y="2363154"/>
            <a:chExt cx="366712" cy="366713"/>
          </a:xfrm>
        </p:grpSpPr>
        <p:sp>
          <p:nvSpPr>
            <p:cNvPr id="16" name="Rectangle 90">
              <a:extLst>
                <a:ext uri="{FF2B5EF4-FFF2-40B4-BE49-F238E27FC236}">
                  <a16:creationId xmlns:a16="http://schemas.microsoft.com/office/drawing/2014/main" id="{8ECA0951-ADF7-4C2A-B070-D3CD51E90643}"/>
                </a:ext>
              </a:extLst>
            </p:cNvPr>
            <p:cNvSpPr>
              <a:spLocks noChangeArrowheads="1"/>
            </p:cNvSpPr>
            <p:nvPr/>
          </p:nvSpPr>
          <p:spPr bwMode="auto">
            <a:xfrm>
              <a:off x="6385856" y="2463167"/>
              <a:ext cx="190500" cy="266700"/>
            </a:xfrm>
            <a:prstGeom prst="rect">
              <a:avLst/>
            </a:pr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91">
              <a:extLst>
                <a:ext uri="{FF2B5EF4-FFF2-40B4-BE49-F238E27FC236}">
                  <a16:creationId xmlns:a16="http://schemas.microsoft.com/office/drawing/2014/main" id="{8E757D86-0563-4674-804A-ED273FAEA3D4}"/>
                </a:ext>
              </a:extLst>
            </p:cNvPr>
            <p:cNvSpPr>
              <a:spLocks/>
            </p:cNvSpPr>
            <p:nvPr/>
          </p:nvSpPr>
          <p:spPr bwMode="auto">
            <a:xfrm>
              <a:off x="6333469" y="2363154"/>
              <a:ext cx="95250" cy="252413"/>
            </a:xfrm>
            <a:custGeom>
              <a:avLst/>
              <a:gdLst>
                <a:gd name="T0" fmla="*/ 11 w 20"/>
                <a:gd name="T1" fmla="*/ 53 h 53"/>
                <a:gd name="T2" fmla="*/ 0 w 20"/>
                <a:gd name="T3" fmla="*/ 53 h 53"/>
                <a:gd name="T4" fmla="*/ 0 w 20"/>
                <a:gd name="T5" fmla="*/ 11 h 53"/>
                <a:gd name="T6" fmla="*/ 10 w 20"/>
                <a:gd name="T7" fmla="*/ 0 h 53"/>
                <a:gd name="T8" fmla="*/ 20 w 20"/>
                <a:gd name="T9" fmla="*/ 11 h 53"/>
                <a:gd name="T10" fmla="*/ 11 w 20"/>
                <a:gd name="T11" fmla="*/ 21 h 53"/>
                <a:gd name="T12" fmla="*/ 11 w 20"/>
                <a:gd name="T13" fmla="*/ 13 h 53"/>
                <a:gd name="T14" fmla="*/ 20 w 20"/>
                <a:gd name="T15" fmla="*/ 1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53">
                  <a:moveTo>
                    <a:pt x="11" y="53"/>
                  </a:moveTo>
                  <a:cubicBezTo>
                    <a:pt x="0" y="53"/>
                    <a:pt x="0" y="53"/>
                    <a:pt x="0" y="53"/>
                  </a:cubicBezTo>
                  <a:cubicBezTo>
                    <a:pt x="0" y="11"/>
                    <a:pt x="0" y="11"/>
                    <a:pt x="0" y="11"/>
                  </a:cubicBezTo>
                  <a:cubicBezTo>
                    <a:pt x="0" y="5"/>
                    <a:pt x="5" y="0"/>
                    <a:pt x="10" y="0"/>
                  </a:cubicBezTo>
                  <a:cubicBezTo>
                    <a:pt x="16" y="0"/>
                    <a:pt x="20" y="5"/>
                    <a:pt x="20" y="11"/>
                  </a:cubicBezTo>
                  <a:cubicBezTo>
                    <a:pt x="20" y="16"/>
                    <a:pt x="16" y="21"/>
                    <a:pt x="11" y="21"/>
                  </a:cubicBezTo>
                  <a:cubicBezTo>
                    <a:pt x="11" y="13"/>
                    <a:pt x="11" y="13"/>
                    <a:pt x="11" y="13"/>
                  </a:cubicBezTo>
                  <a:cubicBezTo>
                    <a:pt x="20" y="13"/>
                    <a:pt x="20" y="13"/>
                    <a:pt x="20" y="13"/>
                  </a:cubicBez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92">
              <a:extLst>
                <a:ext uri="{FF2B5EF4-FFF2-40B4-BE49-F238E27FC236}">
                  <a16:creationId xmlns:a16="http://schemas.microsoft.com/office/drawing/2014/main" id="{AD06BCF4-4E14-412A-9F16-3145BB099E7A}"/>
                </a:ext>
              </a:extLst>
            </p:cNvPr>
            <p:cNvSpPr>
              <a:spLocks/>
            </p:cNvSpPr>
            <p:nvPr/>
          </p:nvSpPr>
          <p:spPr bwMode="auto">
            <a:xfrm>
              <a:off x="6385856" y="2363154"/>
              <a:ext cx="238125" cy="100013"/>
            </a:xfrm>
            <a:custGeom>
              <a:avLst/>
              <a:gdLst>
                <a:gd name="T0" fmla="*/ 40 w 50"/>
                <a:gd name="T1" fmla="*/ 21 h 21"/>
                <a:gd name="T2" fmla="*/ 50 w 50"/>
                <a:gd name="T3" fmla="*/ 11 h 21"/>
                <a:gd name="T4" fmla="*/ 40 w 50"/>
                <a:gd name="T5" fmla="*/ 0 h 21"/>
                <a:gd name="T6" fmla="*/ 0 w 50"/>
                <a:gd name="T7" fmla="*/ 0 h 21"/>
              </a:gdLst>
              <a:ahLst/>
              <a:cxnLst>
                <a:cxn ang="0">
                  <a:pos x="T0" y="T1"/>
                </a:cxn>
                <a:cxn ang="0">
                  <a:pos x="T2" y="T3"/>
                </a:cxn>
                <a:cxn ang="0">
                  <a:pos x="T4" y="T5"/>
                </a:cxn>
                <a:cxn ang="0">
                  <a:pos x="T6" y="T7"/>
                </a:cxn>
              </a:cxnLst>
              <a:rect l="0" t="0" r="r" b="b"/>
              <a:pathLst>
                <a:path w="50" h="21">
                  <a:moveTo>
                    <a:pt x="40" y="21"/>
                  </a:moveTo>
                  <a:cubicBezTo>
                    <a:pt x="45" y="21"/>
                    <a:pt x="50" y="16"/>
                    <a:pt x="50" y="11"/>
                  </a:cubicBezTo>
                  <a:cubicBezTo>
                    <a:pt x="50" y="5"/>
                    <a:pt x="45" y="0"/>
                    <a:pt x="40" y="0"/>
                  </a:cubicBezTo>
                  <a:cubicBezTo>
                    <a:pt x="0" y="0"/>
                    <a:pt x="0" y="0"/>
                    <a:pt x="0" y="0"/>
                  </a:cubicBez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9" name="Line 93">
              <a:extLst>
                <a:ext uri="{FF2B5EF4-FFF2-40B4-BE49-F238E27FC236}">
                  <a16:creationId xmlns:a16="http://schemas.microsoft.com/office/drawing/2014/main" id="{0880B172-58F8-4774-A06D-D821A59820A3}"/>
                </a:ext>
              </a:extLst>
            </p:cNvPr>
            <p:cNvSpPr>
              <a:spLocks noChangeShapeType="1"/>
            </p:cNvSpPr>
            <p:nvPr/>
          </p:nvSpPr>
          <p:spPr bwMode="auto">
            <a:xfrm>
              <a:off x="6481106" y="2529842"/>
              <a:ext cx="61913" cy="0"/>
            </a:xfrm>
            <a:prstGeom prst="line">
              <a:avLst/>
            </a:prstGeom>
            <a:noFill/>
            <a:ln w="19050"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0" name="Line 94">
              <a:extLst>
                <a:ext uri="{FF2B5EF4-FFF2-40B4-BE49-F238E27FC236}">
                  <a16:creationId xmlns:a16="http://schemas.microsoft.com/office/drawing/2014/main" id="{E9AD88A3-AEFC-45D9-A09F-CD148802EFA7}"/>
                </a:ext>
              </a:extLst>
            </p:cNvPr>
            <p:cNvSpPr>
              <a:spLocks noChangeShapeType="1"/>
            </p:cNvSpPr>
            <p:nvPr/>
          </p:nvSpPr>
          <p:spPr bwMode="auto">
            <a:xfrm>
              <a:off x="6481106" y="2591754"/>
              <a:ext cx="61913" cy="0"/>
            </a:xfrm>
            <a:prstGeom prst="line">
              <a:avLst/>
            </a:prstGeom>
            <a:noFill/>
            <a:ln w="19050"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1" name="Line 95">
              <a:extLst>
                <a:ext uri="{FF2B5EF4-FFF2-40B4-BE49-F238E27FC236}">
                  <a16:creationId xmlns:a16="http://schemas.microsoft.com/office/drawing/2014/main" id="{1ABF8B31-2600-4453-B10A-7AABDACC7356}"/>
                </a:ext>
              </a:extLst>
            </p:cNvPr>
            <p:cNvSpPr>
              <a:spLocks noChangeShapeType="1"/>
            </p:cNvSpPr>
            <p:nvPr/>
          </p:nvSpPr>
          <p:spPr bwMode="auto">
            <a:xfrm>
              <a:off x="6481106" y="2653667"/>
              <a:ext cx="61913" cy="0"/>
            </a:xfrm>
            <a:prstGeom prst="line">
              <a:avLst/>
            </a:prstGeom>
            <a:noFill/>
            <a:ln w="19050"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96">
              <a:extLst>
                <a:ext uri="{FF2B5EF4-FFF2-40B4-BE49-F238E27FC236}">
                  <a16:creationId xmlns:a16="http://schemas.microsoft.com/office/drawing/2014/main" id="{889BA01E-71CF-46EA-BA13-1DD2E331BF66}"/>
                </a:ext>
              </a:extLst>
            </p:cNvPr>
            <p:cNvSpPr>
              <a:spLocks/>
            </p:cNvSpPr>
            <p:nvPr/>
          </p:nvSpPr>
          <p:spPr bwMode="auto">
            <a:xfrm>
              <a:off x="6414431" y="2491742"/>
              <a:ext cx="38100" cy="28575"/>
            </a:xfrm>
            <a:custGeom>
              <a:avLst/>
              <a:gdLst>
                <a:gd name="T0" fmla="*/ 0 w 24"/>
                <a:gd name="T1" fmla="*/ 15 h 18"/>
                <a:gd name="T2" fmla="*/ 6 w 24"/>
                <a:gd name="T3" fmla="*/ 18 h 18"/>
                <a:gd name="T4" fmla="*/ 24 w 24"/>
                <a:gd name="T5" fmla="*/ 0 h 18"/>
              </a:gdLst>
              <a:ahLst/>
              <a:cxnLst>
                <a:cxn ang="0">
                  <a:pos x="T0" y="T1"/>
                </a:cxn>
                <a:cxn ang="0">
                  <a:pos x="T2" y="T3"/>
                </a:cxn>
                <a:cxn ang="0">
                  <a:pos x="T4" y="T5"/>
                </a:cxn>
              </a:cxnLst>
              <a:rect l="0" t="0" r="r" b="b"/>
              <a:pathLst>
                <a:path w="24" h="18">
                  <a:moveTo>
                    <a:pt x="0" y="15"/>
                  </a:moveTo>
                  <a:lnTo>
                    <a:pt x="6" y="18"/>
                  </a:lnTo>
                  <a:lnTo>
                    <a:pt x="24" y="0"/>
                  </a:ln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97">
              <a:extLst>
                <a:ext uri="{FF2B5EF4-FFF2-40B4-BE49-F238E27FC236}">
                  <a16:creationId xmlns:a16="http://schemas.microsoft.com/office/drawing/2014/main" id="{8ABFE573-A91A-4273-9325-0C42B590B5C0}"/>
                </a:ext>
              </a:extLst>
            </p:cNvPr>
            <p:cNvSpPr>
              <a:spLocks/>
            </p:cNvSpPr>
            <p:nvPr/>
          </p:nvSpPr>
          <p:spPr bwMode="auto">
            <a:xfrm>
              <a:off x="6414431" y="2553654"/>
              <a:ext cx="38100" cy="33338"/>
            </a:xfrm>
            <a:custGeom>
              <a:avLst/>
              <a:gdLst>
                <a:gd name="T0" fmla="*/ 0 w 24"/>
                <a:gd name="T1" fmla="*/ 15 h 21"/>
                <a:gd name="T2" fmla="*/ 6 w 24"/>
                <a:gd name="T3" fmla="*/ 21 h 21"/>
                <a:gd name="T4" fmla="*/ 24 w 24"/>
                <a:gd name="T5" fmla="*/ 0 h 21"/>
              </a:gdLst>
              <a:ahLst/>
              <a:cxnLst>
                <a:cxn ang="0">
                  <a:pos x="T0" y="T1"/>
                </a:cxn>
                <a:cxn ang="0">
                  <a:pos x="T2" y="T3"/>
                </a:cxn>
                <a:cxn ang="0">
                  <a:pos x="T4" y="T5"/>
                </a:cxn>
              </a:cxnLst>
              <a:rect l="0" t="0" r="r" b="b"/>
              <a:pathLst>
                <a:path w="24" h="21">
                  <a:moveTo>
                    <a:pt x="0" y="15"/>
                  </a:moveTo>
                  <a:lnTo>
                    <a:pt x="6" y="21"/>
                  </a:lnTo>
                  <a:lnTo>
                    <a:pt x="24" y="0"/>
                  </a:ln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98">
              <a:extLst>
                <a:ext uri="{FF2B5EF4-FFF2-40B4-BE49-F238E27FC236}">
                  <a16:creationId xmlns:a16="http://schemas.microsoft.com/office/drawing/2014/main" id="{4AF26AA5-32CA-4FDD-800A-46545A56DCD4}"/>
                </a:ext>
              </a:extLst>
            </p:cNvPr>
            <p:cNvSpPr>
              <a:spLocks/>
            </p:cNvSpPr>
            <p:nvPr/>
          </p:nvSpPr>
          <p:spPr bwMode="auto">
            <a:xfrm>
              <a:off x="6652556" y="2453642"/>
              <a:ext cx="47625" cy="276225"/>
            </a:xfrm>
            <a:custGeom>
              <a:avLst/>
              <a:gdLst>
                <a:gd name="T0" fmla="*/ 10 w 10"/>
                <a:gd name="T1" fmla="*/ 52 h 58"/>
                <a:gd name="T2" fmla="*/ 5 w 10"/>
                <a:gd name="T3" fmla="*/ 58 h 58"/>
                <a:gd name="T4" fmla="*/ 0 w 10"/>
                <a:gd name="T5" fmla="*/ 53 h 58"/>
                <a:gd name="T6" fmla="*/ 0 w 10"/>
                <a:gd name="T7" fmla="*/ 4 h 58"/>
                <a:gd name="T8" fmla="*/ 5 w 10"/>
                <a:gd name="T9" fmla="*/ 0 h 58"/>
                <a:gd name="T10" fmla="*/ 10 w 10"/>
                <a:gd name="T11" fmla="*/ 4 h 58"/>
                <a:gd name="T12" fmla="*/ 10 w 10"/>
                <a:gd name="T13" fmla="*/ 52 h 58"/>
              </a:gdLst>
              <a:ahLst/>
              <a:cxnLst>
                <a:cxn ang="0">
                  <a:pos x="T0" y="T1"/>
                </a:cxn>
                <a:cxn ang="0">
                  <a:pos x="T2" y="T3"/>
                </a:cxn>
                <a:cxn ang="0">
                  <a:pos x="T4" y="T5"/>
                </a:cxn>
                <a:cxn ang="0">
                  <a:pos x="T6" y="T7"/>
                </a:cxn>
                <a:cxn ang="0">
                  <a:pos x="T8" y="T9"/>
                </a:cxn>
                <a:cxn ang="0">
                  <a:pos x="T10" y="T11"/>
                </a:cxn>
                <a:cxn ang="0">
                  <a:pos x="T12" y="T13"/>
                </a:cxn>
              </a:cxnLst>
              <a:rect l="0" t="0" r="r" b="b"/>
              <a:pathLst>
                <a:path w="10" h="58">
                  <a:moveTo>
                    <a:pt x="10" y="52"/>
                  </a:moveTo>
                  <a:cubicBezTo>
                    <a:pt x="10" y="56"/>
                    <a:pt x="8" y="58"/>
                    <a:pt x="5" y="58"/>
                  </a:cubicBezTo>
                  <a:cubicBezTo>
                    <a:pt x="2" y="58"/>
                    <a:pt x="0" y="56"/>
                    <a:pt x="0" y="53"/>
                  </a:cubicBezTo>
                  <a:cubicBezTo>
                    <a:pt x="0" y="4"/>
                    <a:pt x="0" y="4"/>
                    <a:pt x="0" y="4"/>
                  </a:cubicBezTo>
                  <a:cubicBezTo>
                    <a:pt x="0" y="2"/>
                    <a:pt x="2" y="0"/>
                    <a:pt x="5" y="0"/>
                  </a:cubicBezTo>
                  <a:cubicBezTo>
                    <a:pt x="8" y="0"/>
                    <a:pt x="10" y="2"/>
                    <a:pt x="10" y="4"/>
                  </a:cubicBezTo>
                  <a:lnTo>
                    <a:pt x="10" y="52"/>
                  </a:lnTo>
                  <a:close/>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5" name="Line 99">
              <a:extLst>
                <a:ext uri="{FF2B5EF4-FFF2-40B4-BE49-F238E27FC236}">
                  <a16:creationId xmlns:a16="http://schemas.microsoft.com/office/drawing/2014/main" id="{3471F371-6DFB-45E8-AA1A-0A08B5251CAA}"/>
                </a:ext>
              </a:extLst>
            </p:cNvPr>
            <p:cNvSpPr>
              <a:spLocks noChangeShapeType="1"/>
            </p:cNvSpPr>
            <p:nvPr/>
          </p:nvSpPr>
          <p:spPr bwMode="auto">
            <a:xfrm>
              <a:off x="6652556" y="2691767"/>
              <a:ext cx="47625" cy="0"/>
            </a:xfrm>
            <a:prstGeom prst="line">
              <a:avLst/>
            </a:prstGeom>
            <a:noFill/>
            <a:ln w="19050"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6" name="Line 100">
              <a:extLst>
                <a:ext uri="{FF2B5EF4-FFF2-40B4-BE49-F238E27FC236}">
                  <a16:creationId xmlns:a16="http://schemas.microsoft.com/office/drawing/2014/main" id="{850C743B-9918-4482-81D4-0B7F41B9CC5A}"/>
                </a:ext>
              </a:extLst>
            </p:cNvPr>
            <p:cNvSpPr>
              <a:spLocks noChangeShapeType="1"/>
            </p:cNvSpPr>
            <p:nvPr/>
          </p:nvSpPr>
          <p:spPr bwMode="auto">
            <a:xfrm>
              <a:off x="6652556" y="2591754"/>
              <a:ext cx="47625" cy="0"/>
            </a:xfrm>
            <a:prstGeom prst="line">
              <a:avLst/>
            </a:prstGeom>
            <a:noFill/>
            <a:ln w="19050" cap="rnd">
              <a:solidFill>
                <a:srgbClr val="05C3DE"/>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01">
              <a:extLst>
                <a:ext uri="{FF2B5EF4-FFF2-40B4-BE49-F238E27FC236}">
                  <a16:creationId xmlns:a16="http://schemas.microsoft.com/office/drawing/2014/main" id="{71EDA35F-F7E5-4888-A171-E6E01E9AE544}"/>
                </a:ext>
              </a:extLst>
            </p:cNvPr>
            <p:cNvSpPr>
              <a:spLocks/>
            </p:cNvSpPr>
            <p:nvPr/>
          </p:nvSpPr>
          <p:spPr bwMode="auto">
            <a:xfrm>
              <a:off x="6623981" y="2472692"/>
              <a:ext cx="28575" cy="138113"/>
            </a:xfrm>
            <a:custGeom>
              <a:avLst/>
              <a:gdLst>
                <a:gd name="T0" fmla="*/ 0 w 6"/>
                <a:gd name="T1" fmla="*/ 29 h 29"/>
                <a:gd name="T2" fmla="*/ 0 w 6"/>
                <a:gd name="T3" fmla="*/ 5 h 29"/>
                <a:gd name="T4" fmla="*/ 6 w 6"/>
                <a:gd name="T5" fmla="*/ 0 h 29"/>
              </a:gdLst>
              <a:ahLst/>
              <a:cxnLst>
                <a:cxn ang="0">
                  <a:pos x="T0" y="T1"/>
                </a:cxn>
                <a:cxn ang="0">
                  <a:pos x="T2" y="T3"/>
                </a:cxn>
                <a:cxn ang="0">
                  <a:pos x="T4" y="T5"/>
                </a:cxn>
              </a:cxnLst>
              <a:rect l="0" t="0" r="r" b="b"/>
              <a:pathLst>
                <a:path w="6" h="29">
                  <a:moveTo>
                    <a:pt x="0" y="29"/>
                  </a:moveTo>
                  <a:cubicBezTo>
                    <a:pt x="0" y="5"/>
                    <a:pt x="0" y="5"/>
                    <a:pt x="0" y="5"/>
                  </a:cubicBezTo>
                  <a:cubicBezTo>
                    <a:pt x="0" y="1"/>
                    <a:pt x="3" y="0"/>
                    <a:pt x="6" y="0"/>
                  </a:cubicBez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 name="Group 2">
            <a:extLst>
              <a:ext uri="{FF2B5EF4-FFF2-40B4-BE49-F238E27FC236}">
                <a16:creationId xmlns:a16="http://schemas.microsoft.com/office/drawing/2014/main" id="{D6C28A98-64BC-4B1A-B183-D43DBCD46C20}"/>
              </a:ext>
            </a:extLst>
          </p:cNvPr>
          <p:cNvGrpSpPr>
            <a:grpSpLocks noChangeAspect="1"/>
          </p:cNvGrpSpPr>
          <p:nvPr/>
        </p:nvGrpSpPr>
        <p:grpSpPr>
          <a:xfrm>
            <a:off x="8435958" y="2218105"/>
            <a:ext cx="658882" cy="634335"/>
            <a:chOff x="10515355" y="1970325"/>
            <a:chExt cx="380904" cy="366713"/>
          </a:xfrm>
        </p:grpSpPr>
        <p:grpSp>
          <p:nvGrpSpPr>
            <p:cNvPr id="28" name="Group 27">
              <a:extLst>
                <a:ext uri="{FF2B5EF4-FFF2-40B4-BE49-F238E27FC236}">
                  <a16:creationId xmlns:a16="http://schemas.microsoft.com/office/drawing/2014/main" id="{AC54FA9D-6B44-403E-9A7A-4E52E5454CB9}"/>
                </a:ext>
              </a:extLst>
            </p:cNvPr>
            <p:cNvGrpSpPr/>
            <p:nvPr/>
          </p:nvGrpSpPr>
          <p:grpSpPr>
            <a:xfrm>
              <a:off x="10712999" y="1970325"/>
              <a:ext cx="183260" cy="240205"/>
              <a:chOff x="3337152" y="1438743"/>
              <a:chExt cx="280987" cy="368300"/>
            </a:xfrm>
          </p:grpSpPr>
          <p:sp>
            <p:nvSpPr>
              <p:cNvPr id="29" name="Freeform 11">
                <a:extLst>
                  <a:ext uri="{FF2B5EF4-FFF2-40B4-BE49-F238E27FC236}">
                    <a16:creationId xmlns:a16="http://schemas.microsoft.com/office/drawing/2014/main" id="{AE8FAD27-E95F-4A5F-9F0C-A7E548AF1CD4}"/>
                  </a:ext>
                </a:extLst>
              </p:cNvPr>
              <p:cNvSpPr>
                <a:spLocks/>
              </p:cNvSpPr>
              <p:nvPr/>
            </p:nvSpPr>
            <p:spPr bwMode="auto">
              <a:xfrm>
                <a:off x="3337152" y="1438743"/>
                <a:ext cx="280987" cy="368300"/>
              </a:xfrm>
              <a:custGeom>
                <a:avLst/>
                <a:gdLst>
                  <a:gd name="T0" fmla="*/ 177 w 177"/>
                  <a:gd name="T1" fmla="*/ 232 h 232"/>
                  <a:gd name="T2" fmla="*/ 0 w 177"/>
                  <a:gd name="T3" fmla="*/ 232 h 232"/>
                  <a:gd name="T4" fmla="*/ 0 w 177"/>
                  <a:gd name="T5" fmla="*/ 0 h 232"/>
                  <a:gd name="T6" fmla="*/ 111 w 177"/>
                  <a:gd name="T7" fmla="*/ 0 h 232"/>
                  <a:gd name="T8" fmla="*/ 177 w 177"/>
                  <a:gd name="T9" fmla="*/ 63 h 232"/>
                  <a:gd name="T10" fmla="*/ 177 w 177"/>
                  <a:gd name="T11" fmla="*/ 232 h 232"/>
                </a:gdLst>
                <a:ahLst/>
                <a:cxnLst>
                  <a:cxn ang="0">
                    <a:pos x="T0" y="T1"/>
                  </a:cxn>
                  <a:cxn ang="0">
                    <a:pos x="T2" y="T3"/>
                  </a:cxn>
                  <a:cxn ang="0">
                    <a:pos x="T4" y="T5"/>
                  </a:cxn>
                  <a:cxn ang="0">
                    <a:pos x="T6" y="T7"/>
                  </a:cxn>
                  <a:cxn ang="0">
                    <a:pos x="T8" y="T9"/>
                  </a:cxn>
                  <a:cxn ang="0">
                    <a:pos x="T10" y="T11"/>
                  </a:cxn>
                </a:cxnLst>
                <a:rect l="0" t="0" r="r" b="b"/>
                <a:pathLst>
                  <a:path w="177" h="232">
                    <a:moveTo>
                      <a:pt x="177" y="232"/>
                    </a:moveTo>
                    <a:lnTo>
                      <a:pt x="0" y="232"/>
                    </a:lnTo>
                    <a:lnTo>
                      <a:pt x="0" y="0"/>
                    </a:lnTo>
                    <a:lnTo>
                      <a:pt x="111" y="0"/>
                    </a:lnTo>
                    <a:lnTo>
                      <a:pt x="177" y="63"/>
                    </a:lnTo>
                    <a:lnTo>
                      <a:pt x="177" y="232"/>
                    </a:lnTo>
                    <a:close/>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0" name="Freeform 12">
                <a:extLst>
                  <a:ext uri="{FF2B5EF4-FFF2-40B4-BE49-F238E27FC236}">
                    <a16:creationId xmlns:a16="http://schemas.microsoft.com/office/drawing/2014/main" id="{A0484B40-3A6B-4B6F-AB32-FDA2C7F241F0}"/>
                  </a:ext>
                </a:extLst>
              </p:cNvPr>
              <p:cNvSpPr>
                <a:spLocks/>
              </p:cNvSpPr>
              <p:nvPr/>
            </p:nvSpPr>
            <p:spPr bwMode="auto">
              <a:xfrm>
                <a:off x="3513364" y="1438743"/>
                <a:ext cx="104775" cy="100013"/>
              </a:xfrm>
              <a:custGeom>
                <a:avLst/>
                <a:gdLst>
                  <a:gd name="T0" fmla="*/ 0 w 66"/>
                  <a:gd name="T1" fmla="*/ 0 h 63"/>
                  <a:gd name="T2" fmla="*/ 0 w 66"/>
                  <a:gd name="T3" fmla="*/ 63 h 63"/>
                  <a:gd name="T4" fmla="*/ 66 w 66"/>
                  <a:gd name="T5" fmla="*/ 63 h 63"/>
                </a:gdLst>
                <a:ahLst/>
                <a:cxnLst>
                  <a:cxn ang="0">
                    <a:pos x="T0" y="T1"/>
                  </a:cxn>
                  <a:cxn ang="0">
                    <a:pos x="T2" y="T3"/>
                  </a:cxn>
                  <a:cxn ang="0">
                    <a:pos x="T4" y="T5"/>
                  </a:cxn>
                </a:cxnLst>
                <a:rect l="0" t="0" r="r" b="b"/>
                <a:pathLst>
                  <a:path w="66" h="63">
                    <a:moveTo>
                      <a:pt x="0" y="0"/>
                    </a:moveTo>
                    <a:lnTo>
                      <a:pt x="0" y="63"/>
                    </a:lnTo>
                    <a:lnTo>
                      <a:pt x="66" y="63"/>
                    </a:lnTo>
                  </a:path>
                </a:pathLst>
              </a:custGeom>
              <a:noFill/>
              <a:ln w="19050"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1" name="Freeform 13">
                <a:extLst>
                  <a:ext uri="{FF2B5EF4-FFF2-40B4-BE49-F238E27FC236}">
                    <a16:creationId xmlns:a16="http://schemas.microsoft.com/office/drawing/2014/main" id="{3E51B20E-16B2-4889-9369-0AF7CF682E0A}"/>
                  </a:ext>
                </a:extLst>
              </p:cNvPr>
              <p:cNvSpPr>
                <a:spLocks/>
              </p:cNvSpPr>
              <p:nvPr/>
            </p:nvSpPr>
            <p:spPr bwMode="auto">
              <a:xfrm>
                <a:off x="3389539" y="1595906"/>
                <a:ext cx="176212" cy="95250"/>
              </a:xfrm>
              <a:custGeom>
                <a:avLst/>
                <a:gdLst>
                  <a:gd name="T0" fmla="*/ 0 w 111"/>
                  <a:gd name="T1" fmla="*/ 60 h 60"/>
                  <a:gd name="T2" fmla="*/ 42 w 111"/>
                  <a:gd name="T3" fmla="*/ 21 h 60"/>
                  <a:gd name="T4" fmla="*/ 72 w 111"/>
                  <a:gd name="T5" fmla="*/ 42 h 60"/>
                  <a:gd name="T6" fmla="*/ 111 w 111"/>
                  <a:gd name="T7" fmla="*/ 0 h 60"/>
                </a:gdLst>
                <a:ahLst/>
                <a:cxnLst>
                  <a:cxn ang="0">
                    <a:pos x="T0" y="T1"/>
                  </a:cxn>
                  <a:cxn ang="0">
                    <a:pos x="T2" y="T3"/>
                  </a:cxn>
                  <a:cxn ang="0">
                    <a:pos x="T4" y="T5"/>
                  </a:cxn>
                  <a:cxn ang="0">
                    <a:pos x="T6" y="T7"/>
                  </a:cxn>
                </a:cxnLst>
                <a:rect l="0" t="0" r="r" b="b"/>
                <a:pathLst>
                  <a:path w="111" h="60">
                    <a:moveTo>
                      <a:pt x="0" y="60"/>
                    </a:moveTo>
                    <a:lnTo>
                      <a:pt x="42" y="21"/>
                    </a:lnTo>
                    <a:lnTo>
                      <a:pt x="72" y="42"/>
                    </a:lnTo>
                    <a:lnTo>
                      <a:pt x="111" y="0"/>
                    </a:ln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2" name="Freeform 14">
                <a:extLst>
                  <a:ext uri="{FF2B5EF4-FFF2-40B4-BE49-F238E27FC236}">
                    <a16:creationId xmlns:a16="http://schemas.microsoft.com/office/drawing/2014/main" id="{840A33FD-3B26-4D78-8328-A49361826415}"/>
                  </a:ext>
                </a:extLst>
              </p:cNvPr>
              <p:cNvSpPr>
                <a:spLocks/>
              </p:cNvSpPr>
              <p:nvPr/>
            </p:nvSpPr>
            <p:spPr bwMode="auto">
              <a:xfrm>
                <a:off x="3389539" y="1557806"/>
                <a:ext cx="180975" cy="185738"/>
              </a:xfrm>
              <a:custGeom>
                <a:avLst/>
                <a:gdLst>
                  <a:gd name="T0" fmla="*/ 0 w 114"/>
                  <a:gd name="T1" fmla="*/ 0 h 117"/>
                  <a:gd name="T2" fmla="*/ 0 w 114"/>
                  <a:gd name="T3" fmla="*/ 117 h 117"/>
                  <a:gd name="T4" fmla="*/ 114 w 114"/>
                  <a:gd name="T5" fmla="*/ 117 h 117"/>
                </a:gdLst>
                <a:ahLst/>
                <a:cxnLst>
                  <a:cxn ang="0">
                    <a:pos x="T0" y="T1"/>
                  </a:cxn>
                  <a:cxn ang="0">
                    <a:pos x="T2" y="T3"/>
                  </a:cxn>
                  <a:cxn ang="0">
                    <a:pos x="T4" y="T5"/>
                  </a:cxn>
                </a:cxnLst>
                <a:rect l="0" t="0" r="r" b="b"/>
                <a:pathLst>
                  <a:path w="114" h="117">
                    <a:moveTo>
                      <a:pt x="0" y="0"/>
                    </a:moveTo>
                    <a:lnTo>
                      <a:pt x="0" y="117"/>
                    </a:lnTo>
                    <a:lnTo>
                      <a:pt x="114" y="117"/>
                    </a:ln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3" name="Group 32">
              <a:extLst>
                <a:ext uri="{FF2B5EF4-FFF2-40B4-BE49-F238E27FC236}">
                  <a16:creationId xmlns:a16="http://schemas.microsoft.com/office/drawing/2014/main" id="{2C782CAA-6E87-4E2A-8F49-7E2799AD9AC9}"/>
                </a:ext>
              </a:extLst>
            </p:cNvPr>
            <p:cNvGrpSpPr/>
            <p:nvPr/>
          </p:nvGrpSpPr>
          <p:grpSpPr>
            <a:xfrm>
              <a:off x="10515355" y="2222738"/>
              <a:ext cx="338137" cy="114300"/>
              <a:chOff x="1749652" y="3207218"/>
              <a:chExt cx="338137" cy="114300"/>
            </a:xfrm>
          </p:grpSpPr>
          <p:sp>
            <p:nvSpPr>
              <p:cNvPr id="36" name="Rectangle 360">
                <a:extLst>
                  <a:ext uri="{FF2B5EF4-FFF2-40B4-BE49-F238E27FC236}">
                    <a16:creationId xmlns:a16="http://schemas.microsoft.com/office/drawing/2014/main" id="{BB8B9A5E-F700-4374-8E71-5AACB5E2BCC1}"/>
                  </a:ext>
                </a:extLst>
              </p:cNvPr>
              <p:cNvSpPr>
                <a:spLocks noChangeArrowheads="1"/>
              </p:cNvSpPr>
              <p:nvPr/>
            </p:nvSpPr>
            <p:spPr bwMode="auto">
              <a:xfrm>
                <a:off x="1749652" y="3207218"/>
                <a:ext cx="66675" cy="114300"/>
              </a:xfrm>
              <a:prstGeom prst="rect">
                <a:avLst/>
              </a:prstGeom>
              <a:noFill/>
              <a:ln w="19050"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7" name="Freeform 361">
                <a:extLst>
                  <a:ext uri="{FF2B5EF4-FFF2-40B4-BE49-F238E27FC236}">
                    <a16:creationId xmlns:a16="http://schemas.microsoft.com/office/drawing/2014/main" id="{96DC3339-C20C-4E09-9C4D-F173C4B25203}"/>
                  </a:ext>
                </a:extLst>
              </p:cNvPr>
              <p:cNvSpPr>
                <a:spLocks/>
              </p:cNvSpPr>
              <p:nvPr/>
            </p:nvSpPr>
            <p:spPr bwMode="auto">
              <a:xfrm>
                <a:off x="1816327" y="3259605"/>
                <a:ext cx="271462" cy="52388"/>
              </a:xfrm>
              <a:custGeom>
                <a:avLst/>
                <a:gdLst>
                  <a:gd name="T0" fmla="*/ 0 w 57"/>
                  <a:gd name="T1" fmla="*/ 11 h 11"/>
                  <a:gd name="T2" fmla="*/ 57 w 57"/>
                  <a:gd name="T3" fmla="*/ 11 h 11"/>
                  <a:gd name="T4" fmla="*/ 32 w 57"/>
                  <a:gd name="T5" fmla="*/ 0 h 11"/>
                  <a:gd name="T6" fmla="*/ 8 w 57"/>
                  <a:gd name="T7" fmla="*/ 0 h 11"/>
                </a:gdLst>
                <a:ahLst/>
                <a:cxnLst>
                  <a:cxn ang="0">
                    <a:pos x="T0" y="T1"/>
                  </a:cxn>
                  <a:cxn ang="0">
                    <a:pos x="T2" y="T3"/>
                  </a:cxn>
                  <a:cxn ang="0">
                    <a:pos x="T4" y="T5"/>
                  </a:cxn>
                  <a:cxn ang="0">
                    <a:pos x="T6" y="T7"/>
                  </a:cxn>
                </a:cxnLst>
                <a:rect l="0" t="0" r="r" b="b"/>
                <a:pathLst>
                  <a:path w="57" h="11">
                    <a:moveTo>
                      <a:pt x="0" y="11"/>
                    </a:moveTo>
                    <a:cubicBezTo>
                      <a:pt x="57" y="11"/>
                      <a:pt x="57" y="11"/>
                      <a:pt x="57" y="11"/>
                    </a:cubicBezTo>
                    <a:cubicBezTo>
                      <a:pt x="57" y="5"/>
                      <a:pt x="45" y="0"/>
                      <a:pt x="32" y="0"/>
                    </a:cubicBezTo>
                    <a:cubicBezTo>
                      <a:pt x="8" y="0"/>
                      <a:pt x="8" y="0"/>
                      <a:pt x="8" y="0"/>
                    </a:cubicBezTo>
                  </a:path>
                </a:pathLst>
              </a:custGeom>
              <a:noFill/>
              <a:ln w="19050" cap="rnd">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8" name="Freeform 362">
                <a:extLst>
                  <a:ext uri="{FF2B5EF4-FFF2-40B4-BE49-F238E27FC236}">
                    <a16:creationId xmlns:a16="http://schemas.microsoft.com/office/drawing/2014/main" id="{C25C2EB6-6E07-4E07-A10E-3D849A82FD5B}"/>
                  </a:ext>
                </a:extLst>
              </p:cNvPr>
              <p:cNvSpPr>
                <a:spLocks/>
              </p:cNvSpPr>
              <p:nvPr/>
            </p:nvSpPr>
            <p:spPr bwMode="auto">
              <a:xfrm>
                <a:off x="1816327" y="3221505"/>
                <a:ext cx="119062" cy="38100"/>
              </a:xfrm>
              <a:custGeom>
                <a:avLst/>
                <a:gdLst>
                  <a:gd name="T0" fmla="*/ 0 w 25"/>
                  <a:gd name="T1" fmla="*/ 0 h 8"/>
                  <a:gd name="T2" fmla="*/ 12 w 25"/>
                  <a:gd name="T3" fmla="*/ 0 h 8"/>
                  <a:gd name="T4" fmla="*/ 25 w 25"/>
                  <a:gd name="T5" fmla="*/ 8 h 8"/>
                </a:gdLst>
                <a:ahLst/>
                <a:cxnLst>
                  <a:cxn ang="0">
                    <a:pos x="T0" y="T1"/>
                  </a:cxn>
                  <a:cxn ang="0">
                    <a:pos x="T2" y="T3"/>
                  </a:cxn>
                  <a:cxn ang="0">
                    <a:pos x="T4" y="T5"/>
                  </a:cxn>
                </a:cxnLst>
                <a:rect l="0" t="0" r="r" b="b"/>
                <a:pathLst>
                  <a:path w="25" h="8">
                    <a:moveTo>
                      <a:pt x="0" y="0"/>
                    </a:moveTo>
                    <a:cubicBezTo>
                      <a:pt x="12" y="0"/>
                      <a:pt x="12" y="0"/>
                      <a:pt x="12" y="0"/>
                    </a:cubicBezTo>
                    <a:cubicBezTo>
                      <a:pt x="19" y="1"/>
                      <a:pt x="23" y="6"/>
                      <a:pt x="25" y="8"/>
                    </a:cubicBezTo>
                  </a:path>
                </a:pathLst>
              </a:custGeom>
              <a:noFill/>
              <a:ln w="19050"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9" name="Oval 363">
                <a:extLst>
                  <a:ext uri="{FF2B5EF4-FFF2-40B4-BE49-F238E27FC236}">
                    <a16:creationId xmlns:a16="http://schemas.microsoft.com/office/drawing/2014/main" id="{FF319860-6938-4B95-9960-9BB345EC19F3}"/>
                  </a:ext>
                </a:extLst>
              </p:cNvPr>
              <p:cNvSpPr>
                <a:spLocks noChangeArrowheads="1"/>
              </p:cNvSpPr>
              <p:nvPr/>
            </p:nvSpPr>
            <p:spPr bwMode="auto">
              <a:xfrm>
                <a:off x="1773465" y="3283418"/>
                <a:ext cx="19050" cy="14288"/>
              </a:xfrm>
              <a:prstGeom prst="ellipse">
                <a:avLst/>
              </a:prstGeom>
              <a:solidFill>
                <a:srgbClr val="231F20"/>
              </a:solidFill>
              <a:ln w="19050">
                <a:solidFill>
                  <a:srgbClr val="05C3DE"/>
                </a:solid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40" name="Group 39">
            <a:extLst>
              <a:ext uri="{FF2B5EF4-FFF2-40B4-BE49-F238E27FC236}">
                <a16:creationId xmlns:a16="http://schemas.microsoft.com/office/drawing/2014/main" id="{86743B01-1D69-40DC-9B22-4921E6571731}"/>
              </a:ext>
            </a:extLst>
          </p:cNvPr>
          <p:cNvGrpSpPr/>
          <p:nvPr/>
        </p:nvGrpSpPr>
        <p:grpSpPr>
          <a:xfrm>
            <a:off x="1162466" y="2220747"/>
            <a:ext cx="634005" cy="634005"/>
            <a:chOff x="2555894" y="2944028"/>
            <a:chExt cx="366713" cy="366713"/>
          </a:xfrm>
        </p:grpSpPr>
        <p:sp>
          <p:nvSpPr>
            <p:cNvPr id="41" name="Freeform 183">
              <a:extLst>
                <a:ext uri="{FF2B5EF4-FFF2-40B4-BE49-F238E27FC236}">
                  <a16:creationId xmlns:a16="http://schemas.microsoft.com/office/drawing/2014/main" id="{F6E0ABBA-F3C1-4DB7-8B41-94D7887E69D7}"/>
                </a:ext>
              </a:extLst>
            </p:cNvPr>
            <p:cNvSpPr>
              <a:spLocks/>
            </p:cNvSpPr>
            <p:nvPr/>
          </p:nvSpPr>
          <p:spPr bwMode="auto">
            <a:xfrm>
              <a:off x="2555894" y="2944028"/>
              <a:ext cx="271463" cy="247650"/>
            </a:xfrm>
            <a:custGeom>
              <a:avLst/>
              <a:gdLst>
                <a:gd name="T0" fmla="*/ 24 w 57"/>
                <a:gd name="T1" fmla="*/ 47 h 52"/>
                <a:gd name="T2" fmla="*/ 19 w 57"/>
                <a:gd name="T3" fmla="*/ 45 h 52"/>
                <a:gd name="T4" fmla="*/ 1 w 57"/>
                <a:gd name="T5" fmla="*/ 52 h 52"/>
                <a:gd name="T6" fmla="*/ 8 w 57"/>
                <a:gd name="T7" fmla="*/ 40 h 52"/>
                <a:gd name="T8" fmla="*/ 0 w 57"/>
                <a:gd name="T9" fmla="*/ 23 h 52"/>
                <a:gd name="T10" fmla="*/ 29 w 57"/>
                <a:gd name="T11" fmla="*/ 0 h 52"/>
                <a:gd name="T12" fmla="*/ 57 w 57"/>
                <a:gd name="T13" fmla="*/ 23 h 52"/>
              </a:gdLst>
              <a:ahLst/>
              <a:cxnLst>
                <a:cxn ang="0">
                  <a:pos x="T0" y="T1"/>
                </a:cxn>
                <a:cxn ang="0">
                  <a:pos x="T2" y="T3"/>
                </a:cxn>
                <a:cxn ang="0">
                  <a:pos x="T4" y="T5"/>
                </a:cxn>
                <a:cxn ang="0">
                  <a:pos x="T6" y="T7"/>
                </a:cxn>
                <a:cxn ang="0">
                  <a:pos x="T8" y="T9"/>
                </a:cxn>
                <a:cxn ang="0">
                  <a:pos x="T10" y="T11"/>
                </a:cxn>
                <a:cxn ang="0">
                  <a:pos x="T12" y="T13"/>
                </a:cxn>
              </a:cxnLst>
              <a:rect l="0" t="0" r="r" b="b"/>
              <a:pathLst>
                <a:path w="57" h="52">
                  <a:moveTo>
                    <a:pt x="24" y="47"/>
                  </a:moveTo>
                  <a:cubicBezTo>
                    <a:pt x="22" y="46"/>
                    <a:pt x="20" y="46"/>
                    <a:pt x="19" y="45"/>
                  </a:cubicBezTo>
                  <a:cubicBezTo>
                    <a:pt x="1" y="52"/>
                    <a:pt x="1" y="52"/>
                    <a:pt x="1" y="52"/>
                  </a:cubicBezTo>
                  <a:cubicBezTo>
                    <a:pt x="8" y="40"/>
                    <a:pt x="8" y="40"/>
                    <a:pt x="8" y="40"/>
                  </a:cubicBezTo>
                  <a:cubicBezTo>
                    <a:pt x="3" y="36"/>
                    <a:pt x="0" y="30"/>
                    <a:pt x="0" y="23"/>
                  </a:cubicBezTo>
                  <a:cubicBezTo>
                    <a:pt x="0" y="10"/>
                    <a:pt x="13" y="0"/>
                    <a:pt x="29" y="0"/>
                  </a:cubicBezTo>
                  <a:cubicBezTo>
                    <a:pt x="44" y="0"/>
                    <a:pt x="57" y="10"/>
                    <a:pt x="57" y="23"/>
                  </a:cubicBezTo>
                </a:path>
              </a:pathLst>
            </a:custGeom>
            <a:noFill/>
            <a:ln w="19050"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2" name="Freeform 184">
              <a:extLst>
                <a:ext uri="{FF2B5EF4-FFF2-40B4-BE49-F238E27FC236}">
                  <a16:creationId xmlns:a16="http://schemas.microsoft.com/office/drawing/2014/main" id="{0C8F1440-B211-4A88-8605-217E22A6DAC7}"/>
                </a:ext>
              </a:extLst>
            </p:cNvPr>
            <p:cNvSpPr>
              <a:spLocks/>
            </p:cNvSpPr>
            <p:nvPr/>
          </p:nvSpPr>
          <p:spPr bwMode="auto">
            <a:xfrm>
              <a:off x="2698769" y="3096428"/>
              <a:ext cx="223838" cy="214313"/>
            </a:xfrm>
            <a:custGeom>
              <a:avLst/>
              <a:gdLst>
                <a:gd name="T0" fmla="*/ 0 w 47"/>
                <a:gd name="T1" fmla="*/ 20 h 45"/>
                <a:gd name="T2" fmla="*/ 33 w 47"/>
                <a:gd name="T3" fmla="*/ 39 h 45"/>
                <a:gd name="T4" fmla="*/ 46 w 47"/>
                <a:gd name="T5" fmla="*/ 44 h 45"/>
                <a:gd name="T6" fmla="*/ 41 w 47"/>
                <a:gd name="T7" fmla="*/ 34 h 45"/>
                <a:gd name="T8" fmla="*/ 47 w 47"/>
                <a:gd name="T9" fmla="*/ 20 h 45"/>
                <a:gd name="T10" fmla="*/ 24 w 47"/>
                <a:gd name="T11" fmla="*/ 0 h 45"/>
                <a:gd name="T12" fmla="*/ 0 w 47"/>
                <a:gd name="T13" fmla="*/ 20 h 45"/>
              </a:gdLst>
              <a:ahLst/>
              <a:cxnLst>
                <a:cxn ang="0">
                  <a:pos x="T0" y="T1"/>
                </a:cxn>
                <a:cxn ang="0">
                  <a:pos x="T2" y="T3"/>
                </a:cxn>
                <a:cxn ang="0">
                  <a:pos x="T4" y="T5"/>
                </a:cxn>
                <a:cxn ang="0">
                  <a:pos x="T6" y="T7"/>
                </a:cxn>
                <a:cxn ang="0">
                  <a:pos x="T8" y="T9"/>
                </a:cxn>
                <a:cxn ang="0">
                  <a:pos x="T10" y="T11"/>
                </a:cxn>
                <a:cxn ang="0">
                  <a:pos x="T12" y="T13"/>
                </a:cxn>
              </a:cxnLst>
              <a:rect l="0" t="0" r="r" b="b"/>
              <a:pathLst>
                <a:path w="47" h="45">
                  <a:moveTo>
                    <a:pt x="0" y="20"/>
                  </a:moveTo>
                  <a:cubicBezTo>
                    <a:pt x="0" y="35"/>
                    <a:pt x="17" y="45"/>
                    <a:pt x="33" y="39"/>
                  </a:cubicBezTo>
                  <a:cubicBezTo>
                    <a:pt x="46" y="44"/>
                    <a:pt x="46" y="44"/>
                    <a:pt x="46" y="44"/>
                  </a:cubicBezTo>
                  <a:cubicBezTo>
                    <a:pt x="41" y="34"/>
                    <a:pt x="41" y="34"/>
                    <a:pt x="41" y="34"/>
                  </a:cubicBezTo>
                  <a:cubicBezTo>
                    <a:pt x="45" y="30"/>
                    <a:pt x="47" y="26"/>
                    <a:pt x="47" y="20"/>
                  </a:cubicBezTo>
                  <a:cubicBezTo>
                    <a:pt x="47" y="10"/>
                    <a:pt x="37" y="0"/>
                    <a:pt x="24" y="0"/>
                  </a:cubicBezTo>
                  <a:cubicBezTo>
                    <a:pt x="11" y="0"/>
                    <a:pt x="0" y="10"/>
                    <a:pt x="0" y="20"/>
                  </a:cubicBezTo>
                  <a:close/>
                </a:path>
              </a:pathLst>
            </a:custGeom>
            <a:noFill/>
            <a:ln w="19050" cap="flat">
              <a:solidFill>
                <a:srgbClr val="05C3D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97092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1" y="411480"/>
            <a:ext cx="10731499" cy="741915"/>
          </a:xfrm>
        </p:spPr>
        <p:txBody>
          <a:bodyPr anchor="ctr"/>
          <a:lstStyle/>
          <a:p>
            <a:r>
              <a:rPr lang="en-US" b="1" spc="-10" dirty="0"/>
              <a:t>African American Investors: </a:t>
            </a:r>
            <a:br>
              <a:rPr lang="en-US" b="1" spc="-10" dirty="0"/>
            </a:br>
            <a:r>
              <a:rPr lang="en-US" b="1" spc="-10" dirty="0"/>
              <a:t>Financial Goals and Priorities</a:t>
            </a:r>
            <a:endParaRPr lang="en-US" spc="-10" dirty="0"/>
          </a:p>
        </p:txBody>
      </p:sp>
      <p:sp>
        <p:nvSpPr>
          <p:cNvPr id="3" name="Content Placeholder 2"/>
          <p:cNvSpPr>
            <a:spLocks noGrp="1"/>
          </p:cNvSpPr>
          <p:nvPr>
            <p:ph sz="quarter" idx="20"/>
          </p:nvPr>
        </p:nvSpPr>
        <p:spPr>
          <a:xfrm>
            <a:off x="799905" y="1372124"/>
            <a:ext cx="6547380" cy="4525756"/>
          </a:xfrm>
        </p:spPr>
        <p:txBody>
          <a:bodyPr/>
          <a:lstStyle/>
          <a:p>
            <a:pPr marL="0" indent="0">
              <a:lnSpc>
                <a:spcPct val="100000"/>
              </a:lnSpc>
              <a:spcBef>
                <a:spcPts val="0"/>
              </a:spcBef>
              <a:spcAft>
                <a:spcPts val="800"/>
              </a:spcAft>
              <a:buNone/>
            </a:pPr>
            <a:r>
              <a:rPr lang="en-US" sz="1800" dirty="0"/>
              <a:t>T. Rowe Price completed research on diverse communities </a:t>
            </a:r>
            <a:br>
              <a:rPr lang="en-US" sz="1800" dirty="0"/>
            </a:br>
            <a:r>
              <a:rPr lang="en-US" sz="1800" dirty="0"/>
              <a:t>in January 2020. The research provided specific insights on African American investors. </a:t>
            </a:r>
          </a:p>
          <a:p>
            <a:pPr marL="0" indent="0">
              <a:lnSpc>
                <a:spcPct val="100000"/>
              </a:lnSpc>
              <a:spcBef>
                <a:spcPts val="1200"/>
              </a:spcBef>
              <a:spcAft>
                <a:spcPts val="800"/>
              </a:spcAft>
              <a:buNone/>
            </a:pPr>
            <a:r>
              <a:rPr lang="en-US" sz="1800" b="1" dirty="0"/>
              <a:t>African American investors:</a:t>
            </a:r>
          </a:p>
          <a:p>
            <a:pPr>
              <a:lnSpc>
                <a:spcPct val="100000"/>
              </a:lnSpc>
              <a:spcBef>
                <a:spcPts val="0"/>
              </a:spcBef>
              <a:spcAft>
                <a:spcPts val="600"/>
              </a:spcAft>
            </a:pPr>
            <a:r>
              <a:rPr lang="en-US" sz="1800" dirty="0"/>
              <a:t>Have Multiple Financial Goals</a:t>
            </a:r>
          </a:p>
          <a:p>
            <a:pPr lvl="1">
              <a:lnSpc>
                <a:spcPct val="100000"/>
              </a:lnSpc>
              <a:spcBef>
                <a:spcPts val="0"/>
              </a:spcBef>
              <a:spcAft>
                <a:spcPts val="600"/>
              </a:spcAft>
            </a:pPr>
            <a:r>
              <a:rPr lang="en-US" sz="1600" dirty="0"/>
              <a:t>Establishing an Emergency Fund </a:t>
            </a:r>
          </a:p>
          <a:p>
            <a:pPr lvl="1">
              <a:lnSpc>
                <a:spcPct val="100000"/>
              </a:lnSpc>
              <a:spcBef>
                <a:spcPts val="0"/>
              </a:spcBef>
              <a:spcAft>
                <a:spcPts val="600"/>
              </a:spcAft>
            </a:pPr>
            <a:r>
              <a:rPr lang="en-US" sz="1600" dirty="0"/>
              <a:t>Long-Term Care Planning </a:t>
            </a:r>
          </a:p>
          <a:p>
            <a:pPr lvl="1">
              <a:lnSpc>
                <a:spcPct val="100000"/>
              </a:lnSpc>
              <a:spcBef>
                <a:spcPts val="0"/>
              </a:spcBef>
              <a:spcAft>
                <a:spcPts val="600"/>
              </a:spcAft>
            </a:pPr>
            <a:r>
              <a:rPr lang="en-US" sz="1600" dirty="0"/>
              <a:t>Creating a Legacy of Wealth</a:t>
            </a:r>
          </a:p>
          <a:p>
            <a:pPr>
              <a:lnSpc>
                <a:spcPct val="100000"/>
              </a:lnSpc>
              <a:spcBef>
                <a:spcPts val="0"/>
              </a:spcBef>
              <a:spcAft>
                <a:spcPts val="600"/>
              </a:spcAft>
            </a:pPr>
            <a:r>
              <a:rPr lang="en-US" sz="1800" dirty="0"/>
              <a:t>Want a Professional Financial Strategy</a:t>
            </a:r>
          </a:p>
          <a:p>
            <a:pPr lvl="1">
              <a:lnSpc>
                <a:spcPct val="100000"/>
              </a:lnSpc>
              <a:spcBef>
                <a:spcPts val="0"/>
              </a:spcBef>
              <a:spcAft>
                <a:spcPts val="600"/>
              </a:spcAft>
            </a:pPr>
            <a:r>
              <a:rPr lang="en-US" sz="1600" dirty="0"/>
              <a:t>64% of African Americans would like a financial professional </a:t>
            </a:r>
            <a:br>
              <a:rPr lang="en-US" sz="1600" dirty="0"/>
            </a:br>
            <a:r>
              <a:rPr lang="en-US" sz="1600" dirty="0"/>
              <a:t>to design a customized strategy just for them</a:t>
            </a:r>
          </a:p>
          <a:p>
            <a:pPr>
              <a:lnSpc>
                <a:spcPct val="100000"/>
              </a:lnSpc>
              <a:spcBef>
                <a:spcPts val="0"/>
              </a:spcBef>
              <a:spcAft>
                <a:spcPts val="600"/>
              </a:spcAft>
            </a:pPr>
            <a:r>
              <a:rPr lang="en-US" sz="1800" dirty="0"/>
              <a:t>Want to Partner with Their Financial Professional</a:t>
            </a:r>
          </a:p>
          <a:p>
            <a:pPr lvl="1">
              <a:lnSpc>
                <a:spcPct val="100000"/>
              </a:lnSpc>
              <a:spcBef>
                <a:spcPts val="0"/>
              </a:spcBef>
              <a:spcAft>
                <a:spcPts val="600"/>
              </a:spcAft>
            </a:pPr>
            <a:r>
              <a:rPr lang="en-US" sz="1400" dirty="0"/>
              <a:t>62% would like a financial coach to help manage their financial health</a:t>
            </a:r>
          </a:p>
          <a:p>
            <a:pPr lvl="1">
              <a:lnSpc>
                <a:spcPct val="100000"/>
              </a:lnSpc>
              <a:spcBef>
                <a:spcPts val="0"/>
              </a:spcBef>
              <a:spcAft>
                <a:spcPts val="600"/>
              </a:spcAft>
            </a:pPr>
            <a:r>
              <a:rPr lang="en-US" sz="1400" dirty="0"/>
              <a:t>67% want to know as much as possible about financial topics</a:t>
            </a:r>
          </a:p>
        </p:txBody>
      </p:sp>
      <p:sp>
        <p:nvSpPr>
          <p:cNvPr id="7" name="Text Placeholder 6">
            <a:extLst>
              <a:ext uri="{FF2B5EF4-FFF2-40B4-BE49-F238E27FC236}">
                <a16:creationId xmlns:a16="http://schemas.microsoft.com/office/drawing/2014/main" id="{3AFA0DD9-4E22-408C-8C10-900FC047A7F6}"/>
              </a:ext>
            </a:extLst>
          </p:cNvPr>
          <p:cNvSpPr>
            <a:spLocks noGrp="1"/>
          </p:cNvSpPr>
          <p:nvPr>
            <p:ph type="body" sz="quarter" idx="21"/>
          </p:nvPr>
        </p:nvSpPr>
        <p:spPr>
          <a:xfrm>
            <a:off x="800099" y="6053328"/>
            <a:ext cx="6769101" cy="457200"/>
          </a:xfrm>
        </p:spPr>
        <p:txBody>
          <a:bodyPr/>
          <a:lstStyle/>
          <a:p>
            <a:br>
              <a:rPr lang="en-GB" dirty="0"/>
            </a:br>
            <a:endParaRPr lang="en-GB" dirty="0"/>
          </a:p>
          <a:p>
            <a:r>
              <a:rPr lang="en-GB" spc="-30" dirty="0"/>
              <a:t>Sources: T. Rowe Price Next Wave of Wealth Research Study, January 2020. Study includes interviews of high-earning African Americans and peer </a:t>
            </a:r>
            <a:br>
              <a:rPr lang="en-GB" spc="-30" dirty="0"/>
            </a:br>
            <a:r>
              <a:rPr lang="en-GB" spc="-30" dirty="0"/>
              <a:t>groups to better understand goals, needs, and pain points. Selig </a:t>
            </a:r>
            <a:r>
              <a:rPr lang="en-GB" spc="-30" dirty="0" err="1"/>
              <a:t>Center</a:t>
            </a:r>
            <a:r>
              <a:rPr lang="en-GB" spc="-30" dirty="0"/>
              <a:t> for Economic Growth, Terry College of Business, The University of Georgia, June 2021.</a:t>
            </a:r>
          </a:p>
        </p:txBody>
      </p:sp>
      <p:grpSp>
        <p:nvGrpSpPr>
          <p:cNvPr id="5" name="Group 4">
            <a:extLst>
              <a:ext uri="{FF2B5EF4-FFF2-40B4-BE49-F238E27FC236}">
                <a16:creationId xmlns:a16="http://schemas.microsoft.com/office/drawing/2014/main" id="{FE07DE96-CB7F-9F47-8BA6-EEEAE2D3BEE7}"/>
              </a:ext>
            </a:extLst>
          </p:cNvPr>
          <p:cNvGrpSpPr/>
          <p:nvPr/>
        </p:nvGrpSpPr>
        <p:grpSpPr>
          <a:xfrm>
            <a:off x="7811533" y="1286349"/>
            <a:ext cx="3614455" cy="5179768"/>
            <a:chOff x="7586945" y="1029677"/>
            <a:chExt cx="3614455" cy="5179768"/>
          </a:xfrm>
        </p:grpSpPr>
        <p:grpSp>
          <p:nvGrpSpPr>
            <p:cNvPr id="4" name="Group 3">
              <a:extLst>
                <a:ext uri="{FF2B5EF4-FFF2-40B4-BE49-F238E27FC236}">
                  <a16:creationId xmlns:a16="http://schemas.microsoft.com/office/drawing/2014/main" id="{75086B74-E2C3-CF4C-A587-CF6C50FA6DB8}"/>
                </a:ext>
              </a:extLst>
            </p:cNvPr>
            <p:cNvGrpSpPr/>
            <p:nvPr/>
          </p:nvGrpSpPr>
          <p:grpSpPr>
            <a:xfrm>
              <a:off x="7586945" y="1029677"/>
              <a:ext cx="3614455" cy="5179768"/>
              <a:chOff x="7586945" y="1029677"/>
              <a:chExt cx="3614455" cy="5179768"/>
            </a:xfrm>
          </p:grpSpPr>
          <p:sp>
            <p:nvSpPr>
              <p:cNvPr id="9" name="Rectangle 8">
                <a:extLst>
                  <a:ext uri="{FF2B5EF4-FFF2-40B4-BE49-F238E27FC236}">
                    <a16:creationId xmlns:a16="http://schemas.microsoft.com/office/drawing/2014/main" id="{E9E73342-7606-394A-B24B-C3FD51322E91}"/>
                  </a:ext>
                </a:extLst>
              </p:cNvPr>
              <p:cNvSpPr/>
              <p:nvPr/>
            </p:nvSpPr>
            <p:spPr>
              <a:xfrm>
                <a:off x="7732088" y="1148625"/>
                <a:ext cx="3469312" cy="5060820"/>
              </a:xfrm>
              <a:prstGeom prst="rect">
                <a:avLst/>
              </a:prstGeom>
              <a:no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sp>
            <p:nvSpPr>
              <p:cNvPr id="6" name="Rectangle 5">
                <a:extLst>
                  <a:ext uri="{FF2B5EF4-FFF2-40B4-BE49-F238E27FC236}">
                    <a16:creationId xmlns:a16="http://schemas.microsoft.com/office/drawing/2014/main" id="{8E48E8F2-BE84-7646-AB93-37133F01B496}"/>
                  </a:ext>
                </a:extLst>
              </p:cNvPr>
              <p:cNvSpPr/>
              <p:nvPr/>
            </p:nvSpPr>
            <p:spPr>
              <a:xfrm>
                <a:off x="7586945" y="1029677"/>
                <a:ext cx="250483" cy="250483"/>
              </a:xfrm>
              <a:prstGeom prst="rect">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1440" bIns="91440" rtlCol="0" anchor="t">
                <a:noAutofit/>
              </a:bodyPr>
              <a:lstStyle/>
              <a:p>
                <a:pPr algn="ctr"/>
                <a:endParaRPr lang="en-US" dirty="0"/>
              </a:p>
            </p:txBody>
          </p:sp>
        </p:grpSp>
        <p:sp>
          <p:nvSpPr>
            <p:cNvPr id="10" name="Content Placeholder 2">
              <a:extLst>
                <a:ext uri="{FF2B5EF4-FFF2-40B4-BE49-F238E27FC236}">
                  <a16:creationId xmlns:a16="http://schemas.microsoft.com/office/drawing/2014/main" id="{67CAE0C3-9B23-664C-A792-E158F351D744}"/>
                </a:ext>
              </a:extLst>
            </p:cNvPr>
            <p:cNvSpPr txBox="1">
              <a:spLocks/>
            </p:cNvSpPr>
            <p:nvPr/>
          </p:nvSpPr>
          <p:spPr>
            <a:xfrm>
              <a:off x="9310756" y="1795193"/>
              <a:ext cx="1812495"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Estimated buying power of the African American community</a:t>
              </a:r>
            </a:p>
          </p:txBody>
        </p:sp>
        <p:sp>
          <p:nvSpPr>
            <p:cNvPr id="11" name="Content Placeholder 2">
              <a:extLst>
                <a:ext uri="{FF2B5EF4-FFF2-40B4-BE49-F238E27FC236}">
                  <a16:creationId xmlns:a16="http://schemas.microsoft.com/office/drawing/2014/main" id="{37F245D5-0D45-F443-AA13-D2DD181EFA41}"/>
                </a:ext>
              </a:extLst>
            </p:cNvPr>
            <p:cNvSpPr txBox="1">
              <a:spLocks/>
            </p:cNvSpPr>
            <p:nvPr/>
          </p:nvSpPr>
          <p:spPr>
            <a:xfrm>
              <a:off x="7861103" y="1795193"/>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$1.6</a:t>
              </a:r>
              <a:r>
                <a:rPr lang="en-US" sz="2400" b="1" spc="-120" dirty="0">
                  <a:solidFill>
                    <a:schemeClr val="accent1"/>
                  </a:solidFill>
                  <a:latin typeface="+mj-lt"/>
                </a:rPr>
                <a:t>T</a:t>
              </a:r>
            </a:p>
          </p:txBody>
        </p:sp>
        <p:sp>
          <p:nvSpPr>
            <p:cNvPr id="12" name="Content Placeholder 2">
              <a:extLst>
                <a:ext uri="{FF2B5EF4-FFF2-40B4-BE49-F238E27FC236}">
                  <a16:creationId xmlns:a16="http://schemas.microsoft.com/office/drawing/2014/main" id="{3E8EBC60-FB06-F64C-925D-7B1ABB695344}"/>
                </a:ext>
              </a:extLst>
            </p:cNvPr>
            <p:cNvSpPr txBox="1">
              <a:spLocks/>
            </p:cNvSpPr>
            <p:nvPr/>
          </p:nvSpPr>
          <p:spPr>
            <a:xfrm>
              <a:off x="9310756" y="2935357"/>
              <a:ext cx="1812495"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want to know as much as possible about financial topics</a:t>
              </a:r>
            </a:p>
          </p:txBody>
        </p:sp>
        <p:sp>
          <p:nvSpPr>
            <p:cNvPr id="13" name="Content Placeholder 2">
              <a:extLst>
                <a:ext uri="{FF2B5EF4-FFF2-40B4-BE49-F238E27FC236}">
                  <a16:creationId xmlns:a16="http://schemas.microsoft.com/office/drawing/2014/main" id="{7F77BBBB-AD9D-AC48-B2CB-AFD0E06FB4A7}"/>
                </a:ext>
              </a:extLst>
            </p:cNvPr>
            <p:cNvSpPr txBox="1">
              <a:spLocks/>
            </p:cNvSpPr>
            <p:nvPr/>
          </p:nvSpPr>
          <p:spPr>
            <a:xfrm>
              <a:off x="7861103" y="2935357"/>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67</a:t>
              </a:r>
              <a:r>
                <a:rPr lang="en-US" sz="2400" b="1" spc="-120" dirty="0">
                  <a:solidFill>
                    <a:schemeClr val="accent1"/>
                  </a:solidFill>
                  <a:latin typeface="+mj-lt"/>
                </a:rPr>
                <a:t>%</a:t>
              </a:r>
            </a:p>
          </p:txBody>
        </p:sp>
        <p:sp>
          <p:nvSpPr>
            <p:cNvPr id="14" name="Content Placeholder 2">
              <a:extLst>
                <a:ext uri="{FF2B5EF4-FFF2-40B4-BE49-F238E27FC236}">
                  <a16:creationId xmlns:a16="http://schemas.microsoft.com/office/drawing/2014/main" id="{5E8F1A70-8CE0-8845-82EC-F10510AB7ED7}"/>
                </a:ext>
              </a:extLst>
            </p:cNvPr>
            <p:cNvSpPr txBox="1">
              <a:spLocks/>
            </p:cNvSpPr>
            <p:nvPr/>
          </p:nvSpPr>
          <p:spPr>
            <a:xfrm>
              <a:off x="9310756" y="3670557"/>
              <a:ext cx="1812495" cy="968938"/>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want to provide input on most decisions when working with a financial professional</a:t>
              </a:r>
            </a:p>
          </p:txBody>
        </p:sp>
        <p:sp>
          <p:nvSpPr>
            <p:cNvPr id="15" name="Content Placeholder 2">
              <a:extLst>
                <a:ext uri="{FF2B5EF4-FFF2-40B4-BE49-F238E27FC236}">
                  <a16:creationId xmlns:a16="http://schemas.microsoft.com/office/drawing/2014/main" id="{1B1C2368-70CC-0347-B07B-E0BEA0842454}"/>
                </a:ext>
              </a:extLst>
            </p:cNvPr>
            <p:cNvSpPr txBox="1">
              <a:spLocks/>
            </p:cNvSpPr>
            <p:nvPr/>
          </p:nvSpPr>
          <p:spPr>
            <a:xfrm>
              <a:off x="7861103" y="3670557"/>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37</a:t>
              </a:r>
              <a:r>
                <a:rPr lang="en-US" sz="2400" b="1" spc="-120" dirty="0">
                  <a:solidFill>
                    <a:schemeClr val="accent1"/>
                  </a:solidFill>
                  <a:latin typeface="+mj-lt"/>
                </a:rPr>
                <a:t>%</a:t>
              </a:r>
            </a:p>
          </p:txBody>
        </p:sp>
        <p:sp>
          <p:nvSpPr>
            <p:cNvPr id="16" name="Content Placeholder 2">
              <a:extLst>
                <a:ext uri="{FF2B5EF4-FFF2-40B4-BE49-F238E27FC236}">
                  <a16:creationId xmlns:a16="http://schemas.microsoft.com/office/drawing/2014/main" id="{40639379-9E98-C749-970C-E8ECE34A7355}"/>
                </a:ext>
              </a:extLst>
            </p:cNvPr>
            <p:cNvSpPr txBox="1">
              <a:spLocks/>
            </p:cNvSpPr>
            <p:nvPr/>
          </p:nvSpPr>
          <p:spPr>
            <a:xfrm>
              <a:off x="7910000" y="2666360"/>
              <a:ext cx="3213251" cy="22525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Want to be involved in their finances</a:t>
              </a:r>
            </a:p>
          </p:txBody>
        </p:sp>
        <p:sp>
          <p:nvSpPr>
            <p:cNvPr id="17" name="Content Placeholder 2">
              <a:extLst>
                <a:ext uri="{FF2B5EF4-FFF2-40B4-BE49-F238E27FC236}">
                  <a16:creationId xmlns:a16="http://schemas.microsoft.com/office/drawing/2014/main" id="{A2F254B4-3C92-3447-BACC-ED4B653F11FF}"/>
                </a:ext>
              </a:extLst>
            </p:cNvPr>
            <p:cNvSpPr txBox="1">
              <a:spLocks/>
            </p:cNvSpPr>
            <p:nvPr/>
          </p:nvSpPr>
          <p:spPr>
            <a:xfrm>
              <a:off x="9310756" y="4990510"/>
              <a:ext cx="1812495" cy="121893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buNone/>
              </a:pPr>
              <a:r>
                <a:rPr lang="en-US" sz="1400" dirty="0"/>
                <a:t>of those with retirement goals say they’re not on track with current saving and investing</a:t>
              </a:r>
            </a:p>
          </p:txBody>
        </p:sp>
        <p:sp>
          <p:nvSpPr>
            <p:cNvPr id="18" name="Content Placeholder 2">
              <a:extLst>
                <a:ext uri="{FF2B5EF4-FFF2-40B4-BE49-F238E27FC236}">
                  <a16:creationId xmlns:a16="http://schemas.microsoft.com/office/drawing/2014/main" id="{8BCBE985-4307-2047-9B26-0DFED356FB13}"/>
                </a:ext>
              </a:extLst>
            </p:cNvPr>
            <p:cNvSpPr txBox="1">
              <a:spLocks/>
            </p:cNvSpPr>
            <p:nvPr/>
          </p:nvSpPr>
          <p:spPr>
            <a:xfrm>
              <a:off x="7861103" y="4990510"/>
              <a:ext cx="1332566" cy="734763"/>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en-US" sz="3600" b="1" spc="-120" dirty="0">
                  <a:solidFill>
                    <a:schemeClr val="accent1"/>
                  </a:solidFill>
                  <a:latin typeface="+mj-lt"/>
                </a:rPr>
                <a:t>47</a:t>
              </a:r>
              <a:r>
                <a:rPr lang="en-US" sz="2400" b="1" spc="-120" dirty="0">
                  <a:solidFill>
                    <a:schemeClr val="accent1"/>
                  </a:solidFill>
                  <a:latin typeface="+mj-lt"/>
                </a:rPr>
                <a:t>%</a:t>
              </a:r>
            </a:p>
          </p:txBody>
        </p:sp>
        <p:sp>
          <p:nvSpPr>
            <p:cNvPr id="19" name="Content Placeholder 2">
              <a:extLst>
                <a:ext uri="{FF2B5EF4-FFF2-40B4-BE49-F238E27FC236}">
                  <a16:creationId xmlns:a16="http://schemas.microsoft.com/office/drawing/2014/main" id="{6DBF809E-15EE-804B-98FB-3679A2E5C58C}"/>
                </a:ext>
              </a:extLst>
            </p:cNvPr>
            <p:cNvSpPr txBox="1">
              <a:spLocks/>
            </p:cNvSpPr>
            <p:nvPr/>
          </p:nvSpPr>
          <p:spPr>
            <a:xfrm>
              <a:off x="7910000" y="4689429"/>
              <a:ext cx="3213251" cy="225254"/>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Want to be saving and doing more</a:t>
              </a:r>
            </a:p>
          </p:txBody>
        </p:sp>
        <p:sp>
          <p:nvSpPr>
            <p:cNvPr id="20" name="Content Placeholder 2">
              <a:extLst>
                <a:ext uri="{FF2B5EF4-FFF2-40B4-BE49-F238E27FC236}">
                  <a16:creationId xmlns:a16="http://schemas.microsoft.com/office/drawing/2014/main" id="{F4D17D75-56B5-6E4B-8AC6-149A2D550E22}"/>
                </a:ext>
              </a:extLst>
            </p:cNvPr>
            <p:cNvSpPr txBox="1">
              <a:spLocks/>
            </p:cNvSpPr>
            <p:nvPr/>
          </p:nvSpPr>
          <p:spPr>
            <a:xfrm>
              <a:off x="7910000" y="1305911"/>
              <a:ext cx="3213251" cy="443817"/>
            </a:xfrm>
            <a:prstGeom prst="rect">
              <a:avLst/>
            </a:prstGeom>
          </p:spPr>
          <p:txBody>
            <a:bodyPr vert="horz" lIns="0" tIns="0" rIns="0" bIns="0" rtlCol="0">
              <a:noAutofit/>
            </a:bodyPr>
            <a:lstStyle>
              <a:lvl1pPr marL="342900" indent="-342900" algn="l" defTabSz="914400" rtl="0" eaLnBrk="1" latinLnBrk="0" hangingPunct="1">
                <a:lnSpc>
                  <a:spcPct val="110000"/>
                </a:lnSpc>
                <a:spcBef>
                  <a:spcPts val="18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685800" indent="-288925" algn="l" defTabSz="914400" rtl="0" eaLnBrk="1" latinLnBrk="0" hangingPunct="1">
                <a:lnSpc>
                  <a:spcPct val="110000"/>
                </a:lnSpc>
                <a:spcBef>
                  <a:spcPts val="1200"/>
                </a:spcBef>
                <a:buClr>
                  <a:schemeClr val="accent4"/>
                </a:buClr>
                <a:buFont typeface="Arial" panose="020B0604020202020204" pitchFamily="34" charset="0"/>
                <a:buChar char="–"/>
                <a:defRPr sz="1800" kern="1200">
                  <a:solidFill>
                    <a:schemeClr val="tx1"/>
                  </a:solidFill>
                  <a:latin typeface="+mn-lt"/>
                  <a:ea typeface="+mn-ea"/>
                  <a:cs typeface="+mn-cs"/>
                </a:defRPr>
              </a:lvl2pPr>
              <a:lvl3pPr marL="974725" indent="-228600" algn="l" defTabSz="914400" rtl="0" eaLnBrk="1" latinLnBrk="0" hangingPunct="1">
                <a:lnSpc>
                  <a:spcPct val="110000"/>
                </a:lnSpc>
                <a:spcBef>
                  <a:spcPts val="1200"/>
                </a:spcBef>
                <a:buClr>
                  <a:schemeClr val="accent4"/>
                </a:buClr>
                <a:buFont typeface="Wingdings" panose="05000000000000000000" pitchFamily="2" charset="2"/>
                <a:buChar char="§"/>
                <a:defRPr sz="1400" kern="1200">
                  <a:solidFill>
                    <a:schemeClr val="tx1"/>
                  </a:solidFill>
                  <a:latin typeface="+mn-lt"/>
                  <a:ea typeface="+mn-ea"/>
                  <a:cs typeface="+mn-cs"/>
                </a:defRPr>
              </a:lvl3pPr>
              <a:lvl4pPr marL="1257300" indent="-228600" algn="l" defTabSz="914400" rtl="0" eaLnBrk="1" latinLnBrk="0" hangingPunct="1">
                <a:lnSpc>
                  <a:spcPct val="110000"/>
                </a:lnSpc>
                <a:spcBef>
                  <a:spcPts val="1200"/>
                </a:spcBef>
                <a:buClr>
                  <a:schemeClr val="accent4"/>
                </a:buClr>
                <a:buFont typeface="Arial" panose="020B0604020202020204" pitchFamily="34" charset="0"/>
                <a:buChar char="–"/>
                <a:defRPr sz="1400" kern="1200">
                  <a:solidFill>
                    <a:schemeClr val="tx1"/>
                  </a:solidFill>
                  <a:latin typeface="+mn-lt"/>
                  <a:ea typeface="+mn-ea"/>
                  <a:cs typeface="+mn-cs"/>
                </a:defRPr>
              </a:lvl4pPr>
              <a:lvl5pPr marL="1257300" indent="0" algn="l" defTabSz="914400" rtl="0" eaLnBrk="1" latinLnBrk="0" hangingPunct="1">
                <a:lnSpc>
                  <a:spcPct val="110000"/>
                </a:lnSpc>
                <a:spcBef>
                  <a:spcPts val="1200"/>
                </a:spcBef>
                <a:buClr>
                  <a:schemeClr val="accent4"/>
                </a:buClr>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b="1" dirty="0"/>
                <a:t>Are part of the community’s growing financial power</a:t>
              </a:r>
            </a:p>
          </p:txBody>
        </p:sp>
      </p:grpSp>
    </p:spTree>
    <p:extLst>
      <p:ext uri="{BB962C8B-B14F-4D97-AF65-F5344CB8AC3E}">
        <p14:creationId xmlns:p14="http://schemas.microsoft.com/office/powerpoint/2010/main" val="2748488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1" y="298186"/>
            <a:ext cx="10591801" cy="741915"/>
          </a:xfrm>
        </p:spPr>
        <p:txBody>
          <a:bodyPr/>
          <a:lstStyle/>
          <a:p>
            <a:r>
              <a:rPr lang="en-US" dirty="0"/>
              <a:t>Important Information</a:t>
            </a:r>
          </a:p>
        </p:txBody>
      </p:sp>
      <p:sp>
        <p:nvSpPr>
          <p:cNvPr id="3" name="Content Placeholder 2"/>
          <p:cNvSpPr>
            <a:spLocks noGrp="1"/>
          </p:cNvSpPr>
          <p:nvPr>
            <p:ph sz="quarter" idx="20"/>
          </p:nvPr>
        </p:nvSpPr>
        <p:spPr>
          <a:xfrm>
            <a:off x="799905" y="1372124"/>
            <a:ext cx="10591995" cy="4525756"/>
          </a:xfrm>
        </p:spPr>
        <p:txBody>
          <a:bodyPr numCol="1" spcCol="365760"/>
          <a:lstStyle/>
          <a:p>
            <a:pPr marL="0" indent="0">
              <a:spcBef>
                <a:spcPts val="1200"/>
              </a:spcBef>
              <a:buNone/>
            </a:pPr>
            <a:r>
              <a:rPr lang="en-US" sz="1200" dirty="0"/>
              <a:t>This material is provided for general and educational purposes only, and is not intended to provide legal, tax, or investment advice. This material does not provide recommendations concerning investments, investment strategies, or account types; and is not intended to suggest that any particular investment action is appropriate for you. Please consider your own circumstances before making an investment decision. </a:t>
            </a:r>
          </a:p>
          <a:p>
            <a:pPr marL="0" indent="0">
              <a:spcBef>
                <a:spcPts val="1200"/>
              </a:spcBef>
              <a:buNone/>
            </a:pPr>
            <a:r>
              <a:rPr lang="en-US" sz="1200" dirty="0"/>
              <a:t>Information and opinions presented have been obtained or derived from sources believed to be reliable and current; however, we cannot guarantee the sources’ accuracy or completeness. There is no guarantee that any forecasts made will come to pass. The views contained herein are as of the date noted on the material and are subject to change without notice; these views may differ from those of other T. Rowe Price group companies and/or associates. Under no circumstances should the material, in whole or in part, be copied or redistributed without consent from T. Rowe Price.</a:t>
            </a:r>
          </a:p>
          <a:p>
            <a:pPr marL="0" indent="0">
              <a:spcBef>
                <a:spcPts val="1200"/>
              </a:spcBef>
              <a:buNone/>
            </a:pPr>
            <a:r>
              <a:rPr lang="en-US" sz="1200" dirty="0"/>
              <a:t>All investments are subject to risk, including the possible loss of principal. </a:t>
            </a:r>
          </a:p>
          <a:p>
            <a:pPr marL="0" indent="0">
              <a:spcBef>
                <a:spcPts val="1200"/>
              </a:spcBef>
              <a:buNone/>
            </a:pPr>
            <a:r>
              <a:rPr lang="en-US" sz="1200" dirty="0"/>
              <a:t>T. Rowe Price Investment Services, Inc.</a:t>
            </a:r>
          </a:p>
          <a:p>
            <a:pPr marL="0" indent="0">
              <a:spcBef>
                <a:spcPts val="1200"/>
              </a:spcBef>
              <a:buNone/>
            </a:pPr>
            <a:r>
              <a:rPr lang="en-US" sz="1200" dirty="0"/>
              <a:t>© 2023 T. Rowe Price. All rights reserved. T. ROWE PRICE, INVEST WITH CONFIDENCE, and the bighorn sheep are, collectively and/or apart, trademarks of T. Rowe Price Group, Inc.</a:t>
            </a:r>
          </a:p>
        </p:txBody>
      </p:sp>
    </p:spTree>
    <p:extLst>
      <p:ext uri="{BB962C8B-B14F-4D97-AF65-F5344CB8AC3E}">
        <p14:creationId xmlns:p14="http://schemas.microsoft.com/office/powerpoint/2010/main" val="2940152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14ECF34-2345-4E3A-87E4-FE73FF02D941}"/>
              </a:ext>
            </a:extLst>
          </p:cNvPr>
          <p:cNvSpPr>
            <a:spLocks noGrp="1"/>
          </p:cNvSpPr>
          <p:nvPr>
            <p:ph type="body" sz="quarter" idx="10"/>
          </p:nvPr>
        </p:nvSpPr>
        <p:spPr>
          <a:xfrm>
            <a:off x="681599" y="6429375"/>
            <a:ext cx="2352675" cy="236537"/>
          </a:xfrm>
        </p:spPr>
        <p:txBody>
          <a:bodyPr/>
          <a:lstStyle/>
          <a:p>
            <a:pPr>
              <a:buClr>
                <a:schemeClr val="accent2"/>
              </a:buClr>
            </a:pPr>
            <a:r>
              <a:rPr lang="en-US" dirty="0"/>
              <a:t>CCON0152565</a:t>
            </a:r>
          </a:p>
          <a:p>
            <a:pPr>
              <a:buClr>
                <a:schemeClr val="accent2"/>
              </a:buClr>
            </a:pPr>
            <a:r>
              <a:rPr lang="en-US" dirty="0"/>
              <a:t>202306-2629649</a:t>
            </a:r>
          </a:p>
        </p:txBody>
      </p:sp>
    </p:spTree>
    <p:extLst>
      <p:ext uri="{BB962C8B-B14F-4D97-AF65-F5344CB8AC3E}">
        <p14:creationId xmlns:p14="http://schemas.microsoft.com/office/powerpoint/2010/main" val="4164477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466E2CBB-BC4B-0249-9DE3-07002FAED94D}"/>
              </a:ext>
            </a:extLst>
          </p:cNvPr>
          <p:cNvGrpSpPr/>
          <p:nvPr/>
        </p:nvGrpSpPr>
        <p:grpSpPr>
          <a:xfrm>
            <a:off x="2378983" y="1709190"/>
            <a:ext cx="7133300" cy="4663440"/>
            <a:chOff x="5157992" y="1665629"/>
            <a:chExt cx="2936367" cy="1919171"/>
          </a:xfrm>
          <a:solidFill>
            <a:schemeClr val="bg1">
              <a:lumMod val="85000"/>
            </a:schemeClr>
          </a:solidFill>
        </p:grpSpPr>
        <p:sp>
          <p:nvSpPr>
            <p:cNvPr id="13" name="Freeform 5">
              <a:extLst>
                <a:ext uri="{FF2B5EF4-FFF2-40B4-BE49-F238E27FC236}">
                  <a16:creationId xmlns:a16="http://schemas.microsoft.com/office/drawing/2014/main" id="{F2F7E3BE-C9C5-A140-BBB8-CC28C837790B}"/>
                </a:ext>
              </a:extLst>
            </p:cNvPr>
            <p:cNvSpPr>
              <a:spLocks/>
            </p:cNvSpPr>
            <p:nvPr/>
          </p:nvSpPr>
          <p:spPr bwMode="auto">
            <a:xfrm>
              <a:off x="5379188" y="1665629"/>
              <a:ext cx="365958" cy="271518"/>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4" name="Freeform 6">
              <a:extLst>
                <a:ext uri="{FF2B5EF4-FFF2-40B4-BE49-F238E27FC236}">
                  <a16:creationId xmlns:a16="http://schemas.microsoft.com/office/drawing/2014/main" id="{C9E259F5-E9AE-8D46-B033-0C6677F0EFDF}"/>
                </a:ext>
              </a:extLst>
            </p:cNvPr>
            <p:cNvSpPr>
              <a:spLocks/>
            </p:cNvSpPr>
            <p:nvPr/>
          </p:nvSpPr>
          <p:spPr bwMode="auto">
            <a:xfrm>
              <a:off x="5925595" y="2621841"/>
              <a:ext cx="384509" cy="394627"/>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5" name="Freeform 7">
              <a:extLst>
                <a:ext uri="{FF2B5EF4-FFF2-40B4-BE49-F238E27FC236}">
                  <a16:creationId xmlns:a16="http://schemas.microsoft.com/office/drawing/2014/main" id="{22BF7C69-EE4B-834C-81E5-62458CE8BDDA}"/>
                </a:ext>
              </a:extLst>
            </p:cNvPr>
            <p:cNvSpPr>
              <a:spLocks/>
            </p:cNvSpPr>
            <p:nvPr/>
          </p:nvSpPr>
          <p:spPr bwMode="auto">
            <a:xfrm>
              <a:off x="6068941" y="2696045"/>
              <a:ext cx="762272" cy="752153"/>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2"/>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6" name="Freeform 8">
              <a:extLst>
                <a:ext uri="{FF2B5EF4-FFF2-40B4-BE49-F238E27FC236}">
                  <a16:creationId xmlns:a16="http://schemas.microsoft.com/office/drawing/2014/main" id="{47FEE51A-5EA1-F840-A6C0-CE41D112CC6E}"/>
                </a:ext>
              </a:extLst>
            </p:cNvPr>
            <p:cNvSpPr>
              <a:spLocks/>
            </p:cNvSpPr>
            <p:nvPr/>
          </p:nvSpPr>
          <p:spPr bwMode="auto">
            <a:xfrm>
              <a:off x="5613602" y="2574620"/>
              <a:ext cx="369330" cy="435102"/>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7" name="Freeform 9">
              <a:extLst>
                <a:ext uri="{FF2B5EF4-FFF2-40B4-BE49-F238E27FC236}">
                  <a16:creationId xmlns:a16="http://schemas.microsoft.com/office/drawing/2014/main" id="{8CF86A7B-2B0A-154D-90F1-049DCFD3FE94}"/>
                </a:ext>
              </a:extLst>
            </p:cNvPr>
            <p:cNvSpPr>
              <a:spLocks/>
            </p:cNvSpPr>
            <p:nvPr/>
          </p:nvSpPr>
          <p:spPr bwMode="auto">
            <a:xfrm>
              <a:off x="5239212" y="2105790"/>
              <a:ext cx="433415" cy="75046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2"/>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8" name="Freeform 10">
              <a:extLst>
                <a:ext uri="{FF2B5EF4-FFF2-40B4-BE49-F238E27FC236}">
                  <a16:creationId xmlns:a16="http://schemas.microsoft.com/office/drawing/2014/main" id="{DCD37690-7CA1-4748-99D6-19E5DBFF547D}"/>
                </a:ext>
              </a:extLst>
            </p:cNvPr>
            <p:cNvSpPr>
              <a:spLocks/>
            </p:cNvSpPr>
            <p:nvPr/>
          </p:nvSpPr>
          <p:spPr bwMode="auto">
            <a:xfrm>
              <a:off x="6303358" y="2660630"/>
              <a:ext cx="473890" cy="254654"/>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19" name="Freeform 11">
              <a:extLst>
                <a:ext uri="{FF2B5EF4-FFF2-40B4-BE49-F238E27FC236}">
                  <a16:creationId xmlns:a16="http://schemas.microsoft.com/office/drawing/2014/main" id="{1477100D-71B2-3C4E-9B33-5562726B246F}"/>
                </a:ext>
              </a:extLst>
            </p:cNvPr>
            <p:cNvSpPr>
              <a:spLocks/>
            </p:cNvSpPr>
            <p:nvPr/>
          </p:nvSpPr>
          <p:spPr bwMode="auto">
            <a:xfrm>
              <a:off x="6364070" y="2454884"/>
              <a:ext cx="401373" cy="222611"/>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0" name="Freeform 12">
              <a:extLst>
                <a:ext uri="{FF2B5EF4-FFF2-40B4-BE49-F238E27FC236}">
                  <a16:creationId xmlns:a16="http://schemas.microsoft.com/office/drawing/2014/main" id="{C6B85BB9-069C-DA4F-B436-7CB42ACD74DA}"/>
                </a:ext>
              </a:extLst>
            </p:cNvPr>
            <p:cNvSpPr>
              <a:spLocks/>
            </p:cNvSpPr>
            <p:nvPr/>
          </p:nvSpPr>
          <p:spPr bwMode="auto">
            <a:xfrm>
              <a:off x="6279748" y="2242392"/>
              <a:ext cx="446907" cy="225984"/>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rgbClr val="DAD8D9"/>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1" name="Freeform 13">
              <a:extLst>
                <a:ext uri="{FF2B5EF4-FFF2-40B4-BE49-F238E27FC236}">
                  <a16:creationId xmlns:a16="http://schemas.microsoft.com/office/drawing/2014/main" id="{5AA132FA-ACE8-EE45-8A04-BCAE2DEE1B77}"/>
                </a:ext>
              </a:extLst>
            </p:cNvPr>
            <p:cNvSpPr>
              <a:spLocks/>
            </p:cNvSpPr>
            <p:nvPr/>
          </p:nvSpPr>
          <p:spPr bwMode="auto">
            <a:xfrm>
              <a:off x="6293239" y="2040019"/>
              <a:ext cx="384509" cy="256340"/>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2" name="Freeform 14">
              <a:extLst>
                <a:ext uri="{FF2B5EF4-FFF2-40B4-BE49-F238E27FC236}">
                  <a16:creationId xmlns:a16="http://schemas.microsoft.com/office/drawing/2014/main" id="{E826E3AE-D8FA-514C-A169-E5F56F167F7B}"/>
                </a:ext>
              </a:extLst>
            </p:cNvPr>
            <p:cNvSpPr>
              <a:spLocks/>
            </p:cNvSpPr>
            <p:nvPr/>
          </p:nvSpPr>
          <p:spPr bwMode="auto">
            <a:xfrm>
              <a:off x="5922222" y="2058569"/>
              <a:ext cx="386195" cy="318738"/>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3" name="Freeform 15">
              <a:extLst>
                <a:ext uri="{FF2B5EF4-FFF2-40B4-BE49-F238E27FC236}">
                  <a16:creationId xmlns:a16="http://schemas.microsoft.com/office/drawing/2014/main" id="{0182B8F8-91B0-3F46-9684-77F95D3588D3}"/>
                </a:ext>
              </a:extLst>
            </p:cNvPr>
            <p:cNvSpPr>
              <a:spLocks/>
            </p:cNvSpPr>
            <p:nvPr/>
          </p:nvSpPr>
          <p:spPr bwMode="auto">
            <a:xfrm>
              <a:off x="6313477" y="1829213"/>
              <a:ext cx="359212" cy="231044"/>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4" name="Freeform 16">
              <a:extLst>
                <a:ext uri="{FF2B5EF4-FFF2-40B4-BE49-F238E27FC236}">
                  <a16:creationId xmlns:a16="http://schemas.microsoft.com/office/drawing/2014/main" id="{0EEB4114-E939-4B4F-A759-7277C351B0E3}"/>
                </a:ext>
              </a:extLst>
            </p:cNvPr>
            <p:cNvSpPr>
              <a:spLocks/>
            </p:cNvSpPr>
            <p:nvPr/>
          </p:nvSpPr>
          <p:spPr bwMode="auto">
            <a:xfrm>
              <a:off x="5982934" y="2348638"/>
              <a:ext cx="401373" cy="315365"/>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5" name="Freeform 17">
              <a:extLst>
                <a:ext uri="{FF2B5EF4-FFF2-40B4-BE49-F238E27FC236}">
                  <a16:creationId xmlns:a16="http://schemas.microsoft.com/office/drawing/2014/main" id="{05CFD349-97C8-004B-9166-0F1CB2101E6E}"/>
                </a:ext>
              </a:extLst>
            </p:cNvPr>
            <p:cNvSpPr>
              <a:spLocks/>
            </p:cNvSpPr>
            <p:nvPr/>
          </p:nvSpPr>
          <p:spPr bwMode="auto">
            <a:xfrm>
              <a:off x="5716476" y="2235646"/>
              <a:ext cx="308619" cy="386196"/>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6" name="Freeform 18">
              <a:extLst>
                <a:ext uri="{FF2B5EF4-FFF2-40B4-BE49-F238E27FC236}">
                  <a16:creationId xmlns:a16="http://schemas.microsoft.com/office/drawing/2014/main" id="{80FE2054-CC04-BD41-81F3-3026CFA3F97E}"/>
                </a:ext>
              </a:extLst>
            </p:cNvPr>
            <p:cNvSpPr>
              <a:spLocks/>
            </p:cNvSpPr>
            <p:nvPr/>
          </p:nvSpPr>
          <p:spPr bwMode="auto">
            <a:xfrm>
              <a:off x="5428094" y="2164816"/>
              <a:ext cx="354153" cy="536288"/>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7" name="Freeform 19">
              <a:extLst>
                <a:ext uri="{FF2B5EF4-FFF2-40B4-BE49-F238E27FC236}">
                  <a16:creationId xmlns:a16="http://schemas.microsoft.com/office/drawing/2014/main" id="{782FF8A9-A7DE-A141-8E91-DBD8679E2958}"/>
                </a:ext>
              </a:extLst>
            </p:cNvPr>
            <p:cNvSpPr>
              <a:spLocks/>
            </p:cNvSpPr>
            <p:nvPr/>
          </p:nvSpPr>
          <p:spPr bwMode="auto">
            <a:xfrm>
              <a:off x="5278001" y="1830900"/>
              <a:ext cx="440161" cy="372704"/>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rgbClr val="DAD8D9"/>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8" name="Freeform 20">
              <a:extLst>
                <a:ext uri="{FF2B5EF4-FFF2-40B4-BE49-F238E27FC236}">
                  <a16:creationId xmlns:a16="http://schemas.microsoft.com/office/drawing/2014/main" id="{5BF1DF38-F23D-4345-BDA5-8F0B92CF3415}"/>
                </a:ext>
              </a:extLst>
            </p:cNvPr>
            <p:cNvSpPr>
              <a:spLocks/>
            </p:cNvSpPr>
            <p:nvPr/>
          </p:nvSpPr>
          <p:spPr bwMode="auto">
            <a:xfrm>
              <a:off x="5637212" y="1731400"/>
              <a:ext cx="325483" cy="532915"/>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29" name="Freeform 21">
              <a:extLst>
                <a:ext uri="{FF2B5EF4-FFF2-40B4-BE49-F238E27FC236}">
                  <a16:creationId xmlns:a16="http://schemas.microsoft.com/office/drawing/2014/main" id="{F551E95B-962B-CC41-BDA3-112D98AD5CCF}"/>
                </a:ext>
              </a:extLst>
            </p:cNvPr>
            <p:cNvSpPr>
              <a:spLocks/>
            </p:cNvSpPr>
            <p:nvPr/>
          </p:nvSpPr>
          <p:spPr bwMode="auto">
            <a:xfrm>
              <a:off x="5775501" y="1743205"/>
              <a:ext cx="558212" cy="360899"/>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0" name="Freeform 22">
              <a:extLst>
                <a:ext uri="{FF2B5EF4-FFF2-40B4-BE49-F238E27FC236}">
                  <a16:creationId xmlns:a16="http://schemas.microsoft.com/office/drawing/2014/main" id="{EE4EF96C-09BF-424A-82EB-2AB132E91624}"/>
                </a:ext>
              </a:extLst>
            </p:cNvPr>
            <p:cNvSpPr>
              <a:spLocks/>
            </p:cNvSpPr>
            <p:nvPr/>
          </p:nvSpPr>
          <p:spPr bwMode="auto">
            <a:xfrm>
              <a:off x="7897045" y="1787053"/>
              <a:ext cx="197314" cy="315365"/>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1" name="Freeform 23">
              <a:extLst>
                <a:ext uri="{FF2B5EF4-FFF2-40B4-BE49-F238E27FC236}">
                  <a16:creationId xmlns:a16="http://schemas.microsoft.com/office/drawing/2014/main" id="{EF2DEBD9-9E7B-924A-AFD5-EA8305B8038D}"/>
                </a:ext>
              </a:extLst>
            </p:cNvPr>
            <p:cNvSpPr>
              <a:spLocks/>
            </p:cNvSpPr>
            <p:nvPr/>
          </p:nvSpPr>
          <p:spPr bwMode="auto">
            <a:xfrm>
              <a:off x="7517596" y="2002918"/>
              <a:ext cx="408119" cy="300187"/>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chemeClr val="accent2"/>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2" name="Freeform 24">
              <a:extLst>
                <a:ext uri="{FF2B5EF4-FFF2-40B4-BE49-F238E27FC236}">
                  <a16:creationId xmlns:a16="http://schemas.microsoft.com/office/drawing/2014/main" id="{A1FF87D2-B361-2D47-88E6-EF7E6C3FA3BF}"/>
                </a:ext>
              </a:extLst>
            </p:cNvPr>
            <p:cNvSpPr>
              <a:spLocks/>
            </p:cNvSpPr>
            <p:nvPr/>
          </p:nvSpPr>
          <p:spPr bwMode="auto">
            <a:xfrm>
              <a:off x="7792486" y="1982680"/>
              <a:ext cx="94441" cy="170331"/>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3" name="Freeform 25">
              <a:extLst>
                <a:ext uri="{FF2B5EF4-FFF2-40B4-BE49-F238E27FC236}">
                  <a16:creationId xmlns:a16="http://schemas.microsoft.com/office/drawing/2014/main" id="{3D0753BB-9C8E-7B40-8C0E-F5B1AFAF05C4}"/>
                </a:ext>
              </a:extLst>
            </p:cNvPr>
            <p:cNvSpPr>
              <a:spLocks/>
            </p:cNvSpPr>
            <p:nvPr/>
          </p:nvSpPr>
          <p:spPr bwMode="auto">
            <a:xfrm>
              <a:off x="7866689" y="1960756"/>
              <a:ext cx="84322" cy="1871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4" name="Freeform 26">
              <a:extLst>
                <a:ext uri="{FF2B5EF4-FFF2-40B4-BE49-F238E27FC236}">
                  <a16:creationId xmlns:a16="http://schemas.microsoft.com/office/drawing/2014/main" id="{3A9B66EC-F836-044F-9DB0-C52F1FDC36B0}"/>
                </a:ext>
              </a:extLst>
            </p:cNvPr>
            <p:cNvSpPr>
              <a:spLocks/>
            </p:cNvSpPr>
            <p:nvPr/>
          </p:nvSpPr>
          <p:spPr bwMode="auto">
            <a:xfrm>
              <a:off x="7834648" y="2188426"/>
              <a:ext cx="94441" cy="86009"/>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5" name="Freeform 27">
              <a:extLst>
                <a:ext uri="{FF2B5EF4-FFF2-40B4-BE49-F238E27FC236}">
                  <a16:creationId xmlns:a16="http://schemas.microsoft.com/office/drawing/2014/main" id="{365D2D72-F8FE-9046-BA38-76F3ACF551DB}"/>
                </a:ext>
              </a:extLst>
            </p:cNvPr>
            <p:cNvSpPr>
              <a:spLocks/>
            </p:cNvSpPr>
            <p:nvPr/>
          </p:nvSpPr>
          <p:spPr bwMode="auto">
            <a:xfrm>
              <a:off x="7918970" y="2179993"/>
              <a:ext cx="40475" cy="52280"/>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6" name="Freeform 28">
              <a:extLst>
                <a:ext uri="{FF2B5EF4-FFF2-40B4-BE49-F238E27FC236}">
                  <a16:creationId xmlns:a16="http://schemas.microsoft.com/office/drawing/2014/main" id="{512E308D-7FB2-FF41-95B9-BF0431874819}"/>
                </a:ext>
              </a:extLst>
            </p:cNvPr>
            <p:cNvSpPr>
              <a:spLocks/>
            </p:cNvSpPr>
            <p:nvPr/>
          </p:nvSpPr>
          <p:spPr bwMode="auto">
            <a:xfrm>
              <a:off x="7834648" y="2119281"/>
              <a:ext cx="183822" cy="92755"/>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7" name="Freeform 29">
              <a:extLst>
                <a:ext uri="{FF2B5EF4-FFF2-40B4-BE49-F238E27FC236}">
                  <a16:creationId xmlns:a16="http://schemas.microsoft.com/office/drawing/2014/main" id="{421D18F2-4DFF-214B-AACD-C3E12AE17065}"/>
                </a:ext>
              </a:extLst>
            </p:cNvPr>
            <p:cNvSpPr>
              <a:spLocks/>
            </p:cNvSpPr>
            <p:nvPr/>
          </p:nvSpPr>
          <p:spPr bwMode="auto">
            <a:xfrm>
              <a:off x="7976309" y="2205290"/>
              <a:ext cx="16864" cy="11806"/>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8" name="Freeform 30">
              <a:extLst>
                <a:ext uri="{FF2B5EF4-FFF2-40B4-BE49-F238E27FC236}">
                  <a16:creationId xmlns:a16="http://schemas.microsoft.com/office/drawing/2014/main" id="{4A23CCB4-EC7B-0D4F-921D-135568F0E3AA}"/>
                </a:ext>
              </a:extLst>
            </p:cNvPr>
            <p:cNvSpPr>
              <a:spLocks/>
            </p:cNvSpPr>
            <p:nvPr/>
          </p:nvSpPr>
          <p:spPr bwMode="auto">
            <a:xfrm>
              <a:off x="7763817" y="2269376"/>
              <a:ext cx="70830" cy="158525"/>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39" name="Freeform 31">
              <a:extLst>
                <a:ext uri="{FF2B5EF4-FFF2-40B4-BE49-F238E27FC236}">
                  <a16:creationId xmlns:a16="http://schemas.microsoft.com/office/drawing/2014/main" id="{5CBC510F-C127-4C46-9875-9069E4DDE839}"/>
                </a:ext>
              </a:extLst>
            </p:cNvPr>
            <p:cNvSpPr>
              <a:spLocks/>
            </p:cNvSpPr>
            <p:nvPr/>
          </p:nvSpPr>
          <p:spPr bwMode="auto">
            <a:xfrm>
              <a:off x="7750326" y="2378994"/>
              <a:ext cx="55652" cy="91068"/>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0" name="Freeform 32">
              <a:extLst>
                <a:ext uri="{FF2B5EF4-FFF2-40B4-BE49-F238E27FC236}">
                  <a16:creationId xmlns:a16="http://schemas.microsoft.com/office/drawing/2014/main" id="{D3D58D28-BB82-F245-A58F-A381A2D26AF6}"/>
                </a:ext>
              </a:extLst>
            </p:cNvPr>
            <p:cNvSpPr>
              <a:spLocks/>
            </p:cNvSpPr>
            <p:nvPr/>
          </p:nvSpPr>
          <p:spPr bwMode="auto">
            <a:xfrm>
              <a:off x="7480495" y="2227213"/>
              <a:ext cx="317051" cy="205746"/>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rgbClr val="DAD8D9"/>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1" name="Freeform 33">
              <a:extLst>
                <a:ext uri="{FF2B5EF4-FFF2-40B4-BE49-F238E27FC236}">
                  <a16:creationId xmlns:a16="http://schemas.microsoft.com/office/drawing/2014/main" id="{178AC896-B853-874B-9E71-06688B1F6B60}"/>
                </a:ext>
              </a:extLst>
            </p:cNvPr>
            <p:cNvSpPr>
              <a:spLocks/>
            </p:cNvSpPr>
            <p:nvPr/>
          </p:nvSpPr>
          <p:spPr bwMode="auto">
            <a:xfrm>
              <a:off x="7183681" y="3051885"/>
              <a:ext cx="490754" cy="384509"/>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accent2"/>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2" name="Freeform 34">
              <a:extLst>
                <a:ext uri="{FF2B5EF4-FFF2-40B4-BE49-F238E27FC236}">
                  <a16:creationId xmlns:a16="http://schemas.microsoft.com/office/drawing/2014/main" id="{E8EA4190-02DC-904F-AA48-0C77CE607F9E}"/>
                </a:ext>
              </a:extLst>
            </p:cNvPr>
            <p:cNvSpPr>
              <a:spLocks/>
            </p:cNvSpPr>
            <p:nvPr/>
          </p:nvSpPr>
          <p:spPr bwMode="auto">
            <a:xfrm>
              <a:off x="6802545" y="2950697"/>
              <a:ext cx="306933" cy="271518"/>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rgbClr val="DAD8D9"/>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3" name="Freeform 35">
              <a:extLst>
                <a:ext uri="{FF2B5EF4-FFF2-40B4-BE49-F238E27FC236}">
                  <a16:creationId xmlns:a16="http://schemas.microsoft.com/office/drawing/2014/main" id="{EE2E68DB-1F83-5849-BFD8-290D5A837155}"/>
                </a:ext>
              </a:extLst>
            </p:cNvPr>
            <p:cNvSpPr>
              <a:spLocks/>
            </p:cNvSpPr>
            <p:nvPr/>
          </p:nvSpPr>
          <p:spPr bwMode="auto">
            <a:xfrm>
              <a:off x="6765443" y="2707850"/>
              <a:ext cx="274890" cy="247908"/>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4" name="Freeform 36">
              <a:extLst>
                <a:ext uri="{FF2B5EF4-FFF2-40B4-BE49-F238E27FC236}">
                  <a16:creationId xmlns:a16="http://schemas.microsoft.com/office/drawing/2014/main" id="{9EADBFC5-3CA7-2846-BFED-015B6B5C781C}"/>
                </a:ext>
              </a:extLst>
            </p:cNvPr>
            <p:cNvSpPr>
              <a:spLocks/>
            </p:cNvSpPr>
            <p:nvPr/>
          </p:nvSpPr>
          <p:spPr bwMode="auto">
            <a:xfrm>
              <a:off x="7011664" y="2657257"/>
              <a:ext cx="465458" cy="151779"/>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5" name="Freeform 37">
              <a:extLst>
                <a:ext uri="{FF2B5EF4-FFF2-40B4-BE49-F238E27FC236}">
                  <a16:creationId xmlns:a16="http://schemas.microsoft.com/office/drawing/2014/main" id="{3B9C9A0E-195F-C147-9BD4-063626058BB8}"/>
                </a:ext>
              </a:extLst>
            </p:cNvPr>
            <p:cNvSpPr>
              <a:spLocks/>
            </p:cNvSpPr>
            <p:nvPr/>
          </p:nvSpPr>
          <p:spPr bwMode="auto">
            <a:xfrm>
              <a:off x="7342207" y="2606663"/>
              <a:ext cx="465458" cy="205746"/>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solidFill>
              <a:schemeClr val="accent2"/>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6" name="Freeform 38">
              <a:extLst>
                <a:ext uri="{FF2B5EF4-FFF2-40B4-BE49-F238E27FC236}">
                  <a16:creationId xmlns:a16="http://schemas.microsoft.com/office/drawing/2014/main" id="{B7E54EEF-ED3B-4D4D-9123-A8699605035F}"/>
                </a:ext>
              </a:extLst>
            </p:cNvPr>
            <p:cNvSpPr>
              <a:spLocks/>
            </p:cNvSpPr>
            <p:nvPr/>
          </p:nvSpPr>
          <p:spPr bwMode="auto">
            <a:xfrm>
              <a:off x="7274749" y="2775308"/>
              <a:ext cx="286695" cy="308620"/>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solidFill>
              <a:schemeClr val="accent2"/>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solidFill>
                  <a:schemeClr val="accent6"/>
                </a:solidFill>
                <a:latin typeface="+mn-lt"/>
              </a:endParaRPr>
            </a:p>
          </p:txBody>
        </p:sp>
        <p:sp>
          <p:nvSpPr>
            <p:cNvPr id="47" name="Freeform 39">
              <a:extLst>
                <a:ext uri="{FF2B5EF4-FFF2-40B4-BE49-F238E27FC236}">
                  <a16:creationId xmlns:a16="http://schemas.microsoft.com/office/drawing/2014/main" id="{C9955B2F-671B-7342-9CF7-58A1CDDBB374}"/>
                </a:ext>
              </a:extLst>
            </p:cNvPr>
            <p:cNvSpPr>
              <a:spLocks/>
            </p:cNvSpPr>
            <p:nvPr/>
          </p:nvSpPr>
          <p:spPr bwMode="auto">
            <a:xfrm>
              <a:off x="7369190" y="2432960"/>
              <a:ext cx="418238" cy="234416"/>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solidFill>
              <a:schemeClr val="accent2"/>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8" name="Freeform 40">
              <a:extLst>
                <a:ext uri="{FF2B5EF4-FFF2-40B4-BE49-F238E27FC236}">
                  <a16:creationId xmlns:a16="http://schemas.microsoft.com/office/drawing/2014/main" id="{04B72C22-68D4-4747-B566-E45F6AB5EBB0}"/>
                </a:ext>
              </a:extLst>
            </p:cNvPr>
            <p:cNvSpPr>
              <a:spLocks/>
            </p:cNvSpPr>
            <p:nvPr/>
          </p:nvSpPr>
          <p:spPr bwMode="auto">
            <a:xfrm>
              <a:off x="7406291" y="2750011"/>
              <a:ext cx="269831" cy="209119"/>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49" name="Freeform 41">
              <a:extLst>
                <a:ext uri="{FF2B5EF4-FFF2-40B4-BE49-F238E27FC236}">
                  <a16:creationId xmlns:a16="http://schemas.microsoft.com/office/drawing/2014/main" id="{D86F5948-D3DE-6146-86F0-5B5C74ECA949}"/>
                </a:ext>
              </a:extLst>
            </p:cNvPr>
            <p:cNvSpPr>
              <a:spLocks/>
            </p:cNvSpPr>
            <p:nvPr/>
          </p:nvSpPr>
          <p:spPr bwMode="auto">
            <a:xfrm>
              <a:off x="7128028" y="2788799"/>
              <a:ext cx="212492" cy="340661"/>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0" name="Freeform 42">
              <a:extLst>
                <a:ext uri="{FF2B5EF4-FFF2-40B4-BE49-F238E27FC236}">
                  <a16:creationId xmlns:a16="http://schemas.microsoft.com/office/drawing/2014/main" id="{71FE72AD-7E6B-3140-B6CE-6B050B143A0B}"/>
                </a:ext>
              </a:extLst>
            </p:cNvPr>
            <p:cNvSpPr>
              <a:spLocks/>
            </p:cNvSpPr>
            <p:nvPr/>
          </p:nvSpPr>
          <p:spPr bwMode="auto">
            <a:xfrm>
              <a:off x="6942519" y="2800604"/>
              <a:ext cx="195628" cy="342348"/>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1" name="Freeform 43">
              <a:extLst>
                <a:ext uri="{FF2B5EF4-FFF2-40B4-BE49-F238E27FC236}">
                  <a16:creationId xmlns:a16="http://schemas.microsoft.com/office/drawing/2014/main" id="{45DC9258-9F8F-2F42-B446-111C7597B68E}"/>
                </a:ext>
              </a:extLst>
            </p:cNvPr>
            <p:cNvSpPr>
              <a:spLocks/>
            </p:cNvSpPr>
            <p:nvPr/>
          </p:nvSpPr>
          <p:spPr bwMode="auto">
            <a:xfrm>
              <a:off x="7559758" y="2387426"/>
              <a:ext cx="242848" cy="177077"/>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solidFill>
              <a:schemeClr val="accent2"/>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2" name="Freeform 44">
              <a:extLst>
                <a:ext uri="{FF2B5EF4-FFF2-40B4-BE49-F238E27FC236}">
                  <a16:creationId xmlns:a16="http://schemas.microsoft.com/office/drawing/2014/main" id="{5C1EA1B2-8D35-5E45-B223-1E18A6A06518}"/>
                </a:ext>
              </a:extLst>
            </p:cNvPr>
            <p:cNvSpPr>
              <a:spLocks/>
            </p:cNvSpPr>
            <p:nvPr/>
          </p:nvSpPr>
          <p:spPr bwMode="auto">
            <a:xfrm>
              <a:off x="7411350" y="2367189"/>
              <a:ext cx="249594" cy="246221"/>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3" name="Freeform 45">
              <a:extLst>
                <a:ext uri="{FF2B5EF4-FFF2-40B4-BE49-F238E27FC236}">
                  <a16:creationId xmlns:a16="http://schemas.microsoft.com/office/drawing/2014/main" id="{6B4B05B2-7FD0-F34E-8929-F4399FC116FB}"/>
                </a:ext>
              </a:extLst>
            </p:cNvPr>
            <p:cNvSpPr>
              <a:spLocks/>
            </p:cNvSpPr>
            <p:nvPr/>
          </p:nvSpPr>
          <p:spPr bwMode="auto">
            <a:xfrm>
              <a:off x="7045393" y="2498731"/>
              <a:ext cx="398000" cy="205746"/>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4" name="Freeform 46">
              <a:extLst>
                <a:ext uri="{FF2B5EF4-FFF2-40B4-BE49-F238E27FC236}">
                  <a16:creationId xmlns:a16="http://schemas.microsoft.com/office/drawing/2014/main" id="{47D1A95D-EDFA-D14A-B70E-E3D18C389F9E}"/>
                </a:ext>
              </a:extLst>
            </p:cNvPr>
            <p:cNvSpPr>
              <a:spLocks/>
            </p:cNvSpPr>
            <p:nvPr/>
          </p:nvSpPr>
          <p:spPr bwMode="auto">
            <a:xfrm>
              <a:off x="6706417" y="2426214"/>
              <a:ext cx="362585" cy="315365"/>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5" name="Freeform 47">
              <a:extLst>
                <a:ext uri="{FF2B5EF4-FFF2-40B4-BE49-F238E27FC236}">
                  <a16:creationId xmlns:a16="http://schemas.microsoft.com/office/drawing/2014/main" id="{9172E51A-B234-9C41-866C-522D4D38562C}"/>
                </a:ext>
              </a:extLst>
            </p:cNvPr>
            <p:cNvSpPr>
              <a:spLocks/>
            </p:cNvSpPr>
            <p:nvPr/>
          </p:nvSpPr>
          <p:spPr bwMode="auto">
            <a:xfrm>
              <a:off x="6642332" y="1820781"/>
              <a:ext cx="350780" cy="408119"/>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6" name="Line 48">
              <a:extLst>
                <a:ext uri="{FF2B5EF4-FFF2-40B4-BE49-F238E27FC236}">
                  <a16:creationId xmlns:a16="http://schemas.microsoft.com/office/drawing/2014/main" id="{6DA58A4B-AF08-D34C-A696-2D98F535D7D6}"/>
                </a:ext>
              </a:extLst>
            </p:cNvPr>
            <p:cNvSpPr>
              <a:spLocks noChangeShapeType="1"/>
            </p:cNvSpPr>
            <p:nvPr/>
          </p:nvSpPr>
          <p:spPr bwMode="auto">
            <a:xfrm>
              <a:off x="6881808" y="2014722"/>
              <a:ext cx="0" cy="0"/>
            </a:xfrm>
            <a:prstGeom prst="line">
              <a:avLst/>
            </a:prstGeom>
            <a:grpFill/>
            <a:ln w="12700">
              <a:solidFill>
                <a:srgbClr val="000000"/>
              </a:solidFill>
              <a:round/>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7" name="Line 49">
              <a:extLst>
                <a:ext uri="{FF2B5EF4-FFF2-40B4-BE49-F238E27FC236}">
                  <a16:creationId xmlns:a16="http://schemas.microsoft.com/office/drawing/2014/main" id="{55A88987-D666-A74B-8088-04DA1CFA08B8}"/>
                </a:ext>
              </a:extLst>
            </p:cNvPr>
            <p:cNvSpPr>
              <a:spLocks noChangeShapeType="1"/>
            </p:cNvSpPr>
            <p:nvPr/>
          </p:nvSpPr>
          <p:spPr bwMode="auto">
            <a:xfrm>
              <a:off x="6881808" y="2014722"/>
              <a:ext cx="0" cy="0"/>
            </a:xfrm>
            <a:prstGeom prst="line">
              <a:avLst/>
            </a:pr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8" name="Freeform 50">
              <a:extLst>
                <a:ext uri="{FF2B5EF4-FFF2-40B4-BE49-F238E27FC236}">
                  <a16:creationId xmlns:a16="http://schemas.microsoft.com/office/drawing/2014/main" id="{BDCD7687-BEDC-1D4C-AC24-0515C18181A6}"/>
                </a:ext>
              </a:extLst>
            </p:cNvPr>
            <p:cNvSpPr>
              <a:spLocks/>
            </p:cNvSpPr>
            <p:nvPr/>
          </p:nvSpPr>
          <p:spPr bwMode="auto">
            <a:xfrm>
              <a:off x="6964444" y="1940519"/>
              <a:ext cx="409805" cy="386196"/>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59" name="Freeform 51">
              <a:extLst>
                <a:ext uri="{FF2B5EF4-FFF2-40B4-BE49-F238E27FC236}">
                  <a16:creationId xmlns:a16="http://schemas.microsoft.com/office/drawing/2014/main" id="{6723CB6F-84E3-3C4F-B693-A3CAD36440B4}"/>
                </a:ext>
              </a:extLst>
            </p:cNvPr>
            <p:cNvSpPr>
              <a:spLocks/>
            </p:cNvSpPr>
            <p:nvPr/>
          </p:nvSpPr>
          <p:spPr bwMode="auto">
            <a:xfrm>
              <a:off x="6848079" y="1986053"/>
              <a:ext cx="286695" cy="305247"/>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0" name="Freeform 52">
              <a:extLst>
                <a:ext uri="{FF2B5EF4-FFF2-40B4-BE49-F238E27FC236}">
                  <a16:creationId xmlns:a16="http://schemas.microsoft.com/office/drawing/2014/main" id="{155800A0-2168-8642-A3B7-E744C10FC345}"/>
                </a:ext>
              </a:extLst>
            </p:cNvPr>
            <p:cNvSpPr>
              <a:spLocks/>
            </p:cNvSpPr>
            <p:nvPr/>
          </p:nvSpPr>
          <p:spPr bwMode="auto">
            <a:xfrm>
              <a:off x="7268003" y="2274434"/>
              <a:ext cx="229357" cy="263085"/>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solidFill>
              <a:srgbClr val="DAD8D9"/>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1" name="Freeform 53">
              <a:extLst>
                <a:ext uri="{FF2B5EF4-FFF2-40B4-BE49-F238E27FC236}">
                  <a16:creationId xmlns:a16="http://schemas.microsoft.com/office/drawing/2014/main" id="{C61EA438-76D8-7546-B7CA-5CE4FB9EEB02}"/>
                </a:ext>
              </a:extLst>
            </p:cNvPr>
            <p:cNvSpPr>
              <a:spLocks/>
            </p:cNvSpPr>
            <p:nvPr/>
          </p:nvSpPr>
          <p:spPr bwMode="auto">
            <a:xfrm>
              <a:off x="7119596" y="2319969"/>
              <a:ext cx="168644" cy="290068"/>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2" name="Freeform 54">
              <a:extLst>
                <a:ext uri="{FF2B5EF4-FFF2-40B4-BE49-F238E27FC236}">
                  <a16:creationId xmlns:a16="http://schemas.microsoft.com/office/drawing/2014/main" id="{3DAECCB6-D771-C34D-A4D1-02A4085BD7BB}"/>
                </a:ext>
              </a:extLst>
            </p:cNvPr>
            <p:cNvSpPr>
              <a:spLocks/>
            </p:cNvSpPr>
            <p:nvPr/>
          </p:nvSpPr>
          <p:spPr bwMode="auto">
            <a:xfrm>
              <a:off x="6929028" y="2282867"/>
              <a:ext cx="217551" cy="381136"/>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solidFill>
              <a:schemeClr val="accent2"/>
            </a:solid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3" name="Freeform 55">
              <a:extLst>
                <a:ext uri="{FF2B5EF4-FFF2-40B4-BE49-F238E27FC236}">
                  <a16:creationId xmlns:a16="http://schemas.microsoft.com/office/drawing/2014/main" id="{0C6FD689-2D9D-7C42-A021-F68E6AADDB8C}"/>
                </a:ext>
              </a:extLst>
            </p:cNvPr>
            <p:cNvSpPr>
              <a:spLocks/>
            </p:cNvSpPr>
            <p:nvPr/>
          </p:nvSpPr>
          <p:spPr bwMode="auto">
            <a:xfrm>
              <a:off x="6662570" y="2198544"/>
              <a:ext cx="330543" cy="24284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4" name="Freeform 63">
              <a:extLst>
                <a:ext uri="{FF2B5EF4-FFF2-40B4-BE49-F238E27FC236}">
                  <a16:creationId xmlns:a16="http://schemas.microsoft.com/office/drawing/2014/main" id="{928174F4-01E7-C042-9861-92142DC502B1}"/>
                </a:ext>
              </a:extLst>
            </p:cNvPr>
            <p:cNvSpPr>
              <a:spLocks/>
            </p:cNvSpPr>
            <p:nvPr/>
          </p:nvSpPr>
          <p:spPr bwMode="auto">
            <a:xfrm>
              <a:off x="5157992" y="3013096"/>
              <a:ext cx="735560" cy="571704"/>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sp>
          <p:nvSpPr>
            <p:cNvPr id="65" name="Freeform 64">
              <a:extLst>
                <a:ext uri="{FF2B5EF4-FFF2-40B4-BE49-F238E27FC236}">
                  <a16:creationId xmlns:a16="http://schemas.microsoft.com/office/drawing/2014/main" id="{73000238-885F-4144-A1D7-1D6D9B0FC2EA}"/>
                </a:ext>
              </a:extLst>
            </p:cNvPr>
            <p:cNvSpPr>
              <a:spLocks/>
            </p:cNvSpPr>
            <p:nvPr/>
          </p:nvSpPr>
          <p:spPr bwMode="auto">
            <a:xfrm>
              <a:off x="5957637" y="3282926"/>
              <a:ext cx="448593" cy="285010"/>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grpFill/>
            <a:ln w="1270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dirty="0">
                <a:latin typeface="+mn-lt"/>
              </a:endParaRPr>
            </a:p>
          </p:txBody>
        </p:sp>
      </p:grpSp>
      <p:sp>
        <p:nvSpPr>
          <p:cNvPr id="3" name="TextBox 2">
            <a:extLst>
              <a:ext uri="{FF2B5EF4-FFF2-40B4-BE49-F238E27FC236}">
                <a16:creationId xmlns:a16="http://schemas.microsoft.com/office/drawing/2014/main" id="{5BEF773D-F57E-4E44-A58B-7A48651D83F0}"/>
              </a:ext>
            </a:extLst>
          </p:cNvPr>
          <p:cNvSpPr txBox="1"/>
          <p:nvPr/>
        </p:nvSpPr>
        <p:spPr>
          <a:xfrm>
            <a:off x="1348249" y="5319863"/>
            <a:ext cx="937421" cy="526298"/>
          </a:xfrm>
          <a:prstGeom prst="rect">
            <a:avLst/>
          </a:prstGeom>
          <a:noFill/>
        </p:spPr>
        <p:txBody>
          <a:bodyPr wrap="square" lIns="0" tIns="0" rIns="0" bIns="0" rtlCol="0">
            <a:spAutoFit/>
          </a:bodyPr>
          <a:lstStyle/>
          <a:p>
            <a:pPr>
              <a:lnSpc>
                <a:spcPct val="95000"/>
              </a:lnSpc>
              <a:buClr>
                <a:schemeClr val="accent2"/>
              </a:buClr>
            </a:pPr>
            <a:r>
              <a:rPr lang="en-US" sz="1800" b="1" dirty="0">
                <a:solidFill>
                  <a:schemeClr val="accent1"/>
                </a:solidFill>
              </a:rPr>
              <a:t>3.71M</a:t>
            </a:r>
          </a:p>
          <a:p>
            <a:pPr>
              <a:lnSpc>
                <a:spcPct val="95000"/>
              </a:lnSpc>
              <a:buClr>
                <a:schemeClr val="accent2"/>
              </a:buClr>
            </a:pPr>
            <a:r>
              <a:rPr lang="en-US" sz="1800" dirty="0">
                <a:solidFill>
                  <a:schemeClr val="tx2"/>
                </a:solidFill>
              </a:rPr>
              <a:t>$117B</a:t>
            </a:r>
          </a:p>
        </p:txBody>
      </p:sp>
      <p:sp>
        <p:nvSpPr>
          <p:cNvPr id="66" name="TextBox 65">
            <a:extLst>
              <a:ext uri="{FF2B5EF4-FFF2-40B4-BE49-F238E27FC236}">
                <a16:creationId xmlns:a16="http://schemas.microsoft.com/office/drawing/2014/main" id="{57ACA4B2-638B-AB44-817E-2C0E913C3062}"/>
              </a:ext>
            </a:extLst>
          </p:cNvPr>
          <p:cNvSpPr txBox="1"/>
          <p:nvPr/>
        </p:nvSpPr>
        <p:spPr>
          <a:xfrm>
            <a:off x="9910715" y="5377920"/>
            <a:ext cx="937421" cy="526298"/>
          </a:xfrm>
          <a:prstGeom prst="rect">
            <a:avLst/>
          </a:prstGeom>
          <a:noFill/>
        </p:spPr>
        <p:txBody>
          <a:bodyPr wrap="square" lIns="0" tIns="0" rIns="0" bIns="0" rtlCol="0">
            <a:spAutoFit/>
          </a:bodyPr>
          <a:lstStyle/>
          <a:p>
            <a:pPr>
              <a:lnSpc>
                <a:spcPct val="95000"/>
              </a:lnSpc>
              <a:buClr>
                <a:schemeClr val="accent2"/>
              </a:buClr>
            </a:pPr>
            <a:r>
              <a:rPr lang="en-US" sz="1800" b="1" dirty="0">
                <a:solidFill>
                  <a:schemeClr val="accent1"/>
                </a:solidFill>
              </a:rPr>
              <a:t>3.69M</a:t>
            </a:r>
          </a:p>
          <a:p>
            <a:pPr>
              <a:lnSpc>
                <a:spcPct val="95000"/>
              </a:lnSpc>
              <a:buClr>
                <a:schemeClr val="accent2"/>
              </a:buClr>
            </a:pPr>
            <a:r>
              <a:rPr lang="en-US" sz="1800" dirty="0">
                <a:solidFill>
                  <a:schemeClr val="tx2"/>
                </a:solidFill>
              </a:rPr>
              <a:t>$95B</a:t>
            </a:r>
          </a:p>
        </p:txBody>
      </p:sp>
      <p:sp>
        <p:nvSpPr>
          <p:cNvPr id="67" name="TextBox 66">
            <a:extLst>
              <a:ext uri="{FF2B5EF4-FFF2-40B4-BE49-F238E27FC236}">
                <a16:creationId xmlns:a16="http://schemas.microsoft.com/office/drawing/2014/main" id="{BCE68767-A3E0-BD4D-9C6B-D8E8EF4CF7D9}"/>
              </a:ext>
            </a:extLst>
          </p:cNvPr>
          <p:cNvSpPr txBox="1"/>
          <p:nvPr/>
        </p:nvSpPr>
        <p:spPr>
          <a:xfrm>
            <a:off x="9910715" y="4636019"/>
            <a:ext cx="937421" cy="526298"/>
          </a:xfrm>
          <a:prstGeom prst="rect">
            <a:avLst/>
          </a:prstGeom>
          <a:noFill/>
        </p:spPr>
        <p:txBody>
          <a:bodyPr wrap="square" lIns="0" tIns="0" rIns="0" bIns="0" rtlCol="0">
            <a:spAutoFit/>
          </a:bodyPr>
          <a:lstStyle/>
          <a:p>
            <a:pPr>
              <a:lnSpc>
                <a:spcPct val="95000"/>
              </a:lnSpc>
              <a:buClr>
                <a:schemeClr val="accent2"/>
              </a:buClr>
            </a:pPr>
            <a:r>
              <a:rPr lang="en-US" sz="1800" b="1" dirty="0">
                <a:solidFill>
                  <a:schemeClr val="accent1"/>
                </a:solidFill>
              </a:rPr>
              <a:t>3.45M</a:t>
            </a:r>
          </a:p>
          <a:p>
            <a:pPr>
              <a:lnSpc>
                <a:spcPct val="95000"/>
              </a:lnSpc>
              <a:buClr>
                <a:schemeClr val="accent2"/>
              </a:buClr>
            </a:pPr>
            <a:r>
              <a:rPr lang="en-US" sz="1800" dirty="0">
                <a:solidFill>
                  <a:schemeClr val="tx2"/>
                </a:solidFill>
              </a:rPr>
              <a:t>$96B</a:t>
            </a:r>
          </a:p>
        </p:txBody>
      </p:sp>
      <p:sp>
        <p:nvSpPr>
          <p:cNvPr id="68" name="TextBox 67">
            <a:extLst>
              <a:ext uri="{FF2B5EF4-FFF2-40B4-BE49-F238E27FC236}">
                <a16:creationId xmlns:a16="http://schemas.microsoft.com/office/drawing/2014/main" id="{9E4FBCF9-53B7-9F4F-A2C3-51672DB72B15}"/>
              </a:ext>
            </a:extLst>
          </p:cNvPr>
          <p:cNvSpPr txBox="1"/>
          <p:nvPr/>
        </p:nvSpPr>
        <p:spPr>
          <a:xfrm>
            <a:off x="9910715" y="3894116"/>
            <a:ext cx="937421" cy="526298"/>
          </a:xfrm>
          <a:prstGeom prst="rect">
            <a:avLst/>
          </a:prstGeom>
          <a:noFill/>
        </p:spPr>
        <p:txBody>
          <a:bodyPr wrap="square" lIns="0" tIns="0" rIns="0" bIns="0" rtlCol="0">
            <a:spAutoFit/>
          </a:bodyPr>
          <a:lstStyle/>
          <a:p>
            <a:pPr>
              <a:lnSpc>
                <a:spcPct val="95000"/>
              </a:lnSpc>
              <a:buClr>
                <a:schemeClr val="accent2"/>
              </a:buClr>
            </a:pPr>
            <a:r>
              <a:rPr lang="en-US" sz="1800" b="1" dirty="0">
                <a:solidFill>
                  <a:schemeClr val="accent1"/>
                </a:solidFill>
              </a:rPr>
              <a:t>2.36M</a:t>
            </a:r>
          </a:p>
          <a:p>
            <a:pPr>
              <a:lnSpc>
                <a:spcPct val="95000"/>
              </a:lnSpc>
              <a:buClr>
                <a:schemeClr val="accent2"/>
              </a:buClr>
            </a:pPr>
            <a:r>
              <a:rPr lang="en-US" sz="1800" dirty="0">
                <a:solidFill>
                  <a:schemeClr val="tx2"/>
                </a:solidFill>
              </a:rPr>
              <a:t>$62B</a:t>
            </a:r>
          </a:p>
        </p:txBody>
      </p:sp>
      <p:sp>
        <p:nvSpPr>
          <p:cNvPr id="69" name="TextBox 68">
            <a:extLst>
              <a:ext uri="{FF2B5EF4-FFF2-40B4-BE49-F238E27FC236}">
                <a16:creationId xmlns:a16="http://schemas.microsoft.com/office/drawing/2014/main" id="{59AE5D1B-5C2A-274D-9643-2B01AD73220B}"/>
              </a:ext>
            </a:extLst>
          </p:cNvPr>
          <p:cNvSpPr txBox="1"/>
          <p:nvPr/>
        </p:nvSpPr>
        <p:spPr>
          <a:xfrm>
            <a:off x="9910715" y="3152213"/>
            <a:ext cx="937421" cy="526298"/>
          </a:xfrm>
          <a:prstGeom prst="rect">
            <a:avLst/>
          </a:prstGeom>
          <a:noFill/>
        </p:spPr>
        <p:txBody>
          <a:bodyPr wrap="square" lIns="0" tIns="0" rIns="0" bIns="0" rtlCol="0">
            <a:spAutoFit/>
          </a:bodyPr>
          <a:lstStyle/>
          <a:p>
            <a:pPr>
              <a:lnSpc>
                <a:spcPct val="95000"/>
              </a:lnSpc>
              <a:buClr>
                <a:schemeClr val="accent2"/>
              </a:buClr>
            </a:pPr>
            <a:r>
              <a:rPr lang="en-US" sz="1800" b="1" dirty="0">
                <a:solidFill>
                  <a:schemeClr val="accent1"/>
                </a:solidFill>
              </a:rPr>
              <a:t>1.79M</a:t>
            </a:r>
          </a:p>
          <a:p>
            <a:pPr>
              <a:lnSpc>
                <a:spcPct val="95000"/>
              </a:lnSpc>
              <a:buClr>
                <a:schemeClr val="accent2"/>
              </a:buClr>
            </a:pPr>
            <a:r>
              <a:rPr lang="en-US" sz="1800" dirty="0">
                <a:solidFill>
                  <a:schemeClr val="tx2"/>
                </a:solidFill>
              </a:rPr>
              <a:t>$55B</a:t>
            </a:r>
          </a:p>
        </p:txBody>
      </p:sp>
      <p:sp>
        <p:nvSpPr>
          <p:cNvPr id="70" name="TextBox 69">
            <a:extLst>
              <a:ext uri="{FF2B5EF4-FFF2-40B4-BE49-F238E27FC236}">
                <a16:creationId xmlns:a16="http://schemas.microsoft.com/office/drawing/2014/main" id="{33070505-448A-5E4B-BF8F-40594EEB5E4A}"/>
              </a:ext>
            </a:extLst>
          </p:cNvPr>
          <p:cNvSpPr txBox="1"/>
          <p:nvPr/>
        </p:nvSpPr>
        <p:spPr>
          <a:xfrm>
            <a:off x="9910715" y="1668407"/>
            <a:ext cx="937421" cy="526298"/>
          </a:xfrm>
          <a:prstGeom prst="rect">
            <a:avLst/>
          </a:prstGeom>
          <a:noFill/>
        </p:spPr>
        <p:txBody>
          <a:bodyPr wrap="square" lIns="0" tIns="0" rIns="0" bIns="0" rtlCol="0">
            <a:spAutoFit/>
          </a:bodyPr>
          <a:lstStyle/>
          <a:p>
            <a:pPr>
              <a:lnSpc>
                <a:spcPct val="95000"/>
              </a:lnSpc>
              <a:buClr>
                <a:schemeClr val="accent2"/>
              </a:buClr>
            </a:pPr>
            <a:r>
              <a:rPr lang="en-US" sz="1800" b="1" dirty="0">
                <a:solidFill>
                  <a:schemeClr val="accent1"/>
                </a:solidFill>
              </a:rPr>
              <a:t>3.45M</a:t>
            </a:r>
          </a:p>
          <a:p>
            <a:pPr>
              <a:lnSpc>
                <a:spcPct val="95000"/>
              </a:lnSpc>
              <a:buClr>
                <a:schemeClr val="accent2"/>
              </a:buClr>
            </a:pPr>
            <a:r>
              <a:rPr lang="en-US" sz="1800" dirty="0">
                <a:solidFill>
                  <a:schemeClr val="tx2"/>
                </a:solidFill>
              </a:rPr>
              <a:t>$115B</a:t>
            </a:r>
          </a:p>
        </p:txBody>
      </p:sp>
      <p:sp>
        <p:nvSpPr>
          <p:cNvPr id="71" name="TextBox 70">
            <a:extLst>
              <a:ext uri="{FF2B5EF4-FFF2-40B4-BE49-F238E27FC236}">
                <a16:creationId xmlns:a16="http://schemas.microsoft.com/office/drawing/2014/main" id="{9AC754F0-F276-1043-879A-B97BAA2C2841}"/>
              </a:ext>
            </a:extLst>
          </p:cNvPr>
          <p:cNvSpPr txBox="1"/>
          <p:nvPr/>
        </p:nvSpPr>
        <p:spPr>
          <a:xfrm>
            <a:off x="1343863" y="3474836"/>
            <a:ext cx="937421" cy="526298"/>
          </a:xfrm>
          <a:prstGeom prst="rect">
            <a:avLst/>
          </a:prstGeom>
          <a:noFill/>
        </p:spPr>
        <p:txBody>
          <a:bodyPr wrap="square" lIns="0" tIns="0" rIns="0" bIns="0" rtlCol="0">
            <a:spAutoFit/>
          </a:bodyPr>
          <a:lstStyle/>
          <a:p>
            <a:pPr>
              <a:lnSpc>
                <a:spcPct val="95000"/>
              </a:lnSpc>
              <a:buClr>
                <a:schemeClr val="accent2"/>
              </a:buClr>
            </a:pPr>
            <a:r>
              <a:rPr lang="en-US" sz="1800" b="1" dirty="0">
                <a:solidFill>
                  <a:schemeClr val="accent1"/>
                </a:solidFill>
              </a:rPr>
              <a:t>1.95M</a:t>
            </a:r>
          </a:p>
          <a:p>
            <a:pPr>
              <a:lnSpc>
                <a:spcPct val="95000"/>
              </a:lnSpc>
              <a:buClr>
                <a:schemeClr val="accent2"/>
              </a:buClr>
            </a:pPr>
            <a:r>
              <a:rPr lang="en-US" sz="1800" dirty="0">
                <a:solidFill>
                  <a:schemeClr val="tx2"/>
                </a:solidFill>
              </a:rPr>
              <a:t>$53B</a:t>
            </a:r>
          </a:p>
        </p:txBody>
      </p:sp>
      <p:sp>
        <p:nvSpPr>
          <p:cNvPr id="72" name="TextBox 71">
            <a:extLst>
              <a:ext uri="{FF2B5EF4-FFF2-40B4-BE49-F238E27FC236}">
                <a16:creationId xmlns:a16="http://schemas.microsoft.com/office/drawing/2014/main" id="{0F57D336-EBA0-9E44-A074-ABFC80F02DB4}"/>
              </a:ext>
            </a:extLst>
          </p:cNvPr>
          <p:cNvSpPr txBox="1"/>
          <p:nvPr/>
        </p:nvSpPr>
        <p:spPr>
          <a:xfrm>
            <a:off x="1343863" y="2654899"/>
            <a:ext cx="937421" cy="526298"/>
          </a:xfrm>
          <a:prstGeom prst="rect">
            <a:avLst/>
          </a:prstGeom>
          <a:noFill/>
        </p:spPr>
        <p:txBody>
          <a:bodyPr wrap="square" lIns="0" tIns="0" rIns="0" bIns="0" rtlCol="0">
            <a:spAutoFit/>
          </a:bodyPr>
          <a:lstStyle/>
          <a:p>
            <a:pPr>
              <a:lnSpc>
                <a:spcPct val="95000"/>
              </a:lnSpc>
              <a:buClr>
                <a:schemeClr val="accent2"/>
              </a:buClr>
            </a:pPr>
            <a:r>
              <a:rPr lang="en-US" sz="1800" b="1" dirty="0">
                <a:solidFill>
                  <a:schemeClr val="accent1"/>
                </a:solidFill>
              </a:rPr>
              <a:t>2.78M</a:t>
            </a:r>
          </a:p>
          <a:p>
            <a:pPr>
              <a:lnSpc>
                <a:spcPct val="95000"/>
              </a:lnSpc>
              <a:buClr>
                <a:schemeClr val="accent2"/>
              </a:buClr>
            </a:pPr>
            <a:r>
              <a:rPr lang="en-US" sz="1800" dirty="0">
                <a:solidFill>
                  <a:schemeClr val="tx2"/>
                </a:solidFill>
              </a:rPr>
              <a:t>$96B</a:t>
            </a:r>
          </a:p>
        </p:txBody>
      </p:sp>
      <p:sp>
        <p:nvSpPr>
          <p:cNvPr id="74" name="TextBox 73">
            <a:extLst>
              <a:ext uri="{FF2B5EF4-FFF2-40B4-BE49-F238E27FC236}">
                <a16:creationId xmlns:a16="http://schemas.microsoft.com/office/drawing/2014/main" id="{D5E1D4D5-534A-B04F-89CF-5BACE0543FD7}"/>
              </a:ext>
            </a:extLst>
          </p:cNvPr>
          <p:cNvSpPr txBox="1"/>
          <p:nvPr/>
        </p:nvSpPr>
        <p:spPr>
          <a:xfrm>
            <a:off x="9910715" y="2410310"/>
            <a:ext cx="937421" cy="526298"/>
          </a:xfrm>
          <a:prstGeom prst="rect">
            <a:avLst/>
          </a:prstGeom>
          <a:noFill/>
        </p:spPr>
        <p:txBody>
          <a:bodyPr wrap="square" lIns="0" tIns="0" rIns="0" bIns="0" rtlCol="0">
            <a:spAutoFit/>
          </a:bodyPr>
          <a:lstStyle/>
          <a:p>
            <a:pPr>
              <a:lnSpc>
                <a:spcPct val="95000"/>
              </a:lnSpc>
              <a:buClr>
                <a:schemeClr val="accent2"/>
              </a:buClr>
            </a:pPr>
            <a:r>
              <a:rPr lang="en-US" sz="1800" b="1" dirty="0">
                <a:solidFill>
                  <a:schemeClr val="accent1"/>
                </a:solidFill>
              </a:rPr>
              <a:t>1.92M</a:t>
            </a:r>
          </a:p>
          <a:p>
            <a:pPr>
              <a:lnSpc>
                <a:spcPct val="95000"/>
              </a:lnSpc>
              <a:buClr>
                <a:schemeClr val="accent2"/>
              </a:buClr>
            </a:pPr>
            <a:r>
              <a:rPr lang="en-US" sz="1800" dirty="0">
                <a:solidFill>
                  <a:schemeClr val="tx2"/>
                </a:solidFill>
              </a:rPr>
              <a:t>$95B</a:t>
            </a:r>
          </a:p>
        </p:txBody>
      </p:sp>
      <p:cxnSp>
        <p:nvCxnSpPr>
          <p:cNvPr id="129" name="Straight Connector 128">
            <a:extLst>
              <a:ext uri="{FF2B5EF4-FFF2-40B4-BE49-F238E27FC236}">
                <a16:creationId xmlns:a16="http://schemas.microsoft.com/office/drawing/2014/main" id="{859695BC-AD1A-8946-80BE-49E317578C42}"/>
              </a:ext>
            </a:extLst>
          </p:cNvPr>
          <p:cNvCxnSpPr>
            <a:cxnSpLocks/>
          </p:cNvCxnSpPr>
          <p:nvPr/>
        </p:nvCxnSpPr>
        <p:spPr>
          <a:xfrm flipH="1">
            <a:off x="8217675" y="5562313"/>
            <a:ext cx="1602844" cy="11749"/>
          </a:xfrm>
          <a:prstGeom prst="line">
            <a:avLst/>
          </a:prstGeom>
          <a:ln w="19050">
            <a:solidFill>
              <a:schemeClr val="accent4">
                <a:lumMod val="75000"/>
              </a:schemeClr>
            </a:solidFill>
            <a:prstDash val="sysDot"/>
            <a:tailEnd type="oval"/>
          </a:ln>
        </p:spPr>
        <p:style>
          <a:lnRef idx="1">
            <a:schemeClr val="accent5"/>
          </a:lnRef>
          <a:fillRef idx="0">
            <a:schemeClr val="accent5"/>
          </a:fillRef>
          <a:effectRef idx="0">
            <a:schemeClr val="accent5"/>
          </a:effectRef>
          <a:fontRef idx="minor">
            <a:schemeClr val="tx1"/>
          </a:fontRef>
        </p:style>
      </p:cxnSp>
      <p:cxnSp>
        <p:nvCxnSpPr>
          <p:cNvPr id="130" name="Straight Connector 129">
            <a:extLst>
              <a:ext uri="{FF2B5EF4-FFF2-40B4-BE49-F238E27FC236}">
                <a16:creationId xmlns:a16="http://schemas.microsoft.com/office/drawing/2014/main" id="{A2408D4B-9827-E74E-A68E-E545EBCB5EE0}"/>
              </a:ext>
            </a:extLst>
          </p:cNvPr>
          <p:cNvCxnSpPr>
            <a:cxnSpLocks/>
          </p:cNvCxnSpPr>
          <p:nvPr/>
        </p:nvCxnSpPr>
        <p:spPr>
          <a:xfrm flipH="1">
            <a:off x="7853053" y="4850206"/>
            <a:ext cx="1967465" cy="2094"/>
          </a:xfrm>
          <a:prstGeom prst="line">
            <a:avLst/>
          </a:prstGeom>
          <a:ln w="19050">
            <a:solidFill>
              <a:schemeClr val="accent4">
                <a:lumMod val="75000"/>
              </a:schemeClr>
            </a:solidFill>
            <a:prstDash val="sysDot"/>
            <a:tailEnd type="oval"/>
          </a:ln>
        </p:spPr>
        <p:style>
          <a:lnRef idx="1">
            <a:schemeClr val="accent5"/>
          </a:lnRef>
          <a:fillRef idx="0">
            <a:schemeClr val="accent5"/>
          </a:fillRef>
          <a:effectRef idx="0">
            <a:schemeClr val="accent5"/>
          </a:effectRef>
          <a:fontRef idx="minor">
            <a:schemeClr val="tx1"/>
          </a:fontRef>
        </p:style>
      </p:cxnSp>
      <p:cxnSp>
        <p:nvCxnSpPr>
          <p:cNvPr id="131" name="Straight Connector 130">
            <a:extLst>
              <a:ext uri="{FF2B5EF4-FFF2-40B4-BE49-F238E27FC236}">
                <a16:creationId xmlns:a16="http://schemas.microsoft.com/office/drawing/2014/main" id="{E15ED903-71EA-6440-8590-D8476653E40B}"/>
              </a:ext>
            </a:extLst>
          </p:cNvPr>
          <p:cNvCxnSpPr>
            <a:cxnSpLocks/>
          </p:cNvCxnSpPr>
          <p:nvPr/>
        </p:nvCxnSpPr>
        <p:spPr>
          <a:xfrm flipH="1" flipV="1">
            <a:off x="8459390" y="4135163"/>
            <a:ext cx="1361128" cy="0"/>
          </a:xfrm>
          <a:prstGeom prst="line">
            <a:avLst/>
          </a:prstGeom>
          <a:ln w="19050">
            <a:solidFill>
              <a:schemeClr val="accent4">
                <a:lumMod val="75000"/>
              </a:schemeClr>
            </a:solidFill>
            <a:prstDash val="sysDot"/>
            <a:tailEnd type="oval"/>
          </a:ln>
        </p:spPr>
        <p:style>
          <a:lnRef idx="1">
            <a:schemeClr val="accent5"/>
          </a:lnRef>
          <a:fillRef idx="0">
            <a:schemeClr val="accent5"/>
          </a:fillRef>
          <a:effectRef idx="0">
            <a:schemeClr val="accent5"/>
          </a:effectRef>
          <a:fontRef idx="minor">
            <a:schemeClr val="tx1"/>
          </a:fontRef>
        </p:style>
      </p:cxnSp>
      <p:cxnSp>
        <p:nvCxnSpPr>
          <p:cNvPr id="132" name="Straight Connector 131">
            <a:extLst>
              <a:ext uri="{FF2B5EF4-FFF2-40B4-BE49-F238E27FC236}">
                <a16:creationId xmlns:a16="http://schemas.microsoft.com/office/drawing/2014/main" id="{16263725-CDAD-FA4C-B3FF-25BB44FE19FC}"/>
              </a:ext>
            </a:extLst>
          </p:cNvPr>
          <p:cNvCxnSpPr>
            <a:cxnSpLocks/>
            <a:endCxn id="149" idx="3"/>
          </p:cNvCxnSpPr>
          <p:nvPr/>
        </p:nvCxnSpPr>
        <p:spPr>
          <a:xfrm flipH="1">
            <a:off x="8544586" y="3417092"/>
            <a:ext cx="1275934" cy="462172"/>
          </a:xfrm>
          <a:prstGeom prst="line">
            <a:avLst/>
          </a:prstGeom>
          <a:ln w="19050">
            <a:solidFill>
              <a:schemeClr val="accent4">
                <a:lumMod val="75000"/>
              </a:schemeClr>
            </a:solidFill>
            <a:prstDash val="sysDot"/>
            <a:tailEnd type="oval"/>
          </a:ln>
        </p:spPr>
        <p:style>
          <a:lnRef idx="1">
            <a:schemeClr val="accent5"/>
          </a:lnRef>
          <a:fillRef idx="0">
            <a:schemeClr val="accent5"/>
          </a:fillRef>
          <a:effectRef idx="0">
            <a:schemeClr val="accent5"/>
          </a:effectRef>
          <a:fontRef idx="minor">
            <a:schemeClr val="tx1"/>
          </a:fontRef>
        </p:style>
      </p:cxnSp>
      <p:cxnSp>
        <p:nvCxnSpPr>
          <p:cNvPr id="134" name="Straight Connector 133">
            <a:extLst>
              <a:ext uri="{FF2B5EF4-FFF2-40B4-BE49-F238E27FC236}">
                <a16:creationId xmlns:a16="http://schemas.microsoft.com/office/drawing/2014/main" id="{1956EF3F-386C-A543-AA67-E84B2860ED62}"/>
              </a:ext>
            </a:extLst>
          </p:cNvPr>
          <p:cNvCxnSpPr>
            <a:cxnSpLocks/>
            <a:endCxn id="40" idx="35"/>
          </p:cNvCxnSpPr>
          <p:nvPr/>
        </p:nvCxnSpPr>
        <p:spPr>
          <a:xfrm flipH="1">
            <a:off x="8676525" y="2704986"/>
            <a:ext cx="1143996" cy="758114"/>
          </a:xfrm>
          <a:prstGeom prst="line">
            <a:avLst/>
          </a:prstGeom>
          <a:ln w="19050">
            <a:solidFill>
              <a:schemeClr val="accent4">
                <a:lumMod val="75000"/>
              </a:schemeClr>
            </a:solidFill>
            <a:prstDash val="sysDot"/>
            <a:tailEnd type="oval"/>
          </a:ln>
        </p:spPr>
        <p:style>
          <a:lnRef idx="1">
            <a:schemeClr val="accent5"/>
          </a:lnRef>
          <a:fillRef idx="0">
            <a:schemeClr val="accent5"/>
          </a:fillRef>
          <a:effectRef idx="0">
            <a:schemeClr val="accent5"/>
          </a:effectRef>
          <a:fontRef idx="minor">
            <a:schemeClr val="tx1"/>
          </a:fontRef>
        </p:style>
      </p:cxnSp>
      <p:cxnSp>
        <p:nvCxnSpPr>
          <p:cNvPr id="136" name="Straight Connector 135">
            <a:extLst>
              <a:ext uri="{FF2B5EF4-FFF2-40B4-BE49-F238E27FC236}">
                <a16:creationId xmlns:a16="http://schemas.microsoft.com/office/drawing/2014/main" id="{D8F00196-9F0B-174B-9DBA-36C14E66DA40}"/>
              </a:ext>
            </a:extLst>
          </p:cNvPr>
          <p:cNvCxnSpPr>
            <a:cxnSpLocks/>
          </p:cNvCxnSpPr>
          <p:nvPr/>
        </p:nvCxnSpPr>
        <p:spPr>
          <a:xfrm flipH="1">
            <a:off x="8676526" y="2019583"/>
            <a:ext cx="1143994" cy="685403"/>
          </a:xfrm>
          <a:prstGeom prst="line">
            <a:avLst/>
          </a:prstGeom>
          <a:ln w="19050">
            <a:solidFill>
              <a:schemeClr val="accent4">
                <a:lumMod val="75000"/>
              </a:schemeClr>
            </a:solidFill>
            <a:prstDash val="sysDot"/>
            <a:tailEnd type="oval"/>
          </a:ln>
        </p:spPr>
        <p:style>
          <a:lnRef idx="1">
            <a:schemeClr val="accent5"/>
          </a:lnRef>
          <a:fillRef idx="0">
            <a:schemeClr val="accent5"/>
          </a:fillRef>
          <a:effectRef idx="0">
            <a:schemeClr val="accent5"/>
          </a:effectRef>
          <a:fontRef idx="minor">
            <a:schemeClr val="tx1"/>
          </a:fontRef>
        </p:style>
      </p:cxnSp>
      <p:cxnSp>
        <p:nvCxnSpPr>
          <p:cNvPr id="137" name="Straight Connector 136">
            <a:extLst>
              <a:ext uri="{FF2B5EF4-FFF2-40B4-BE49-F238E27FC236}">
                <a16:creationId xmlns:a16="http://schemas.microsoft.com/office/drawing/2014/main" id="{C8871986-DA28-DA4E-ABB3-0405BBE1CA75}"/>
              </a:ext>
            </a:extLst>
          </p:cNvPr>
          <p:cNvCxnSpPr>
            <a:cxnSpLocks/>
          </p:cNvCxnSpPr>
          <p:nvPr/>
        </p:nvCxnSpPr>
        <p:spPr>
          <a:xfrm flipH="1">
            <a:off x="1979811" y="5155549"/>
            <a:ext cx="3634013" cy="418512"/>
          </a:xfrm>
          <a:prstGeom prst="line">
            <a:avLst/>
          </a:prstGeom>
          <a:ln w="19050">
            <a:solidFill>
              <a:schemeClr val="accent4">
                <a:lumMod val="75000"/>
              </a:schemeClr>
            </a:solidFill>
            <a:prstDash val="sysDot"/>
            <a:headEnd type="oval"/>
          </a:ln>
        </p:spPr>
        <p:style>
          <a:lnRef idx="1">
            <a:schemeClr val="accent5"/>
          </a:lnRef>
          <a:fillRef idx="0">
            <a:schemeClr val="accent5"/>
          </a:fillRef>
          <a:effectRef idx="0">
            <a:schemeClr val="accent5"/>
          </a:effectRef>
          <a:fontRef idx="minor">
            <a:schemeClr val="tx1"/>
          </a:fontRef>
        </p:style>
      </p:cxnSp>
      <p:cxnSp>
        <p:nvCxnSpPr>
          <p:cNvPr id="139" name="Straight Connector 138">
            <a:extLst>
              <a:ext uri="{FF2B5EF4-FFF2-40B4-BE49-F238E27FC236}">
                <a16:creationId xmlns:a16="http://schemas.microsoft.com/office/drawing/2014/main" id="{B367A02A-81B1-0645-8BE5-B70DBC5D7229}"/>
              </a:ext>
            </a:extLst>
          </p:cNvPr>
          <p:cNvCxnSpPr>
            <a:cxnSpLocks/>
          </p:cNvCxnSpPr>
          <p:nvPr/>
        </p:nvCxnSpPr>
        <p:spPr>
          <a:xfrm flipH="1">
            <a:off x="1979812" y="3740386"/>
            <a:ext cx="4984223" cy="0"/>
          </a:xfrm>
          <a:prstGeom prst="line">
            <a:avLst/>
          </a:prstGeom>
          <a:ln w="19050">
            <a:solidFill>
              <a:schemeClr val="accent4">
                <a:lumMod val="75000"/>
              </a:schemeClr>
            </a:solidFill>
            <a:prstDash val="sysDot"/>
            <a:headEnd type="oval"/>
          </a:ln>
        </p:spPr>
        <p:style>
          <a:lnRef idx="1">
            <a:schemeClr val="accent5"/>
          </a:lnRef>
          <a:fillRef idx="0">
            <a:schemeClr val="accent5"/>
          </a:fillRef>
          <a:effectRef idx="0">
            <a:schemeClr val="accent5"/>
          </a:effectRef>
          <a:fontRef idx="minor">
            <a:schemeClr val="tx1"/>
          </a:fontRef>
        </p:style>
      </p:cxnSp>
      <p:cxnSp>
        <p:nvCxnSpPr>
          <p:cNvPr id="141" name="Straight Connector 140">
            <a:extLst>
              <a:ext uri="{FF2B5EF4-FFF2-40B4-BE49-F238E27FC236}">
                <a16:creationId xmlns:a16="http://schemas.microsoft.com/office/drawing/2014/main" id="{2AB3A86B-E1E9-4642-9617-9D72BDB07B08}"/>
              </a:ext>
            </a:extLst>
          </p:cNvPr>
          <p:cNvCxnSpPr>
            <a:cxnSpLocks/>
          </p:cNvCxnSpPr>
          <p:nvPr/>
        </p:nvCxnSpPr>
        <p:spPr>
          <a:xfrm flipH="1" flipV="1">
            <a:off x="1979813" y="2930366"/>
            <a:ext cx="881991" cy="215517"/>
          </a:xfrm>
          <a:prstGeom prst="line">
            <a:avLst/>
          </a:prstGeom>
          <a:ln w="19050">
            <a:solidFill>
              <a:schemeClr val="accent4">
                <a:lumMod val="75000"/>
              </a:schemeClr>
            </a:solidFill>
            <a:prstDash val="sysDot"/>
            <a:headEnd type="oval"/>
          </a:ln>
        </p:spPr>
        <p:style>
          <a:lnRef idx="1">
            <a:schemeClr val="accent5"/>
          </a:lnRef>
          <a:fillRef idx="0">
            <a:schemeClr val="accent5"/>
          </a:fillRef>
          <a:effectRef idx="0">
            <a:schemeClr val="accent5"/>
          </a:effectRef>
          <a:fontRef idx="minor">
            <a:schemeClr val="tx1"/>
          </a:fontRef>
        </p:style>
      </p:cxnSp>
      <p:sp>
        <p:nvSpPr>
          <p:cNvPr id="143" name="TextBox 142">
            <a:extLst>
              <a:ext uri="{FF2B5EF4-FFF2-40B4-BE49-F238E27FC236}">
                <a16:creationId xmlns:a16="http://schemas.microsoft.com/office/drawing/2014/main" id="{3845F6B5-BB75-6841-A8D2-A62161510B21}"/>
              </a:ext>
            </a:extLst>
          </p:cNvPr>
          <p:cNvSpPr txBox="1"/>
          <p:nvPr/>
        </p:nvSpPr>
        <p:spPr>
          <a:xfrm>
            <a:off x="2714749" y="3235811"/>
            <a:ext cx="288958" cy="149430"/>
          </a:xfrm>
          <a:prstGeom prst="rect">
            <a:avLst/>
          </a:prstGeom>
          <a:noFill/>
        </p:spPr>
        <p:txBody>
          <a:bodyPr wrap="square" lIns="0" tIns="0" rIns="0" bIns="0" rtlCol="0">
            <a:spAutoFit/>
          </a:bodyPr>
          <a:lstStyle/>
          <a:p>
            <a:pPr algn="ctr">
              <a:buClr>
                <a:schemeClr val="accent2"/>
              </a:buClr>
            </a:pPr>
            <a:r>
              <a:rPr lang="en-US" sz="1050" dirty="0"/>
              <a:t>CA</a:t>
            </a:r>
          </a:p>
        </p:txBody>
      </p:sp>
      <p:sp>
        <p:nvSpPr>
          <p:cNvPr id="144" name="TextBox 143">
            <a:extLst>
              <a:ext uri="{FF2B5EF4-FFF2-40B4-BE49-F238E27FC236}">
                <a16:creationId xmlns:a16="http://schemas.microsoft.com/office/drawing/2014/main" id="{6C3ACA82-3399-5F4C-A319-4CA5CD835EFA}"/>
              </a:ext>
            </a:extLst>
          </p:cNvPr>
          <p:cNvSpPr txBox="1"/>
          <p:nvPr/>
        </p:nvSpPr>
        <p:spPr>
          <a:xfrm>
            <a:off x="5463391" y="4943643"/>
            <a:ext cx="288958" cy="149430"/>
          </a:xfrm>
          <a:prstGeom prst="rect">
            <a:avLst/>
          </a:prstGeom>
          <a:noFill/>
        </p:spPr>
        <p:txBody>
          <a:bodyPr wrap="square" lIns="0" tIns="0" rIns="0" bIns="0" rtlCol="0">
            <a:spAutoFit/>
          </a:bodyPr>
          <a:lstStyle/>
          <a:p>
            <a:pPr algn="ctr">
              <a:buClr>
                <a:schemeClr val="accent2"/>
              </a:buClr>
            </a:pPr>
            <a:r>
              <a:rPr lang="en-US" sz="1050" dirty="0"/>
              <a:t>TX</a:t>
            </a:r>
          </a:p>
        </p:txBody>
      </p:sp>
      <p:sp>
        <p:nvSpPr>
          <p:cNvPr id="145" name="TextBox 144">
            <a:extLst>
              <a:ext uri="{FF2B5EF4-FFF2-40B4-BE49-F238E27FC236}">
                <a16:creationId xmlns:a16="http://schemas.microsoft.com/office/drawing/2014/main" id="{854F26A8-6A91-C045-9A59-8E2653D95A55}"/>
              </a:ext>
            </a:extLst>
          </p:cNvPr>
          <p:cNvSpPr txBox="1"/>
          <p:nvPr/>
        </p:nvSpPr>
        <p:spPr>
          <a:xfrm>
            <a:off x="8523502" y="2734444"/>
            <a:ext cx="288958" cy="149430"/>
          </a:xfrm>
          <a:prstGeom prst="rect">
            <a:avLst/>
          </a:prstGeom>
          <a:noFill/>
        </p:spPr>
        <p:txBody>
          <a:bodyPr wrap="square" lIns="0" tIns="0" rIns="0" bIns="0" rtlCol="0">
            <a:spAutoFit/>
          </a:bodyPr>
          <a:lstStyle/>
          <a:p>
            <a:pPr algn="ctr">
              <a:buClr>
                <a:schemeClr val="accent2"/>
              </a:buClr>
            </a:pPr>
            <a:r>
              <a:rPr lang="en-US" sz="1050" dirty="0"/>
              <a:t>NY</a:t>
            </a:r>
          </a:p>
        </p:txBody>
      </p:sp>
      <p:sp>
        <p:nvSpPr>
          <p:cNvPr id="146" name="TextBox 145">
            <a:extLst>
              <a:ext uri="{FF2B5EF4-FFF2-40B4-BE49-F238E27FC236}">
                <a16:creationId xmlns:a16="http://schemas.microsoft.com/office/drawing/2014/main" id="{89B0F465-FCE9-EB4D-BABE-22B8BF708CB9}"/>
              </a:ext>
            </a:extLst>
          </p:cNvPr>
          <p:cNvSpPr txBox="1"/>
          <p:nvPr/>
        </p:nvSpPr>
        <p:spPr>
          <a:xfrm>
            <a:off x="7699016" y="4631818"/>
            <a:ext cx="288958" cy="149430"/>
          </a:xfrm>
          <a:prstGeom prst="rect">
            <a:avLst/>
          </a:prstGeom>
          <a:noFill/>
        </p:spPr>
        <p:txBody>
          <a:bodyPr wrap="square" lIns="0" tIns="0" rIns="0" bIns="0" rtlCol="0">
            <a:spAutoFit/>
          </a:bodyPr>
          <a:lstStyle/>
          <a:p>
            <a:pPr algn="ctr">
              <a:buClr>
                <a:schemeClr val="accent2"/>
              </a:buClr>
            </a:pPr>
            <a:r>
              <a:rPr lang="en-US" sz="1050" dirty="0"/>
              <a:t>GA</a:t>
            </a:r>
          </a:p>
        </p:txBody>
      </p:sp>
      <p:sp>
        <p:nvSpPr>
          <p:cNvPr id="147" name="TextBox 146">
            <a:extLst>
              <a:ext uri="{FF2B5EF4-FFF2-40B4-BE49-F238E27FC236}">
                <a16:creationId xmlns:a16="http://schemas.microsoft.com/office/drawing/2014/main" id="{92A9FC20-25BD-6242-AE30-45D5519D5B8B}"/>
              </a:ext>
            </a:extLst>
          </p:cNvPr>
          <p:cNvSpPr txBox="1"/>
          <p:nvPr/>
        </p:nvSpPr>
        <p:spPr>
          <a:xfrm>
            <a:off x="8053123" y="5371742"/>
            <a:ext cx="288958" cy="149430"/>
          </a:xfrm>
          <a:prstGeom prst="rect">
            <a:avLst/>
          </a:prstGeom>
          <a:noFill/>
        </p:spPr>
        <p:txBody>
          <a:bodyPr wrap="square" lIns="0" tIns="0" rIns="0" bIns="0" rtlCol="0">
            <a:spAutoFit/>
          </a:bodyPr>
          <a:lstStyle/>
          <a:p>
            <a:pPr algn="ctr">
              <a:buClr>
                <a:schemeClr val="accent2"/>
              </a:buClr>
            </a:pPr>
            <a:r>
              <a:rPr lang="en-US" sz="1050" dirty="0"/>
              <a:t>FL</a:t>
            </a:r>
          </a:p>
        </p:txBody>
      </p:sp>
      <p:sp>
        <p:nvSpPr>
          <p:cNvPr id="148" name="TextBox 147">
            <a:extLst>
              <a:ext uri="{FF2B5EF4-FFF2-40B4-BE49-F238E27FC236}">
                <a16:creationId xmlns:a16="http://schemas.microsoft.com/office/drawing/2014/main" id="{962A79DD-E89D-9347-94EC-DB2C75B7E9D7}"/>
              </a:ext>
            </a:extLst>
          </p:cNvPr>
          <p:cNvSpPr txBox="1"/>
          <p:nvPr/>
        </p:nvSpPr>
        <p:spPr>
          <a:xfrm>
            <a:off x="8290955" y="4156986"/>
            <a:ext cx="288958" cy="149430"/>
          </a:xfrm>
          <a:prstGeom prst="rect">
            <a:avLst/>
          </a:prstGeom>
          <a:noFill/>
        </p:spPr>
        <p:txBody>
          <a:bodyPr wrap="square" lIns="0" tIns="0" rIns="0" bIns="0" rtlCol="0">
            <a:spAutoFit/>
          </a:bodyPr>
          <a:lstStyle/>
          <a:p>
            <a:pPr algn="ctr">
              <a:buClr>
                <a:schemeClr val="accent2"/>
              </a:buClr>
            </a:pPr>
            <a:r>
              <a:rPr lang="en-US" sz="1050" dirty="0"/>
              <a:t>NC</a:t>
            </a:r>
          </a:p>
        </p:txBody>
      </p:sp>
      <p:sp>
        <p:nvSpPr>
          <p:cNvPr id="149" name="TextBox 148">
            <a:extLst>
              <a:ext uri="{FF2B5EF4-FFF2-40B4-BE49-F238E27FC236}">
                <a16:creationId xmlns:a16="http://schemas.microsoft.com/office/drawing/2014/main" id="{E089CEE9-7EF3-BE41-938F-ED3D61224D8B}"/>
              </a:ext>
            </a:extLst>
          </p:cNvPr>
          <p:cNvSpPr txBox="1"/>
          <p:nvPr/>
        </p:nvSpPr>
        <p:spPr>
          <a:xfrm>
            <a:off x="8255628" y="3804549"/>
            <a:ext cx="288958" cy="149430"/>
          </a:xfrm>
          <a:prstGeom prst="rect">
            <a:avLst/>
          </a:prstGeom>
          <a:noFill/>
        </p:spPr>
        <p:txBody>
          <a:bodyPr wrap="square" lIns="0" tIns="0" rIns="0" bIns="0" rtlCol="0">
            <a:spAutoFit/>
          </a:bodyPr>
          <a:lstStyle/>
          <a:p>
            <a:pPr algn="ctr">
              <a:buClr>
                <a:schemeClr val="accent2"/>
              </a:buClr>
            </a:pPr>
            <a:r>
              <a:rPr lang="en-US" sz="1050" dirty="0"/>
              <a:t>VA</a:t>
            </a:r>
          </a:p>
        </p:txBody>
      </p:sp>
      <p:sp>
        <p:nvSpPr>
          <p:cNvPr id="150" name="TextBox 149">
            <a:extLst>
              <a:ext uri="{FF2B5EF4-FFF2-40B4-BE49-F238E27FC236}">
                <a16:creationId xmlns:a16="http://schemas.microsoft.com/office/drawing/2014/main" id="{BC68E65C-614D-9E4A-9DB7-D9B11C6A7843}"/>
              </a:ext>
            </a:extLst>
          </p:cNvPr>
          <p:cNvSpPr txBox="1"/>
          <p:nvPr/>
        </p:nvSpPr>
        <p:spPr>
          <a:xfrm>
            <a:off x="8504574" y="3516375"/>
            <a:ext cx="288958" cy="149430"/>
          </a:xfrm>
          <a:prstGeom prst="rect">
            <a:avLst/>
          </a:prstGeom>
          <a:noFill/>
        </p:spPr>
        <p:txBody>
          <a:bodyPr wrap="square" lIns="0" tIns="0" rIns="0" bIns="0" rtlCol="0">
            <a:spAutoFit/>
          </a:bodyPr>
          <a:lstStyle/>
          <a:p>
            <a:pPr algn="ctr">
              <a:buClr>
                <a:schemeClr val="accent2"/>
              </a:buClr>
            </a:pPr>
            <a:r>
              <a:rPr lang="en-US" sz="1050" dirty="0"/>
              <a:t>MD</a:t>
            </a:r>
          </a:p>
        </p:txBody>
      </p:sp>
      <p:sp>
        <p:nvSpPr>
          <p:cNvPr id="259" name="TextBox 258">
            <a:extLst>
              <a:ext uri="{FF2B5EF4-FFF2-40B4-BE49-F238E27FC236}">
                <a16:creationId xmlns:a16="http://schemas.microsoft.com/office/drawing/2014/main" id="{42197B37-81D0-4E47-A84A-EBBC10A2BE6A}"/>
              </a:ext>
            </a:extLst>
          </p:cNvPr>
          <p:cNvSpPr txBox="1"/>
          <p:nvPr/>
        </p:nvSpPr>
        <p:spPr>
          <a:xfrm>
            <a:off x="6834196" y="3546134"/>
            <a:ext cx="288958" cy="149430"/>
          </a:xfrm>
          <a:prstGeom prst="rect">
            <a:avLst/>
          </a:prstGeom>
          <a:noFill/>
        </p:spPr>
        <p:txBody>
          <a:bodyPr wrap="square" lIns="0" tIns="0" rIns="0" bIns="0" rtlCol="0">
            <a:spAutoFit/>
          </a:bodyPr>
          <a:lstStyle/>
          <a:p>
            <a:pPr algn="ctr">
              <a:buClr>
                <a:schemeClr val="accent2"/>
              </a:buClr>
            </a:pPr>
            <a:r>
              <a:rPr lang="en-US" sz="1050" dirty="0"/>
              <a:t>IL</a:t>
            </a:r>
          </a:p>
        </p:txBody>
      </p:sp>
      <p:sp>
        <p:nvSpPr>
          <p:cNvPr id="2" name="Title 1">
            <a:extLst>
              <a:ext uri="{FF2B5EF4-FFF2-40B4-BE49-F238E27FC236}">
                <a16:creationId xmlns:a16="http://schemas.microsoft.com/office/drawing/2014/main" id="{26A51DE3-9724-4F7B-BF80-49DF1C432C0C}"/>
              </a:ext>
            </a:extLst>
          </p:cNvPr>
          <p:cNvSpPr>
            <a:spLocks noGrp="1"/>
          </p:cNvSpPr>
          <p:nvPr>
            <p:ph type="title"/>
          </p:nvPr>
        </p:nvSpPr>
        <p:spPr/>
        <p:txBody>
          <a:bodyPr/>
          <a:lstStyle/>
          <a:p>
            <a:r>
              <a:rPr lang="en-US" b="1" dirty="0"/>
              <a:t>African American Buying Power Continues to Grow </a:t>
            </a:r>
            <a:endParaRPr lang="en-US" dirty="0"/>
          </a:p>
        </p:txBody>
      </p:sp>
      <p:sp>
        <p:nvSpPr>
          <p:cNvPr id="7" name="Text Placeholder 6">
            <a:extLst>
              <a:ext uri="{FF2B5EF4-FFF2-40B4-BE49-F238E27FC236}">
                <a16:creationId xmlns:a16="http://schemas.microsoft.com/office/drawing/2014/main" id="{0073034A-0444-458B-8793-DA485CE9090C}"/>
              </a:ext>
            </a:extLst>
          </p:cNvPr>
          <p:cNvSpPr>
            <a:spLocks noGrp="1"/>
          </p:cNvSpPr>
          <p:nvPr>
            <p:ph type="body" sz="quarter" idx="21"/>
          </p:nvPr>
        </p:nvSpPr>
        <p:spPr/>
        <p:txBody>
          <a:bodyPr/>
          <a:lstStyle/>
          <a:p>
            <a:r>
              <a:rPr lang="en-GB" dirty="0"/>
              <a:t>Source: The Nielsen Company, Diverse Intelligence Series 2019: It’s in the Bag: Black Consumers’ Path to Purchase</a:t>
            </a:r>
            <a:r>
              <a:rPr lang="en-US" dirty="0"/>
              <a:t>.</a:t>
            </a:r>
            <a:endParaRPr lang="en-GB" dirty="0"/>
          </a:p>
        </p:txBody>
      </p:sp>
      <p:sp>
        <p:nvSpPr>
          <p:cNvPr id="73" name="TextBox 72">
            <a:extLst>
              <a:ext uri="{FF2B5EF4-FFF2-40B4-BE49-F238E27FC236}">
                <a16:creationId xmlns:a16="http://schemas.microsoft.com/office/drawing/2014/main" id="{94454B71-3C11-C94D-9CE3-4EC0702677AC}"/>
              </a:ext>
            </a:extLst>
          </p:cNvPr>
          <p:cNvSpPr txBox="1"/>
          <p:nvPr/>
        </p:nvSpPr>
        <p:spPr>
          <a:xfrm>
            <a:off x="800100" y="1099467"/>
            <a:ext cx="3851502" cy="592470"/>
          </a:xfrm>
          <a:prstGeom prst="rect">
            <a:avLst/>
          </a:prstGeom>
          <a:noFill/>
        </p:spPr>
        <p:txBody>
          <a:bodyPr wrap="square" lIns="0" tIns="0" rIns="0" bIns="0" rtlCol="0">
            <a:spAutoFit/>
          </a:bodyPr>
          <a:lstStyle/>
          <a:p>
            <a:pPr>
              <a:spcAft>
                <a:spcPts val="300"/>
              </a:spcAft>
              <a:buClr>
                <a:schemeClr val="accent2"/>
              </a:buClr>
            </a:pPr>
            <a:r>
              <a:rPr lang="en-US" sz="1800" b="1" dirty="0">
                <a:solidFill>
                  <a:schemeClr val="accent1"/>
                </a:solidFill>
              </a:rPr>
              <a:t>African American Population (M)</a:t>
            </a:r>
          </a:p>
          <a:p>
            <a:pPr>
              <a:spcAft>
                <a:spcPts val="300"/>
              </a:spcAft>
              <a:buClr>
                <a:schemeClr val="accent2"/>
              </a:buClr>
            </a:pPr>
            <a:r>
              <a:rPr lang="en-US" sz="1800" dirty="0">
                <a:solidFill>
                  <a:schemeClr val="tx2"/>
                </a:solidFill>
              </a:rPr>
              <a:t>African American Buying Power (B)</a:t>
            </a:r>
          </a:p>
        </p:txBody>
      </p:sp>
    </p:spTree>
    <p:extLst>
      <p:ext uri="{BB962C8B-B14F-4D97-AF65-F5344CB8AC3E}">
        <p14:creationId xmlns:p14="http://schemas.microsoft.com/office/powerpoint/2010/main" val="4202722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04153401-EA46-5644-98B4-B6FA8BF587F3}"/>
              </a:ext>
            </a:extLst>
          </p:cNvPr>
          <p:cNvSpPr>
            <a:spLocks noGrp="1"/>
          </p:cNvSpPr>
          <p:nvPr>
            <p:ph type="body" sz="quarter" idx="15"/>
          </p:nvPr>
        </p:nvSpPr>
        <p:spPr/>
        <p:txBody>
          <a:bodyPr/>
          <a:lstStyle/>
          <a:p>
            <a:r>
              <a:rPr lang="en-GB" dirty="0"/>
              <a:t>Expected 401(k) Contribution—Median %—by Ethnicity</a:t>
            </a:r>
            <a:br>
              <a:rPr lang="en-GB" dirty="0"/>
            </a:br>
            <a:r>
              <a:rPr lang="en-GB" dirty="0"/>
              <a:t>% of Participants who expect to contribute (95%)</a:t>
            </a:r>
          </a:p>
          <a:p>
            <a:endParaRPr lang="en-US" dirty="0"/>
          </a:p>
        </p:txBody>
      </p:sp>
      <p:sp>
        <p:nvSpPr>
          <p:cNvPr id="2" name="Title 1">
            <a:extLst>
              <a:ext uri="{FF2B5EF4-FFF2-40B4-BE49-F238E27FC236}">
                <a16:creationId xmlns:a16="http://schemas.microsoft.com/office/drawing/2014/main" id="{79FC6C82-A3CF-433B-A078-249E146FFC65}"/>
              </a:ext>
            </a:extLst>
          </p:cNvPr>
          <p:cNvSpPr>
            <a:spLocks noGrp="1"/>
          </p:cNvSpPr>
          <p:nvPr>
            <p:ph type="title"/>
          </p:nvPr>
        </p:nvSpPr>
        <p:spPr/>
        <p:txBody>
          <a:bodyPr anchor="t"/>
          <a:lstStyle/>
          <a:p>
            <a:r>
              <a:rPr lang="en-US" dirty="0"/>
              <a:t>African American Contributions to Retirement Plans Declined in 2020 </a:t>
            </a:r>
          </a:p>
        </p:txBody>
      </p:sp>
      <p:sp>
        <p:nvSpPr>
          <p:cNvPr id="5" name="Text Placeholder 4">
            <a:extLst>
              <a:ext uri="{FF2B5EF4-FFF2-40B4-BE49-F238E27FC236}">
                <a16:creationId xmlns:a16="http://schemas.microsoft.com/office/drawing/2014/main" id="{EA3DEEB9-32B0-46D8-B5E8-D840CBB31051}"/>
              </a:ext>
            </a:extLst>
          </p:cNvPr>
          <p:cNvSpPr>
            <a:spLocks noGrp="1"/>
          </p:cNvSpPr>
          <p:nvPr>
            <p:ph type="body" sz="quarter" idx="20"/>
          </p:nvPr>
        </p:nvSpPr>
        <p:spPr/>
        <p:txBody>
          <a:bodyPr/>
          <a:lstStyle/>
          <a:p>
            <a:r>
              <a:rPr lang="en-GB" dirty="0"/>
              <a:t>Q40 About what percentage of your personal income, if any, do you expect to contribute to your 401(k) plan in the next 12 months? Please exclude any potential employer contributions</a:t>
            </a:r>
          </a:p>
          <a:p>
            <a:r>
              <a:rPr lang="en-GB" dirty="0"/>
              <a:t>Base: Expect to contribute (95%). Note: maximums differ by year.</a:t>
            </a:r>
          </a:p>
          <a:p>
            <a:r>
              <a:rPr lang="en-GB" dirty="0"/>
              <a:t>Q43 Do you think you are contributing enough, including any employer contributions, to your 401(k) to make sure you have a comfortable retirement?</a:t>
            </a:r>
          </a:p>
        </p:txBody>
      </p:sp>
      <p:graphicFrame>
        <p:nvGraphicFramePr>
          <p:cNvPr id="9" name="Content Placeholder 16" title="Sample Column Chart">
            <a:extLst>
              <a:ext uri="{FF2B5EF4-FFF2-40B4-BE49-F238E27FC236}">
                <a16:creationId xmlns:a16="http://schemas.microsoft.com/office/drawing/2014/main" id="{0740DD7A-F73A-134B-8375-8110EF416E0E}"/>
              </a:ext>
            </a:extLst>
          </p:cNvPr>
          <p:cNvGraphicFramePr>
            <a:graphicFrameLocks/>
          </p:cNvGraphicFramePr>
          <p:nvPr>
            <p:extLst>
              <p:ext uri="{D42A27DB-BD31-4B8C-83A1-F6EECF244321}">
                <p14:modId xmlns:p14="http://schemas.microsoft.com/office/powerpoint/2010/main" val="268938015"/>
              </p:ext>
            </p:extLst>
          </p:nvPr>
        </p:nvGraphicFramePr>
        <p:xfrm>
          <a:off x="800100" y="1885059"/>
          <a:ext cx="10591800" cy="24688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Table 7">
            <a:extLst>
              <a:ext uri="{FF2B5EF4-FFF2-40B4-BE49-F238E27FC236}">
                <a16:creationId xmlns:a16="http://schemas.microsoft.com/office/drawing/2014/main" id="{111CE29B-BA05-624F-91FE-4560460DFD03}"/>
              </a:ext>
            </a:extLst>
          </p:cNvPr>
          <p:cNvGraphicFramePr>
            <a:graphicFrameLocks noGrp="1"/>
          </p:cNvGraphicFramePr>
          <p:nvPr>
            <p:extLst>
              <p:ext uri="{D42A27DB-BD31-4B8C-83A1-F6EECF244321}">
                <p14:modId xmlns:p14="http://schemas.microsoft.com/office/powerpoint/2010/main" val="3262215794"/>
              </p:ext>
            </p:extLst>
          </p:nvPr>
        </p:nvGraphicFramePr>
        <p:xfrm>
          <a:off x="800100" y="4864750"/>
          <a:ext cx="10591801" cy="1005840"/>
        </p:xfrm>
        <a:graphic>
          <a:graphicData uri="http://schemas.openxmlformats.org/drawingml/2006/table">
            <a:tbl>
              <a:tblPr firstRow="1" bandRow="1">
                <a:tableStyleId>{5C22544A-7EE6-4342-B048-85BDC9FD1C3A}</a:tableStyleId>
              </a:tblPr>
              <a:tblGrid>
                <a:gridCol w="2251015">
                  <a:extLst>
                    <a:ext uri="{9D8B030D-6E8A-4147-A177-3AD203B41FA5}">
                      <a16:colId xmlns:a16="http://schemas.microsoft.com/office/drawing/2014/main" val="393364386"/>
                    </a:ext>
                  </a:extLst>
                </a:gridCol>
                <a:gridCol w="4170393">
                  <a:extLst>
                    <a:ext uri="{9D8B030D-6E8A-4147-A177-3AD203B41FA5}">
                      <a16:colId xmlns:a16="http://schemas.microsoft.com/office/drawing/2014/main" val="2650371493"/>
                    </a:ext>
                  </a:extLst>
                </a:gridCol>
                <a:gridCol w="4170393">
                  <a:extLst>
                    <a:ext uri="{9D8B030D-6E8A-4147-A177-3AD203B41FA5}">
                      <a16:colId xmlns:a16="http://schemas.microsoft.com/office/drawing/2014/main" val="2180114731"/>
                    </a:ext>
                  </a:extLst>
                </a:gridCol>
              </a:tblGrid>
              <a:tr h="0">
                <a:tc>
                  <a:txBody>
                    <a:bodyPr/>
                    <a:lstStyle/>
                    <a:p>
                      <a:pPr algn="ctr"/>
                      <a:r>
                        <a:rPr lang="en-US" sz="1600" b="1" dirty="0">
                          <a:solidFill>
                            <a:schemeClr val="bg1"/>
                          </a:solidFill>
                        </a:rPr>
                        <a:t>Yes</a:t>
                      </a:r>
                    </a:p>
                  </a:txBody>
                  <a:tcPr anchor="ctr">
                    <a:lnR w="12700" cap="flat" cmpd="sng" algn="ctr">
                      <a:solidFill>
                        <a:schemeClr val="accent5"/>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US" sz="1600" b="0" dirty="0">
                          <a:solidFill>
                            <a:schemeClr val="tx1"/>
                          </a:solidFill>
                        </a:rPr>
                        <a:t>56%</a:t>
                      </a: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5"/>
                    </a:solidFill>
                  </a:tcPr>
                </a:tc>
                <a:tc>
                  <a:txBody>
                    <a:bodyPr/>
                    <a:lstStyle/>
                    <a:p>
                      <a:pPr algn="ctr"/>
                      <a:r>
                        <a:rPr lang="en-US" sz="1600" b="0" dirty="0">
                          <a:solidFill>
                            <a:schemeClr val="tx1"/>
                          </a:solidFill>
                        </a:rPr>
                        <a:t>55%</a:t>
                      </a:r>
                    </a:p>
                  </a:txBody>
                  <a:tcPr anchor="ctr">
                    <a:lnL w="12700" cap="flat" cmpd="sng" algn="ctr">
                      <a:noFill/>
                      <a:prstDash val="solid"/>
                      <a:round/>
                      <a:headEnd type="none" w="med" len="med"/>
                      <a:tailEnd type="none" w="med" len="med"/>
                    </a:lnL>
                    <a:lnB w="12700" cap="flat" cmpd="sng" algn="ctr">
                      <a:solidFill>
                        <a:schemeClr val="bg1"/>
                      </a:solidFill>
                      <a:prstDash val="solid"/>
                      <a:round/>
                      <a:headEnd type="none" w="med" len="med"/>
                      <a:tailEnd type="none" w="med" len="med"/>
                    </a:lnB>
                    <a:solidFill>
                      <a:schemeClr val="accent5"/>
                    </a:solidFill>
                  </a:tcPr>
                </a:tc>
                <a:extLst>
                  <a:ext uri="{0D108BD9-81ED-4DB2-BD59-A6C34878D82A}">
                    <a16:rowId xmlns:a16="http://schemas.microsoft.com/office/drawing/2014/main" val="530851483"/>
                  </a:ext>
                </a:extLst>
              </a:tr>
              <a:tr h="169696">
                <a:tc>
                  <a:txBody>
                    <a:bodyPr/>
                    <a:lstStyle/>
                    <a:p>
                      <a:pPr algn="ctr"/>
                      <a:r>
                        <a:rPr lang="en-US" sz="1600" b="1" dirty="0">
                          <a:solidFill>
                            <a:schemeClr val="bg1"/>
                          </a:solidFill>
                        </a:rPr>
                        <a:t>Not sure</a:t>
                      </a:r>
                    </a:p>
                  </a:txBody>
                  <a:tcPr anchor="ctr">
                    <a:lnR w="12700" cap="flat" cmpd="sng" algn="ctr">
                      <a:solidFill>
                        <a:schemeClr val="accent5"/>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608A"/>
                    </a:solidFill>
                  </a:tcPr>
                </a:tc>
                <a:tc>
                  <a:txBody>
                    <a:bodyPr/>
                    <a:lstStyle/>
                    <a:p>
                      <a:pPr algn="ctr"/>
                      <a:r>
                        <a:rPr lang="en-US" sz="1600" b="0" dirty="0">
                          <a:solidFill>
                            <a:schemeClr val="tx1"/>
                          </a:solidFill>
                        </a:rPr>
                        <a:t>15%</a:t>
                      </a: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tc>
                  <a:txBody>
                    <a:bodyPr/>
                    <a:lstStyle/>
                    <a:p>
                      <a:pPr algn="ctr"/>
                      <a:r>
                        <a:rPr lang="en-US" sz="1600" b="0" dirty="0">
                          <a:solidFill>
                            <a:schemeClr val="tx1"/>
                          </a:solidFill>
                        </a:rPr>
                        <a:t>14%</a:t>
                      </a:r>
                    </a:p>
                  </a:txBody>
                  <a:tcPr anchor="ctr">
                    <a:lnL w="12700" cap="flat" cmpd="sng" algn="ctr">
                      <a:no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extLst>
                  <a:ext uri="{0D108BD9-81ED-4DB2-BD59-A6C34878D82A}">
                    <a16:rowId xmlns:a16="http://schemas.microsoft.com/office/drawing/2014/main" val="3933692156"/>
                  </a:ext>
                </a:extLst>
              </a:tr>
              <a:tr h="169696">
                <a:tc>
                  <a:txBody>
                    <a:bodyPr/>
                    <a:lstStyle/>
                    <a:p>
                      <a:pPr algn="ctr"/>
                      <a:r>
                        <a:rPr lang="en-US" sz="1600" b="1" dirty="0">
                          <a:solidFill>
                            <a:schemeClr val="bg1"/>
                          </a:solidFill>
                        </a:rPr>
                        <a:t>No</a:t>
                      </a:r>
                    </a:p>
                  </a:txBody>
                  <a:tcPr anchor="ctr">
                    <a:lnR w="12700" cap="flat" cmpd="sng" algn="ctr">
                      <a:solidFill>
                        <a:schemeClr val="accent5"/>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1600" b="0" dirty="0">
                          <a:solidFill>
                            <a:schemeClr val="tx1"/>
                          </a:solidFill>
                        </a:rPr>
                        <a:t>29%</a:t>
                      </a:r>
                    </a:p>
                  </a:txBody>
                  <a:tcPr anchor="ctr">
                    <a:lnL w="12700" cap="flat" cmpd="sng" algn="ctr">
                      <a:solidFill>
                        <a:schemeClr val="accent5"/>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5"/>
                    </a:solidFill>
                  </a:tcPr>
                </a:tc>
                <a:tc>
                  <a:txBody>
                    <a:bodyPr/>
                    <a:lstStyle/>
                    <a:p>
                      <a:pPr algn="ctr"/>
                      <a:r>
                        <a:rPr lang="en-US" sz="1600" b="0" dirty="0">
                          <a:solidFill>
                            <a:schemeClr val="tx1"/>
                          </a:solidFill>
                        </a:rPr>
                        <a:t>31%</a:t>
                      </a:r>
                    </a:p>
                  </a:txBody>
                  <a:tcPr anchor="ctr">
                    <a:lnL w="12700" cap="flat" cmpd="sng" algn="ctr">
                      <a:noFill/>
                      <a:prstDash val="solid"/>
                      <a:round/>
                      <a:headEnd type="none" w="med" len="med"/>
                      <a:tailEnd type="none" w="med" len="med"/>
                    </a:lnL>
                    <a:lnT w="12700" cap="flat" cmpd="sng" algn="ctr">
                      <a:solidFill>
                        <a:schemeClr val="bg1"/>
                      </a:solidFill>
                      <a:prstDash val="solid"/>
                      <a:round/>
                      <a:headEnd type="none" w="med" len="med"/>
                      <a:tailEnd type="none" w="med" len="med"/>
                    </a:lnT>
                    <a:solidFill>
                      <a:schemeClr val="accent5"/>
                    </a:solidFill>
                  </a:tcPr>
                </a:tc>
                <a:extLst>
                  <a:ext uri="{0D108BD9-81ED-4DB2-BD59-A6C34878D82A}">
                    <a16:rowId xmlns:a16="http://schemas.microsoft.com/office/drawing/2014/main" val="1350890844"/>
                  </a:ext>
                </a:extLst>
              </a:tr>
            </a:tbl>
          </a:graphicData>
        </a:graphic>
      </p:graphicFrame>
      <p:sp>
        <p:nvSpPr>
          <p:cNvPr id="13" name="TextBox 12">
            <a:extLst>
              <a:ext uri="{FF2B5EF4-FFF2-40B4-BE49-F238E27FC236}">
                <a16:creationId xmlns:a16="http://schemas.microsoft.com/office/drawing/2014/main" id="{4DB2F6EA-AB0D-7A45-B520-80856192CFD2}"/>
              </a:ext>
            </a:extLst>
          </p:cNvPr>
          <p:cNvSpPr txBox="1"/>
          <p:nvPr/>
        </p:nvSpPr>
        <p:spPr>
          <a:xfrm>
            <a:off x="800100" y="4544599"/>
            <a:ext cx="3851502" cy="246221"/>
          </a:xfrm>
          <a:prstGeom prst="rect">
            <a:avLst/>
          </a:prstGeom>
          <a:noFill/>
        </p:spPr>
        <p:txBody>
          <a:bodyPr wrap="square" lIns="0" tIns="0" rIns="0" bIns="0" rtlCol="0">
            <a:spAutoFit/>
          </a:bodyPr>
          <a:lstStyle/>
          <a:p>
            <a:pPr>
              <a:spcAft>
                <a:spcPts val="300"/>
              </a:spcAft>
              <a:buClr>
                <a:schemeClr val="accent2"/>
              </a:buClr>
            </a:pPr>
            <a:r>
              <a:rPr lang="en-US" sz="1600" dirty="0">
                <a:solidFill>
                  <a:schemeClr val="accent1"/>
                </a:solidFill>
              </a:rPr>
              <a:t>Contributing Enough?—by Ethnicity</a:t>
            </a:r>
            <a:endParaRPr lang="en-US" sz="1600" dirty="0">
              <a:solidFill>
                <a:schemeClr val="tx2"/>
              </a:solidFill>
            </a:endParaRPr>
          </a:p>
        </p:txBody>
      </p:sp>
      <p:grpSp>
        <p:nvGrpSpPr>
          <p:cNvPr id="19" name="Group 18">
            <a:extLst>
              <a:ext uri="{FF2B5EF4-FFF2-40B4-BE49-F238E27FC236}">
                <a16:creationId xmlns:a16="http://schemas.microsoft.com/office/drawing/2014/main" id="{50344704-DE72-882B-3C05-1F33C81F29AC}"/>
              </a:ext>
            </a:extLst>
          </p:cNvPr>
          <p:cNvGrpSpPr/>
          <p:nvPr/>
        </p:nvGrpSpPr>
        <p:grpSpPr>
          <a:xfrm>
            <a:off x="1278126" y="3685360"/>
            <a:ext cx="4343400" cy="246221"/>
            <a:chOff x="2320724" y="4032205"/>
            <a:chExt cx="3889093" cy="246221"/>
          </a:xfrm>
        </p:grpSpPr>
        <p:sp>
          <p:nvSpPr>
            <p:cNvPr id="3" name="TextBox 2">
              <a:extLst>
                <a:ext uri="{FF2B5EF4-FFF2-40B4-BE49-F238E27FC236}">
                  <a16:creationId xmlns:a16="http://schemas.microsoft.com/office/drawing/2014/main" id="{BD512F3D-88C1-3E42-3A12-1415356F9920}"/>
                </a:ext>
              </a:extLst>
            </p:cNvPr>
            <p:cNvSpPr txBox="1"/>
            <p:nvPr/>
          </p:nvSpPr>
          <p:spPr>
            <a:xfrm>
              <a:off x="2320724"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2015</a:t>
              </a:r>
            </a:p>
          </p:txBody>
        </p:sp>
        <p:sp>
          <p:nvSpPr>
            <p:cNvPr id="4" name="TextBox 3">
              <a:extLst>
                <a:ext uri="{FF2B5EF4-FFF2-40B4-BE49-F238E27FC236}">
                  <a16:creationId xmlns:a16="http://schemas.microsoft.com/office/drawing/2014/main" id="{40F1AA6E-E8F1-49CF-3664-AEC3382FB199}"/>
                </a:ext>
              </a:extLst>
            </p:cNvPr>
            <p:cNvSpPr txBox="1"/>
            <p:nvPr/>
          </p:nvSpPr>
          <p:spPr>
            <a:xfrm>
              <a:off x="3102015"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2017</a:t>
              </a:r>
            </a:p>
          </p:txBody>
        </p:sp>
        <p:sp>
          <p:nvSpPr>
            <p:cNvPr id="6" name="TextBox 5">
              <a:extLst>
                <a:ext uri="{FF2B5EF4-FFF2-40B4-BE49-F238E27FC236}">
                  <a16:creationId xmlns:a16="http://schemas.microsoft.com/office/drawing/2014/main" id="{FF0D8D87-CA00-0C24-EF82-B0E4333E16C8}"/>
                </a:ext>
              </a:extLst>
            </p:cNvPr>
            <p:cNvSpPr txBox="1"/>
            <p:nvPr/>
          </p:nvSpPr>
          <p:spPr>
            <a:xfrm>
              <a:off x="3871731"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2018</a:t>
              </a:r>
            </a:p>
          </p:txBody>
        </p:sp>
        <p:sp>
          <p:nvSpPr>
            <p:cNvPr id="7" name="TextBox 6">
              <a:extLst>
                <a:ext uri="{FF2B5EF4-FFF2-40B4-BE49-F238E27FC236}">
                  <a16:creationId xmlns:a16="http://schemas.microsoft.com/office/drawing/2014/main" id="{14914C1F-19AA-7087-555B-7634C5A7CFC2}"/>
                </a:ext>
              </a:extLst>
            </p:cNvPr>
            <p:cNvSpPr txBox="1"/>
            <p:nvPr/>
          </p:nvSpPr>
          <p:spPr>
            <a:xfrm>
              <a:off x="4653022"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2019</a:t>
              </a:r>
            </a:p>
          </p:txBody>
        </p:sp>
        <p:sp>
          <p:nvSpPr>
            <p:cNvPr id="10" name="TextBox 9">
              <a:extLst>
                <a:ext uri="{FF2B5EF4-FFF2-40B4-BE49-F238E27FC236}">
                  <a16:creationId xmlns:a16="http://schemas.microsoft.com/office/drawing/2014/main" id="{05E5038F-2548-192C-4B26-A41320C33741}"/>
                </a:ext>
              </a:extLst>
            </p:cNvPr>
            <p:cNvSpPr txBox="1"/>
            <p:nvPr/>
          </p:nvSpPr>
          <p:spPr>
            <a:xfrm>
              <a:off x="5428526"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2020</a:t>
              </a:r>
            </a:p>
          </p:txBody>
        </p:sp>
      </p:grpSp>
      <p:grpSp>
        <p:nvGrpSpPr>
          <p:cNvPr id="20" name="Group 19">
            <a:extLst>
              <a:ext uri="{FF2B5EF4-FFF2-40B4-BE49-F238E27FC236}">
                <a16:creationId xmlns:a16="http://schemas.microsoft.com/office/drawing/2014/main" id="{B567EFAA-1034-17AE-A652-F1D356B10B22}"/>
              </a:ext>
            </a:extLst>
          </p:cNvPr>
          <p:cNvGrpSpPr/>
          <p:nvPr/>
        </p:nvGrpSpPr>
        <p:grpSpPr>
          <a:xfrm>
            <a:off x="6573333" y="3685360"/>
            <a:ext cx="4343400" cy="246221"/>
            <a:chOff x="2320724" y="4032205"/>
            <a:chExt cx="3889093" cy="246221"/>
          </a:xfrm>
        </p:grpSpPr>
        <p:sp>
          <p:nvSpPr>
            <p:cNvPr id="21" name="TextBox 20">
              <a:extLst>
                <a:ext uri="{FF2B5EF4-FFF2-40B4-BE49-F238E27FC236}">
                  <a16:creationId xmlns:a16="http://schemas.microsoft.com/office/drawing/2014/main" id="{3D1EBA89-8B01-C3A1-AA5D-1D11C34A1047}"/>
                </a:ext>
              </a:extLst>
            </p:cNvPr>
            <p:cNvSpPr txBox="1"/>
            <p:nvPr/>
          </p:nvSpPr>
          <p:spPr>
            <a:xfrm>
              <a:off x="2320724"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2015</a:t>
              </a:r>
            </a:p>
          </p:txBody>
        </p:sp>
        <p:sp>
          <p:nvSpPr>
            <p:cNvPr id="22" name="TextBox 21">
              <a:extLst>
                <a:ext uri="{FF2B5EF4-FFF2-40B4-BE49-F238E27FC236}">
                  <a16:creationId xmlns:a16="http://schemas.microsoft.com/office/drawing/2014/main" id="{243F26F3-8098-7C99-2B35-D2088BDB5016}"/>
                </a:ext>
              </a:extLst>
            </p:cNvPr>
            <p:cNvSpPr txBox="1"/>
            <p:nvPr/>
          </p:nvSpPr>
          <p:spPr>
            <a:xfrm>
              <a:off x="3102015"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2017</a:t>
              </a:r>
            </a:p>
          </p:txBody>
        </p:sp>
        <p:sp>
          <p:nvSpPr>
            <p:cNvPr id="23" name="TextBox 22">
              <a:extLst>
                <a:ext uri="{FF2B5EF4-FFF2-40B4-BE49-F238E27FC236}">
                  <a16:creationId xmlns:a16="http://schemas.microsoft.com/office/drawing/2014/main" id="{55D69678-AC6E-0C17-7A5D-231F02EF8DD5}"/>
                </a:ext>
              </a:extLst>
            </p:cNvPr>
            <p:cNvSpPr txBox="1"/>
            <p:nvPr/>
          </p:nvSpPr>
          <p:spPr>
            <a:xfrm>
              <a:off x="3871731"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2018</a:t>
              </a:r>
            </a:p>
          </p:txBody>
        </p:sp>
        <p:sp>
          <p:nvSpPr>
            <p:cNvPr id="24" name="TextBox 23">
              <a:extLst>
                <a:ext uri="{FF2B5EF4-FFF2-40B4-BE49-F238E27FC236}">
                  <a16:creationId xmlns:a16="http://schemas.microsoft.com/office/drawing/2014/main" id="{79512829-5FAA-0106-CD70-2B957829612C}"/>
                </a:ext>
              </a:extLst>
            </p:cNvPr>
            <p:cNvSpPr txBox="1"/>
            <p:nvPr/>
          </p:nvSpPr>
          <p:spPr>
            <a:xfrm>
              <a:off x="4653022"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2019</a:t>
              </a:r>
            </a:p>
          </p:txBody>
        </p:sp>
        <p:sp>
          <p:nvSpPr>
            <p:cNvPr id="25" name="TextBox 24">
              <a:extLst>
                <a:ext uri="{FF2B5EF4-FFF2-40B4-BE49-F238E27FC236}">
                  <a16:creationId xmlns:a16="http://schemas.microsoft.com/office/drawing/2014/main" id="{538250CA-C438-18E6-4C17-5B11F946BD5B}"/>
                </a:ext>
              </a:extLst>
            </p:cNvPr>
            <p:cNvSpPr txBox="1"/>
            <p:nvPr/>
          </p:nvSpPr>
          <p:spPr>
            <a:xfrm>
              <a:off x="5428526" y="4032205"/>
              <a:ext cx="781291" cy="246221"/>
            </a:xfrm>
            <a:prstGeom prst="rect">
              <a:avLst/>
            </a:prstGeom>
            <a:noFill/>
          </p:spPr>
          <p:txBody>
            <a:bodyPr wrap="square" lIns="0" tIns="0" rIns="0" bIns="0" rtlCol="0">
              <a:spAutoFit/>
            </a:bodyPr>
            <a:lstStyle/>
            <a:p>
              <a:pPr algn="ctr">
                <a:spcAft>
                  <a:spcPts val="1000"/>
                </a:spcAft>
                <a:buClr>
                  <a:schemeClr val="accent2"/>
                </a:buClr>
              </a:pPr>
              <a:r>
                <a:rPr lang="en-US" sz="1600" dirty="0">
                  <a:solidFill>
                    <a:schemeClr val="bg1"/>
                  </a:solidFill>
                </a:rPr>
                <a:t>2020</a:t>
              </a:r>
            </a:p>
          </p:txBody>
        </p:sp>
      </p:grpSp>
    </p:spTree>
    <p:extLst>
      <p:ext uri="{BB962C8B-B14F-4D97-AF65-F5344CB8AC3E}">
        <p14:creationId xmlns:p14="http://schemas.microsoft.com/office/powerpoint/2010/main" val="2877011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a:extLst>
              <a:ext uri="{FF2B5EF4-FFF2-40B4-BE49-F238E27FC236}">
                <a16:creationId xmlns:a16="http://schemas.microsoft.com/office/drawing/2014/main" id="{947A390A-CD7B-859C-E418-30FB2D52C375}"/>
              </a:ext>
            </a:extLst>
          </p:cNvPr>
          <p:cNvPicPr>
            <a:picLocks noGrp="1"/>
          </p:cNvPicPr>
          <p:nvPr>
            <p:ph idx="1"/>
          </p:nvPr>
        </p:nvPicPr>
        <p:blipFill>
          <a:blip r:embed="rId3">
            <a:extLst>
              <a:ext uri="{28A0092B-C50C-407E-A947-70E740481C1C}">
                <a14:useLocalDpi xmlns:a14="http://schemas.microsoft.com/office/drawing/2010/main" val="0"/>
              </a:ext>
            </a:extLst>
          </a:blip>
          <a:srcRect l="720" r="720"/>
          <a:stretch/>
        </p:blipFill>
        <p:spPr bwMode="auto">
          <a:xfrm>
            <a:off x="800100" y="1829583"/>
            <a:ext cx="10591800" cy="4391099"/>
          </a:xfrm>
          <a:noFill/>
          <a:ln>
            <a:noFill/>
          </a:ln>
        </p:spPr>
      </p:pic>
      <p:sp>
        <p:nvSpPr>
          <p:cNvPr id="4" name="Text Placeholder 3">
            <a:extLst>
              <a:ext uri="{FF2B5EF4-FFF2-40B4-BE49-F238E27FC236}">
                <a16:creationId xmlns:a16="http://schemas.microsoft.com/office/drawing/2014/main" id="{A1807D43-C6A0-4A56-8B70-90701EBD9B5E}"/>
              </a:ext>
            </a:extLst>
          </p:cNvPr>
          <p:cNvSpPr>
            <a:spLocks noGrp="1"/>
          </p:cNvSpPr>
          <p:nvPr>
            <p:ph type="body" sz="quarter" idx="15"/>
          </p:nvPr>
        </p:nvSpPr>
        <p:spPr>
          <a:xfrm>
            <a:off x="800100" y="1371601"/>
            <a:ext cx="10591800" cy="409575"/>
          </a:xfrm>
        </p:spPr>
        <p:txBody>
          <a:bodyPr/>
          <a:lstStyle/>
          <a:p>
            <a:r>
              <a:rPr lang="en-GB" dirty="0"/>
              <a:t>Median Wealth for Black and White Households, 1989-2019</a:t>
            </a:r>
            <a:endParaRPr lang="en-US" dirty="0"/>
          </a:p>
        </p:txBody>
      </p:sp>
      <p:sp>
        <p:nvSpPr>
          <p:cNvPr id="2" name="Title 1">
            <a:extLst>
              <a:ext uri="{FF2B5EF4-FFF2-40B4-BE49-F238E27FC236}">
                <a16:creationId xmlns:a16="http://schemas.microsoft.com/office/drawing/2014/main" id="{31E292D1-FBD8-44BC-B6A2-AED2E4A5EE7B}"/>
              </a:ext>
            </a:extLst>
          </p:cNvPr>
          <p:cNvSpPr>
            <a:spLocks noGrp="1"/>
          </p:cNvSpPr>
          <p:nvPr>
            <p:ph type="title"/>
          </p:nvPr>
        </p:nvSpPr>
        <p:spPr>
          <a:xfrm>
            <a:off x="800293" y="298186"/>
            <a:ext cx="10597768" cy="741915"/>
          </a:xfrm>
        </p:spPr>
        <p:txBody>
          <a:bodyPr anchor="t"/>
          <a:lstStyle/>
          <a:p>
            <a:r>
              <a:rPr lang="en-US" dirty="0"/>
              <a:t>But There Is a Significant Difference in Net Worth Regardless of Income </a:t>
            </a:r>
          </a:p>
        </p:txBody>
      </p:sp>
      <p:sp>
        <p:nvSpPr>
          <p:cNvPr id="16" name="Text Placeholder 15">
            <a:extLst>
              <a:ext uri="{FF2B5EF4-FFF2-40B4-BE49-F238E27FC236}">
                <a16:creationId xmlns:a16="http://schemas.microsoft.com/office/drawing/2014/main" id="{D95A641A-177F-BCDB-2E38-45214E8E8F94}"/>
              </a:ext>
            </a:extLst>
          </p:cNvPr>
          <p:cNvSpPr>
            <a:spLocks noGrp="1"/>
          </p:cNvSpPr>
          <p:nvPr>
            <p:ph type="body" sz="quarter" idx="20"/>
          </p:nvPr>
        </p:nvSpPr>
        <p:spPr/>
        <p:txBody>
          <a:bodyPr/>
          <a:lstStyle/>
          <a:p>
            <a:r>
              <a:rPr lang="en-GB" dirty="0"/>
              <a:t>Source: Survey of Consumer Finances 1989-2019. </a:t>
            </a:r>
          </a:p>
          <a:p>
            <a:r>
              <a:rPr lang="en-GB" dirty="0"/>
              <a:t>Note: Wealth refers to the differences between assets and debt for a household head. Race is that of the survey respondent.</a:t>
            </a:r>
          </a:p>
        </p:txBody>
      </p:sp>
    </p:spTree>
    <p:extLst>
      <p:ext uri="{BB962C8B-B14F-4D97-AF65-F5344CB8AC3E}">
        <p14:creationId xmlns:p14="http://schemas.microsoft.com/office/powerpoint/2010/main" val="1870734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3A49E0B-6C4D-E945-BA7A-EE37D9B03E32}"/>
              </a:ext>
            </a:extLst>
          </p:cNvPr>
          <p:cNvSpPr>
            <a:spLocks noGrp="1"/>
          </p:cNvSpPr>
          <p:nvPr>
            <p:ph idx="1"/>
          </p:nvPr>
        </p:nvSpPr>
        <p:spPr>
          <a:xfrm>
            <a:off x="800099" y="1928516"/>
            <a:ext cx="3321008" cy="3321008"/>
          </a:xfrm>
        </p:spPr>
        <p:txBody>
          <a:bodyPr lIns="457200" tIns="914400" rIns="91440" anchor="t"/>
          <a:lstStyle/>
          <a:p>
            <a:pPr lvl="0" defTabSz="1088473">
              <a:lnSpc>
                <a:spcPct val="95000"/>
              </a:lnSpc>
              <a:spcBef>
                <a:spcPts val="0"/>
              </a:spcBef>
              <a:spcAft>
                <a:spcPts val="1191"/>
              </a:spcAft>
              <a:buClr>
                <a:srgbClr val="05C3DE"/>
              </a:buClr>
            </a:pPr>
            <a:r>
              <a:rPr lang="en-US" sz="3000" b="1" dirty="0"/>
              <a:t>What matters to Latinx investors? </a:t>
            </a:r>
          </a:p>
        </p:txBody>
      </p:sp>
      <p:sp>
        <p:nvSpPr>
          <p:cNvPr id="5" name="Content Placeholder 4">
            <a:extLst>
              <a:ext uri="{FF2B5EF4-FFF2-40B4-BE49-F238E27FC236}">
                <a16:creationId xmlns:a16="http://schemas.microsoft.com/office/drawing/2014/main" id="{8A8CC791-7273-AA40-A6E1-F21E4DF29BEE}"/>
              </a:ext>
            </a:extLst>
          </p:cNvPr>
          <p:cNvSpPr>
            <a:spLocks noGrp="1"/>
          </p:cNvSpPr>
          <p:nvPr>
            <p:ph idx="20"/>
          </p:nvPr>
        </p:nvSpPr>
        <p:spPr>
          <a:xfrm>
            <a:off x="4435496" y="1928516"/>
            <a:ext cx="3321008" cy="3321008"/>
          </a:xfrm>
        </p:spPr>
        <p:txBody>
          <a:bodyPr lIns="457200" tIns="914400" rIns="91440" anchor="t"/>
          <a:lstStyle/>
          <a:p>
            <a:pPr lvl="0" defTabSz="1088473">
              <a:lnSpc>
                <a:spcPct val="95000"/>
              </a:lnSpc>
              <a:spcBef>
                <a:spcPts val="0"/>
              </a:spcBef>
              <a:spcAft>
                <a:spcPts val="1191"/>
              </a:spcAft>
              <a:buClr>
                <a:srgbClr val="05C3DE"/>
              </a:buClr>
            </a:pPr>
            <a:r>
              <a:rPr lang="en-US" sz="3000" b="1" dirty="0"/>
              <a:t>How do successful families talk about money? </a:t>
            </a:r>
          </a:p>
        </p:txBody>
      </p:sp>
      <p:sp>
        <p:nvSpPr>
          <p:cNvPr id="10" name="Content Placeholder 9">
            <a:extLst>
              <a:ext uri="{FF2B5EF4-FFF2-40B4-BE49-F238E27FC236}">
                <a16:creationId xmlns:a16="http://schemas.microsoft.com/office/drawing/2014/main" id="{BFF19E5B-2677-1C40-A487-E5404B92FCA0}"/>
              </a:ext>
            </a:extLst>
          </p:cNvPr>
          <p:cNvSpPr>
            <a:spLocks noGrp="1"/>
          </p:cNvSpPr>
          <p:nvPr>
            <p:ph idx="21"/>
          </p:nvPr>
        </p:nvSpPr>
        <p:spPr>
          <a:xfrm>
            <a:off x="8070892" y="1928516"/>
            <a:ext cx="3321008" cy="3321008"/>
          </a:xfrm>
        </p:spPr>
        <p:txBody>
          <a:bodyPr lIns="457200" tIns="914400" rIns="91440" anchor="t"/>
          <a:lstStyle/>
          <a:p>
            <a:pPr lvl="0" defTabSz="1088473">
              <a:lnSpc>
                <a:spcPct val="95000"/>
              </a:lnSpc>
              <a:spcBef>
                <a:spcPts val="0"/>
              </a:spcBef>
              <a:spcAft>
                <a:spcPts val="1191"/>
              </a:spcAft>
              <a:buClr>
                <a:srgbClr val="05C3DE"/>
              </a:buClr>
            </a:pPr>
            <a:r>
              <a:rPr lang="en-US" sz="3000" b="1" dirty="0"/>
              <a:t>How your financial professional </a:t>
            </a:r>
            <a:br>
              <a:rPr lang="en-US" sz="3000" b="1" dirty="0"/>
            </a:br>
            <a:r>
              <a:rPr lang="en-US" sz="3000" b="1" dirty="0"/>
              <a:t>can help. </a:t>
            </a:r>
          </a:p>
        </p:txBody>
      </p:sp>
      <p:sp>
        <p:nvSpPr>
          <p:cNvPr id="9" name="Title 8"/>
          <p:cNvSpPr>
            <a:spLocks noGrp="1"/>
          </p:cNvSpPr>
          <p:nvPr>
            <p:ph type="title"/>
          </p:nvPr>
        </p:nvSpPr>
        <p:spPr/>
        <p:txBody>
          <a:bodyPr/>
          <a:lstStyle/>
          <a:p>
            <a:r>
              <a:rPr lang="en-US" dirty="0"/>
              <a:t>Agenda</a:t>
            </a:r>
          </a:p>
        </p:txBody>
      </p:sp>
      <p:sp>
        <p:nvSpPr>
          <p:cNvPr id="13" name="Rectangle 12">
            <a:extLst>
              <a:ext uri="{FF2B5EF4-FFF2-40B4-BE49-F238E27FC236}">
                <a16:creationId xmlns:a16="http://schemas.microsoft.com/office/drawing/2014/main" id="{02074D93-8C77-43AC-8BCA-9199FD33EF40}"/>
              </a:ext>
            </a:extLst>
          </p:cNvPr>
          <p:cNvSpPr>
            <a:spLocks noChangeAspect="1"/>
          </p:cNvSpPr>
          <p:nvPr/>
        </p:nvSpPr>
        <p:spPr>
          <a:xfrm>
            <a:off x="800099" y="1928516"/>
            <a:ext cx="549897"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2" tIns="108852" rIns="108852" bIns="108852" rtlCol="0" anchor="ctr">
            <a:noAutofit/>
          </a:bodyPr>
          <a:lstStyle/>
          <a:p>
            <a:pPr algn="ctr"/>
            <a:r>
              <a:rPr lang="en-US" sz="2800" dirty="0">
                <a:solidFill>
                  <a:srgbClr val="002F48"/>
                </a:solidFill>
                <a:latin typeface="+mj-lt"/>
              </a:rPr>
              <a:t>1</a:t>
            </a:r>
          </a:p>
        </p:txBody>
      </p:sp>
      <p:sp>
        <p:nvSpPr>
          <p:cNvPr id="14" name="Rectangle 13">
            <a:extLst>
              <a:ext uri="{FF2B5EF4-FFF2-40B4-BE49-F238E27FC236}">
                <a16:creationId xmlns:a16="http://schemas.microsoft.com/office/drawing/2014/main" id="{BEEAC7CC-4EF6-440E-A9C1-A44E4E5EDEA1}"/>
              </a:ext>
            </a:extLst>
          </p:cNvPr>
          <p:cNvSpPr>
            <a:spLocks noChangeAspect="1"/>
          </p:cNvSpPr>
          <p:nvPr/>
        </p:nvSpPr>
        <p:spPr>
          <a:xfrm>
            <a:off x="4435496" y="1928516"/>
            <a:ext cx="549897"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2" tIns="108852" rIns="108852" bIns="108852" rtlCol="0" anchor="ctr">
            <a:noAutofit/>
          </a:bodyPr>
          <a:lstStyle/>
          <a:p>
            <a:pPr algn="ctr"/>
            <a:r>
              <a:rPr lang="en-US" sz="2800" dirty="0">
                <a:solidFill>
                  <a:srgbClr val="002F48"/>
                </a:solidFill>
                <a:latin typeface="+mj-lt"/>
              </a:rPr>
              <a:t>2</a:t>
            </a:r>
          </a:p>
        </p:txBody>
      </p:sp>
      <p:sp>
        <p:nvSpPr>
          <p:cNvPr id="15" name="Rectangle 14">
            <a:extLst>
              <a:ext uri="{FF2B5EF4-FFF2-40B4-BE49-F238E27FC236}">
                <a16:creationId xmlns:a16="http://schemas.microsoft.com/office/drawing/2014/main" id="{AEACAE4D-B78D-4575-9FB3-9A278D50A955}"/>
              </a:ext>
            </a:extLst>
          </p:cNvPr>
          <p:cNvSpPr>
            <a:spLocks noChangeAspect="1"/>
          </p:cNvSpPr>
          <p:nvPr/>
        </p:nvSpPr>
        <p:spPr>
          <a:xfrm>
            <a:off x="8070892" y="1928516"/>
            <a:ext cx="549897"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2" tIns="108852" rIns="108852" bIns="108852" rtlCol="0" anchor="ctr">
            <a:noAutofit/>
          </a:bodyPr>
          <a:lstStyle/>
          <a:p>
            <a:pPr algn="ctr"/>
            <a:r>
              <a:rPr lang="en-US" sz="2800" dirty="0">
                <a:solidFill>
                  <a:srgbClr val="002F48"/>
                </a:solidFill>
                <a:latin typeface="+mj-lt"/>
              </a:rPr>
              <a:t>3</a:t>
            </a:r>
          </a:p>
        </p:txBody>
      </p:sp>
    </p:spTree>
    <p:extLst>
      <p:ext uri="{BB962C8B-B14F-4D97-AF65-F5344CB8AC3E}">
        <p14:creationId xmlns:p14="http://schemas.microsoft.com/office/powerpoint/2010/main" val="88826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p:txBody>
          <a:bodyPr/>
          <a:lstStyle/>
          <a:p>
            <a:r>
              <a:rPr lang="en-US" dirty="0"/>
              <a:t>LATINX Wealth: </a:t>
            </a:r>
            <a:r>
              <a:rPr lang="en-US" dirty="0">
                <a:solidFill>
                  <a:schemeClr val="accent2"/>
                </a:solidFill>
              </a:rPr>
              <a:t>By The Numbers</a:t>
            </a:r>
          </a:p>
        </p:txBody>
      </p:sp>
    </p:spTree>
    <p:extLst>
      <p:ext uri="{BB962C8B-B14F-4D97-AF65-F5344CB8AC3E}">
        <p14:creationId xmlns:p14="http://schemas.microsoft.com/office/powerpoint/2010/main" val="3355305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emplate widescreen master">
  <a:themeElements>
    <a:clrScheme name="Custom 2021">
      <a:dk1>
        <a:srgbClr val="000000"/>
      </a:dk1>
      <a:lt1>
        <a:srgbClr val="FFFFFF"/>
      </a:lt1>
      <a:dk2>
        <a:srgbClr val="3B4B59"/>
      </a:dk2>
      <a:lt2>
        <a:srgbClr val="F3F5F6"/>
      </a:lt2>
      <a:accent1>
        <a:srgbClr val="054C70"/>
      </a:accent1>
      <a:accent2>
        <a:srgbClr val="05C3DE"/>
      </a:accent2>
      <a:accent3>
        <a:srgbClr val="3B4B59"/>
      </a:accent3>
      <a:accent4>
        <a:srgbClr val="A8AFB5"/>
      </a:accent4>
      <a:accent5>
        <a:srgbClr val="D8D8D8"/>
      </a:accent5>
      <a:accent6>
        <a:srgbClr val="F3F5F6"/>
      </a:accent6>
      <a:hlink>
        <a:srgbClr val="086EA1"/>
      </a:hlink>
      <a:folHlink>
        <a:srgbClr val="A8AFB5"/>
      </a:folHlink>
    </a:clrScheme>
    <a:fontScheme name="Essential">
      <a:majorFont>
        <a:latin typeface="Arial Black"/>
        <a:ea typeface=""/>
        <a:cs typeface=""/>
        <a:font script="Jpan" typeface="ÃƒÆ’Ã‚Â¯Ãƒâ€šÃ‚Â¼Ãƒâ€šÃ‚Â­ÃƒÆ’Ã‚Â¯Ãƒâ€šÃ‚Â¼Ãƒâ€šÃ‚Â³ ÃƒÆ’Ã‚Â¯Ãƒâ€šÃ‚Â¼Ãƒâ€šÃ‚Â°ÃƒÆ’Ã‚Â£ÃƒÂ¢Ã¢â€šÂ¬Ã…Â¡Ãƒâ€šÃ‚Â´ÃƒÆ’Ã‚Â£ÃƒÂ¢Ã¢â€šÂ¬Ã…Â¡Ãƒâ€šÃ‚Â·ÃƒÆ’Ã‚Â£Ãƒâ€ Ã¢â‚¬â„¢Ãƒâ€ Ã¢â‚¬â„¢ÃƒÆ’Ã‚Â£ÃƒÂ¢Ã¢â€šÂ¬Ã…Â¡Ãƒâ€šÃ‚Â¯"/>
        <a:font script="Hang" typeface="HYÃƒÆ’Ã‚ÂªÃƒâ€šÃ‚Â²Ãƒâ€šÃ‚Â¬ÃƒÆ’Ã‚ÂªÃƒâ€šÃ‚Â³Ãƒâ€šÃ‚Â ÃƒÆ’Ã‚Â«ÃƒÂ¢Ã¢â€šÂ¬Ã‚ÂÃƒÂ¢Ã¢â€šÂ¬Ã‚Â¢"/>
        <a:font script="Hans" typeface="ÃƒÆ’Ã‚Â¥Ãƒâ€šÃ‚Â¾Ãƒâ€šÃ‚Â®ÃƒÆ’Ã‚Â¨Ãƒâ€šÃ‚Â½Ãƒâ€šÃ‚Â¯ÃƒÆ’Ã‚Â©ÃƒÂ¢Ã¢â€šÂ¬Ã‚ÂºÃƒÂ¢Ã¢â€šÂ¬Ã‚Â¦ÃƒÆ’Ã‚Â©Ãƒâ€šÃ‚Â»ÃƒÂ¢Ã¢â€šÂ¬Ã‹Å“"/>
        <a:font script="Hant" typeface="ÃƒÆ’Ã‚Â¥Ãƒâ€šÃ‚Â¾Ãƒâ€šÃ‚Â®ÃƒÆ’Ã‚Â¨Ãƒâ€šÃ‚Â»Ãƒâ€¦Ã‚Â¸ÃƒÆ’Ã‚Â¦Ãƒâ€šÃ‚Â­Ãƒâ€šÃ‚Â£ÃƒÆ’Ã‚Â©Ãƒâ€šÃ‚Â»ÃƒÂ¢Ã¢â€šÂ¬Ã‹Å“ÃƒÆ’Ã‚Â©Ãƒâ€šÃ‚Â«ÃƒÂ¢Ã¢â€šÂ¬Ã‚Â"/>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ÃƒÆ’Ã‚Â¯Ãƒâ€šÃ‚Â¼Ãƒâ€šÃ‚Â­ÃƒÆ’Ã‚Â¯Ãƒâ€šÃ‚Â¼Ãƒâ€šÃ‚Â³ ÃƒÆ’Ã‚Â¯Ãƒâ€šÃ‚Â¼Ãƒâ€šÃ‚Â°ÃƒÆ’Ã‚Â£ÃƒÂ¢Ã¢â€šÂ¬Ã…Â¡Ãƒâ€šÃ‚Â´ÃƒÆ’Ã‚Â£ÃƒÂ¢Ã¢â€šÂ¬Ã…Â¡Ãƒâ€šÃ‚Â·ÃƒÆ’Ã‚Â£Ãƒâ€ Ã¢â‚¬â„¢Ãƒâ€ Ã¢â‚¬â„¢ÃƒÆ’Ã‚Â£ÃƒÂ¢Ã¢â€šÂ¬Ã…Â¡Ãƒâ€šÃ‚Â¯"/>
        <a:font script="Hang" typeface="ÃƒÆ’Ã‚Â«Ãƒâ€šÃ‚ÂÃƒÂ¢Ã¢â€šÂ¬Ã‚Â¹ÃƒÆ’Ã‚Â¬ÃƒÂ¢Ã¢â€šÂ¬Ã‚ÂºÃƒÂ¢Ã¢â‚¬Å¡Ã‚Â¬"/>
        <a:font script="Hans" typeface="ÃƒÆ’Ã‚Â©Ãƒâ€šÃ‚Â»ÃƒÂ¢Ã¢â€šÂ¬Ã‹Å“ÃƒÆ’Ã‚Â¤Ãƒâ€šÃ‚Â½ÃƒÂ¢Ã¢â€šÂ¬Ã…â€œ"/>
        <a:font script="Hant" typeface="ÃƒÆ’Ã‚Â¥Ãƒâ€šÃ‚Â¾Ãƒâ€šÃ‚Â®ÃƒÆ’Ã‚Â¨Ãƒâ€šÃ‚Â»Ãƒâ€¦Ã‚Â¸ÃƒÆ’Ã‚Â¦Ãƒâ€šÃ‚Â­Ãƒâ€šÃ‚Â£ÃƒÆ’Ã‚Â©Ãƒâ€šÃ‚Â»ÃƒÂ¢Ã¢â€šÂ¬Ã‹Å“ÃƒÆ’Ã‚Â©Ãƒâ€šÃ‚Â«ÃƒÂ¢Ã¢â€šÂ¬Ã‚Â"/>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spPr>
      <a:bodyPr tIns="91440" bIns="91440" rtlCol="0" anchor="t">
        <a:noAutofit/>
      </a:bodyPr>
      <a:lstStyle>
        <a:defPPr>
          <a:defRPr smtClean="0"/>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spcAft>
            <a:spcPts val="1000"/>
          </a:spcAft>
          <a:buClr>
            <a:schemeClr val="accent2"/>
          </a:buClr>
          <a:defRPr sz="2000" dirty="0"/>
        </a:defPPr>
      </a:lstStyle>
    </a:txDef>
  </a:objectDefaults>
  <a:extraClrSchemeLst/>
  <a:custClrLst>
    <a:custClr name="TRP Midnight Blue">
      <a:srgbClr val="002F48"/>
    </a:custClr>
    <a:custClr name="TRP Dark Blue">
      <a:srgbClr val="054C70"/>
    </a:custClr>
    <a:custClr name="TRP Bright Blue">
      <a:srgbClr val="05C3DE"/>
    </a:custClr>
    <a:custClr name="TRP Midnight Gray">
      <a:srgbClr val="1E2D39"/>
    </a:custClr>
    <a:custClr name="TRP Gray">
      <a:srgbClr val="253746"/>
    </a:custClr>
    <a:custClr name="TRP Gray 90%">
      <a:srgbClr val="3B4B59"/>
    </a:custClr>
    <a:custClr name="TRP Gray 40%">
      <a:srgbClr val="A8AFB5"/>
    </a:custClr>
    <a:custClr name="TRP Gray 5%">
      <a:srgbClr val="F4F5F6"/>
    </a:custClr>
    <a:custClr name="Charting Blue LTC 4">
      <a:srgbClr val="00608A"/>
    </a:custClr>
    <a:custClr name="Charting Blue LTC 1">
      <a:srgbClr val="0096D6"/>
    </a:custClr>
    <a:custClr name="Charting Teal LTC 4">
      <a:srgbClr val="166A54"/>
    </a:custClr>
    <a:custClr name="Charting Teal LTC 1">
      <a:srgbClr val="209D7D"/>
    </a:custClr>
    <a:custClr name="Charting Purple LTC 3">
      <a:srgbClr val="7749BC"/>
    </a:custClr>
    <a:custClr name="Charting Purple LTC 1">
      <a:srgbClr val="9E7DCF"/>
    </a:custClr>
    <a:custClr name="Charting Berry LTC 4">
      <a:srgbClr val="AE3260"/>
    </a:custClr>
    <a:custClr name="Charting Berry LTC 1">
      <a:srgbClr val="D36990"/>
    </a:custClr>
    <a:custClr name="Charting Orange LTC 3">
      <a:srgbClr val="926117"/>
    </a:custClr>
    <a:custClr name="Charting Orange LTC 1">
      <a:srgbClr val="BE7E1E"/>
    </a:custClr>
    <a:custClr name="Charting Gray LTC 3">
      <a:srgbClr val="7B8F9E"/>
    </a:custClr>
    <a:custClr name="Charting Gray LTC 1">
      <a:srgbClr val="596B78"/>
    </a:custClr>
    <a:custClr name="Functional Red">
      <a:srgbClr val="DD3636"/>
    </a:custClr>
    <a:custClr name="Functional Amber">
      <a:srgbClr val="FFAD00"/>
    </a:custClr>
    <a:custClr name="Functional Green">
      <a:srgbClr val="248647"/>
    </a:custClr>
  </a:custClrLst>
  <a:extLst>
    <a:ext uri="{05A4C25C-085E-4340-85A3-A5531E510DB2}">
      <thm15:themeFamily xmlns:thm15="http://schemas.microsoft.com/office/thememl/2012/main" name="TRP_Template_16-9_MASTER_R" id="{B16939C5-BB40-DD4D-9533-3E81EB0F8D05}" vid="{46F331C5-8CA8-C349-92B0-3825BAE024E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TRP april30">
    <a:dk1>
      <a:srgbClr val="000000"/>
    </a:dk1>
    <a:lt1>
      <a:srgbClr val="FFFFFF"/>
    </a:lt1>
    <a:dk2>
      <a:srgbClr val="4F4F4F"/>
    </a:dk2>
    <a:lt2>
      <a:srgbClr val="FFFFFF"/>
    </a:lt2>
    <a:accent1>
      <a:srgbClr val="00426A"/>
    </a:accent1>
    <a:accent2>
      <a:srgbClr val="05C3DE"/>
    </a:accent2>
    <a:accent3>
      <a:srgbClr val="4F4F4F"/>
    </a:accent3>
    <a:accent4>
      <a:srgbClr val="A7A7A7"/>
    </a:accent4>
    <a:accent5>
      <a:srgbClr val="D8D8D8"/>
    </a:accent5>
    <a:accent6>
      <a:srgbClr val="F4F4F4"/>
    </a:accent6>
    <a:hlink>
      <a:srgbClr val="05C3DE"/>
    </a:hlink>
    <a:folHlink>
      <a:srgbClr val="A7A7A7"/>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TRP april30">
    <a:dk1>
      <a:srgbClr val="000000"/>
    </a:dk1>
    <a:lt1>
      <a:srgbClr val="FFFFFF"/>
    </a:lt1>
    <a:dk2>
      <a:srgbClr val="4F4F4F"/>
    </a:dk2>
    <a:lt2>
      <a:srgbClr val="FFFFFF"/>
    </a:lt2>
    <a:accent1>
      <a:srgbClr val="00426A"/>
    </a:accent1>
    <a:accent2>
      <a:srgbClr val="05C3DE"/>
    </a:accent2>
    <a:accent3>
      <a:srgbClr val="4F4F4F"/>
    </a:accent3>
    <a:accent4>
      <a:srgbClr val="A7A7A7"/>
    </a:accent4>
    <a:accent5>
      <a:srgbClr val="D8D8D8"/>
    </a:accent5>
    <a:accent6>
      <a:srgbClr val="F4F4F4"/>
    </a:accent6>
    <a:hlink>
      <a:srgbClr val="05C3DE"/>
    </a:hlink>
    <a:folHlink>
      <a:srgbClr val="A7A7A7"/>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TRP april30">
    <a:dk1>
      <a:srgbClr val="000000"/>
    </a:dk1>
    <a:lt1>
      <a:srgbClr val="FFFFFF"/>
    </a:lt1>
    <a:dk2>
      <a:srgbClr val="4F4F4F"/>
    </a:dk2>
    <a:lt2>
      <a:srgbClr val="FFFFFF"/>
    </a:lt2>
    <a:accent1>
      <a:srgbClr val="00426A"/>
    </a:accent1>
    <a:accent2>
      <a:srgbClr val="05C3DE"/>
    </a:accent2>
    <a:accent3>
      <a:srgbClr val="4F4F4F"/>
    </a:accent3>
    <a:accent4>
      <a:srgbClr val="A7A7A7"/>
    </a:accent4>
    <a:accent5>
      <a:srgbClr val="D8D8D8"/>
    </a:accent5>
    <a:accent6>
      <a:srgbClr val="F4F4F4"/>
    </a:accent6>
    <a:hlink>
      <a:srgbClr val="05C3DE"/>
    </a:hlink>
    <a:folHlink>
      <a:srgbClr val="A7A7A7"/>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7715800684D8E408AA4A27AE35BCE26" ma:contentTypeVersion="12" ma:contentTypeDescription="Create a new document." ma:contentTypeScope="" ma:versionID="f36e687cf6168baff443fba308aac869">
  <xsd:schema xmlns:xsd="http://www.w3.org/2001/XMLSchema" xmlns:xs="http://www.w3.org/2001/XMLSchema" xmlns:p="http://schemas.microsoft.com/office/2006/metadata/properties" xmlns:ns2="d7bd0f70-3092-492c-a592-2c42b999e06e" xmlns:ns3="f185d904-8526-4a23-9cfe-19357e6280d2" targetNamespace="http://schemas.microsoft.com/office/2006/metadata/properties" ma:root="true" ma:fieldsID="6013e290dd02e685fb213337425c2aec" ns2:_="" ns3:_="">
    <xsd:import namespace="d7bd0f70-3092-492c-a592-2c42b999e06e"/>
    <xsd:import namespace="f185d904-8526-4a23-9cfe-19357e6280d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bd0f70-3092-492c-a592-2c42b999e06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185d904-8526-4a23-9cfe-19357e6280d2"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E88C745-4695-404D-8BD3-4C4DFA183B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7bd0f70-3092-492c-a592-2c42b999e06e"/>
    <ds:schemaRef ds:uri="f185d904-8526-4a23-9cfe-19357e6280d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3BA990D-E520-4237-ABB4-AA72D26F6D8A}">
  <ds:schemaRefs>
    <ds:schemaRef ds:uri="http://schemas.microsoft.com/sharepoint/v3/contenttype/forms"/>
  </ds:schemaRefs>
</ds:datastoreItem>
</file>

<file path=customXml/itemProps3.xml><?xml version="1.0" encoding="utf-8"?>
<ds:datastoreItem xmlns:ds="http://schemas.openxmlformats.org/officeDocument/2006/customXml" ds:itemID="{7C1F4162-ABD1-4D64-9A28-3B65EF2A322B}">
  <ds:schemaRefs>
    <ds:schemaRef ds:uri="http://purl.org/dc/dcmitype/"/>
    <ds:schemaRef ds:uri="http://schemas.microsoft.com/office/2006/documentManagement/types"/>
    <ds:schemaRef ds:uri="http://purl.org/dc/elements/1.1/"/>
    <ds:schemaRef ds:uri="http://schemas.microsoft.com/office/infopath/2007/PartnerControls"/>
    <ds:schemaRef ds:uri="http://purl.org/dc/terms/"/>
    <ds:schemaRef ds:uri="http://schemas.openxmlformats.org/package/2006/metadata/core-properties"/>
    <ds:schemaRef ds:uri="f185d904-8526-4a23-9cfe-19357e6280d2"/>
    <ds:schemaRef ds:uri="d7bd0f70-3092-492c-a592-2c42b999e06e"/>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TRP_Template_16-9_R</Template>
  <TotalTime>1426</TotalTime>
  <Words>9889</Words>
  <Application>Microsoft Office PowerPoint</Application>
  <PresentationFormat>Widescreen</PresentationFormat>
  <Paragraphs>910</Paragraphs>
  <Slides>41</Slides>
  <Notes>41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Arial Black</vt:lpstr>
      <vt:lpstr>Calibri</vt:lpstr>
      <vt:lpstr>Wingdings</vt:lpstr>
      <vt:lpstr>Template widescreen master</vt:lpstr>
      <vt:lpstr>PowerPoint Presentation</vt:lpstr>
      <vt:lpstr>Agenda</vt:lpstr>
      <vt:lpstr>African American Wealth:  By The Numbers</vt:lpstr>
      <vt:lpstr>African American Investors:  Financial Goals and Priorities</vt:lpstr>
      <vt:lpstr>African American Buying Power Continues to Grow </vt:lpstr>
      <vt:lpstr>African American Contributions to Retirement Plans Declined in 2020 </vt:lpstr>
      <vt:lpstr>But There Is a Significant Difference in Net Worth Regardless of Income </vt:lpstr>
      <vt:lpstr>Agenda</vt:lpstr>
      <vt:lpstr>LATINX Wealth: By The Numbers</vt:lpstr>
      <vt:lpstr>Latinx Investors: Financial Goals and Priorities</vt:lpstr>
      <vt:lpstr>The Latinx Community Is Most Concentrated  in the Southwest but Is Growing in Other Areas </vt:lpstr>
      <vt:lpstr>Latinx Investors Expected Contributions to Retirement Plans Remained the Same in 2020 </vt:lpstr>
      <vt:lpstr>Asian American Wealth:  By The Numbers</vt:lpstr>
      <vt:lpstr>Agenda</vt:lpstr>
      <vt:lpstr>Asian American Investors: Financial Goals &amp; Priorities </vt:lpstr>
      <vt:lpstr>A Snapshot of the Asian American Community </vt:lpstr>
      <vt:lpstr>Asian American Investors Expected Contributions to Retirement Plans Remained the Same in 2020 </vt:lpstr>
      <vt:lpstr>Agenda</vt:lpstr>
      <vt:lpstr>LGBTQ+ Wealth: By The Numbers</vt:lpstr>
      <vt:lpstr>LGBTQ+ Investors: Financial Goals &amp; Priorities</vt:lpstr>
      <vt:lpstr>LGBTQ+ Is a Growing Community</vt:lpstr>
      <vt:lpstr>A Financially Strong Community</vt:lpstr>
      <vt:lpstr>LGBTQ+ Investors Are Not Sure Financial Firms Are Allies</vt:lpstr>
      <vt:lpstr>How do Families approach conversations about money?</vt:lpstr>
      <vt:lpstr>The Keys to Healthy Family Dynamics Around Money</vt:lpstr>
      <vt:lpstr>Understanding Your Family Money Dynamic </vt:lpstr>
      <vt:lpstr>Spenders vs. Savers</vt:lpstr>
      <vt:lpstr>Security vs. Opportunity </vt:lpstr>
      <vt:lpstr>Security vs. Opportunity </vt:lpstr>
      <vt:lpstr>Are You Fascinated With Financial Markets  or Is It an Obligation?</vt:lpstr>
      <vt:lpstr>Why Families Don’t Talk</vt:lpstr>
      <vt:lpstr>A Reluctance to Talk About Money</vt:lpstr>
      <vt:lpstr>Understanding Your Family Money Dynamic </vt:lpstr>
      <vt:lpstr>How your FINANCIAL  PROFESSIONAL can help</vt:lpstr>
      <vt:lpstr>The Keys to Healthy Family Dynamics Around Money</vt:lpstr>
      <vt:lpstr>Communication </vt:lpstr>
      <vt:lpstr>Define Your Vision</vt:lpstr>
      <vt:lpstr>Educate </vt:lpstr>
      <vt:lpstr>Build a Financially Healthy Family  With Financial Professional</vt:lpstr>
      <vt:lpstr>Important Information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bradbeer</dc:creator>
  <cp:lastModifiedBy>Warnasooriya, Bhagya</cp:lastModifiedBy>
  <cp:revision>81</cp:revision>
  <cp:lastPrinted>2023-06-16T20:45:24Z</cp:lastPrinted>
  <dcterms:created xsi:type="dcterms:W3CDTF">2021-06-09T10:22:29Z</dcterms:created>
  <dcterms:modified xsi:type="dcterms:W3CDTF">2023-06-29T11:48:06Z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0x01010007715800684D8E408AA4A27AE35BCE26</vt:lpwstr>
  </property>
  <property fmtid="{D5CDD505-2E9C-101B-9397-08002B2CF9AE}" pid="3" name="MSIP_Label_255371c7-7460-4ff3-9f84-e511f91b31bb_Enabled">
    <vt:lpwstr>true</vt:lpwstr>
  </property>
  <property fmtid="{D5CDD505-2E9C-101B-9397-08002B2CF9AE}" pid="4" name="MSIP_Label_255371c7-7460-4ff3-9f84-e511f91b31bb_SetDate">
    <vt:lpwstr>2023-06-13T17:43:06Z</vt:lpwstr>
  </property>
  <property fmtid="{D5CDD505-2E9C-101B-9397-08002B2CF9AE}" pid="5" name="MSIP_Label_255371c7-7460-4ff3-9f84-e511f91b31bb_Method">
    <vt:lpwstr>Standard</vt:lpwstr>
  </property>
  <property fmtid="{D5CDD505-2E9C-101B-9397-08002B2CF9AE}" pid="6" name="MSIP_Label_255371c7-7460-4ff3-9f84-e511f91b31bb_Name">
    <vt:lpwstr>Public</vt:lpwstr>
  </property>
  <property fmtid="{D5CDD505-2E9C-101B-9397-08002B2CF9AE}" pid="7" name="MSIP_Label_255371c7-7460-4ff3-9f84-e511f91b31bb_SiteId">
    <vt:lpwstr>3cb070fe-7299-4f60-b422-59adc339decf</vt:lpwstr>
  </property>
  <property fmtid="{D5CDD505-2E9C-101B-9397-08002B2CF9AE}" pid="8" name="MSIP_Label_255371c7-7460-4ff3-9f84-e511f91b31bb_ActionId">
    <vt:lpwstr>271f45cb-108c-4a06-bd33-f1edf3ecaf4e</vt:lpwstr>
  </property>
  <property fmtid="{D5CDD505-2E9C-101B-9397-08002B2CF9AE}" pid="9" name="MSIP_Label_255371c7-7460-4ff3-9f84-e511f91b31bb_ContentBits">
    <vt:lpwstr>0</vt:lpwstr>
  </property>
</Properties>
</file>