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5.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7.xml" ContentType="application/vnd.openxmlformats-officedocument.drawingml.chart+xml"/>
  <Override PartName="/ppt/theme/themeOverride2.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8.xml" ContentType="application/vnd.openxmlformats-officedocument.drawingml.chart+xml"/>
  <Override PartName="/ppt/theme/themeOverride3.xml" ContentType="application/vnd.openxmlformats-officedocument.themeOverr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9.xml" ContentType="application/vnd.openxmlformats-officedocument.drawingml.chart+xml"/>
  <Override PartName="/ppt/theme/themeOverride4.xml" ContentType="application/vnd.openxmlformats-officedocument.themeOverr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40.xml" ContentType="application/vnd.openxmlformats-officedocument.presentationml.notesSlide+xml"/>
  <Override PartName="/ppt/charts/chart11.xml" ContentType="application/vnd.openxmlformats-officedocument.drawingml.chart+xml"/>
  <Override PartName="/ppt/theme/themeOverride5.xml" ContentType="application/vnd.openxmlformats-officedocument.themeOverr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1.xml" ContentType="application/vnd.openxmlformats-officedocument.presentationml.tags+xml"/>
  <Override PartName="/ppt/notesSlides/notesSlide44.xml" ContentType="application/vnd.openxmlformats-officedocument.presentationml.notesSlide+xml"/>
  <Override PartName="/ppt/tags/tag2.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729" r:id="rId4"/>
  </p:sldMasterIdLst>
  <p:notesMasterIdLst>
    <p:notesMasterId r:id="rId53"/>
  </p:notesMasterIdLst>
  <p:handoutMasterIdLst>
    <p:handoutMasterId r:id="rId54"/>
  </p:handoutMasterIdLst>
  <p:sldIdLst>
    <p:sldId id="790" r:id="rId5"/>
    <p:sldId id="326" r:id="rId6"/>
    <p:sldId id="793" r:id="rId7"/>
    <p:sldId id="338" r:id="rId8"/>
    <p:sldId id="676" r:id="rId9"/>
    <p:sldId id="340" r:id="rId10"/>
    <p:sldId id="792" r:id="rId11"/>
    <p:sldId id="794" r:id="rId12"/>
    <p:sldId id="342" r:id="rId13"/>
    <p:sldId id="354" r:id="rId14"/>
    <p:sldId id="801" r:id="rId15"/>
    <p:sldId id="287" r:id="rId16"/>
    <p:sldId id="343" r:id="rId17"/>
    <p:sldId id="774" r:id="rId18"/>
    <p:sldId id="345" r:id="rId19"/>
    <p:sldId id="358" r:id="rId20"/>
    <p:sldId id="788" r:id="rId21"/>
    <p:sldId id="355" r:id="rId22"/>
    <p:sldId id="346" r:id="rId23"/>
    <p:sldId id="356" r:id="rId24"/>
    <p:sldId id="328" r:id="rId25"/>
    <p:sldId id="359" r:id="rId26"/>
    <p:sldId id="675" r:id="rId27"/>
    <p:sldId id="360" r:id="rId28"/>
    <p:sldId id="357" r:id="rId29"/>
    <p:sldId id="795" r:id="rId30"/>
    <p:sldId id="350" r:id="rId31"/>
    <p:sldId id="330" r:id="rId32"/>
    <p:sldId id="775" r:id="rId33"/>
    <p:sldId id="416" r:id="rId34"/>
    <p:sldId id="421" r:id="rId35"/>
    <p:sldId id="778" r:id="rId36"/>
    <p:sldId id="800" r:id="rId37"/>
    <p:sldId id="796" r:id="rId38"/>
    <p:sldId id="332" r:id="rId39"/>
    <p:sldId id="783" r:id="rId40"/>
    <p:sldId id="798" r:id="rId41"/>
    <p:sldId id="333" r:id="rId42"/>
    <p:sldId id="784" r:id="rId43"/>
    <p:sldId id="797" r:id="rId44"/>
    <p:sldId id="334" r:id="rId45"/>
    <p:sldId id="290" r:id="rId46"/>
    <p:sldId id="307" r:id="rId47"/>
    <p:sldId id="299" r:id="rId48"/>
    <p:sldId id="302" r:id="rId49"/>
    <p:sldId id="335" r:id="rId50"/>
    <p:sldId id="321" r:id="rId51"/>
    <p:sldId id="329" r:id="rId52"/>
  </p:sldIdLst>
  <p:sldSz cx="12192000" cy="6858000"/>
  <p:notesSz cx="7315200" cy="9601200"/>
  <p:defaultTextStyle>
    <a:defPPr>
      <a:defRPr lang="en-US"/>
    </a:defPPr>
    <a:lvl1pPr marL="0" algn="l" defTabSz="1088473" rtl="0" eaLnBrk="1" latinLnBrk="0" hangingPunct="1">
      <a:defRPr sz="2167" kern="1200">
        <a:solidFill>
          <a:schemeClr val="tx1"/>
        </a:solidFill>
        <a:latin typeface="+mn-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p:defaultTextStyle>
  <p:extLst>
    <p:ext uri="{EFAFB233-063F-42B5-8137-9DF3F51BA10A}">
      <p15:sldGuideLst xmlns:p15="http://schemas.microsoft.com/office/powerpoint/2012/main">
        <p15:guide id="6" orient="horz" pos="192" userDrawn="1">
          <p15:clr>
            <a:srgbClr val="A4A3A4"/>
          </p15:clr>
        </p15:guide>
        <p15:guide id="11" pos="7488"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4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DBD8D9"/>
    <a:srgbClr val="DAD8D9"/>
    <a:srgbClr val="E7E9EB"/>
    <a:srgbClr val="1E5E7F"/>
    <a:srgbClr val="454545"/>
    <a:srgbClr val="4F4F4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92" autoAdjust="0"/>
    <p:restoredTop sz="88603" autoAdjust="0"/>
  </p:normalViewPr>
  <p:slideViewPr>
    <p:cSldViewPr snapToGrid="0">
      <p:cViewPr varScale="1">
        <p:scale>
          <a:sx n="113" d="100"/>
          <a:sy n="113" d="100"/>
        </p:scale>
        <p:origin x="420" y="84"/>
      </p:cViewPr>
      <p:guideLst>
        <p:guide orient="horz" pos="192"/>
        <p:guide pos="7488"/>
      </p:guideLst>
    </p:cSldViewPr>
  </p:slideViewPr>
  <p:outlineViewPr>
    <p:cViewPr>
      <p:scale>
        <a:sx n="33" d="100"/>
        <a:sy n="33" d="100"/>
      </p:scale>
      <p:origin x="0" y="-23868"/>
    </p:cViewPr>
  </p:outlineViewPr>
  <p:notesTextViewPr>
    <p:cViewPr>
      <p:scale>
        <a:sx n="1" d="1"/>
        <a:sy n="1" d="1"/>
      </p:scale>
      <p:origin x="0" y="0"/>
    </p:cViewPr>
  </p:notesTextViewPr>
  <p:sorterViewPr>
    <p:cViewPr>
      <p:scale>
        <a:sx n="40" d="100"/>
        <a:sy n="40" d="100"/>
      </p:scale>
      <p:origin x="0" y="-3948"/>
    </p:cViewPr>
  </p:sorterViewPr>
  <p:notesViewPr>
    <p:cSldViewPr snapToGrid="0">
      <p:cViewPr>
        <p:scale>
          <a:sx n="213" d="100"/>
          <a:sy n="213" d="100"/>
        </p:scale>
        <p:origin x="864" y="-408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6.xml"/><Relationship Id="rId1" Type="http://schemas.microsoft.com/office/2011/relationships/chartStyle" Target="style6.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5.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2.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3.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percentStacked"/>
        <c:varyColors val="0"/>
        <c:ser>
          <c:idx val="0"/>
          <c:order val="0"/>
          <c:tx>
            <c:strRef>
              <c:f>Sheet1!$B$1</c:f>
              <c:strCache>
                <c:ptCount val="1"/>
                <c:pt idx="0">
                  <c:v>Greatest Generation</c:v>
                </c:pt>
              </c:strCache>
            </c:strRef>
          </c:tx>
          <c:spPr>
            <a:solidFill>
              <a:schemeClr val="accent1"/>
            </a:solidFill>
            <a:ln w="25400">
              <a:noFill/>
            </a:ln>
            <a:effectLst/>
          </c:spPr>
          <c:cat>
            <c:numRef>
              <c:f>Sheet1!$A$2:$A$3</c:f>
              <c:numCache>
                <c:formatCode>General</c:formatCode>
                <c:ptCount val="2"/>
                <c:pt idx="0">
                  <c:v>2015</c:v>
                </c:pt>
                <c:pt idx="1">
                  <c:v>2030</c:v>
                </c:pt>
              </c:numCache>
            </c:numRef>
          </c:cat>
          <c:val>
            <c:numRef>
              <c:f>Sheet1!$B$2:$B$3</c:f>
              <c:numCache>
                <c:formatCode>General</c:formatCode>
                <c:ptCount val="2"/>
                <c:pt idx="0">
                  <c:v>33</c:v>
                </c:pt>
                <c:pt idx="1">
                  <c:v>9</c:v>
                </c:pt>
              </c:numCache>
            </c:numRef>
          </c:val>
          <c:extLst>
            <c:ext xmlns:c16="http://schemas.microsoft.com/office/drawing/2014/chart" uri="{C3380CC4-5D6E-409C-BE32-E72D297353CC}">
              <c16:uniqueId val="{00000000-ED67-4BE2-8AF3-88CBF25D86D6}"/>
            </c:ext>
          </c:extLst>
        </c:ser>
        <c:ser>
          <c:idx val="1"/>
          <c:order val="1"/>
          <c:tx>
            <c:strRef>
              <c:f>Sheet1!$C$1</c:f>
              <c:strCache>
                <c:ptCount val="1"/>
                <c:pt idx="0">
                  <c:v>Baby Boomers</c:v>
                </c:pt>
              </c:strCache>
            </c:strRef>
          </c:tx>
          <c:spPr>
            <a:solidFill>
              <a:schemeClr val="accent2"/>
            </a:solidFill>
            <a:ln w="25400">
              <a:noFill/>
            </a:ln>
            <a:effectLst/>
          </c:spPr>
          <c:cat>
            <c:numRef>
              <c:f>Sheet1!$A$2:$A$3</c:f>
              <c:numCache>
                <c:formatCode>General</c:formatCode>
                <c:ptCount val="2"/>
                <c:pt idx="0">
                  <c:v>2015</c:v>
                </c:pt>
                <c:pt idx="1">
                  <c:v>2030</c:v>
                </c:pt>
              </c:numCache>
            </c:numRef>
          </c:cat>
          <c:val>
            <c:numRef>
              <c:f>Sheet1!$C$2:$C$3</c:f>
              <c:numCache>
                <c:formatCode>General</c:formatCode>
                <c:ptCount val="2"/>
                <c:pt idx="0">
                  <c:v>50</c:v>
                </c:pt>
                <c:pt idx="1">
                  <c:v>45</c:v>
                </c:pt>
              </c:numCache>
            </c:numRef>
          </c:val>
          <c:extLst>
            <c:ext xmlns:c16="http://schemas.microsoft.com/office/drawing/2014/chart" uri="{C3380CC4-5D6E-409C-BE32-E72D297353CC}">
              <c16:uniqueId val="{00000001-ED67-4BE2-8AF3-88CBF25D86D6}"/>
            </c:ext>
          </c:extLst>
        </c:ser>
        <c:ser>
          <c:idx val="2"/>
          <c:order val="2"/>
          <c:tx>
            <c:strRef>
              <c:f>Sheet1!$D$1</c:f>
              <c:strCache>
                <c:ptCount val="1"/>
                <c:pt idx="0">
                  <c:v>Gen X</c:v>
                </c:pt>
              </c:strCache>
            </c:strRef>
          </c:tx>
          <c:spPr>
            <a:solidFill>
              <a:srgbClr val="E47F00"/>
            </a:solidFill>
            <a:ln w="25400">
              <a:noFill/>
            </a:ln>
            <a:effectLst/>
          </c:spPr>
          <c:cat>
            <c:numRef>
              <c:f>Sheet1!$A$2:$A$3</c:f>
              <c:numCache>
                <c:formatCode>General</c:formatCode>
                <c:ptCount val="2"/>
                <c:pt idx="0">
                  <c:v>2015</c:v>
                </c:pt>
                <c:pt idx="1">
                  <c:v>2030</c:v>
                </c:pt>
              </c:numCache>
            </c:numRef>
          </c:cat>
          <c:val>
            <c:numRef>
              <c:f>Sheet1!$D$2:$D$3</c:f>
              <c:numCache>
                <c:formatCode>General</c:formatCode>
                <c:ptCount val="2"/>
                <c:pt idx="0">
                  <c:v>14</c:v>
                </c:pt>
                <c:pt idx="1">
                  <c:v>31</c:v>
                </c:pt>
              </c:numCache>
            </c:numRef>
          </c:val>
          <c:extLst>
            <c:ext xmlns:c16="http://schemas.microsoft.com/office/drawing/2014/chart" uri="{C3380CC4-5D6E-409C-BE32-E72D297353CC}">
              <c16:uniqueId val="{00000002-ED67-4BE2-8AF3-88CBF25D86D6}"/>
            </c:ext>
          </c:extLst>
        </c:ser>
        <c:ser>
          <c:idx val="3"/>
          <c:order val="3"/>
          <c:tx>
            <c:strRef>
              <c:f>Sheet1!$E$1</c:f>
              <c:strCache>
                <c:ptCount val="1"/>
                <c:pt idx="0">
                  <c:v>Gen Y</c:v>
                </c:pt>
              </c:strCache>
            </c:strRef>
          </c:tx>
          <c:spPr>
            <a:solidFill>
              <a:srgbClr val="7D9845"/>
            </a:solidFill>
            <a:ln>
              <a:noFill/>
            </a:ln>
            <a:effectLst/>
          </c:spPr>
          <c:cat>
            <c:numRef>
              <c:f>Sheet1!$A$2:$A$3</c:f>
              <c:numCache>
                <c:formatCode>General</c:formatCode>
                <c:ptCount val="2"/>
                <c:pt idx="0">
                  <c:v>2015</c:v>
                </c:pt>
                <c:pt idx="1">
                  <c:v>2030</c:v>
                </c:pt>
              </c:numCache>
            </c:numRef>
          </c:cat>
          <c:val>
            <c:numRef>
              <c:f>Sheet1!$E$2:$E$3</c:f>
              <c:numCache>
                <c:formatCode>General</c:formatCode>
                <c:ptCount val="2"/>
                <c:pt idx="0">
                  <c:v>4</c:v>
                </c:pt>
                <c:pt idx="1">
                  <c:v>16</c:v>
                </c:pt>
              </c:numCache>
            </c:numRef>
          </c:val>
          <c:extLst>
            <c:ext xmlns:c16="http://schemas.microsoft.com/office/drawing/2014/chart" uri="{C3380CC4-5D6E-409C-BE32-E72D297353CC}">
              <c16:uniqueId val="{00000003-ED67-4BE2-8AF3-88CBF25D86D6}"/>
            </c:ext>
          </c:extLst>
        </c:ser>
        <c:dLbls>
          <c:showLegendKey val="0"/>
          <c:showVal val="0"/>
          <c:showCatName val="0"/>
          <c:showSerName val="0"/>
          <c:showPercent val="0"/>
          <c:showBubbleSize val="0"/>
        </c:dLbls>
        <c:axId val="609457135"/>
        <c:axId val="594258511"/>
      </c:areaChart>
      <c:catAx>
        <c:axId val="6094571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8511"/>
        <c:crosses val="autoZero"/>
        <c:auto val="1"/>
        <c:lblAlgn val="ctr"/>
        <c:lblOffset val="100"/>
        <c:noMultiLvlLbl val="0"/>
      </c:catAx>
      <c:valAx>
        <c:axId val="59425851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09457135"/>
        <c:crosses val="autoZero"/>
        <c:crossBetween val="midCat"/>
        <c:majorUnit val="1"/>
      </c:valAx>
      <c:spPr>
        <a:noFill/>
        <a:ln>
          <a:noFill/>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2160" b="1" i="0" u="none" strike="noStrike" kern="1200" baseline="0">
                <a:solidFill>
                  <a:schemeClr val="tx1"/>
                </a:solidFill>
                <a:latin typeface="+mn-lt"/>
                <a:ea typeface="+mn-ea"/>
                <a:cs typeface="+mn-cs"/>
              </a:defRPr>
            </a:pPr>
            <a:r>
              <a:rPr lang="en-US" sz="1600" b="0" dirty="0">
                <a:solidFill>
                  <a:srgbClr val="4F4F4F"/>
                </a:solidFill>
                <a:latin typeface="+mj-lt"/>
              </a:rPr>
              <a:t>ASIAN-AMERICAN SEGMENTS</a:t>
            </a:r>
          </a:p>
        </c:rich>
      </c:tx>
      <c:layout>
        <c:manualLayout>
          <c:xMode val="edge"/>
          <c:yMode val="edge"/>
          <c:x val="1.2255059588240143E-2"/>
          <c:y val="1.5919945655287215E-2"/>
        </c:manualLayout>
      </c:layout>
      <c:overlay val="0"/>
      <c:spPr>
        <a:noFill/>
        <a:ln>
          <a:noFill/>
        </a:ln>
        <a:effectLst/>
      </c:spPr>
      <c:txPr>
        <a:bodyPr rot="0" spcFirstLastPara="1" vertOverflow="ellipsis" vert="horz" wrap="square" anchor="ctr" anchorCtr="1"/>
        <a:lstStyle/>
        <a:p>
          <a:pPr algn="l">
            <a:defRPr sz="216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7.8807112001615925E-3"/>
          <c:y val="0.11225023888288867"/>
          <c:w val="0.73690911083675348"/>
          <c:h val="0.85120780705638999"/>
        </c:manualLayout>
      </c:layout>
      <c:doughnutChart>
        <c:varyColors val="1"/>
        <c:ser>
          <c:idx val="0"/>
          <c:order val="0"/>
          <c:tx>
            <c:strRef>
              <c:f>Sheet1!$B$1</c:f>
              <c:strCache>
                <c:ptCount val="1"/>
                <c:pt idx="0">
                  <c:v>Asian American segments</c:v>
                </c:pt>
              </c:strCache>
            </c:strRef>
          </c:tx>
          <c:spPr>
            <a:ln>
              <a:solidFill>
                <a:schemeClr val="bg1"/>
              </a:solidFill>
            </a:ln>
          </c:spPr>
          <c:dPt>
            <c:idx val="0"/>
            <c:bubble3D val="0"/>
            <c:spPr>
              <a:solidFill>
                <a:schemeClr val="accent1"/>
              </a:solidFill>
              <a:ln>
                <a:solidFill>
                  <a:schemeClr val="bg1"/>
                </a:solidFill>
              </a:ln>
              <a:effectLst/>
            </c:spPr>
            <c:extLst>
              <c:ext xmlns:c16="http://schemas.microsoft.com/office/drawing/2014/chart" uri="{C3380CC4-5D6E-409C-BE32-E72D297353CC}">
                <c16:uniqueId val="{00000001-E479-454C-A790-ED79AB679893}"/>
              </c:ext>
            </c:extLst>
          </c:dPt>
          <c:dPt>
            <c:idx val="1"/>
            <c:bubble3D val="0"/>
            <c:spPr>
              <a:solidFill>
                <a:schemeClr val="accent2"/>
              </a:solidFill>
              <a:ln>
                <a:solidFill>
                  <a:schemeClr val="bg1"/>
                </a:solidFill>
              </a:ln>
              <a:effectLst/>
            </c:spPr>
            <c:extLst>
              <c:ext xmlns:c16="http://schemas.microsoft.com/office/drawing/2014/chart" uri="{C3380CC4-5D6E-409C-BE32-E72D297353CC}">
                <c16:uniqueId val="{00000003-E479-454C-A790-ED79AB679893}"/>
              </c:ext>
            </c:extLst>
          </c:dPt>
          <c:dPt>
            <c:idx val="2"/>
            <c:bubble3D val="0"/>
            <c:spPr>
              <a:solidFill>
                <a:schemeClr val="accent3"/>
              </a:solidFill>
              <a:ln>
                <a:solidFill>
                  <a:schemeClr val="bg1"/>
                </a:solidFill>
              </a:ln>
              <a:effectLst/>
            </c:spPr>
            <c:extLst>
              <c:ext xmlns:c16="http://schemas.microsoft.com/office/drawing/2014/chart" uri="{C3380CC4-5D6E-409C-BE32-E72D297353CC}">
                <c16:uniqueId val="{00000005-F7DD-2747-ADDE-4592330D13AD}"/>
              </c:ext>
            </c:extLst>
          </c:dPt>
          <c:dPt>
            <c:idx val="3"/>
            <c:bubble3D val="0"/>
            <c:spPr>
              <a:solidFill>
                <a:srgbClr val="767676"/>
              </a:solidFill>
              <a:ln>
                <a:solidFill>
                  <a:schemeClr val="bg1"/>
                </a:solidFill>
              </a:ln>
              <a:effectLst/>
            </c:spPr>
            <c:extLst>
              <c:ext xmlns:c16="http://schemas.microsoft.com/office/drawing/2014/chart" uri="{C3380CC4-5D6E-409C-BE32-E72D297353CC}">
                <c16:uniqueId val="{00000006-E479-454C-A790-ED79AB679893}"/>
              </c:ext>
            </c:extLst>
          </c:dPt>
          <c:dPt>
            <c:idx val="4"/>
            <c:bubble3D val="0"/>
            <c:spPr>
              <a:solidFill>
                <a:schemeClr val="accent4"/>
              </a:solidFill>
              <a:ln>
                <a:solidFill>
                  <a:schemeClr val="bg1"/>
                </a:solidFill>
              </a:ln>
              <a:effectLst/>
            </c:spPr>
            <c:extLst>
              <c:ext xmlns:c16="http://schemas.microsoft.com/office/drawing/2014/chart" uri="{C3380CC4-5D6E-409C-BE32-E72D297353CC}">
                <c16:uniqueId val="{00000007-E479-454C-A790-ED79AB679893}"/>
              </c:ext>
            </c:extLst>
          </c:dPt>
          <c:dPt>
            <c:idx val="5"/>
            <c:bubble3D val="0"/>
            <c:spPr>
              <a:solidFill>
                <a:schemeClr val="accent5"/>
              </a:solidFill>
              <a:ln>
                <a:solidFill>
                  <a:schemeClr val="bg1"/>
                </a:solidFill>
              </a:ln>
              <a:effectLst/>
            </c:spPr>
            <c:extLst>
              <c:ext xmlns:c16="http://schemas.microsoft.com/office/drawing/2014/chart" uri="{C3380CC4-5D6E-409C-BE32-E72D297353CC}">
                <c16:uniqueId val="{00000008-E479-454C-A790-ED79AB679893}"/>
              </c:ext>
            </c:extLst>
          </c:dPt>
          <c:dPt>
            <c:idx val="6"/>
            <c:bubble3D val="0"/>
            <c:spPr>
              <a:solidFill>
                <a:schemeClr val="accent6"/>
              </a:solidFill>
              <a:ln>
                <a:solidFill>
                  <a:schemeClr val="bg1"/>
                </a:solidFill>
              </a:ln>
              <a:effectLst/>
            </c:spPr>
            <c:extLst>
              <c:ext xmlns:c16="http://schemas.microsoft.com/office/drawing/2014/chart" uri="{C3380CC4-5D6E-409C-BE32-E72D297353CC}">
                <c16:uniqueId val="{00000005-E479-454C-A790-ED79AB679893}"/>
              </c:ext>
            </c:extLst>
          </c:dPt>
          <c:cat>
            <c:strRef>
              <c:f>Sheet1!$A$2:$A$8</c:f>
              <c:strCache>
                <c:ptCount val="1"/>
                <c:pt idx="0">
                  <c:v>Percentage of strategies that had positive hit rates</c:v>
                </c:pt>
              </c:strCache>
            </c:strRef>
          </c:cat>
          <c:val>
            <c:numRef>
              <c:f>Sheet1!$B$2:$B$8</c:f>
              <c:numCache>
                <c:formatCode>General</c:formatCode>
                <c:ptCount val="7"/>
                <c:pt idx="0">
                  <c:v>0.22</c:v>
                </c:pt>
                <c:pt idx="1">
                  <c:v>0.19</c:v>
                </c:pt>
                <c:pt idx="2">
                  <c:v>0.18</c:v>
                </c:pt>
                <c:pt idx="3">
                  <c:v>0.11</c:v>
                </c:pt>
                <c:pt idx="4">
                  <c:v>0.1</c:v>
                </c:pt>
                <c:pt idx="5">
                  <c:v>0.06</c:v>
                </c:pt>
                <c:pt idx="6">
                  <c:v>0.14000000000000001</c:v>
                </c:pt>
              </c:numCache>
            </c:numRef>
          </c:val>
          <c:extLst>
            <c:ext xmlns:c16="http://schemas.microsoft.com/office/drawing/2014/chart" uri="{C3380CC4-5D6E-409C-BE32-E72D297353CC}">
              <c16:uniqueId val="{00000004-E479-454C-A790-ED79AB679893}"/>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showDLblsOverMax val="0"/>
  </c:chart>
  <c:spPr>
    <a:noFill/>
    <a:ln w="9525" cap="flat" cmpd="sng" algn="ctr">
      <a:noFill/>
      <a:prstDash val="solid"/>
    </a:ln>
    <a:effectLst/>
  </c:spPr>
  <c:txPr>
    <a:bodyPr/>
    <a:lstStyle/>
    <a:p>
      <a:pPr>
        <a:defRPr sz="1800"/>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398007952559255"/>
          <c:y val="4.9283416253488192E-2"/>
          <c:w val="0.79601992047440739"/>
          <c:h val="0.69638729828214474"/>
        </c:manualLayout>
      </c:layout>
      <c:barChart>
        <c:barDir val="col"/>
        <c:grouping val="clustered"/>
        <c:varyColors val="0"/>
        <c:ser>
          <c:idx val="0"/>
          <c:order val="0"/>
          <c:tx>
            <c:strRef>
              <c:f>Sheet1!$B$1</c:f>
              <c:strCache>
                <c:ptCount val="1"/>
                <c:pt idx="0">
                  <c:v>2015</c:v>
                </c:pt>
              </c:strCache>
            </c:strRef>
          </c:tx>
          <c:spPr>
            <a:solidFill>
              <a:schemeClr val="accent1"/>
            </a:solidFill>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Asian/Other</c:v>
                </c:pt>
              </c:strCache>
            </c:strRef>
          </c:cat>
          <c:val>
            <c:numRef>
              <c:f>Sheet1!$B$2:$B$3</c:f>
              <c:numCache>
                <c:formatCode>0%</c:formatCode>
                <c:ptCount val="2"/>
                <c:pt idx="0">
                  <c:v>7.0000000000000007E-2</c:v>
                </c:pt>
                <c:pt idx="1">
                  <c:v>0.08</c:v>
                </c:pt>
              </c:numCache>
            </c:numRef>
          </c:val>
          <c:extLst>
            <c:ext xmlns:c16="http://schemas.microsoft.com/office/drawing/2014/chart" uri="{C3380CC4-5D6E-409C-BE32-E72D297353CC}">
              <c16:uniqueId val="{00000000-A739-D347-A707-2F4BB9E85666}"/>
            </c:ext>
          </c:extLst>
        </c:ser>
        <c:ser>
          <c:idx val="1"/>
          <c:order val="1"/>
          <c:tx>
            <c:strRef>
              <c:f>Sheet1!$C$1</c:f>
              <c:strCache>
                <c:ptCount val="1"/>
                <c:pt idx="0">
                  <c:v>2017</c:v>
                </c:pt>
              </c:strCache>
            </c:strRef>
          </c:tx>
          <c:spPr>
            <a:solidFill>
              <a:schemeClr val="accent2"/>
            </a:solidFill>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Asian/Other</c:v>
                </c:pt>
              </c:strCache>
            </c:strRef>
          </c:cat>
          <c:val>
            <c:numRef>
              <c:f>Sheet1!$C$2:$C$3</c:f>
              <c:numCache>
                <c:formatCode>0%</c:formatCode>
                <c:ptCount val="2"/>
                <c:pt idx="0">
                  <c:v>7.0000000000000007E-2</c:v>
                </c:pt>
                <c:pt idx="1">
                  <c:v>0.1</c:v>
                </c:pt>
              </c:numCache>
            </c:numRef>
          </c:val>
          <c:extLst>
            <c:ext xmlns:c16="http://schemas.microsoft.com/office/drawing/2014/chart" uri="{C3380CC4-5D6E-409C-BE32-E72D297353CC}">
              <c16:uniqueId val="{00000001-A739-D347-A707-2F4BB9E85666}"/>
            </c:ext>
          </c:extLst>
        </c:ser>
        <c:ser>
          <c:idx val="2"/>
          <c:order val="2"/>
          <c:tx>
            <c:strRef>
              <c:f>Sheet1!$D$1</c:f>
              <c:strCache>
                <c:ptCount val="1"/>
                <c:pt idx="0">
                  <c:v>2018</c:v>
                </c:pt>
              </c:strCache>
            </c:strRef>
          </c:tx>
          <c:spPr>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Asian/Other</c:v>
                </c:pt>
              </c:strCache>
            </c:strRef>
          </c:cat>
          <c:val>
            <c:numRef>
              <c:f>Sheet1!$D$2:$D$3</c:f>
              <c:numCache>
                <c:formatCode>0%</c:formatCode>
                <c:ptCount val="2"/>
                <c:pt idx="0">
                  <c:v>7.0000000000000007E-2</c:v>
                </c:pt>
                <c:pt idx="1">
                  <c:v>0.1</c:v>
                </c:pt>
              </c:numCache>
            </c:numRef>
          </c:val>
          <c:extLst>
            <c:ext xmlns:c16="http://schemas.microsoft.com/office/drawing/2014/chart" uri="{C3380CC4-5D6E-409C-BE32-E72D297353CC}">
              <c16:uniqueId val="{00000002-A739-D347-A707-2F4BB9E85666}"/>
            </c:ext>
          </c:extLst>
        </c:ser>
        <c:ser>
          <c:idx val="3"/>
          <c:order val="3"/>
          <c:tx>
            <c:strRef>
              <c:f>Sheet1!$E$1</c:f>
              <c:strCache>
                <c:ptCount val="1"/>
                <c:pt idx="0">
                  <c:v>2019</c:v>
                </c:pt>
              </c:strCache>
            </c:strRef>
          </c:tx>
          <c:spPr>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Asian/Other</c:v>
                </c:pt>
              </c:strCache>
            </c:strRef>
          </c:cat>
          <c:val>
            <c:numRef>
              <c:f>Sheet1!$E$2:$E$3</c:f>
              <c:numCache>
                <c:formatCode>0%</c:formatCode>
                <c:ptCount val="2"/>
                <c:pt idx="0">
                  <c:v>0.08</c:v>
                </c:pt>
                <c:pt idx="1">
                  <c:v>0.1</c:v>
                </c:pt>
              </c:numCache>
            </c:numRef>
          </c:val>
          <c:extLst>
            <c:ext xmlns:c16="http://schemas.microsoft.com/office/drawing/2014/chart" uri="{C3380CC4-5D6E-409C-BE32-E72D297353CC}">
              <c16:uniqueId val="{00000003-A739-D347-A707-2F4BB9E85666}"/>
            </c:ext>
          </c:extLst>
        </c:ser>
        <c:ser>
          <c:idx val="4"/>
          <c:order val="4"/>
          <c:tx>
            <c:strRef>
              <c:f>Sheet1!$F$1</c:f>
              <c:strCache>
                <c:ptCount val="1"/>
                <c:pt idx="0">
                  <c:v>2020</c:v>
                </c:pt>
              </c:strCache>
            </c:strRef>
          </c:tx>
          <c:spPr>
            <a:solidFill>
              <a:srgbClr val="E47F00"/>
            </a:solidFill>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Asian/Other</c:v>
                </c:pt>
              </c:strCache>
            </c:strRef>
          </c:cat>
          <c:val>
            <c:numRef>
              <c:f>Sheet1!$F$2:$F$3</c:f>
              <c:numCache>
                <c:formatCode>0%</c:formatCode>
                <c:ptCount val="2"/>
                <c:pt idx="0">
                  <c:v>0.08</c:v>
                </c:pt>
                <c:pt idx="1">
                  <c:v>0.1</c:v>
                </c:pt>
              </c:numCache>
            </c:numRef>
          </c:val>
          <c:extLst>
            <c:ext xmlns:c16="http://schemas.microsoft.com/office/drawing/2014/chart" uri="{C3380CC4-5D6E-409C-BE32-E72D297353CC}">
              <c16:uniqueId val="{00000004-A739-D347-A707-2F4BB9E85666}"/>
            </c:ext>
          </c:extLst>
        </c:ser>
        <c:dLbls>
          <c:dLblPos val="outEnd"/>
          <c:showLegendKey val="0"/>
          <c:showVal val="1"/>
          <c:showCatName val="0"/>
          <c:showSerName val="0"/>
          <c:showPercent val="0"/>
          <c:showBubbleSize val="0"/>
        </c:dLbls>
        <c:gapWidth val="117"/>
        <c:overlap val="-3"/>
        <c:axId val="56546816"/>
        <c:axId val="56548736"/>
      </c:barChart>
      <c:catAx>
        <c:axId val="56546816"/>
        <c:scaling>
          <c:orientation val="minMax"/>
        </c:scaling>
        <c:delete val="0"/>
        <c:axPos val="b"/>
        <c:numFmt formatCode="General" sourceLinked="0"/>
        <c:majorTickMark val="none"/>
        <c:minorTickMark val="none"/>
        <c:tickLblPos val="nextTo"/>
        <c:spPr>
          <a:ln w="6350">
            <a:solidFill>
              <a:schemeClr val="tx2"/>
            </a:solidFill>
          </a:ln>
        </c:spPr>
        <c:txPr>
          <a:bodyPr/>
          <a:lstStyle/>
          <a:p>
            <a:pPr>
              <a:defRPr sz="1600"/>
            </a:pPr>
            <a:endParaRPr lang="en-US"/>
          </a:p>
        </c:txPr>
        <c:crossAx val="56548736"/>
        <c:crosses val="autoZero"/>
        <c:auto val="1"/>
        <c:lblAlgn val="ctr"/>
        <c:lblOffset val="100"/>
        <c:noMultiLvlLbl val="0"/>
      </c:catAx>
      <c:valAx>
        <c:axId val="56548736"/>
        <c:scaling>
          <c:orientation val="minMax"/>
        </c:scaling>
        <c:delete val="1"/>
        <c:axPos val="l"/>
        <c:numFmt formatCode="0%" sourceLinked="1"/>
        <c:majorTickMark val="none"/>
        <c:minorTickMark val="none"/>
        <c:tickLblPos val="nextTo"/>
        <c:crossAx val="56546816"/>
        <c:crosses val="autoZero"/>
        <c:crossBetween val="between"/>
      </c:valAx>
    </c:plotArea>
    <c:legend>
      <c:legendPos val="b"/>
      <c:layout>
        <c:manualLayout>
          <c:xMode val="edge"/>
          <c:yMode val="edge"/>
          <c:x val="9.0963284858847013E-2"/>
          <c:y val="0.17175071043940573"/>
          <c:w val="7.8023653580164762E-2"/>
          <c:h val="0.48143538628275917"/>
        </c:manualLayout>
      </c:layout>
      <c:overlay val="0"/>
      <c:txPr>
        <a:bodyPr/>
        <a:lstStyle/>
        <a:p>
          <a:pPr>
            <a:defRPr sz="1400">
              <a:solidFill>
                <a:schemeClr val="tx1"/>
              </a:solidFill>
            </a:defRPr>
          </a:pPr>
          <a:endParaRPr lang="en-US"/>
        </a:p>
      </c:txPr>
    </c:legend>
    <c:plotVisOnly val="1"/>
    <c:dispBlanksAs val="gap"/>
    <c:showDLblsOverMax val="0"/>
  </c:chart>
  <c:spPr>
    <a:ln>
      <a:noFill/>
    </a:ln>
  </c:spPr>
  <c:txPr>
    <a:bodyPr/>
    <a:lstStyle/>
    <a:p>
      <a:pPr>
        <a:defRPr sz="1000">
          <a:solidFill>
            <a:schemeClr val="tx2"/>
          </a:solidFil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1875958189783573E-2"/>
          <c:y val="0.11864604991927459"/>
          <c:w val="0.93812404181021647"/>
          <c:h val="0.77875569756940299"/>
        </c:manualLayout>
      </c:layout>
      <c:barChart>
        <c:barDir val="col"/>
        <c:grouping val="clustered"/>
        <c:varyColors val="0"/>
        <c:ser>
          <c:idx val="0"/>
          <c:order val="0"/>
          <c:tx>
            <c:strRef>
              <c:f>Sheet1!$B$1</c:f>
              <c:strCache>
                <c:ptCount val="1"/>
                <c:pt idx="0">
                  <c:v>Top quartile</c:v>
                </c:pt>
              </c:strCache>
            </c:strRef>
          </c:tx>
          <c:spPr>
            <a:solidFill>
              <a:schemeClr val="accent1"/>
            </a:solidFill>
            <a:ln>
              <a:solidFill>
                <a:schemeClr val="bg2"/>
              </a:solid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 of clients aged 55 or younger (financial planner revenue by growth)</c:v>
                </c:pt>
                <c:pt idx="1">
                  <c:v>2018 YOY revenue growth</c:v>
                </c:pt>
              </c:strCache>
            </c:strRef>
          </c:cat>
          <c:val>
            <c:numRef>
              <c:f>Sheet1!$B$2:$B$3</c:f>
              <c:numCache>
                <c:formatCode>0%</c:formatCode>
                <c:ptCount val="2"/>
                <c:pt idx="0">
                  <c:v>0.37</c:v>
                </c:pt>
                <c:pt idx="1">
                  <c:v>0.12</c:v>
                </c:pt>
              </c:numCache>
            </c:numRef>
          </c:val>
          <c:extLst>
            <c:ext xmlns:c16="http://schemas.microsoft.com/office/drawing/2014/chart" uri="{C3380CC4-5D6E-409C-BE32-E72D297353CC}">
              <c16:uniqueId val="{00000000-F4D4-4D7C-8E80-F1F56A439C12}"/>
            </c:ext>
          </c:extLst>
        </c:ser>
        <c:ser>
          <c:idx val="1"/>
          <c:order val="1"/>
          <c:tx>
            <c:strRef>
              <c:f>Sheet1!$C$1</c:f>
              <c:strCache>
                <c:ptCount val="1"/>
                <c:pt idx="0">
                  <c:v>Bottom quartile</c:v>
                </c:pt>
              </c:strCache>
            </c:strRef>
          </c:tx>
          <c:spPr>
            <a:solidFill>
              <a:schemeClr val="accent2"/>
            </a:solidFill>
            <a:ln>
              <a:solidFill>
                <a:schemeClr val="bg2"/>
              </a:solid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 of clients aged 55 or younger (financial planner revenue by growth)</c:v>
                </c:pt>
                <c:pt idx="1">
                  <c:v>2018 YOY revenue growth</c:v>
                </c:pt>
              </c:strCache>
            </c:strRef>
          </c:cat>
          <c:val>
            <c:numRef>
              <c:f>Sheet1!$C$2:$C$3</c:f>
              <c:numCache>
                <c:formatCode>0%</c:formatCode>
                <c:ptCount val="2"/>
                <c:pt idx="0">
                  <c:v>0.12</c:v>
                </c:pt>
                <c:pt idx="1">
                  <c:v>0.08</c:v>
                </c:pt>
              </c:numCache>
            </c:numRef>
          </c:val>
          <c:extLst>
            <c:ext xmlns:c16="http://schemas.microsoft.com/office/drawing/2014/chart" uri="{C3380CC4-5D6E-409C-BE32-E72D297353CC}">
              <c16:uniqueId val="{00000001-F4D4-4D7C-8E80-F1F56A439C12}"/>
            </c:ext>
          </c:extLst>
        </c:ser>
        <c:dLbls>
          <c:dLblPos val="outEnd"/>
          <c:showLegendKey val="0"/>
          <c:showVal val="1"/>
          <c:showCatName val="0"/>
          <c:showSerName val="0"/>
          <c:showPercent val="0"/>
          <c:showBubbleSize val="0"/>
        </c:dLbls>
        <c:gapWidth val="150"/>
        <c:axId val="56546816"/>
        <c:axId val="56548736"/>
      </c:barChart>
      <c:catAx>
        <c:axId val="56546816"/>
        <c:scaling>
          <c:orientation val="minMax"/>
        </c:scaling>
        <c:delete val="0"/>
        <c:axPos val="b"/>
        <c:numFmt formatCode="General" sourceLinked="0"/>
        <c:majorTickMark val="none"/>
        <c:minorTickMark val="none"/>
        <c:tickLblPos val="nextTo"/>
        <c:spPr>
          <a:ln w="6350">
            <a:solidFill>
              <a:schemeClr val="tx2"/>
            </a:solidFill>
          </a:ln>
        </c:spPr>
        <c:txPr>
          <a:bodyPr/>
          <a:lstStyle/>
          <a:p>
            <a:pPr>
              <a:defRPr sz="1200"/>
            </a:pPr>
            <a:endParaRPr lang="en-US"/>
          </a:p>
        </c:txPr>
        <c:crossAx val="56548736"/>
        <c:crosses val="autoZero"/>
        <c:auto val="1"/>
        <c:lblAlgn val="ctr"/>
        <c:lblOffset val="100"/>
        <c:noMultiLvlLbl val="0"/>
      </c:catAx>
      <c:valAx>
        <c:axId val="56548736"/>
        <c:scaling>
          <c:orientation val="minMax"/>
        </c:scaling>
        <c:delete val="1"/>
        <c:axPos val="l"/>
        <c:numFmt formatCode="0%" sourceLinked="1"/>
        <c:majorTickMark val="none"/>
        <c:minorTickMark val="none"/>
        <c:tickLblPos val="nextTo"/>
        <c:crossAx val="56546816"/>
        <c:crosses val="autoZero"/>
        <c:crossBetween val="between"/>
      </c:valAx>
    </c:plotArea>
    <c:legend>
      <c:legendPos val="t"/>
      <c:layout>
        <c:manualLayout>
          <c:xMode val="edge"/>
          <c:yMode val="edge"/>
          <c:x val="0.20430428988291952"/>
          <c:y val="6.0603615586533911E-3"/>
          <c:w val="0.59591809952327401"/>
          <c:h val="0.10926081162548008"/>
        </c:manualLayout>
      </c:layout>
      <c:overlay val="1"/>
      <c:txPr>
        <a:bodyPr/>
        <a:lstStyle/>
        <a:p>
          <a:pPr>
            <a:defRPr sz="1600"/>
          </a:pPr>
          <a:endParaRPr lang="en-US"/>
        </a:p>
      </c:txPr>
    </c:legend>
    <c:plotVisOnly val="1"/>
    <c:dispBlanksAs val="gap"/>
    <c:showDLblsOverMax val="0"/>
  </c:chart>
  <c:spPr>
    <a:ln>
      <a:noFill/>
    </a:ln>
  </c:spPr>
  <c:txPr>
    <a:bodyPr/>
    <a:lstStyle/>
    <a:p>
      <a:pPr>
        <a:defRPr sz="1000">
          <a:solidFill>
            <a:schemeClr val="tx2"/>
          </a:solidFill>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437287079679516E-2"/>
          <c:y val="0"/>
          <c:w val="0.98256271013515506"/>
          <c:h val="1"/>
        </c:manualLayout>
      </c:layout>
      <c:barChart>
        <c:barDir val="bar"/>
        <c:grouping val="clustered"/>
        <c:varyColors val="0"/>
        <c:ser>
          <c:idx val="0"/>
          <c:order val="0"/>
          <c:tx>
            <c:strRef>
              <c:f>Sheet1!$B$1</c:f>
              <c:strCache>
                <c:ptCount val="1"/>
                <c:pt idx="0">
                  <c:v>Traditional Clients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accent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Yes</c:v>
                </c:pt>
              </c:strCache>
            </c:strRef>
          </c:cat>
          <c:val>
            <c:numRef>
              <c:f>Sheet1!$B$2</c:f>
              <c:numCache>
                <c:formatCode>0%</c:formatCode>
                <c:ptCount val="1"/>
                <c:pt idx="0">
                  <c:v>0.96</c:v>
                </c:pt>
              </c:numCache>
            </c:numRef>
          </c:val>
          <c:extLst>
            <c:ext xmlns:c16="http://schemas.microsoft.com/office/drawing/2014/chart" uri="{C3380CC4-5D6E-409C-BE32-E72D297353CC}">
              <c16:uniqueId val="{00000000-CFBA-4545-8666-E27761AD98BF}"/>
            </c:ext>
          </c:extLst>
        </c:ser>
        <c:ser>
          <c:idx val="1"/>
          <c:order val="1"/>
          <c:tx>
            <c:strRef>
              <c:f>Sheet1!$C$1</c:f>
              <c:strCache>
                <c:ptCount val="1"/>
                <c:pt idx="0">
                  <c:v>Next Wave</c:v>
                </c:pt>
              </c:strCache>
            </c:strRef>
          </c:tx>
          <c:spPr>
            <a:solidFill>
              <a:srgbClr val="E47F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rgbClr val="E47F00"/>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Yes</c:v>
                </c:pt>
              </c:strCache>
            </c:strRef>
          </c:cat>
          <c:val>
            <c:numRef>
              <c:f>Sheet1!$C$2</c:f>
              <c:numCache>
                <c:formatCode>0%</c:formatCode>
                <c:ptCount val="1"/>
                <c:pt idx="0">
                  <c:v>0.42</c:v>
                </c:pt>
              </c:numCache>
            </c:numRef>
          </c:val>
          <c:extLst>
            <c:ext xmlns:c16="http://schemas.microsoft.com/office/drawing/2014/chart" uri="{C3380CC4-5D6E-409C-BE32-E72D297353CC}">
              <c16:uniqueId val="{00000003-CFBA-4545-8666-E27761AD98BF}"/>
            </c:ext>
          </c:extLst>
        </c:ser>
        <c:dLbls>
          <c:dLblPos val="outEnd"/>
          <c:showLegendKey val="0"/>
          <c:showVal val="1"/>
          <c:showCatName val="0"/>
          <c:showSerName val="0"/>
          <c:showPercent val="0"/>
          <c:showBubbleSize val="0"/>
        </c:dLbls>
        <c:gapWidth val="182"/>
        <c:axId val="909425216"/>
        <c:axId val="909437440"/>
      </c:barChart>
      <c:catAx>
        <c:axId val="909425216"/>
        <c:scaling>
          <c:orientation val="minMax"/>
        </c:scaling>
        <c:delete val="1"/>
        <c:axPos val="l"/>
        <c:numFmt formatCode="General" sourceLinked="1"/>
        <c:majorTickMark val="out"/>
        <c:minorTickMark val="none"/>
        <c:tickLblPos val="nextTo"/>
        <c:crossAx val="909437440"/>
        <c:crosses val="autoZero"/>
        <c:auto val="1"/>
        <c:lblAlgn val="ctr"/>
        <c:lblOffset val="100"/>
        <c:noMultiLvlLbl val="0"/>
      </c:catAx>
      <c:valAx>
        <c:axId val="909437440"/>
        <c:scaling>
          <c:orientation val="minMax"/>
        </c:scaling>
        <c:delete val="1"/>
        <c:axPos val="b"/>
        <c:numFmt formatCode="0%" sourceLinked="1"/>
        <c:majorTickMark val="out"/>
        <c:minorTickMark val="none"/>
        <c:tickLblPos val="nextTo"/>
        <c:crossAx val="9094252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53513792890419E-3"/>
          <c:y val="0.10267282168662351"/>
          <c:w val="0.9950843402880809"/>
          <c:h val="0.72464150282698181"/>
        </c:manualLayout>
      </c:layout>
      <c:barChart>
        <c:barDir val="col"/>
        <c:grouping val="clustered"/>
        <c:varyColors val="0"/>
        <c:ser>
          <c:idx val="0"/>
          <c:order val="0"/>
          <c:tx>
            <c:strRef>
              <c:f>Sheet1!$B$1</c:f>
              <c:strCache>
                <c:ptCount val="1"/>
                <c:pt idx="0">
                  <c:v>Next Wave clients</c:v>
                </c:pt>
              </c:strCache>
            </c:strRef>
          </c:tx>
          <c:spPr>
            <a:solidFill>
              <a:schemeClr val="accent1"/>
            </a:solidFill>
            <a:ln>
              <a:noFill/>
            </a:ln>
            <a:effectLst/>
          </c:spPr>
          <c:invertIfNegative val="0"/>
          <c:dLbls>
            <c:dLbl>
              <c:idx val="0"/>
              <c:layout>
                <c:manualLayout>
                  <c:x val="1.5978305533986543E-4"/>
                  <c:y val="-6.3824371411606781E-3"/>
                </c:manualLayout>
              </c:layout>
              <c:tx>
                <c:rich>
                  <a:bodyPr/>
                  <a:lstStyle/>
                  <a:p>
                    <a:fld id="{6FFCBD66-FC4F-4798-8EB4-BF1161A6BE5C}"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6E4E-3542-8D18-7B14BD606C47}"/>
                </c:ext>
              </c:extLst>
            </c:dLbl>
            <c:dLbl>
              <c:idx val="1"/>
              <c:tx>
                <c:rich>
                  <a:bodyPr/>
                  <a:lstStyle/>
                  <a:p>
                    <a:fld id="{D9BE606B-E208-4166-A0EC-7218AB313005}"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1E9E-8A4B-BA30-9C2E3193A749}"/>
                </c:ext>
              </c:extLst>
            </c:dLbl>
            <c:dLbl>
              <c:idx val="3"/>
              <c:layout>
                <c:manualLayout>
                  <c:x val="-7.6406063962762712E-4"/>
                  <c:y val="6.3824371411606634E-3"/>
                </c:manualLayout>
              </c:layout>
              <c:tx>
                <c:rich>
                  <a:bodyPr/>
                  <a:lstStyle/>
                  <a:p>
                    <a:fld id="{30C16245-0712-43BC-B43C-3AE2A7C582D4}"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6E4E-3542-8D18-7B14BD606C47}"/>
                </c:ext>
              </c:extLst>
            </c:dLbl>
            <c:dLbl>
              <c:idx val="4"/>
              <c:layout>
                <c:manualLayout>
                  <c:x val="-9.2384369496758092E-4"/>
                  <c:y val="6.3824371411606053E-3"/>
                </c:manualLayout>
              </c:layout>
              <c:tx>
                <c:rich>
                  <a:bodyPr/>
                  <a:lstStyle/>
                  <a:p>
                    <a:fld id="{A05E323F-E379-44E7-857E-67A31891EB7E}"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1E9E-8A4B-BA30-9C2E3193A749}"/>
                </c:ext>
              </c:extLst>
            </c:dLbl>
            <c:dLbl>
              <c:idx val="6"/>
              <c:layout>
                <c:manualLayout>
                  <c:x val="-1.5281212792552542E-3"/>
                  <c:y val="3.1912185705803317E-3"/>
                </c:manualLayout>
              </c:layout>
              <c:tx>
                <c:rich>
                  <a:bodyPr/>
                  <a:lstStyle/>
                  <a:p>
                    <a:fld id="{02FC2C0C-FE3B-4BCC-8A2D-FA80152BB3F5}"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6E4E-3542-8D18-7B14BD606C47}"/>
                </c:ext>
              </c:extLst>
            </c:dLbl>
            <c:dLbl>
              <c:idx val="7"/>
              <c:tx>
                <c:rich>
                  <a:bodyPr/>
                  <a:lstStyle/>
                  <a:p>
                    <a:fld id="{12C44AC9-5CBA-4AF1-B267-9FA29E0F8E99}"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6E4E-3542-8D18-7B14BD606C47}"/>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Sheet1!$A$2:$A$9</c:f>
              <c:strCache>
                <c:ptCount val="8"/>
                <c:pt idx="0">
                  <c:v>Saving enough 
to retire 
comfortably</c:v>
                </c:pt>
                <c:pt idx="1">
                  <c:v>Saving for education 
(my children’s, 
or my own)</c:v>
                </c:pt>
                <c:pt idx="2">
                  <c:v>Saving for an “emergency fund”</c:v>
                </c:pt>
                <c:pt idx="3">
                  <c:v>Paying for a house/condo </c:v>
                </c:pt>
                <c:pt idx="4">
                  <c:v>Larger expenses (car, wedding, vacation, medical)</c:v>
                </c:pt>
                <c:pt idx="5">
                  <c:v>Estate planning (e.g. Wills, trusts)</c:v>
                </c:pt>
                <c:pt idx="6">
                  <c:v>Repaying debt 
other than a mortgage </c:v>
                </c:pt>
                <c:pt idx="7">
                  <c:v>Financially supporting other family members</c:v>
                </c:pt>
              </c:strCache>
            </c:strRef>
          </c:cat>
          <c:val>
            <c:numRef>
              <c:f>Sheet1!$B$2:$B$9</c:f>
              <c:numCache>
                <c:formatCode>0%</c:formatCode>
                <c:ptCount val="8"/>
                <c:pt idx="0">
                  <c:v>0.67100000000000004</c:v>
                </c:pt>
                <c:pt idx="1">
                  <c:v>0.40100000000000002</c:v>
                </c:pt>
                <c:pt idx="2">
                  <c:v>0.39100000000000001</c:v>
                </c:pt>
                <c:pt idx="3">
                  <c:v>0.33</c:v>
                </c:pt>
                <c:pt idx="4">
                  <c:v>0.28199999999999997</c:v>
                </c:pt>
                <c:pt idx="5">
                  <c:v>0.20100000000000001</c:v>
                </c:pt>
                <c:pt idx="6">
                  <c:v>0.193</c:v>
                </c:pt>
                <c:pt idx="7">
                  <c:v>0.20499999999999999</c:v>
                </c:pt>
              </c:numCache>
            </c:numRef>
          </c:val>
          <c:extLst>
            <c:ext xmlns:c16="http://schemas.microsoft.com/office/drawing/2014/chart" uri="{C3380CC4-5D6E-409C-BE32-E72D297353CC}">
              <c16:uniqueId val="{00000006-6E4E-3542-8D18-7B14BD606C47}"/>
            </c:ext>
          </c:extLst>
        </c:ser>
        <c:ser>
          <c:idx val="1"/>
          <c:order val="1"/>
          <c:tx>
            <c:strRef>
              <c:f>Sheet1!$C$1</c:f>
              <c:strCache>
                <c:ptCount val="1"/>
                <c:pt idx="0">
                  <c:v>Traditional clients</c:v>
                </c:pt>
              </c:strCache>
            </c:strRef>
          </c:tx>
          <c:spPr>
            <a:solidFill>
              <a:schemeClr val="accent2"/>
            </a:solidFill>
            <a:ln>
              <a:noFill/>
            </a:ln>
            <a:effectLst/>
          </c:spPr>
          <c:invertIfNegative val="0"/>
          <c:dLbls>
            <c:dLbl>
              <c:idx val="0"/>
              <c:tx>
                <c:rich>
                  <a:bodyPr/>
                  <a:lstStyle/>
                  <a:p>
                    <a:fld id="{1667E04C-436D-489E-8733-92109247322F}"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6E4E-3542-8D18-7B14BD606C47}"/>
                </c:ext>
              </c:extLst>
            </c:dLbl>
            <c:dLbl>
              <c:idx val="1"/>
              <c:layout>
                <c:manualLayout>
                  <c:x val="0"/>
                  <c:y val="0"/>
                </c:manualLayout>
              </c:layout>
              <c:tx>
                <c:rich>
                  <a:bodyPr/>
                  <a:lstStyle/>
                  <a:p>
                    <a:fld id="{6636B9E6-BD32-44BC-A14A-13DF2F0F4B33}"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1E9E-8A4B-BA30-9C2E3193A749}"/>
                </c:ext>
              </c:extLst>
            </c:dLbl>
            <c:dLbl>
              <c:idx val="2"/>
              <c:layout>
                <c:manualLayout>
                  <c:x val="0"/>
                  <c:y val="3.1912185705802736E-3"/>
                </c:manualLayout>
              </c:layout>
              <c:tx>
                <c:rich>
                  <a:bodyPr/>
                  <a:lstStyle/>
                  <a:p>
                    <a:fld id="{668D9102-D45E-4CD9-9247-C391B11CB065}"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1E9E-8A4B-BA30-9C2E3193A749}"/>
                </c:ext>
              </c:extLst>
            </c:dLbl>
            <c:dLbl>
              <c:idx val="3"/>
              <c:layout>
                <c:manualLayout>
                  <c:x val="9.2384369496748974E-4"/>
                  <c:y val="-3.1912185705804488E-3"/>
                </c:manualLayout>
              </c:layout>
              <c:tx>
                <c:rich>
                  <a:bodyPr/>
                  <a:lstStyle/>
                  <a:p>
                    <a:fld id="{DCB25F7D-E595-452B-BDBE-3FA127E95A3A}"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6E4E-3542-8D18-7B14BD606C47}"/>
                </c:ext>
              </c:extLst>
            </c:dLbl>
            <c:dLbl>
              <c:idx val="4"/>
              <c:layout>
                <c:manualLayout>
                  <c:x val="-9.2384369496748974E-4"/>
                  <c:y val="0"/>
                </c:manualLayout>
              </c:layout>
              <c:tx>
                <c:rich>
                  <a:bodyPr/>
                  <a:lstStyle/>
                  <a:p>
                    <a:fld id="{EF944D0A-70A6-4EA0-939E-36D68297F73F}"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6E4E-3542-8D18-7B14BD606C47}"/>
                </c:ext>
              </c:extLst>
            </c:dLbl>
            <c:dLbl>
              <c:idx val="5"/>
              <c:layout>
                <c:manualLayout>
                  <c:x val="0"/>
                  <c:y val="-3.894540100632234E-3"/>
                </c:manualLayout>
              </c:layout>
              <c:tx>
                <c:rich>
                  <a:bodyPr/>
                  <a:lstStyle/>
                  <a:p>
                    <a:fld id="{BE353209-438C-4684-84B7-F7B37D57DA45}"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A-6E4E-3542-8D18-7B14BD606C47}"/>
                </c:ext>
              </c:extLst>
            </c:dLbl>
            <c:dLbl>
              <c:idx val="6"/>
              <c:layout>
                <c:manualLayout>
                  <c:x val="1.3682403176314825E-3"/>
                  <c:y val="0"/>
                </c:manualLayout>
              </c:layout>
              <c:tx>
                <c:rich>
                  <a:bodyPr/>
                  <a:lstStyle/>
                  <a:p>
                    <a:fld id="{CD9D88C2-8E8A-4465-91CC-AF461C6E882B}"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6E4E-3542-8D18-7B14BD606C47}"/>
                </c:ext>
              </c:extLst>
            </c:dLbl>
            <c:dLbl>
              <c:idx val="7"/>
              <c:layout>
                <c:manualLayout>
                  <c:x val="0"/>
                  <c:y val="3.1912185705803317E-3"/>
                </c:manualLayout>
              </c:layout>
              <c:tx>
                <c:rich>
                  <a:bodyPr/>
                  <a:lstStyle/>
                  <a:p>
                    <a:fld id="{DD1589DD-0B74-477C-A5EF-CC4CEFA759BD}"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C-6E4E-3542-8D18-7B14BD606C47}"/>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Sheet1!$A$2:$A$9</c:f>
              <c:strCache>
                <c:ptCount val="8"/>
                <c:pt idx="0">
                  <c:v>Saving enough 
to retire 
comfortably</c:v>
                </c:pt>
                <c:pt idx="1">
                  <c:v>Saving for education 
(my children’s, 
or my own)</c:v>
                </c:pt>
                <c:pt idx="2">
                  <c:v>Saving for an “emergency fund”</c:v>
                </c:pt>
                <c:pt idx="3">
                  <c:v>Paying for a house/condo </c:v>
                </c:pt>
                <c:pt idx="4">
                  <c:v>Larger expenses (car, wedding, vacation, medical)</c:v>
                </c:pt>
                <c:pt idx="5">
                  <c:v>Estate planning (e.g. Wills, trusts)</c:v>
                </c:pt>
                <c:pt idx="6">
                  <c:v>Repaying debt 
other than a mortgage </c:v>
                </c:pt>
                <c:pt idx="7">
                  <c:v>Financially supporting other family members</c:v>
                </c:pt>
              </c:strCache>
            </c:strRef>
          </c:cat>
          <c:val>
            <c:numRef>
              <c:f>Sheet1!$C$2:$C$9</c:f>
              <c:numCache>
                <c:formatCode>0%</c:formatCode>
                <c:ptCount val="8"/>
                <c:pt idx="0">
                  <c:v>0.45800000000000002</c:v>
                </c:pt>
                <c:pt idx="1">
                  <c:v>5.8000000000000003E-2</c:v>
                </c:pt>
                <c:pt idx="2">
                  <c:v>0.16</c:v>
                </c:pt>
                <c:pt idx="3">
                  <c:v>6.2E-2</c:v>
                </c:pt>
                <c:pt idx="4">
                  <c:v>0.185</c:v>
                </c:pt>
                <c:pt idx="5">
                  <c:v>0.39500000000000002</c:v>
                </c:pt>
                <c:pt idx="6">
                  <c:v>0.02</c:v>
                </c:pt>
                <c:pt idx="7">
                  <c:v>0.125</c:v>
                </c:pt>
              </c:numCache>
            </c:numRef>
          </c:val>
          <c:extLst>
            <c:ext xmlns:c16="http://schemas.microsoft.com/office/drawing/2014/chart" uri="{C3380CC4-5D6E-409C-BE32-E72D297353CC}">
              <c16:uniqueId val="{00000010-6E4E-3542-8D18-7B14BD606C47}"/>
            </c:ext>
          </c:extLst>
        </c:ser>
        <c:dLbls>
          <c:showLegendKey val="0"/>
          <c:showVal val="0"/>
          <c:showCatName val="0"/>
          <c:showSerName val="0"/>
          <c:showPercent val="0"/>
          <c:showBubbleSize val="0"/>
        </c:dLbls>
        <c:gapWidth val="136"/>
        <c:overlap val="-10"/>
        <c:axId val="1553259648"/>
        <c:axId val="1471351728"/>
      </c:barChart>
      <c:catAx>
        <c:axId val="1553259648"/>
        <c:scaling>
          <c:orientation val="minMax"/>
        </c:scaling>
        <c:delete val="0"/>
        <c:axPos val="b"/>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800" spc="0" baseline="0">
                <a:solidFill>
                  <a:schemeClr val="tx1"/>
                </a:solidFill>
                <a:latin typeface="+mn-lt"/>
                <a:ea typeface="+mn-ea"/>
                <a:cs typeface="+mn-cs"/>
              </a:defRPr>
            </a:pPr>
            <a:endParaRPr lang="en-US"/>
          </a:p>
        </c:txPr>
        <c:crossAx val="1471351728"/>
        <c:crosses val="autoZero"/>
        <c:auto val="1"/>
        <c:lblAlgn val="ctr"/>
        <c:lblOffset val="100"/>
        <c:noMultiLvlLbl val="0"/>
      </c:catAx>
      <c:valAx>
        <c:axId val="1471351728"/>
        <c:scaling>
          <c:orientation val="minMax"/>
        </c:scaling>
        <c:delete val="1"/>
        <c:axPos val="l"/>
        <c:numFmt formatCode="0%" sourceLinked="1"/>
        <c:majorTickMark val="none"/>
        <c:minorTickMark val="none"/>
        <c:tickLblPos val="nextTo"/>
        <c:crossAx val="1553259648"/>
        <c:crosses val="autoZero"/>
        <c:crossBetween val="between"/>
      </c:valAx>
      <c:spPr>
        <a:noFill/>
        <a:ln>
          <a:noFill/>
        </a:ln>
        <a:effectLst/>
      </c:spPr>
    </c:plotArea>
    <c:legend>
      <c:legendPos val="b"/>
      <c:layout>
        <c:manualLayout>
          <c:xMode val="edge"/>
          <c:yMode val="edge"/>
          <c:x val="0.22483713323148038"/>
          <c:y val="6.2745973045453762E-2"/>
          <c:w val="0.54863989621832376"/>
          <c:h val="6.1387486553536708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9156193675283632E-3"/>
          <c:y val="9.6604468057786691E-2"/>
          <c:w val="0.9950843402880809"/>
          <c:h val="0.56194067298527939"/>
        </c:manualLayout>
      </c:layout>
      <c:barChart>
        <c:barDir val="col"/>
        <c:grouping val="clustered"/>
        <c:varyColors val="0"/>
        <c:ser>
          <c:idx val="0"/>
          <c:order val="0"/>
          <c:tx>
            <c:strRef>
              <c:f>Sheet1!$B$1</c:f>
              <c:strCache>
                <c:ptCount val="1"/>
                <c:pt idx="0">
                  <c:v>Next Wave clients</c:v>
                </c:pt>
              </c:strCache>
            </c:strRef>
          </c:tx>
          <c:spPr>
            <a:solidFill>
              <a:schemeClr val="accent1"/>
            </a:solidFill>
            <a:ln>
              <a:noFill/>
            </a:ln>
            <a:effectLst/>
          </c:spPr>
          <c:invertIfNegative val="0"/>
          <c:dLbls>
            <c:dLbl>
              <c:idx val="1"/>
              <c:tx>
                <c:rich>
                  <a:bodyPr/>
                  <a:lstStyle/>
                  <a:p>
                    <a:fld id="{F998B089-9EF2-4240-BBB0-60A69A728D0B}"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60D3-C342-818C-741544DAF97F}"/>
                </c:ext>
              </c:extLst>
            </c:dLbl>
            <c:dLbl>
              <c:idx val="2"/>
              <c:tx>
                <c:rich>
                  <a:bodyPr/>
                  <a:lstStyle/>
                  <a:p>
                    <a:fld id="{862F30B4-A54F-44D1-B3EA-ACC26281ED74}"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60D3-C342-818C-741544DAF97F}"/>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accen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Sheet1!$A$2:$A$4</c:f>
              <c:numCache>
                <c:formatCode>General</c:formatCode>
                <c:ptCount val="3"/>
              </c:numCache>
            </c:numRef>
          </c:cat>
          <c:val>
            <c:numRef>
              <c:f>Sheet1!$B$2:$B$4</c:f>
              <c:numCache>
                <c:formatCode>0%</c:formatCode>
                <c:ptCount val="3"/>
                <c:pt idx="0">
                  <c:v>0.59</c:v>
                </c:pt>
                <c:pt idx="1">
                  <c:v>0.54</c:v>
                </c:pt>
                <c:pt idx="2">
                  <c:v>0.56000000000000005</c:v>
                </c:pt>
              </c:numCache>
            </c:numRef>
          </c:val>
          <c:extLst>
            <c:ext xmlns:c16="http://schemas.microsoft.com/office/drawing/2014/chart" uri="{C3380CC4-5D6E-409C-BE32-E72D297353CC}">
              <c16:uniqueId val="{00000004-60D3-C342-818C-741544DAF97F}"/>
            </c:ext>
          </c:extLst>
        </c:ser>
        <c:ser>
          <c:idx val="1"/>
          <c:order val="1"/>
          <c:tx>
            <c:strRef>
              <c:f>Sheet1!$C$1</c:f>
              <c:strCache>
                <c:ptCount val="1"/>
                <c:pt idx="0">
                  <c:v>Older HENRYs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Sheet1!$A$2:$A$4</c:f>
              <c:numCache>
                <c:formatCode>General</c:formatCode>
                <c:ptCount val="3"/>
              </c:numCache>
            </c:numRef>
          </c:cat>
          <c:val>
            <c:numRef>
              <c:f>Sheet1!$C$2:$C$4</c:f>
            </c:numRef>
          </c:val>
          <c:extLst>
            <c:ext xmlns:c16="http://schemas.microsoft.com/office/drawing/2014/chart" uri="{C3380CC4-5D6E-409C-BE32-E72D297353CC}">
              <c16:uniqueId val="{0000000A-60D3-C342-818C-741544DAF97F}"/>
            </c:ext>
          </c:extLst>
        </c:ser>
        <c:ser>
          <c:idx val="2"/>
          <c:order val="2"/>
          <c:tx>
            <c:strRef>
              <c:f>Sheet1!$D$1</c:f>
              <c:strCache>
                <c:ptCount val="1"/>
                <c:pt idx="0">
                  <c:v>Traditional clients</c:v>
                </c:pt>
              </c:strCache>
            </c:strRef>
          </c:tx>
          <c:spPr>
            <a:solidFill>
              <a:srgbClr val="E47F00"/>
            </a:solidFill>
            <a:ln>
              <a:noFill/>
            </a:ln>
            <a:effectLst/>
          </c:spPr>
          <c:invertIfNegative val="0"/>
          <c:dLbls>
            <c:dLbl>
              <c:idx val="0"/>
              <c:tx>
                <c:rich>
                  <a:bodyPr/>
                  <a:lstStyle/>
                  <a:p>
                    <a:fld id="{53EAC5FC-6BDC-4237-B603-93E3737DFD67}"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60D3-C342-818C-741544DAF97F}"/>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rgbClr val="E47F0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Sheet1!$A$2:$A$4</c:f>
              <c:numCache>
                <c:formatCode>General</c:formatCode>
                <c:ptCount val="3"/>
              </c:numCache>
            </c:numRef>
          </c:cat>
          <c:val>
            <c:numRef>
              <c:f>Sheet1!$D$2:$D$4</c:f>
              <c:numCache>
                <c:formatCode>0%</c:formatCode>
                <c:ptCount val="3"/>
                <c:pt idx="0">
                  <c:v>0.43</c:v>
                </c:pt>
                <c:pt idx="1">
                  <c:v>0.23</c:v>
                </c:pt>
                <c:pt idx="2">
                  <c:v>0.22</c:v>
                </c:pt>
              </c:numCache>
            </c:numRef>
          </c:val>
          <c:extLst>
            <c:ext xmlns:c16="http://schemas.microsoft.com/office/drawing/2014/chart" uri="{C3380CC4-5D6E-409C-BE32-E72D297353CC}">
              <c16:uniqueId val="{0000000C-60D3-C342-818C-741544DAF97F}"/>
            </c:ext>
          </c:extLst>
        </c:ser>
        <c:dLbls>
          <c:showLegendKey val="0"/>
          <c:showVal val="0"/>
          <c:showCatName val="0"/>
          <c:showSerName val="0"/>
          <c:showPercent val="0"/>
          <c:showBubbleSize val="0"/>
        </c:dLbls>
        <c:gapWidth val="219"/>
        <c:overlap val="-27"/>
        <c:axId val="1553259648"/>
        <c:axId val="1471351728"/>
      </c:barChart>
      <c:catAx>
        <c:axId val="1553259648"/>
        <c:scaling>
          <c:orientation val="minMax"/>
        </c:scaling>
        <c:delete val="1"/>
        <c:axPos val="b"/>
        <c:numFmt formatCode="General" sourceLinked="1"/>
        <c:majorTickMark val="none"/>
        <c:minorTickMark val="none"/>
        <c:tickLblPos val="nextTo"/>
        <c:crossAx val="1471351728"/>
        <c:crosses val="autoZero"/>
        <c:auto val="1"/>
        <c:lblAlgn val="ctr"/>
        <c:lblOffset val="100"/>
        <c:noMultiLvlLbl val="0"/>
      </c:catAx>
      <c:valAx>
        <c:axId val="1471351728"/>
        <c:scaling>
          <c:orientation val="minMax"/>
        </c:scaling>
        <c:delete val="1"/>
        <c:axPos val="l"/>
        <c:numFmt formatCode="0%" sourceLinked="1"/>
        <c:majorTickMark val="none"/>
        <c:minorTickMark val="none"/>
        <c:tickLblPos val="nextTo"/>
        <c:crossAx val="1553259648"/>
        <c:crosses val="autoZero"/>
        <c:crossBetween val="between"/>
      </c:valAx>
      <c:spPr>
        <a:noFill/>
        <a:ln>
          <a:noFill/>
        </a:ln>
        <a:effectLst/>
      </c:spPr>
    </c:plotArea>
    <c:legend>
      <c:legendPos val="b"/>
      <c:layout>
        <c:manualLayout>
          <c:xMode val="edge"/>
          <c:yMode val="edge"/>
          <c:x val="0.26068374614683848"/>
          <c:y val="0.79980827080096528"/>
          <c:w val="0.48293144491453471"/>
          <c:h val="8.65766420944762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9156193675283632E-3"/>
          <c:y val="3.7345210636549213E-2"/>
          <c:w val="0.9950843402880809"/>
          <c:h val="0.83856242212147725"/>
        </c:manualLayout>
      </c:layout>
      <c:barChart>
        <c:barDir val="col"/>
        <c:grouping val="clustered"/>
        <c:varyColors val="0"/>
        <c:ser>
          <c:idx val="0"/>
          <c:order val="0"/>
          <c:tx>
            <c:strRef>
              <c:f>Sheet1!$B$1</c:f>
              <c:strCache>
                <c:ptCount val="1"/>
                <c:pt idx="0">
                  <c:v>Next Wave clients</c:v>
                </c:pt>
              </c:strCache>
            </c:strRef>
          </c:tx>
          <c:spPr>
            <a:solidFill>
              <a:schemeClr val="accent1"/>
            </a:solidFill>
            <a:ln>
              <a:noFill/>
            </a:ln>
            <a:effectLst/>
          </c:spPr>
          <c:invertIfNegative val="0"/>
          <c:dLbls>
            <c:dLbl>
              <c:idx val="1"/>
              <c:tx>
                <c:rich>
                  <a:bodyPr/>
                  <a:lstStyle/>
                  <a:p>
                    <a:fld id="{F998B089-9EF2-4240-BBB0-60A69A728D0B}"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D5E5-4D1E-A590-7C2CC768DFF0}"/>
                </c:ext>
              </c:extLst>
            </c:dLbl>
            <c:dLbl>
              <c:idx val="2"/>
              <c:tx>
                <c:rich>
                  <a:bodyPr/>
                  <a:lstStyle/>
                  <a:p>
                    <a:fld id="{862F30B4-A54F-44D1-B3EA-ACC26281ED74}"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D5E5-4D1E-A590-7C2CC768DFF0}"/>
                </c:ext>
              </c:extLst>
            </c:dLbl>
            <c:dLbl>
              <c:idx val="3"/>
              <c:layout>
                <c:manualLayout>
                  <c:x val="4.3344754277905408E-3"/>
                  <c:y val="-1.2764874282321327E-2"/>
                </c:manualLayout>
              </c:layout>
              <c:tx>
                <c:rich>
                  <a:bodyPr/>
                  <a:lstStyle/>
                  <a:p>
                    <a:fld id="{EA48CF39-3FE3-4117-82C7-B956E724B4C6}"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D5E5-4D1E-A590-7C2CC768DFF0}"/>
                </c:ext>
              </c:extLst>
            </c:dLbl>
            <c:dLbl>
              <c:idx val="4"/>
              <c:tx>
                <c:rich>
                  <a:bodyPr/>
                  <a:lstStyle/>
                  <a:p>
                    <a:fld id="{D7A8B1A2-47B4-429F-B52B-AF220513D6F5}"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D5E5-4D1E-A590-7C2CC768DFF0}"/>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Referral from a 
trusted source</c:v>
                </c:pt>
                <c:pt idx="1">
                  <c:v>Online search</c:v>
                </c:pt>
                <c:pt idx="2">
                  <c:v>Online reviews</c:v>
                </c:pt>
                <c:pt idx="3">
                  <c:v>Through my workplace</c:v>
                </c:pt>
                <c:pt idx="4">
                  <c:v>Advertisements</c:v>
                </c:pt>
              </c:strCache>
            </c:strRef>
          </c:cat>
          <c:val>
            <c:numRef>
              <c:f>Sheet1!$B$2:$B$6</c:f>
              <c:numCache>
                <c:formatCode>0%</c:formatCode>
                <c:ptCount val="5"/>
                <c:pt idx="0">
                  <c:v>0.62</c:v>
                </c:pt>
                <c:pt idx="1">
                  <c:v>0.39</c:v>
                </c:pt>
                <c:pt idx="2">
                  <c:v>0.39</c:v>
                </c:pt>
                <c:pt idx="3">
                  <c:v>0.26</c:v>
                </c:pt>
                <c:pt idx="4">
                  <c:v>0.18</c:v>
                </c:pt>
              </c:numCache>
            </c:numRef>
          </c:val>
          <c:extLst>
            <c:ext xmlns:c16="http://schemas.microsoft.com/office/drawing/2014/chart" uri="{C3380CC4-5D6E-409C-BE32-E72D297353CC}">
              <c16:uniqueId val="{00000005-D5E5-4D1E-A590-7C2CC768DFF0}"/>
            </c:ext>
          </c:extLst>
        </c:ser>
        <c:ser>
          <c:idx val="1"/>
          <c:order val="1"/>
          <c:tx>
            <c:strRef>
              <c:f>Sheet1!$C$1</c:f>
              <c:strCache>
                <c:ptCount val="1"/>
                <c:pt idx="0">
                  <c:v>Older HENRYs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Referral from a 
trusted source</c:v>
                </c:pt>
                <c:pt idx="1">
                  <c:v>Online search</c:v>
                </c:pt>
                <c:pt idx="2">
                  <c:v>Online reviews</c:v>
                </c:pt>
                <c:pt idx="3">
                  <c:v>Through my workplace</c:v>
                </c:pt>
                <c:pt idx="4">
                  <c:v>Advertisements</c:v>
                </c:pt>
              </c:strCache>
            </c:strRef>
          </c:cat>
          <c:val>
            <c:numRef>
              <c:f>Sheet1!$C$2:$C$6</c:f>
            </c:numRef>
          </c:val>
          <c:extLst>
            <c:ext xmlns:c16="http://schemas.microsoft.com/office/drawing/2014/chart" uri="{C3380CC4-5D6E-409C-BE32-E72D297353CC}">
              <c16:uniqueId val="{0000000B-D5E5-4D1E-A590-7C2CC768DFF0}"/>
            </c:ext>
          </c:extLst>
        </c:ser>
        <c:ser>
          <c:idx val="2"/>
          <c:order val="2"/>
          <c:tx>
            <c:strRef>
              <c:f>Sheet1!$D$1</c:f>
              <c:strCache>
                <c:ptCount val="1"/>
                <c:pt idx="0">
                  <c:v>Traditional clients</c:v>
                </c:pt>
              </c:strCache>
            </c:strRef>
          </c:tx>
          <c:spPr>
            <a:solidFill>
              <a:schemeClr val="accent2"/>
            </a:solidFill>
            <a:ln>
              <a:noFill/>
            </a:ln>
            <a:effectLst/>
          </c:spPr>
          <c:invertIfNegative val="0"/>
          <c:dLbls>
            <c:dLbl>
              <c:idx val="0"/>
              <c:tx>
                <c:rich>
                  <a:bodyPr/>
                  <a:lstStyle/>
                  <a:p>
                    <a:fld id="{53EAC5FC-6BDC-4237-B603-93E3737DFD67}" type="VALUE">
                      <a:rPr lang="en-US" smtClean="0"/>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C-D5E5-4D1E-A590-7C2CC768DFF0}"/>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Referral from a 
trusted source</c:v>
                </c:pt>
                <c:pt idx="1">
                  <c:v>Online search</c:v>
                </c:pt>
                <c:pt idx="2">
                  <c:v>Online reviews</c:v>
                </c:pt>
                <c:pt idx="3">
                  <c:v>Through my workplace</c:v>
                </c:pt>
                <c:pt idx="4">
                  <c:v>Advertisements</c:v>
                </c:pt>
              </c:strCache>
            </c:strRef>
          </c:cat>
          <c:val>
            <c:numRef>
              <c:f>Sheet1!$D$2:$D$6</c:f>
              <c:numCache>
                <c:formatCode>0%</c:formatCode>
                <c:ptCount val="5"/>
                <c:pt idx="0">
                  <c:v>0.80500000000000005</c:v>
                </c:pt>
                <c:pt idx="1">
                  <c:v>0.188</c:v>
                </c:pt>
                <c:pt idx="2">
                  <c:v>0.13</c:v>
                </c:pt>
                <c:pt idx="3">
                  <c:v>0.08</c:v>
                </c:pt>
                <c:pt idx="4">
                  <c:v>3.7999999999999999E-2</c:v>
                </c:pt>
              </c:numCache>
            </c:numRef>
          </c:val>
          <c:extLst>
            <c:ext xmlns:c16="http://schemas.microsoft.com/office/drawing/2014/chart" uri="{C3380CC4-5D6E-409C-BE32-E72D297353CC}">
              <c16:uniqueId val="{0000000D-D5E5-4D1E-A590-7C2CC768DFF0}"/>
            </c:ext>
          </c:extLst>
        </c:ser>
        <c:dLbls>
          <c:showLegendKey val="0"/>
          <c:showVal val="0"/>
          <c:showCatName val="0"/>
          <c:showSerName val="0"/>
          <c:showPercent val="0"/>
          <c:showBubbleSize val="0"/>
        </c:dLbls>
        <c:gapWidth val="121"/>
        <c:overlap val="-10"/>
        <c:axId val="1553259648"/>
        <c:axId val="1471351728"/>
      </c:barChart>
      <c:catAx>
        <c:axId val="1553259648"/>
        <c:scaling>
          <c:orientation val="minMax"/>
        </c:scaling>
        <c:delete val="0"/>
        <c:axPos val="b"/>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471351728"/>
        <c:crosses val="autoZero"/>
        <c:auto val="1"/>
        <c:lblAlgn val="ctr"/>
        <c:lblOffset val="100"/>
        <c:noMultiLvlLbl val="0"/>
      </c:catAx>
      <c:valAx>
        <c:axId val="1471351728"/>
        <c:scaling>
          <c:orientation val="minMax"/>
        </c:scaling>
        <c:delete val="1"/>
        <c:axPos val="l"/>
        <c:numFmt formatCode="0%" sourceLinked="1"/>
        <c:majorTickMark val="none"/>
        <c:minorTickMark val="none"/>
        <c:tickLblPos val="nextTo"/>
        <c:crossAx val="1553259648"/>
        <c:crosses val="autoZero"/>
        <c:crossBetween val="between"/>
      </c:valAx>
      <c:spPr>
        <a:noFill/>
        <a:ln>
          <a:noFill/>
        </a:ln>
        <a:effectLst/>
      </c:spPr>
    </c:plotArea>
    <c:legend>
      <c:legendPos val="b"/>
      <c:layout>
        <c:manualLayout>
          <c:xMode val="edge"/>
          <c:yMode val="edge"/>
          <c:x val="0.27208668074950793"/>
          <c:y val="1.3487101991039028E-3"/>
          <c:w val="0.44317283750453318"/>
          <c:h val="6.1387486553536708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1875958189783573E-2"/>
          <c:y val="0.11864604991927459"/>
          <c:w val="0.93812404181021647"/>
          <c:h val="0.77875569756940299"/>
        </c:manualLayout>
      </c:layout>
      <c:barChart>
        <c:barDir val="col"/>
        <c:grouping val="clustered"/>
        <c:varyColors val="0"/>
        <c:ser>
          <c:idx val="0"/>
          <c:order val="0"/>
          <c:tx>
            <c:strRef>
              <c:f>Sheet1!$B$1</c:f>
              <c:strCache>
                <c:ptCount val="1"/>
                <c:pt idx="0">
                  <c:v>Asset Based Fee</c:v>
                </c:pt>
              </c:strCache>
            </c:strRef>
          </c:tx>
          <c:spPr>
            <a:solidFill>
              <a:schemeClr val="accent1"/>
            </a:solidFill>
            <a:ln>
              <a:solidFill>
                <a:schemeClr val="bg2"/>
              </a:solid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Next Wave of Wealth Investors</c:v>
                </c:pt>
                <c:pt idx="1">
                  <c:v>Traditional Investors</c:v>
                </c:pt>
              </c:strCache>
            </c:strRef>
          </c:cat>
          <c:val>
            <c:numRef>
              <c:f>Sheet1!$B$2:$B$3</c:f>
              <c:numCache>
                <c:formatCode>0%</c:formatCode>
                <c:ptCount val="2"/>
                <c:pt idx="0">
                  <c:v>0.33</c:v>
                </c:pt>
                <c:pt idx="1">
                  <c:v>0.55000000000000004</c:v>
                </c:pt>
              </c:numCache>
            </c:numRef>
          </c:val>
          <c:extLst>
            <c:ext xmlns:c16="http://schemas.microsoft.com/office/drawing/2014/chart" uri="{C3380CC4-5D6E-409C-BE32-E72D297353CC}">
              <c16:uniqueId val="{00000000-9DC7-0E47-B390-1011D59FDA0C}"/>
            </c:ext>
          </c:extLst>
        </c:ser>
        <c:ser>
          <c:idx val="1"/>
          <c:order val="1"/>
          <c:tx>
            <c:strRef>
              <c:f>Sheet1!$C$1</c:f>
              <c:strCache>
                <c:ptCount val="1"/>
                <c:pt idx="0">
                  <c:v>Flat Fee for Service/Monthly or Annual Subscription</c:v>
                </c:pt>
              </c:strCache>
            </c:strRef>
          </c:tx>
          <c:spPr>
            <a:solidFill>
              <a:schemeClr val="accent2"/>
            </a:solidFill>
            <a:ln>
              <a:solidFill>
                <a:schemeClr val="bg2"/>
              </a:solid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Next Wave of Wealth Investors</c:v>
                </c:pt>
                <c:pt idx="1">
                  <c:v>Traditional Investors</c:v>
                </c:pt>
              </c:strCache>
            </c:strRef>
          </c:cat>
          <c:val>
            <c:numRef>
              <c:f>Sheet1!$C$2:$C$3</c:f>
              <c:numCache>
                <c:formatCode>0%</c:formatCode>
                <c:ptCount val="2"/>
                <c:pt idx="0">
                  <c:v>0.36</c:v>
                </c:pt>
                <c:pt idx="1">
                  <c:v>0.09</c:v>
                </c:pt>
              </c:numCache>
            </c:numRef>
          </c:val>
          <c:extLst>
            <c:ext xmlns:c16="http://schemas.microsoft.com/office/drawing/2014/chart" uri="{C3380CC4-5D6E-409C-BE32-E72D297353CC}">
              <c16:uniqueId val="{00000001-9DC7-0E47-B390-1011D59FDA0C}"/>
            </c:ext>
          </c:extLst>
        </c:ser>
        <c:ser>
          <c:idx val="2"/>
          <c:order val="2"/>
          <c:tx>
            <c:strRef>
              <c:f>Sheet1!$D$1</c:f>
              <c:strCache>
                <c:ptCount val="1"/>
                <c:pt idx="0">
                  <c:v>Commission</c:v>
                </c:pt>
              </c:strCache>
            </c:strRef>
          </c:tx>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Next Wave of Wealth Investors</c:v>
                </c:pt>
                <c:pt idx="1">
                  <c:v>Traditional Investors</c:v>
                </c:pt>
              </c:strCache>
            </c:strRef>
          </c:cat>
          <c:val>
            <c:numRef>
              <c:f>Sheet1!$D$2:$D$3</c:f>
              <c:numCache>
                <c:formatCode>0%</c:formatCode>
                <c:ptCount val="2"/>
                <c:pt idx="0">
                  <c:v>0.12</c:v>
                </c:pt>
                <c:pt idx="1">
                  <c:v>0.19</c:v>
                </c:pt>
              </c:numCache>
            </c:numRef>
          </c:val>
          <c:extLst>
            <c:ext xmlns:c16="http://schemas.microsoft.com/office/drawing/2014/chart" uri="{C3380CC4-5D6E-409C-BE32-E72D297353CC}">
              <c16:uniqueId val="{00000002-9DC7-0E47-B390-1011D59FDA0C}"/>
            </c:ext>
          </c:extLst>
        </c:ser>
        <c:dLbls>
          <c:dLblPos val="outEnd"/>
          <c:showLegendKey val="0"/>
          <c:showVal val="1"/>
          <c:showCatName val="0"/>
          <c:showSerName val="0"/>
          <c:showPercent val="0"/>
          <c:showBubbleSize val="0"/>
        </c:dLbls>
        <c:gapWidth val="150"/>
        <c:overlap val="-10"/>
        <c:axId val="56546816"/>
        <c:axId val="56548736"/>
      </c:barChart>
      <c:catAx>
        <c:axId val="56546816"/>
        <c:scaling>
          <c:orientation val="minMax"/>
        </c:scaling>
        <c:delete val="0"/>
        <c:axPos val="b"/>
        <c:numFmt formatCode="General" sourceLinked="0"/>
        <c:majorTickMark val="none"/>
        <c:minorTickMark val="none"/>
        <c:tickLblPos val="nextTo"/>
        <c:spPr>
          <a:ln w="6350">
            <a:solidFill>
              <a:srgbClr val="000000">
                <a:lumMod val="50000"/>
                <a:lumOff val="50000"/>
              </a:srgbClr>
            </a:solidFill>
          </a:ln>
        </c:spPr>
        <c:txPr>
          <a:bodyPr/>
          <a:lstStyle/>
          <a:p>
            <a:pPr>
              <a:defRPr sz="1400"/>
            </a:pPr>
            <a:endParaRPr lang="en-US"/>
          </a:p>
        </c:txPr>
        <c:crossAx val="56548736"/>
        <c:crosses val="autoZero"/>
        <c:auto val="1"/>
        <c:lblAlgn val="ctr"/>
        <c:lblOffset val="100"/>
        <c:noMultiLvlLbl val="0"/>
      </c:catAx>
      <c:valAx>
        <c:axId val="56548736"/>
        <c:scaling>
          <c:orientation val="minMax"/>
        </c:scaling>
        <c:delete val="1"/>
        <c:axPos val="l"/>
        <c:numFmt formatCode="0%" sourceLinked="1"/>
        <c:majorTickMark val="none"/>
        <c:minorTickMark val="none"/>
        <c:tickLblPos val="nextTo"/>
        <c:crossAx val="56546816"/>
        <c:crosses val="autoZero"/>
        <c:crossBetween val="between"/>
      </c:valAx>
    </c:plotArea>
    <c:legend>
      <c:legendPos val="t"/>
      <c:layout>
        <c:manualLayout>
          <c:xMode val="edge"/>
          <c:yMode val="edge"/>
          <c:x val="5.8226649022198033E-2"/>
          <c:y val="6.0603615586533903E-3"/>
          <c:w val="0.9071108599261053"/>
          <c:h val="7.2684479029221247E-2"/>
        </c:manualLayout>
      </c:layout>
      <c:overlay val="1"/>
      <c:txPr>
        <a:bodyPr/>
        <a:lstStyle/>
        <a:p>
          <a:pPr>
            <a:defRPr sz="1600"/>
          </a:pPr>
          <a:endParaRPr lang="en-US"/>
        </a:p>
      </c:txPr>
    </c:legend>
    <c:plotVisOnly val="1"/>
    <c:dispBlanksAs val="gap"/>
    <c:showDLblsOverMax val="0"/>
  </c:chart>
  <c:spPr>
    <a:ln>
      <a:noFill/>
    </a:ln>
  </c:spPr>
  <c:txPr>
    <a:bodyPr/>
    <a:lstStyle/>
    <a:p>
      <a:pPr>
        <a:defRPr sz="1000">
          <a:solidFill>
            <a:schemeClr val="tx2"/>
          </a:solidFill>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365018581199523"/>
          <c:y val="9.2635154163217562E-2"/>
          <c:w val="0.79634981418800488"/>
          <c:h val="0.71372799344603655"/>
        </c:manualLayout>
      </c:layout>
      <c:barChart>
        <c:barDir val="col"/>
        <c:grouping val="clustered"/>
        <c:varyColors val="0"/>
        <c:ser>
          <c:idx val="0"/>
          <c:order val="0"/>
          <c:tx>
            <c:strRef>
              <c:f>Sheet1!$B$1</c:f>
              <c:strCache>
                <c:ptCount val="1"/>
                <c:pt idx="0">
                  <c:v>2015</c:v>
                </c:pt>
              </c:strCache>
            </c:strRef>
          </c:tx>
          <c:spPr>
            <a:solidFill>
              <a:schemeClr val="accent1"/>
            </a:solidFill>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African-American</c:v>
                </c:pt>
              </c:strCache>
            </c:strRef>
          </c:cat>
          <c:val>
            <c:numRef>
              <c:f>Sheet1!$B$2:$B$3</c:f>
              <c:numCache>
                <c:formatCode>0%</c:formatCode>
                <c:ptCount val="2"/>
                <c:pt idx="0">
                  <c:v>7.0000000000000007E-2</c:v>
                </c:pt>
                <c:pt idx="1">
                  <c:v>0.06</c:v>
                </c:pt>
              </c:numCache>
            </c:numRef>
          </c:val>
          <c:extLst>
            <c:ext xmlns:c16="http://schemas.microsoft.com/office/drawing/2014/chart" uri="{C3380CC4-5D6E-409C-BE32-E72D297353CC}">
              <c16:uniqueId val="{00000000-4B0F-6F43-A749-871DFCABD5B7}"/>
            </c:ext>
          </c:extLst>
        </c:ser>
        <c:ser>
          <c:idx val="1"/>
          <c:order val="1"/>
          <c:tx>
            <c:strRef>
              <c:f>Sheet1!$C$1</c:f>
              <c:strCache>
                <c:ptCount val="1"/>
                <c:pt idx="0">
                  <c:v>2017</c:v>
                </c:pt>
              </c:strCache>
            </c:strRef>
          </c:tx>
          <c:spPr>
            <a:solidFill>
              <a:schemeClr val="accent2"/>
            </a:solidFill>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African-American</c:v>
                </c:pt>
              </c:strCache>
            </c:strRef>
          </c:cat>
          <c:val>
            <c:numRef>
              <c:f>Sheet1!$C$2:$C$3</c:f>
              <c:numCache>
                <c:formatCode>0%</c:formatCode>
                <c:ptCount val="2"/>
                <c:pt idx="0">
                  <c:v>7.0000000000000007E-2</c:v>
                </c:pt>
                <c:pt idx="1">
                  <c:v>0.05</c:v>
                </c:pt>
              </c:numCache>
            </c:numRef>
          </c:val>
          <c:extLst>
            <c:ext xmlns:c16="http://schemas.microsoft.com/office/drawing/2014/chart" uri="{C3380CC4-5D6E-409C-BE32-E72D297353CC}">
              <c16:uniqueId val="{00000001-4B0F-6F43-A749-871DFCABD5B7}"/>
            </c:ext>
          </c:extLst>
        </c:ser>
        <c:ser>
          <c:idx val="2"/>
          <c:order val="2"/>
          <c:tx>
            <c:strRef>
              <c:f>Sheet1!$D$1</c:f>
              <c:strCache>
                <c:ptCount val="1"/>
                <c:pt idx="0">
                  <c:v>2018</c:v>
                </c:pt>
              </c:strCache>
            </c:strRef>
          </c:tx>
          <c:spPr>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African-American</c:v>
                </c:pt>
              </c:strCache>
            </c:strRef>
          </c:cat>
          <c:val>
            <c:numRef>
              <c:f>Sheet1!$D$2:$D$3</c:f>
              <c:numCache>
                <c:formatCode>0%</c:formatCode>
                <c:ptCount val="2"/>
                <c:pt idx="0">
                  <c:v>7.0000000000000007E-2</c:v>
                </c:pt>
                <c:pt idx="1">
                  <c:v>0.08</c:v>
                </c:pt>
              </c:numCache>
            </c:numRef>
          </c:val>
          <c:extLst>
            <c:ext xmlns:c16="http://schemas.microsoft.com/office/drawing/2014/chart" uri="{C3380CC4-5D6E-409C-BE32-E72D297353CC}">
              <c16:uniqueId val="{00000002-4B0F-6F43-A749-871DFCABD5B7}"/>
            </c:ext>
          </c:extLst>
        </c:ser>
        <c:ser>
          <c:idx val="3"/>
          <c:order val="3"/>
          <c:tx>
            <c:strRef>
              <c:f>Sheet1!$E$1</c:f>
              <c:strCache>
                <c:ptCount val="1"/>
                <c:pt idx="0">
                  <c:v>2019</c:v>
                </c:pt>
              </c:strCache>
            </c:strRef>
          </c:tx>
          <c:spPr>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African-American</c:v>
                </c:pt>
              </c:strCache>
            </c:strRef>
          </c:cat>
          <c:val>
            <c:numRef>
              <c:f>Sheet1!$E$2:$E$3</c:f>
              <c:numCache>
                <c:formatCode>0%</c:formatCode>
                <c:ptCount val="2"/>
                <c:pt idx="0">
                  <c:v>0.08</c:v>
                </c:pt>
                <c:pt idx="1">
                  <c:v>7.0000000000000007E-2</c:v>
                </c:pt>
              </c:numCache>
            </c:numRef>
          </c:val>
          <c:extLst>
            <c:ext xmlns:c16="http://schemas.microsoft.com/office/drawing/2014/chart" uri="{C3380CC4-5D6E-409C-BE32-E72D297353CC}">
              <c16:uniqueId val="{00000004-4B0F-6F43-A749-871DFCABD5B7}"/>
            </c:ext>
          </c:extLst>
        </c:ser>
        <c:ser>
          <c:idx val="4"/>
          <c:order val="4"/>
          <c:tx>
            <c:strRef>
              <c:f>Sheet1!$F$1</c:f>
              <c:strCache>
                <c:ptCount val="1"/>
                <c:pt idx="0">
                  <c:v>2020</c:v>
                </c:pt>
              </c:strCache>
            </c:strRef>
          </c:tx>
          <c:spPr>
            <a:solidFill>
              <a:srgbClr val="E47F00"/>
            </a:solidFill>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African-American</c:v>
                </c:pt>
              </c:strCache>
            </c:strRef>
          </c:cat>
          <c:val>
            <c:numRef>
              <c:f>Sheet1!$F$2:$F$3</c:f>
              <c:numCache>
                <c:formatCode>0%</c:formatCode>
                <c:ptCount val="2"/>
                <c:pt idx="0">
                  <c:v>0.08</c:v>
                </c:pt>
                <c:pt idx="1">
                  <c:v>0.05</c:v>
                </c:pt>
              </c:numCache>
            </c:numRef>
          </c:val>
          <c:extLst>
            <c:ext xmlns:c16="http://schemas.microsoft.com/office/drawing/2014/chart" uri="{C3380CC4-5D6E-409C-BE32-E72D297353CC}">
              <c16:uniqueId val="{00000005-4B0F-6F43-A749-871DFCABD5B7}"/>
            </c:ext>
          </c:extLst>
        </c:ser>
        <c:dLbls>
          <c:dLblPos val="outEnd"/>
          <c:showLegendKey val="0"/>
          <c:showVal val="1"/>
          <c:showCatName val="0"/>
          <c:showSerName val="0"/>
          <c:showPercent val="0"/>
          <c:showBubbleSize val="0"/>
        </c:dLbls>
        <c:gapWidth val="117"/>
        <c:overlap val="-3"/>
        <c:axId val="56546816"/>
        <c:axId val="56548736"/>
      </c:barChart>
      <c:catAx>
        <c:axId val="56546816"/>
        <c:scaling>
          <c:orientation val="minMax"/>
        </c:scaling>
        <c:delete val="0"/>
        <c:axPos val="b"/>
        <c:numFmt formatCode="General" sourceLinked="0"/>
        <c:majorTickMark val="none"/>
        <c:minorTickMark val="none"/>
        <c:tickLblPos val="nextTo"/>
        <c:spPr>
          <a:ln w="6350">
            <a:solidFill>
              <a:schemeClr val="tx2"/>
            </a:solidFill>
          </a:ln>
        </c:spPr>
        <c:txPr>
          <a:bodyPr/>
          <a:lstStyle/>
          <a:p>
            <a:pPr>
              <a:defRPr sz="1600"/>
            </a:pPr>
            <a:endParaRPr lang="en-US"/>
          </a:p>
        </c:txPr>
        <c:crossAx val="56548736"/>
        <c:crosses val="autoZero"/>
        <c:auto val="1"/>
        <c:lblAlgn val="ctr"/>
        <c:lblOffset val="100"/>
        <c:noMultiLvlLbl val="0"/>
      </c:catAx>
      <c:valAx>
        <c:axId val="56548736"/>
        <c:scaling>
          <c:orientation val="minMax"/>
        </c:scaling>
        <c:delete val="1"/>
        <c:axPos val="l"/>
        <c:numFmt formatCode="0%" sourceLinked="1"/>
        <c:majorTickMark val="none"/>
        <c:minorTickMark val="none"/>
        <c:tickLblPos val="nextTo"/>
        <c:crossAx val="56546816"/>
        <c:crosses val="autoZero"/>
        <c:crossBetween val="between"/>
      </c:valAx>
    </c:plotArea>
    <c:legend>
      <c:legendPos val="b"/>
      <c:layout>
        <c:manualLayout>
          <c:xMode val="edge"/>
          <c:yMode val="edge"/>
          <c:x val="6.4413596625424688E-2"/>
          <c:y val="0.16215837038427733"/>
          <c:w val="8.2790418889717554E-2"/>
          <c:h val="0.52137394287469807"/>
        </c:manualLayout>
      </c:layout>
      <c:overlay val="0"/>
      <c:txPr>
        <a:bodyPr/>
        <a:lstStyle/>
        <a:p>
          <a:pPr>
            <a:defRPr sz="1400">
              <a:solidFill>
                <a:schemeClr val="tx1"/>
              </a:solidFill>
            </a:defRPr>
          </a:pPr>
          <a:endParaRPr lang="en-US"/>
        </a:p>
      </c:txPr>
    </c:legend>
    <c:plotVisOnly val="1"/>
    <c:dispBlanksAs val="gap"/>
    <c:showDLblsOverMax val="0"/>
  </c:chart>
  <c:spPr>
    <a:ln>
      <a:noFill/>
    </a:ln>
  </c:spPr>
  <c:txPr>
    <a:bodyPr/>
    <a:lstStyle/>
    <a:p>
      <a:pPr>
        <a:defRPr sz="1000">
          <a:solidFill>
            <a:schemeClr val="tx2"/>
          </a:solidFill>
        </a:defRPr>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87064572072583"/>
          <c:y val="7.9629632790298763E-2"/>
          <c:w val="0.80129354279274168"/>
          <c:h val="0.66604108174533405"/>
        </c:manualLayout>
      </c:layout>
      <c:barChart>
        <c:barDir val="col"/>
        <c:grouping val="clustered"/>
        <c:varyColors val="0"/>
        <c:ser>
          <c:idx val="0"/>
          <c:order val="0"/>
          <c:tx>
            <c:strRef>
              <c:f>Sheet1!$B$1</c:f>
              <c:strCache>
                <c:ptCount val="1"/>
                <c:pt idx="0">
                  <c:v>2015</c:v>
                </c:pt>
              </c:strCache>
            </c:strRef>
          </c:tx>
          <c:spPr>
            <a:solidFill>
              <a:schemeClr val="accent1"/>
            </a:solidFill>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Latinx</c:v>
                </c:pt>
              </c:strCache>
            </c:strRef>
          </c:cat>
          <c:val>
            <c:numRef>
              <c:f>Sheet1!$B$2:$B$3</c:f>
              <c:numCache>
                <c:formatCode>0%</c:formatCode>
                <c:ptCount val="2"/>
                <c:pt idx="0">
                  <c:v>7.0000000000000007E-2</c:v>
                </c:pt>
                <c:pt idx="1">
                  <c:v>0.08</c:v>
                </c:pt>
              </c:numCache>
            </c:numRef>
          </c:val>
          <c:extLst>
            <c:ext xmlns:c16="http://schemas.microsoft.com/office/drawing/2014/chart" uri="{C3380CC4-5D6E-409C-BE32-E72D297353CC}">
              <c16:uniqueId val="{00000000-D20A-A440-9F76-8AF665CA59FB}"/>
            </c:ext>
          </c:extLst>
        </c:ser>
        <c:ser>
          <c:idx val="1"/>
          <c:order val="1"/>
          <c:tx>
            <c:strRef>
              <c:f>Sheet1!$C$1</c:f>
              <c:strCache>
                <c:ptCount val="1"/>
                <c:pt idx="0">
                  <c:v>2017</c:v>
                </c:pt>
              </c:strCache>
            </c:strRef>
          </c:tx>
          <c:spPr>
            <a:solidFill>
              <a:schemeClr val="accent2"/>
            </a:solidFill>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Latinx</c:v>
                </c:pt>
              </c:strCache>
            </c:strRef>
          </c:cat>
          <c:val>
            <c:numRef>
              <c:f>Sheet1!$C$2:$C$3</c:f>
              <c:numCache>
                <c:formatCode>0%</c:formatCode>
                <c:ptCount val="2"/>
                <c:pt idx="0">
                  <c:v>7.0000000000000007E-2</c:v>
                </c:pt>
                <c:pt idx="1">
                  <c:v>7.0000000000000007E-2</c:v>
                </c:pt>
              </c:numCache>
            </c:numRef>
          </c:val>
          <c:extLst>
            <c:ext xmlns:c16="http://schemas.microsoft.com/office/drawing/2014/chart" uri="{C3380CC4-5D6E-409C-BE32-E72D297353CC}">
              <c16:uniqueId val="{00000001-D20A-A440-9F76-8AF665CA59FB}"/>
            </c:ext>
          </c:extLst>
        </c:ser>
        <c:ser>
          <c:idx val="2"/>
          <c:order val="2"/>
          <c:tx>
            <c:strRef>
              <c:f>Sheet1!$D$1</c:f>
              <c:strCache>
                <c:ptCount val="1"/>
                <c:pt idx="0">
                  <c:v>2018</c:v>
                </c:pt>
              </c:strCache>
            </c:strRef>
          </c:tx>
          <c:spPr>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Latinx</c:v>
                </c:pt>
              </c:strCache>
            </c:strRef>
          </c:cat>
          <c:val>
            <c:numRef>
              <c:f>Sheet1!$D$2:$D$3</c:f>
              <c:numCache>
                <c:formatCode>0%</c:formatCode>
                <c:ptCount val="2"/>
                <c:pt idx="0">
                  <c:v>7.0000000000000007E-2</c:v>
                </c:pt>
                <c:pt idx="1">
                  <c:v>0.06</c:v>
                </c:pt>
              </c:numCache>
            </c:numRef>
          </c:val>
          <c:extLst>
            <c:ext xmlns:c16="http://schemas.microsoft.com/office/drawing/2014/chart" uri="{C3380CC4-5D6E-409C-BE32-E72D297353CC}">
              <c16:uniqueId val="{00000002-D20A-A440-9F76-8AF665CA59FB}"/>
            </c:ext>
          </c:extLst>
        </c:ser>
        <c:ser>
          <c:idx val="3"/>
          <c:order val="3"/>
          <c:tx>
            <c:strRef>
              <c:f>Sheet1!$E$1</c:f>
              <c:strCache>
                <c:ptCount val="1"/>
                <c:pt idx="0">
                  <c:v>2019</c:v>
                </c:pt>
              </c:strCache>
            </c:strRef>
          </c:tx>
          <c:spPr>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Latinx</c:v>
                </c:pt>
              </c:strCache>
            </c:strRef>
          </c:cat>
          <c:val>
            <c:numRef>
              <c:f>Sheet1!$E$2:$E$3</c:f>
              <c:numCache>
                <c:formatCode>0%</c:formatCode>
                <c:ptCount val="2"/>
                <c:pt idx="0">
                  <c:v>0.08</c:v>
                </c:pt>
                <c:pt idx="1">
                  <c:v>0.08</c:v>
                </c:pt>
              </c:numCache>
            </c:numRef>
          </c:val>
          <c:extLst>
            <c:ext xmlns:c16="http://schemas.microsoft.com/office/drawing/2014/chart" uri="{C3380CC4-5D6E-409C-BE32-E72D297353CC}">
              <c16:uniqueId val="{00000003-D20A-A440-9F76-8AF665CA59FB}"/>
            </c:ext>
          </c:extLst>
        </c:ser>
        <c:ser>
          <c:idx val="4"/>
          <c:order val="4"/>
          <c:tx>
            <c:strRef>
              <c:f>Sheet1!$F$1</c:f>
              <c:strCache>
                <c:ptCount val="1"/>
                <c:pt idx="0">
                  <c:v>2020</c:v>
                </c:pt>
              </c:strCache>
            </c:strRef>
          </c:tx>
          <c:spPr>
            <a:solidFill>
              <a:srgbClr val="E47F00"/>
            </a:solidFill>
            <a:ln>
              <a:noFill/>
            </a:ln>
          </c:spPr>
          <c:invertIfNegative val="0"/>
          <c:dLbls>
            <c:spPr>
              <a:noFill/>
              <a:ln>
                <a:noFill/>
              </a:ln>
              <a:effectLst/>
            </c:spPr>
            <c:txPr>
              <a:bodyPr wrap="square" lIns="38100" tIns="19050" rIns="38100" bIns="19050" anchor="ctr">
                <a:spAutoFit/>
              </a:bodyPr>
              <a:lstStyle/>
              <a:p>
                <a:pPr>
                  <a:defRPr sz="1800">
                    <a:solidFill>
                      <a:schemeClr val="tx1"/>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Latinx</c:v>
                </c:pt>
              </c:strCache>
            </c:strRef>
          </c:cat>
          <c:val>
            <c:numRef>
              <c:f>Sheet1!$F$2:$F$3</c:f>
              <c:numCache>
                <c:formatCode>0%</c:formatCode>
                <c:ptCount val="2"/>
                <c:pt idx="0">
                  <c:v>0.08</c:v>
                </c:pt>
                <c:pt idx="1">
                  <c:v>0.08</c:v>
                </c:pt>
              </c:numCache>
            </c:numRef>
          </c:val>
          <c:extLst>
            <c:ext xmlns:c16="http://schemas.microsoft.com/office/drawing/2014/chart" uri="{C3380CC4-5D6E-409C-BE32-E72D297353CC}">
              <c16:uniqueId val="{00000004-D20A-A440-9F76-8AF665CA59FB}"/>
            </c:ext>
          </c:extLst>
        </c:ser>
        <c:dLbls>
          <c:dLblPos val="outEnd"/>
          <c:showLegendKey val="0"/>
          <c:showVal val="1"/>
          <c:showCatName val="0"/>
          <c:showSerName val="0"/>
          <c:showPercent val="0"/>
          <c:showBubbleSize val="0"/>
        </c:dLbls>
        <c:gapWidth val="117"/>
        <c:overlap val="-3"/>
        <c:axId val="56546816"/>
        <c:axId val="56548736"/>
      </c:barChart>
      <c:catAx>
        <c:axId val="56546816"/>
        <c:scaling>
          <c:orientation val="minMax"/>
        </c:scaling>
        <c:delete val="0"/>
        <c:axPos val="b"/>
        <c:numFmt formatCode="General" sourceLinked="0"/>
        <c:majorTickMark val="none"/>
        <c:minorTickMark val="none"/>
        <c:tickLblPos val="nextTo"/>
        <c:spPr>
          <a:ln w="6350">
            <a:solidFill>
              <a:schemeClr val="tx2"/>
            </a:solidFill>
          </a:ln>
        </c:spPr>
        <c:txPr>
          <a:bodyPr/>
          <a:lstStyle/>
          <a:p>
            <a:pPr>
              <a:defRPr sz="1600"/>
            </a:pPr>
            <a:endParaRPr lang="en-US"/>
          </a:p>
        </c:txPr>
        <c:crossAx val="56548736"/>
        <c:crosses val="autoZero"/>
        <c:auto val="1"/>
        <c:lblAlgn val="ctr"/>
        <c:lblOffset val="100"/>
        <c:noMultiLvlLbl val="0"/>
      </c:catAx>
      <c:valAx>
        <c:axId val="56548736"/>
        <c:scaling>
          <c:orientation val="minMax"/>
        </c:scaling>
        <c:delete val="1"/>
        <c:axPos val="l"/>
        <c:numFmt formatCode="0%" sourceLinked="1"/>
        <c:majorTickMark val="none"/>
        <c:minorTickMark val="none"/>
        <c:tickLblPos val="nextTo"/>
        <c:crossAx val="56546816"/>
        <c:crosses val="autoZero"/>
        <c:crossBetween val="between"/>
      </c:valAx>
    </c:plotArea>
    <c:legend>
      <c:legendPos val="b"/>
      <c:layout>
        <c:manualLayout>
          <c:xMode val="edge"/>
          <c:yMode val="edge"/>
          <c:x val="7.1315278106353006E-2"/>
          <c:y val="0.1283989725296763"/>
          <c:w val="8.1408053008457951E-2"/>
          <c:h val="0.51178160281956975"/>
        </c:manualLayout>
      </c:layout>
      <c:overlay val="0"/>
      <c:txPr>
        <a:bodyPr/>
        <a:lstStyle/>
        <a:p>
          <a:pPr>
            <a:defRPr sz="1400">
              <a:solidFill>
                <a:schemeClr val="tx1"/>
              </a:solidFill>
            </a:defRPr>
          </a:pPr>
          <a:endParaRPr lang="en-US"/>
        </a:p>
      </c:txPr>
    </c:legend>
    <c:plotVisOnly val="1"/>
    <c:dispBlanksAs val="gap"/>
    <c:showDLblsOverMax val="0"/>
  </c:chart>
  <c:spPr>
    <a:ln>
      <a:noFill/>
    </a:ln>
  </c:spPr>
  <c:txPr>
    <a:bodyPr/>
    <a:lstStyle/>
    <a:p>
      <a:pPr>
        <a:defRPr sz="1000">
          <a:solidFill>
            <a:schemeClr val="tx2"/>
          </a:solidFill>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30BAF15-9A5E-4C51-8B89-60232A5BDA3C}"/>
              </a:ext>
            </a:extLst>
          </p:cNvPr>
          <p:cNvSpPr>
            <a:spLocks noGrp="1"/>
          </p:cNvSpPr>
          <p:nvPr>
            <p:ph type="hdr" sz="quarter"/>
          </p:nvPr>
        </p:nvSpPr>
        <p:spPr>
          <a:xfrm>
            <a:off x="0" y="0"/>
            <a:ext cx="3170255" cy="482041"/>
          </a:xfrm>
          <a:prstGeom prst="rect">
            <a:avLst/>
          </a:prstGeom>
        </p:spPr>
        <p:txBody>
          <a:bodyPr vert="horz" lIns="95674" tIns="47837" rIns="95674" bIns="47837" rtlCol="0"/>
          <a:lstStyle>
            <a:lvl1pPr algn="l">
              <a:defRPr sz="1300"/>
            </a:lvl1pPr>
          </a:lstStyle>
          <a:p>
            <a:endParaRPr lang="en-US" dirty="0"/>
          </a:p>
        </p:txBody>
      </p:sp>
      <p:sp>
        <p:nvSpPr>
          <p:cNvPr id="3" name="Date Placeholder 2">
            <a:extLst>
              <a:ext uri="{FF2B5EF4-FFF2-40B4-BE49-F238E27FC236}">
                <a16:creationId xmlns:a16="http://schemas.microsoft.com/office/drawing/2014/main" id="{3AF21DEE-BF21-487D-A450-FFF6EFE3229B}"/>
              </a:ext>
            </a:extLst>
          </p:cNvPr>
          <p:cNvSpPr>
            <a:spLocks noGrp="1"/>
          </p:cNvSpPr>
          <p:nvPr>
            <p:ph type="dt" sz="quarter" idx="1"/>
          </p:nvPr>
        </p:nvSpPr>
        <p:spPr>
          <a:xfrm>
            <a:off x="4143271" y="0"/>
            <a:ext cx="3170255" cy="482041"/>
          </a:xfrm>
          <a:prstGeom prst="rect">
            <a:avLst/>
          </a:prstGeom>
        </p:spPr>
        <p:txBody>
          <a:bodyPr vert="horz" lIns="95674" tIns="47837" rIns="95674" bIns="47837" rtlCol="0"/>
          <a:lstStyle>
            <a:lvl1pPr algn="r">
              <a:defRPr sz="1300"/>
            </a:lvl1pPr>
          </a:lstStyle>
          <a:p>
            <a:fld id="{7CB21309-5326-44C6-A140-CF8CC1729AAE}" type="datetimeFigureOut">
              <a:rPr lang="en-US" smtClean="0"/>
              <a:t>01/28/2021</a:t>
            </a:fld>
            <a:endParaRPr lang="en-US" dirty="0"/>
          </a:p>
        </p:txBody>
      </p:sp>
      <p:sp>
        <p:nvSpPr>
          <p:cNvPr id="4" name="Footer Placeholder 3">
            <a:extLst>
              <a:ext uri="{FF2B5EF4-FFF2-40B4-BE49-F238E27FC236}">
                <a16:creationId xmlns:a16="http://schemas.microsoft.com/office/drawing/2014/main" id="{748CB3F3-83F9-4A21-91BC-F3C92AA90868}"/>
              </a:ext>
            </a:extLst>
          </p:cNvPr>
          <p:cNvSpPr>
            <a:spLocks noGrp="1"/>
          </p:cNvSpPr>
          <p:nvPr>
            <p:ph type="ftr" sz="quarter" idx="2"/>
          </p:nvPr>
        </p:nvSpPr>
        <p:spPr>
          <a:xfrm>
            <a:off x="0" y="9119159"/>
            <a:ext cx="3170255" cy="482041"/>
          </a:xfrm>
          <a:prstGeom prst="rect">
            <a:avLst/>
          </a:prstGeom>
        </p:spPr>
        <p:txBody>
          <a:bodyPr vert="horz" lIns="95674" tIns="47837" rIns="95674" bIns="47837" rtlCol="0" anchor="b"/>
          <a:lstStyle>
            <a:lvl1pPr algn="l">
              <a:defRPr sz="1300"/>
            </a:lvl1pPr>
          </a:lstStyle>
          <a:p>
            <a:endParaRPr lang="en-US" dirty="0"/>
          </a:p>
        </p:txBody>
      </p:sp>
      <p:sp>
        <p:nvSpPr>
          <p:cNvPr id="5" name="Slide Number Placeholder 4">
            <a:extLst>
              <a:ext uri="{FF2B5EF4-FFF2-40B4-BE49-F238E27FC236}">
                <a16:creationId xmlns:a16="http://schemas.microsoft.com/office/drawing/2014/main" id="{0A421CBC-333D-4BDB-9F41-7F2208E564B0}"/>
              </a:ext>
            </a:extLst>
          </p:cNvPr>
          <p:cNvSpPr>
            <a:spLocks noGrp="1"/>
          </p:cNvSpPr>
          <p:nvPr>
            <p:ph type="sldNum" sz="quarter" idx="3"/>
          </p:nvPr>
        </p:nvSpPr>
        <p:spPr>
          <a:xfrm>
            <a:off x="4143271" y="9119159"/>
            <a:ext cx="3170255" cy="482041"/>
          </a:xfrm>
          <a:prstGeom prst="rect">
            <a:avLst/>
          </a:prstGeom>
        </p:spPr>
        <p:txBody>
          <a:bodyPr vert="horz" lIns="95674" tIns="47837" rIns="95674" bIns="47837" rtlCol="0" anchor="b"/>
          <a:lstStyle>
            <a:lvl1pPr algn="r">
              <a:defRPr sz="1300"/>
            </a:lvl1pPr>
          </a:lstStyle>
          <a:p>
            <a:fld id="{75C24113-2710-4130-8BC6-F7CF879AC554}" type="slidenum">
              <a:rPr lang="en-US" smtClean="0"/>
              <a:t>‹#›</a:t>
            </a:fld>
            <a:endParaRPr lang="en-US" dirty="0"/>
          </a:p>
        </p:txBody>
      </p:sp>
    </p:spTree>
    <p:extLst>
      <p:ext uri="{BB962C8B-B14F-4D97-AF65-F5344CB8AC3E}">
        <p14:creationId xmlns:p14="http://schemas.microsoft.com/office/powerpoint/2010/main" val="3576930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77875" y="711635"/>
            <a:ext cx="5759450" cy="3240088"/>
          </a:xfrm>
          <a:prstGeom prst="rect">
            <a:avLst/>
          </a:prstGeom>
          <a:noFill/>
          <a:ln w="12700">
            <a:solidFill>
              <a:prstClr val="black"/>
            </a:solidFill>
          </a:ln>
        </p:spPr>
        <p:txBody>
          <a:bodyPr vert="horz" lIns="95674" tIns="47837" rIns="95674" bIns="47837" rtlCol="0" anchor="ctr"/>
          <a:lstStyle/>
          <a:p>
            <a:endParaRPr lang="en-US" dirty="0"/>
          </a:p>
        </p:txBody>
      </p:sp>
      <p:sp>
        <p:nvSpPr>
          <p:cNvPr id="5" name="Notes Placeholder 4"/>
          <p:cNvSpPr>
            <a:spLocks noGrp="1"/>
          </p:cNvSpPr>
          <p:nvPr>
            <p:ph type="body" sz="quarter" idx="3"/>
          </p:nvPr>
        </p:nvSpPr>
        <p:spPr>
          <a:xfrm>
            <a:off x="731856" y="4208746"/>
            <a:ext cx="5851490" cy="5392454"/>
          </a:xfrm>
          <a:prstGeom prst="rect">
            <a:avLst/>
          </a:prstGeom>
        </p:spPr>
        <p:txBody>
          <a:bodyPr vert="horz" lIns="95674" tIns="47837" rIns="95674" bIns="47837"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5"/>
          </p:nvPr>
        </p:nvSpPr>
        <p:spPr>
          <a:xfrm>
            <a:off x="3942855" y="8918742"/>
            <a:ext cx="3170255" cy="482041"/>
          </a:xfrm>
          <a:prstGeom prst="rect">
            <a:avLst/>
          </a:prstGeom>
        </p:spPr>
        <p:txBody>
          <a:bodyPr vert="horz" lIns="95674" tIns="47837" rIns="95674" bIns="47837" rtlCol="0" anchor="b"/>
          <a:lstStyle>
            <a:lvl1pPr algn="r">
              <a:defRPr sz="1050">
                <a:solidFill>
                  <a:schemeClr val="tx1">
                    <a:lumMod val="50000"/>
                    <a:lumOff val="50000"/>
                  </a:schemeClr>
                </a:solidFill>
                <a:latin typeface="Arial" panose="020B0604020202020204" pitchFamily="34" charset="0"/>
                <a:cs typeface="Arial" panose="020B0604020202020204" pitchFamily="34" charset="0"/>
              </a:defRPr>
            </a:lvl1pPr>
          </a:lstStyle>
          <a:p>
            <a:fld id="{CFA5BF29-3A85-45E8-9EC2-6FCFBE5E0498}" type="slidenum">
              <a:rPr lang="en-US" smtClean="0"/>
              <a:pPr/>
              <a:t>‹#›</a:t>
            </a:fld>
            <a:endParaRPr lang="en-US" dirty="0"/>
          </a:p>
        </p:txBody>
      </p:sp>
    </p:spTree>
    <p:extLst>
      <p:ext uri="{BB962C8B-B14F-4D97-AF65-F5344CB8AC3E}">
        <p14:creationId xmlns:p14="http://schemas.microsoft.com/office/powerpoint/2010/main" val="1556429729"/>
      </p:ext>
    </p:extLst>
  </p:cSld>
  <p:clrMap bg1="lt1" tx1="dk1" bg2="lt2" tx2="dk2" accent1="accent1" accent2="accent2" accent3="accent3" accent4="accent4" accent5="accent5" accent6="accent6" hlink="hlink" folHlink="folHlink"/>
  <p:notesStyle>
    <a:lvl1pPr marL="0" algn="l" defTabSz="1088473" rtl="0" eaLnBrk="1" latinLnBrk="0" hangingPunct="1">
      <a:defRPr sz="1200" kern="1200">
        <a:solidFill>
          <a:schemeClr val="tx1"/>
        </a:solidFill>
        <a:latin typeface="Arial" panose="020B0604020202020204" pitchFamily="34" charset="0"/>
        <a:ea typeface="+mn-ea"/>
        <a:cs typeface="Arial" panose="020B0604020202020204" pitchFamily="34" charset="0"/>
      </a:defRPr>
    </a:lvl1pPr>
    <a:lvl2pPr marL="544237" algn="l" defTabSz="1088473" rtl="0" eaLnBrk="1" latinLnBrk="0" hangingPunct="1">
      <a:defRPr sz="1200" kern="1200">
        <a:solidFill>
          <a:schemeClr val="tx1"/>
        </a:solidFill>
        <a:latin typeface="Arial" panose="020B0604020202020204" pitchFamily="34" charset="0"/>
        <a:ea typeface="+mn-ea"/>
        <a:cs typeface="Arial" panose="020B0604020202020204" pitchFamily="34" charset="0"/>
      </a:defRPr>
    </a:lvl2pPr>
    <a:lvl3pPr marL="1088473" algn="l" defTabSz="1088473" rtl="0" eaLnBrk="1" latinLnBrk="0" hangingPunct="1">
      <a:defRPr sz="1200" kern="1200">
        <a:solidFill>
          <a:schemeClr val="tx1"/>
        </a:solidFill>
        <a:latin typeface="Arial" panose="020B0604020202020204" pitchFamily="34" charset="0"/>
        <a:ea typeface="+mn-ea"/>
        <a:cs typeface="Arial" panose="020B0604020202020204" pitchFamily="34" charset="0"/>
      </a:defRPr>
    </a:lvl3pPr>
    <a:lvl4pPr marL="1632711" algn="l" defTabSz="1088473" rtl="0" eaLnBrk="1" latinLnBrk="0" hangingPunct="1">
      <a:defRPr sz="1200" kern="1200">
        <a:solidFill>
          <a:schemeClr val="tx1"/>
        </a:solidFill>
        <a:latin typeface="Arial" panose="020B0604020202020204" pitchFamily="34" charset="0"/>
        <a:ea typeface="+mn-ea"/>
        <a:cs typeface="Arial" panose="020B0604020202020204" pitchFamily="34" charset="0"/>
      </a:defRPr>
    </a:lvl4pPr>
    <a:lvl5pPr marL="2176947" algn="l" defTabSz="1088473" rtl="0" eaLnBrk="1" latinLnBrk="0" hangingPunct="1">
      <a:defRPr sz="1200" kern="1200">
        <a:solidFill>
          <a:schemeClr val="tx1"/>
        </a:solidFill>
        <a:latin typeface="Arial" panose="020B0604020202020204" pitchFamily="34" charset="0"/>
        <a:ea typeface="+mn-ea"/>
        <a:cs typeface="Arial" panose="020B0604020202020204" pitchFamily="34" charset="0"/>
      </a:defRPr>
    </a:lvl5pPr>
    <a:lvl6pPr marL="2721184" algn="l" defTabSz="1088473" rtl="0" eaLnBrk="1" latinLnBrk="0" hangingPunct="1">
      <a:defRPr sz="1417" kern="1200">
        <a:solidFill>
          <a:schemeClr val="tx1"/>
        </a:solidFill>
        <a:latin typeface="+mn-lt"/>
        <a:ea typeface="+mn-ea"/>
        <a:cs typeface="+mn-cs"/>
      </a:defRPr>
    </a:lvl6pPr>
    <a:lvl7pPr marL="3265420" algn="l" defTabSz="1088473" rtl="0" eaLnBrk="1" latinLnBrk="0" hangingPunct="1">
      <a:defRPr sz="1417" kern="1200">
        <a:solidFill>
          <a:schemeClr val="tx1"/>
        </a:solidFill>
        <a:latin typeface="+mn-lt"/>
        <a:ea typeface="+mn-ea"/>
        <a:cs typeface="+mn-cs"/>
      </a:defRPr>
    </a:lvl7pPr>
    <a:lvl8pPr marL="3809657" algn="l" defTabSz="1088473" rtl="0" eaLnBrk="1" latinLnBrk="0" hangingPunct="1">
      <a:defRPr sz="1417" kern="1200">
        <a:solidFill>
          <a:schemeClr val="tx1"/>
        </a:solidFill>
        <a:latin typeface="+mn-lt"/>
        <a:ea typeface="+mn-ea"/>
        <a:cs typeface="+mn-cs"/>
      </a:defRPr>
    </a:lvl8pPr>
    <a:lvl9pPr marL="4353894" algn="l" defTabSz="1088473" rtl="0" eaLnBrk="1" latinLnBrk="0" hangingPunct="1">
      <a:defRPr sz="141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a:xfrm>
            <a:off x="731856" y="4208746"/>
            <a:ext cx="5851490" cy="3034535"/>
          </a:xfrm>
        </p:spPr>
        <p:txBody>
          <a:bodyPr/>
          <a:lstStyle/>
          <a:p>
            <a:r>
              <a:rPr lang="en-US" sz="900" dirty="0">
                <a:latin typeface="Arial" panose="020B0604020202020204" pitchFamily="34" charset="0"/>
                <a:cs typeface="Arial" panose="020B0604020202020204" pitchFamily="34" charset="0"/>
              </a:rPr>
              <a:t>How many of you have seen a presentation on “Millennials” or generations in general? While these are often very interesting, all of us are members of generations, and while we share experiences, we often have very different individual attitudes and beliefs, right? I am a member of Generation X, and while I identify greatly as being “overlooked”ꟷI don’t really identify as a “cynic”ꟷwhich is often how Gen X is characterized.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So rather than trying to encapsulate the beliefs of an entire generation and translate that to how you can grow your business, we at T. Rowe Price conducted proprietary research on a subset of most likely attractive prospects to youꟷthe top 10% of earners under age 50. We conducted qualitative as well as quantitative research to understand the financial needs, as well as expectations this group has for financial professionals. And the insights we found may surprise you.  Today, we are going to share not just the insights gained from this research, but specific action steps you can take to grow your business with the Next Wave. </a:t>
            </a:r>
          </a:p>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1</a:t>
            </a:fld>
            <a:endParaRPr lang="en-US" dirty="0"/>
          </a:p>
        </p:txBody>
      </p:sp>
    </p:spTree>
    <p:extLst>
      <p:ext uri="{BB962C8B-B14F-4D97-AF65-F5344CB8AC3E}">
        <p14:creationId xmlns:p14="http://schemas.microsoft.com/office/powerpoint/2010/main" val="3200352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p:txBody>
          <a:bodyPr/>
          <a:lstStyle/>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The first step to growing your business with the Next Wave is to demonstrate that you understand them. We know Next Wave clients need and want help. They realize that they could be doing more to save and invest toward their goals, but they don’t really know how. They want help not just with traditional concepts like retirement, but also with a wide range of topics that include building short-term savings, paying down debt, and buying a first home.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They also view financial advice differently than today’s traditional clients. Next Wave investors can be skeptical of wealth managers whom they often perceive as out to sell products. They want a financial professional who is focused on their comprehensive financial health and will offer coaching to help them. They also feel intimidated and unsure if they “qualify” to be your client. One Next Wave shared, “They are talking to people who have a magic number, and I don’t even know what that number is.”  </a:t>
            </a:r>
            <a:r>
              <a:rPr lang="en-US" sz="900" kern="1200" dirty="0">
                <a:solidFill>
                  <a:schemeClr val="tx1"/>
                </a:solidFill>
                <a:effectLst/>
                <a:latin typeface="Arial" panose="020B0604020202020204" pitchFamily="34" charset="0"/>
                <a:ea typeface="+mn-ea"/>
                <a:cs typeface="Arial" panose="020B0604020202020204" pitchFamily="34" charset="0"/>
              </a:rPr>
              <a:t>According to a Fidelity study, 42% of Gen X/Y are not using a financial professional today, </a:t>
            </a:r>
            <a:r>
              <a:rPr lang="en-US" sz="900" b="0" i="0" u="none" strike="noStrike" kern="1200" baseline="0" dirty="0">
                <a:solidFill>
                  <a:schemeClr val="tx1"/>
                </a:solidFill>
                <a:effectLst/>
                <a:latin typeface="Arial" panose="020B0604020202020204" pitchFamily="34" charset="0"/>
                <a:ea typeface="+mn-ea"/>
                <a:cs typeface="Arial" panose="020B0604020202020204" pitchFamily="34" charset="0"/>
              </a:rPr>
              <a:t>and </a:t>
            </a: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49% of Gen X/Y millionaires are likely or very likely to meet their parents’ financial professional to ask how to make steady progress toward their goals. </a:t>
            </a:r>
            <a:endParaRPr lang="en-US" sz="900" dirty="0"/>
          </a:p>
        </p:txBody>
      </p:sp>
      <p:sp>
        <p:nvSpPr>
          <p:cNvPr id="4" name="Slide Number Placeholder 3"/>
          <p:cNvSpPr>
            <a:spLocks noGrp="1"/>
          </p:cNvSpPr>
          <p:nvPr>
            <p:ph type="sldNum" sz="quarter" idx="10"/>
          </p:nvPr>
        </p:nvSpPr>
        <p:spPr/>
        <p:txBody>
          <a:bodyPr/>
          <a:lstStyle/>
          <a:p>
            <a:fld id="{E720A8B2-1A6A-4636-8F5C-0EBAC6E78B1D}" type="slidenum">
              <a:rPr lang="en-US" smtClean="0"/>
              <a:t>10</a:t>
            </a:fld>
            <a:endParaRPr lang="en-US" dirty="0"/>
          </a:p>
        </p:txBody>
      </p:sp>
    </p:spTree>
    <p:extLst>
      <p:ext uri="{BB962C8B-B14F-4D97-AF65-F5344CB8AC3E}">
        <p14:creationId xmlns:p14="http://schemas.microsoft.com/office/powerpoint/2010/main" val="94787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pPr marL="0" marR="0" lvl="0" indent="0" algn="l" defTabSz="1088473" rtl="0" eaLnBrk="1" fontAlgn="auto" latinLnBrk="0" hangingPunct="1">
              <a:lnSpc>
                <a:spcPct val="100000"/>
              </a:lnSpc>
              <a:spcBef>
                <a:spcPts val="0"/>
              </a:spcBef>
              <a:spcAft>
                <a:spcPts val="0"/>
              </a:spcAft>
              <a:buClrTx/>
              <a:buSzTx/>
              <a:buFontTx/>
              <a:buNone/>
              <a:tabLst/>
              <a:defRPr/>
            </a:pPr>
            <a:r>
              <a:rPr lang="en-US" sz="900" b="1" dirty="0"/>
              <a:t>Note to sales – optional slide for short version. </a:t>
            </a: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900" dirty="0"/>
          </a:p>
          <a:p>
            <a:pPr marL="0" marR="0" lvl="0" indent="0" algn="l" defTabSz="1088473" rtl="0" eaLnBrk="1" fontAlgn="auto" latinLnBrk="0" hangingPunct="1">
              <a:lnSpc>
                <a:spcPct val="100000"/>
              </a:lnSpc>
              <a:spcBef>
                <a:spcPts val="0"/>
              </a:spcBef>
              <a:spcAft>
                <a:spcPts val="0"/>
              </a:spcAft>
              <a:buClrTx/>
              <a:buSzTx/>
              <a:buFontTx/>
              <a:buNone/>
              <a:tabLst/>
              <a:defRPr/>
            </a:pPr>
            <a:r>
              <a:rPr lang="en-US" sz="900" dirty="0"/>
              <a:t>Our attitudes and beliefs about money come from our experiences, especially those in childhood. And this Next Wave of Wealth, has had very different experiences than Baby Boomers. And, yes, for those Gen Xers, sorry, they didn’t include us on the chart. </a:t>
            </a: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900" dirty="0"/>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Investors born after 1980 have lived through turbulent times. In their adult lives, they have seen two major recessions, war, and now a global health pandemic. They have what’s called a “scarcity mindset.” Contrast that with many traditional clients, who were born into abundance and experienced the prosperity of the 1980s and 1990s.</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pPr marL="0" marR="0" lvl="0" indent="0" algn="l" defTabSz="1088473"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tx1"/>
                </a:solidFill>
                <a:effectLst/>
                <a:latin typeface="Arial" panose="020B0604020202020204" pitchFamily="34" charset="0"/>
                <a:ea typeface="+mn-ea"/>
                <a:cs typeface="Arial" panose="020B0604020202020204" pitchFamily="34" charset="0"/>
              </a:rPr>
              <a:t>Millennials are f</a:t>
            </a:r>
            <a:r>
              <a:rPr lang="en-US" sz="900" dirty="0"/>
              <a:t>ocused on spending less and saving more, but, uncertain about investing. Which is an opportunity for you. </a:t>
            </a:r>
          </a:p>
          <a:p>
            <a:endParaRPr lang="en-US" sz="900" kern="1200" dirty="0">
              <a:solidFill>
                <a:schemeClr val="tx1"/>
              </a:solidFill>
              <a:effectLst/>
              <a:latin typeface="Arial" charset="0"/>
              <a:ea typeface="+mn-ea"/>
              <a:cs typeface="Arial" panose="020B0604020202020204" pitchFamily="34" charset="0"/>
            </a:endParaRPr>
          </a:p>
          <a:p>
            <a:r>
              <a:rPr lang="en-US" sz="900" kern="1200" dirty="0">
                <a:solidFill>
                  <a:schemeClr val="tx1"/>
                </a:solidFill>
                <a:effectLst/>
                <a:latin typeface="Arial" panose="020B0604020202020204" pitchFamily="34" charset="0"/>
                <a:ea typeface="+mn-ea"/>
                <a:cs typeface="Arial" panose="020B0604020202020204" pitchFamily="34" charset="0"/>
              </a:rPr>
              <a:t>Let me give you one quick example of what that meansꟷusing Real Estate. When Baby Boomers were in their early 20s and first started buying houses, around 1965, what do you think is the median price of a home in the U.S. according to the Federal Reserve? </a:t>
            </a:r>
            <a:r>
              <a:rPr lang="en-US" sz="900" i="1" kern="1200" dirty="0">
                <a:solidFill>
                  <a:schemeClr val="tx1"/>
                </a:solidFill>
                <a:effectLst/>
                <a:latin typeface="Arial" panose="020B0604020202020204" pitchFamily="34" charset="0"/>
                <a:ea typeface="+mn-ea"/>
                <a:cs typeface="Arial" panose="020B0604020202020204" pitchFamily="34" charset="0"/>
              </a:rPr>
              <a:t>(Can ask the audience or do a poll). </a:t>
            </a:r>
            <a:r>
              <a:rPr lang="en-US" sz="900" kern="1200" dirty="0">
                <a:solidFill>
                  <a:schemeClr val="tx1"/>
                </a:solidFill>
                <a:effectLst/>
                <a:latin typeface="Arial" panose="020B0604020202020204" pitchFamily="34" charset="0"/>
                <a:ea typeface="+mn-ea"/>
                <a:cs typeface="Arial" panose="020B0604020202020204" pitchFamily="34" charset="0"/>
              </a:rPr>
              <a:t>A little over $20,000. </a:t>
            </a:r>
          </a:p>
          <a:p>
            <a:endParaRPr lang="en-US" sz="900" kern="1200" dirty="0">
              <a:solidFill>
                <a:schemeClr val="tx1"/>
              </a:solidFill>
              <a:effectLst/>
              <a:latin typeface="Arial" panose="020B0604020202020204" pitchFamily="34" charset="0"/>
              <a:ea typeface="+mn-ea"/>
              <a:cs typeface="Arial" panose="020B0604020202020204" pitchFamily="34" charset="0"/>
            </a:endParaRPr>
          </a:p>
          <a:p>
            <a:r>
              <a:rPr lang="en-US" sz="900" kern="1200" dirty="0">
                <a:solidFill>
                  <a:schemeClr val="tx1"/>
                </a:solidFill>
                <a:effectLst/>
                <a:latin typeface="Arial" panose="020B0604020202020204" pitchFamily="34" charset="0"/>
                <a:ea typeface="+mn-ea"/>
                <a:cs typeface="Arial" panose="020B0604020202020204" pitchFamily="34" charset="0"/>
              </a:rPr>
              <a:t>In the next 50 years, Baby Boomers saw a steady increase in real estate. What do you think the median price of a home was in Q4 2020? </a:t>
            </a:r>
            <a:r>
              <a:rPr lang="en-US" sz="900" i="1" kern="1200" dirty="0">
                <a:solidFill>
                  <a:schemeClr val="tx1"/>
                </a:solidFill>
                <a:effectLst/>
                <a:latin typeface="Arial" panose="020B0604020202020204" pitchFamily="34" charset="0"/>
                <a:ea typeface="+mn-ea"/>
                <a:cs typeface="Arial" panose="020B0604020202020204" pitchFamily="34" charset="0"/>
              </a:rPr>
              <a:t>(again, can ask the audience or do a poll) </a:t>
            </a:r>
          </a:p>
          <a:p>
            <a:r>
              <a:rPr lang="en-US" sz="900" kern="1200" dirty="0">
                <a:solidFill>
                  <a:schemeClr val="tx1"/>
                </a:solidFill>
                <a:effectLst/>
                <a:latin typeface="Arial" panose="020B0604020202020204" pitchFamily="34" charset="0"/>
                <a:ea typeface="+mn-ea"/>
                <a:cs typeface="Arial" panose="020B0604020202020204" pitchFamily="34" charset="0"/>
              </a:rPr>
              <a:t>$324,900.   So Baby Boomers see homes as a source of abundance, a good investment. But what has been Millennials’ experiences with real estate?</a:t>
            </a:r>
          </a:p>
          <a:p>
            <a:endParaRPr lang="en-US" sz="900" kern="1200" dirty="0">
              <a:solidFill>
                <a:schemeClr val="tx1"/>
              </a:solidFill>
              <a:effectLst/>
              <a:latin typeface="Arial" panose="020B0604020202020204" pitchFamily="34" charset="0"/>
              <a:ea typeface="+mn-ea"/>
              <a:cs typeface="Arial" panose="020B0604020202020204" pitchFamily="34" charset="0"/>
            </a:endParaRPr>
          </a:p>
          <a:p>
            <a:r>
              <a:rPr lang="en-US" sz="900" kern="1200" dirty="0">
                <a:solidFill>
                  <a:schemeClr val="tx1"/>
                </a:solidFill>
                <a:effectLst/>
                <a:latin typeface="Arial" panose="020B0604020202020204" pitchFamily="34" charset="0"/>
                <a:ea typeface="+mn-ea"/>
                <a:cs typeface="Arial" panose="020B0604020202020204" pitchFamily="34" charset="0"/>
              </a:rPr>
              <a:t>It’s 2008! Millennial’s don’t see home ownership as a source of security, they see it as an obligation or a risk, and that same scarcity mindset extends to the stock market. </a:t>
            </a:r>
            <a:r>
              <a:rPr lang="en-US" sz="900" dirty="0"/>
              <a:t>Millennials are focused on spending less and saving more but, uncertain about investing which, is an opportunity for you. </a:t>
            </a:r>
          </a:p>
          <a:p>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11</a:t>
            </a:fld>
            <a:endParaRPr lang="en-US" dirty="0"/>
          </a:p>
        </p:txBody>
      </p:sp>
    </p:spTree>
    <p:extLst>
      <p:ext uri="{BB962C8B-B14F-4D97-AF65-F5344CB8AC3E}">
        <p14:creationId xmlns:p14="http://schemas.microsoft.com/office/powerpoint/2010/main" val="1623926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900" b="0" i="0" u="none" strike="noStrike" baseline="0" dirty="0">
                <a:solidFill>
                  <a:srgbClr val="000000"/>
                </a:solidFill>
                <a:latin typeface="Arial" panose="020B0604020202020204" pitchFamily="34" charset="0"/>
                <a:cs typeface="Arial" panose="020B0604020202020204" pitchFamily="34" charset="0"/>
              </a:rPr>
              <a:t>Many younger investors, even those with high income or significant investments, assume they are not rich enough to access professional financial advice. More than 60% of households that earn between $100,000 and $250,000 classify themselves as middle class.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Next Wave investors have a very hard time believing they will qualify for your services or that you’ll find them an attractive client.  </a:t>
            </a:r>
            <a:r>
              <a:rPr lang="en-US" sz="900" b="0" i="0" u="none" strike="noStrike" kern="1200" baseline="0" dirty="0">
                <a:solidFill>
                  <a:srgbClr val="000000"/>
                </a:solidFill>
                <a:latin typeface="Arial" panose="020B0604020202020204" pitchFamily="34" charset="0"/>
                <a:ea typeface="+mn-ea"/>
                <a:cs typeface="Arial" panose="020B0604020202020204" pitchFamily="34" charset="0"/>
              </a:rPr>
              <a:t>But at the same time, they don’t feel like they are on track with saving or investing for their goals, compared with traditional clients.  </a:t>
            </a:r>
            <a:r>
              <a:rPr lang="en-US" sz="900" b="0" i="0" u="none" strike="noStrike" baseline="0" dirty="0">
                <a:solidFill>
                  <a:srgbClr val="000000"/>
                </a:solidFill>
                <a:latin typeface="Arial" panose="020B0604020202020204" pitchFamily="34" charset="0"/>
                <a:cs typeface="Arial" panose="020B0604020202020204" pitchFamily="34" charset="0"/>
              </a:rPr>
              <a:t>When presented with a list of financial pain points, Next Wavers selected more than twice as many financial painsꟷbelow are s</a:t>
            </a:r>
            <a:r>
              <a:rPr lang="en-US" sz="900" i="0" dirty="0">
                <a:solidFill>
                  <a:srgbClr val="000000"/>
                </a:solidFill>
                <a:latin typeface="Arial" panose="020B0604020202020204" pitchFamily="34" charset="0"/>
                <a:cs typeface="Arial" panose="020B0604020202020204" pitchFamily="34" charset="0"/>
              </a:rPr>
              <a:t>amples of top pain points for Next Wave Investors:</a:t>
            </a:r>
          </a:p>
          <a:p>
            <a:pPr marL="0" lvl="0" indent="0" defTabSz="1088473">
              <a:lnSpc>
                <a:spcPct val="100000"/>
              </a:lnSpc>
              <a:spcBef>
                <a:spcPts val="0"/>
              </a:spcBef>
              <a:buClrTx/>
              <a:buNone/>
              <a:defRPr/>
            </a:pPr>
            <a:endParaRPr lang="en-US" sz="900" i="1" dirty="0">
              <a:solidFill>
                <a:srgbClr val="000000"/>
              </a:solidFill>
              <a:latin typeface="Arial" panose="020B0604020202020204" pitchFamily="34" charset="0"/>
              <a:cs typeface="Arial" panose="020B0604020202020204" pitchFamily="34" charset="0"/>
            </a:endParaRPr>
          </a:p>
          <a:p>
            <a:pPr marL="171450" lvl="0" indent="-171450" defTabSz="1088473">
              <a:lnSpc>
                <a:spcPct val="100000"/>
              </a:lnSpc>
              <a:spcBef>
                <a:spcPts val="0"/>
              </a:spcBef>
              <a:buClrTx/>
              <a:buFont typeface="Arial" panose="020B0604020202020204" pitchFamily="34" charset="0"/>
              <a:buChar char="•"/>
              <a:defRPr/>
            </a:pPr>
            <a:r>
              <a:rPr lang="en-US" sz="900" i="0" dirty="0">
                <a:solidFill>
                  <a:srgbClr val="000000"/>
                </a:solidFill>
                <a:latin typeface="Arial" panose="020B0604020202020204" pitchFamily="34" charset="0"/>
                <a:cs typeface="Arial" panose="020B0604020202020204" pitchFamily="34" charset="0"/>
              </a:rPr>
              <a:t>I don’t feel confident in my own financial knowledge to make all my own decisions.</a:t>
            </a:r>
          </a:p>
          <a:p>
            <a:pPr marL="171450" lvl="0" indent="-171450" defTabSz="1088473">
              <a:lnSpc>
                <a:spcPct val="100000"/>
              </a:lnSpc>
              <a:spcBef>
                <a:spcPts val="0"/>
              </a:spcBef>
              <a:buClrTx/>
              <a:buFont typeface="Arial" panose="020B0604020202020204" pitchFamily="34" charset="0"/>
              <a:buChar char="•"/>
              <a:defRPr/>
            </a:pPr>
            <a:r>
              <a:rPr lang="en-US" sz="900" i="0" dirty="0">
                <a:solidFill>
                  <a:srgbClr val="000000"/>
                </a:solidFill>
                <a:latin typeface="Arial" panose="020B0604020202020204" pitchFamily="34" charset="0"/>
                <a:cs typeface="Arial" panose="020B0604020202020204" pitchFamily="34" charset="0"/>
              </a:rPr>
              <a:t>I am concerned that I am going to lose money from investments. </a:t>
            </a:r>
          </a:p>
          <a:p>
            <a:pPr marL="171450" lvl="0" indent="-171450" defTabSz="1088473">
              <a:lnSpc>
                <a:spcPct val="100000"/>
              </a:lnSpc>
              <a:spcBef>
                <a:spcPts val="0"/>
              </a:spcBef>
              <a:buClrTx/>
              <a:buFont typeface="Arial" panose="020B0604020202020204" pitchFamily="34" charset="0"/>
              <a:buChar char="•"/>
              <a:defRPr/>
            </a:pPr>
            <a:r>
              <a:rPr lang="en-US" sz="900" i="0" dirty="0">
                <a:solidFill>
                  <a:srgbClr val="000000"/>
                </a:solidFill>
                <a:latin typeface="Arial" panose="020B0604020202020204" pitchFamily="34" charset="0"/>
                <a:cs typeface="Arial" panose="020B0604020202020204" pitchFamily="34" charset="0"/>
              </a:rPr>
              <a:t>It’s difficult to find a </a:t>
            </a:r>
            <a:r>
              <a:rPr lang="en-US" sz="900" dirty="0">
                <a:solidFill>
                  <a:srgbClr val="000000"/>
                </a:solidFill>
                <a:latin typeface="Arial" panose="020B0604020202020204" pitchFamily="34" charset="0"/>
                <a:cs typeface="Arial" panose="020B0604020202020204" pitchFamily="34" charset="0"/>
              </a:rPr>
              <a:t>financial professional that has my best interests in mind.</a:t>
            </a:r>
          </a:p>
          <a:p>
            <a:pPr marL="0" lvl="0" indent="0" defTabSz="1088473">
              <a:lnSpc>
                <a:spcPct val="100000"/>
              </a:lnSpc>
              <a:spcBef>
                <a:spcPts val="0"/>
              </a:spcBef>
              <a:buClrTx/>
              <a:buNone/>
              <a:defRPr/>
            </a:pPr>
            <a:endParaRPr lang="en-US" sz="900" dirty="0">
              <a:solidFill>
                <a:srgbClr val="000000"/>
              </a:solidFill>
              <a:latin typeface="Arial" panose="020B0604020202020204" pitchFamily="34" charset="0"/>
              <a:cs typeface="Arial" panose="020B0604020202020204" pitchFamily="34" charset="0"/>
            </a:endParaRP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0" i="0" u="none" strike="noStrike" kern="1200" dirty="0">
                <a:solidFill>
                  <a:srgbClr val="000000"/>
                </a:solidFill>
                <a:effectLst/>
                <a:latin typeface="Arial" panose="020B0604020202020204" pitchFamily="34" charset="0"/>
                <a:ea typeface="+mn-ea"/>
                <a:cs typeface="Arial" panose="020B0604020202020204" pitchFamily="34" charset="0"/>
              </a:rPr>
              <a:t>Over half of traditional clients (54%) stated that none of the pain points applied to them, compared with just 18% of Next Wavers. </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CFA5BF29-3A85-45E8-9EC2-6FCFBE5E0498}" type="slidenum">
              <a:rPr lang="en-US" smtClean="0"/>
              <a:t>12</a:t>
            </a:fld>
            <a:endParaRPr lang="en-US" dirty="0"/>
          </a:p>
        </p:txBody>
      </p:sp>
    </p:spTree>
    <p:extLst>
      <p:ext uri="{BB962C8B-B14F-4D97-AF65-F5344CB8AC3E}">
        <p14:creationId xmlns:p14="http://schemas.microsoft.com/office/powerpoint/2010/main" val="19256561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900" b="0" i="0" u="none" strike="noStrike" baseline="0" dirty="0">
                <a:solidFill>
                  <a:srgbClr val="000000"/>
                </a:solidFill>
                <a:latin typeface="Arial" panose="020B0604020202020204" pitchFamily="34" charset="0"/>
                <a:cs typeface="Arial" panose="020B0604020202020204" pitchFamily="34" charset="0"/>
              </a:rPr>
              <a:t>Next Waver investors have different financial priorities, and it is important that you understand and address those priorities before you start talking about traditional topics like retirement. In our research, one Next Wave shared a first meeting she and her partner had with a potential financial professional. They wanted to discuss college savings planning for their children as well as ideas to minimize taxes. However, the financial professional started and focused the conversation on planning for retirement. Guess who isn’t their financial professional. </a:t>
            </a:r>
          </a:p>
          <a:p>
            <a:pPr marL="0" indent="0">
              <a:buFont typeface="Arial" panose="020B0604020202020204" pitchFamily="34" charset="0"/>
              <a:buNone/>
            </a:pPr>
            <a:endParaRPr lang="en-US" sz="900" b="0" i="0" u="none" strike="noStrike" baseline="0" dirty="0">
              <a:solidFill>
                <a:srgbClr val="000000"/>
              </a:solidFill>
              <a:latin typeface="Arial" panose="020B0604020202020204" pitchFamily="34" charset="0"/>
              <a:cs typeface="Arial" panose="020B0604020202020204" pitchFamily="34" charset="0"/>
            </a:endParaRPr>
          </a:p>
          <a:p>
            <a:pPr marL="0" indent="0">
              <a:buFont typeface="Arial" panose="020B0604020202020204" pitchFamily="34" charset="0"/>
              <a:buNone/>
            </a:pPr>
            <a:r>
              <a:rPr lang="en-US" sz="900" b="0" i="0" u="none" strike="noStrike" baseline="0" dirty="0">
                <a:solidFill>
                  <a:srgbClr val="000000"/>
                </a:solidFill>
                <a:latin typeface="Arial" panose="020B0604020202020204" pitchFamily="34" charset="0"/>
                <a:cs typeface="Arial" panose="020B0604020202020204" pitchFamily="34" charset="0"/>
              </a:rPr>
              <a:t>While retirement is important, most Next Wavers perceive that they have multiple, immediately pressing financial needsꟷmany of them described feeling like their financial house was “on fire”ꟷand they need to put out those fires before talking about retirement. Contrary to what you see about younger generations in general and the focus of many financial wellness programs, only about 10% of Next Wave investors listed debt as a top pain point.</a:t>
            </a:r>
            <a:endParaRPr lang="en-US" sz="9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FA5BF29-3A85-45E8-9EC2-6FCFBE5E0498}" type="slidenum">
              <a:rPr lang="en-US" smtClean="0"/>
              <a:pPr/>
              <a:t>13</a:t>
            </a:fld>
            <a:endParaRPr lang="en-US" dirty="0"/>
          </a:p>
        </p:txBody>
      </p:sp>
    </p:spTree>
    <p:extLst>
      <p:ext uri="{BB962C8B-B14F-4D97-AF65-F5344CB8AC3E}">
        <p14:creationId xmlns:p14="http://schemas.microsoft.com/office/powerpoint/2010/main" val="3361716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Younger investors are also looking for someone to help them manage their total financial health—not just their investments. Nearly 60% say they want a “financial coach,” someone who motivates and helps them make regular steps toward their goals, compared with only 22% of traditional clients, who put a much greater value on investment expertise.</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Offering comprehensive advice that addresses their most immediate needs—in a nonjudgmental way—will help build trust that can develop into deeper client relationships. </a:t>
            </a:r>
            <a:endParaRPr lang="en-US" sz="900"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14</a:t>
            </a:fld>
            <a:endParaRPr lang="en-US" dirty="0"/>
          </a:p>
        </p:txBody>
      </p:sp>
    </p:spTree>
    <p:extLst>
      <p:ext uri="{BB962C8B-B14F-4D97-AF65-F5344CB8AC3E}">
        <p14:creationId xmlns:p14="http://schemas.microsoft.com/office/powerpoint/2010/main" val="189879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While referrals are still the top way that clients find a financial professional, online sources are a close second. More importantly, Next Wave investors are much more likely to use online sources, such as search engines and online reviews, to find a financial professional compared with traditional investors. In many ways, the digital space is your main source of competition. And I’m not suggesting the Next Wave is satisfied with robo-financial professionals. Again, they have many competing financial priorities and want your help; they’ve just started their search online. Which leads us to step two….</a:t>
            </a:r>
          </a:p>
          <a:p>
            <a:endParaRPr lang="en-US" sz="900" b="0" i="0" u="none" strike="noStrike" baseline="0" dirty="0">
              <a:solidFill>
                <a:srgbClr val="000000"/>
              </a:solidFill>
              <a:latin typeface="Arial" panose="020B0604020202020204" pitchFamily="34" charset="0"/>
              <a:cs typeface="Arial" panose="020B0604020202020204" pitchFamily="34" charset="0"/>
            </a:endParaRPr>
          </a:p>
          <a:p>
            <a:r>
              <a:rPr lang="en-US" sz="900" b="1" i="0" u="none" strike="noStrike" baseline="0" dirty="0">
                <a:solidFill>
                  <a:srgbClr val="000000"/>
                </a:solidFill>
                <a:latin typeface="Arial" panose="020B0604020202020204" pitchFamily="34" charset="0"/>
                <a:cs typeface="Arial" panose="020B0604020202020204" pitchFamily="34" charset="0"/>
              </a:rPr>
              <a:t>Optional stat to share</a:t>
            </a:r>
            <a:r>
              <a:rPr lang="en-US" sz="900" b="0" i="0" u="none" strike="noStrike" baseline="0" dirty="0">
                <a:solidFill>
                  <a:srgbClr val="000000"/>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en-US" sz="900" b="0" i="0" u="none" strike="noStrike" baseline="0" dirty="0">
                <a:solidFill>
                  <a:srgbClr val="000000"/>
                </a:solidFill>
                <a:latin typeface="Arial" panose="020B0604020202020204" pitchFamily="34" charset="0"/>
                <a:cs typeface="Arial" panose="020B0604020202020204" pitchFamily="34" charset="0"/>
              </a:rPr>
              <a:t>Twenty-nine percent of Millennials, have never met their financial professional face-to-face, compared with just 11% of Baby Boomers.</a:t>
            </a:r>
            <a:endParaRPr lang="en-US" sz="9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FA5BF29-3A85-45E8-9EC2-6FCFBE5E0498}" type="slidenum">
              <a:rPr lang="en-US" smtClean="0"/>
              <a:pPr/>
              <a:t>15</a:t>
            </a:fld>
            <a:endParaRPr lang="en-US" dirty="0"/>
          </a:p>
        </p:txBody>
      </p:sp>
    </p:spTree>
    <p:extLst>
      <p:ext uri="{BB962C8B-B14F-4D97-AF65-F5344CB8AC3E}">
        <p14:creationId xmlns:p14="http://schemas.microsoft.com/office/powerpoint/2010/main" val="573739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p:txBody>
          <a:bodyPr/>
          <a:lstStyle/>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Cultivating your online reputation can lead to prospects, but this requires ongoing commitment.  Here are three best practices to consider:</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pPr marL="228600" indent="-228600">
              <a:buFont typeface="+mj-lt"/>
              <a:buAutoNum type="arabicPeriod"/>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Ownership: Designate one person to be responsible for your team’s social media efforts.</a:t>
            </a:r>
          </a:p>
          <a:p>
            <a:pPr marL="228600" indent="-228600">
              <a:buFont typeface="+mj-lt"/>
              <a:buAutoNum type="arabicPeriod"/>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Time: Schedule at least one “Media Morning” a week to post new content, make connections, and review notifications (like contacts who have changed jobs) that could be opportunities to connect. </a:t>
            </a:r>
          </a:p>
          <a:p>
            <a:pPr marL="228600" indent="-228600">
              <a:buFont typeface="+mj-lt"/>
              <a:buAutoNum type="arabicPeriod"/>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Convert: Connect with the people already looking at you. During your Media Morning, review who is viewing your posts and visiting your site, and follow up with them directly.</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Know that the average time on a financial professional’s website is just 2 minutes and 33 secondsꟷso make sure you have a clear appeal to Next Wave on your home pageꟷwe will talk more about how much the words you use matter in just a minute. </a:t>
            </a:r>
          </a:p>
          <a:p>
            <a:r>
              <a:rPr lang="en-US" sz="900" b="0" i="1" u="none" strike="noStrike" kern="1200" baseline="0" dirty="0">
                <a:solidFill>
                  <a:schemeClr val="tx1"/>
                </a:solidFill>
                <a:latin typeface="Arial" panose="020B0604020202020204" pitchFamily="34" charset="0"/>
                <a:ea typeface="+mn-ea"/>
                <a:cs typeface="Arial" panose="020B0604020202020204" pitchFamily="34" charset="0"/>
              </a:rPr>
              <a:t>Source: Michael Kitces.com 11/22/19 and Seeking Alpha, “What Do Investors Focus On When They Visit Financial Advisor Websites?” Jack Waymire.</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For more detail on how to make sure you are appearing in a local searchꟷcheck out our Prospecting Playbook.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1" i="0" u="none" strike="noStrike" kern="1200" baseline="0" dirty="0">
                <a:solidFill>
                  <a:schemeClr val="tx1"/>
                </a:solidFill>
                <a:latin typeface="Arial" panose="020B0604020202020204" pitchFamily="34" charset="0"/>
                <a:ea typeface="+mn-ea"/>
                <a:cs typeface="Arial" panose="020B0604020202020204" pitchFamily="34" charset="0"/>
              </a:rPr>
              <a:t>Note to sales: Optional Additional Detail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pPr marL="0" marR="0" lvl="0" indent="0" algn="l" defTabSz="1088473"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Make sure you’re in online local business directories, like “Google My Business” or “Bing Places for Business,” for example, so you show up in local business searches: It’s important that your name, address, and phone number (NAP) are consistent wherever they can be found on the internet. This helps search engines validate your location and include you in local area searches. You can search “local listings SEO” or “Google Map Packs” to make sure your NAP is consistent. Consider local paid search to move you to the top of results for financial search terms those in the Next Wave might be using, like “College Savings Planning.” </a:t>
            </a:r>
          </a:p>
          <a:p>
            <a:endParaRPr lang="en-US" sz="1100" dirty="0"/>
          </a:p>
        </p:txBody>
      </p:sp>
      <p:sp>
        <p:nvSpPr>
          <p:cNvPr id="4" name="Slide Number Placeholder 3"/>
          <p:cNvSpPr>
            <a:spLocks noGrp="1"/>
          </p:cNvSpPr>
          <p:nvPr>
            <p:ph type="sldNum" sz="quarter" idx="10"/>
          </p:nvPr>
        </p:nvSpPr>
        <p:spPr/>
        <p:txBody>
          <a:bodyPr/>
          <a:lstStyle/>
          <a:p>
            <a:fld id="{E720A8B2-1A6A-4636-8F5C-0EBAC6E78B1D}" type="slidenum">
              <a:rPr lang="en-US" smtClean="0"/>
              <a:t>16</a:t>
            </a:fld>
            <a:endParaRPr lang="en-US" dirty="0"/>
          </a:p>
        </p:txBody>
      </p:sp>
    </p:spTree>
    <p:extLst>
      <p:ext uri="{BB962C8B-B14F-4D97-AF65-F5344CB8AC3E}">
        <p14:creationId xmlns:p14="http://schemas.microsoft.com/office/powerpoint/2010/main" val="2866564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b="1" dirty="0"/>
              <a:t>Note to sales: Optional slide for shorter version </a:t>
            </a:r>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You may be thinking to yourself, “But if Next Wave investors need more help and have less assets, how does that fit with my business model?”And I would suggest that we need to take a hard look at how clients pay for our services. Changes beyond the financial space have altered consumer perceptions on how to pay for things, and we as an industry need to evolve. A few years ago I would have laughed at the thought of paying for “YouTube” and have been hesitant to use a third-party payment service like Venmo or Paypal. But I cut my cable cord and now have multiple content subscriptions and use multiple payment methods.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While traditional clients seem content with the current ways they are paying for advice, Next Wave investors want options. Consider evolving your payment structures to not only meet their needs and expectations, but to give you the ability to service these clients that contribute to your business. </a:t>
            </a:r>
          </a:p>
          <a:p>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17</a:t>
            </a:fld>
            <a:endParaRPr lang="en-US" dirty="0"/>
          </a:p>
        </p:txBody>
      </p:sp>
    </p:spTree>
    <p:extLst>
      <p:ext uri="{BB962C8B-B14F-4D97-AF65-F5344CB8AC3E}">
        <p14:creationId xmlns:p14="http://schemas.microsoft.com/office/powerpoint/2010/main" val="3341534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p:txBody>
          <a:bodyPr/>
          <a:lstStyle/>
          <a:p>
            <a:pPr lvl="0"/>
            <a:r>
              <a:rPr lang="en-US" sz="900" b="0" dirty="0"/>
              <a:t>Recognizing the Next Wave clients have very different priorities, and different preferences for how they want to pay for your services. Take some time to review both your services and your fee structure, and think about how you can offer choice in what services you offer and how the Next Wave of wealth can pay for the value you provide. Be transparent and consider listing all the services you provide for your fee. </a:t>
            </a: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900" b="0" dirty="0"/>
          </a:p>
          <a:p>
            <a:pPr marL="0" marR="0" lvl="0" indent="0" algn="l" defTabSz="1088473" rtl="0" eaLnBrk="1" fontAlgn="auto" latinLnBrk="0" hangingPunct="1">
              <a:lnSpc>
                <a:spcPct val="100000"/>
              </a:lnSpc>
              <a:spcBef>
                <a:spcPts val="0"/>
              </a:spcBef>
              <a:spcAft>
                <a:spcPts val="0"/>
              </a:spcAft>
              <a:buClrTx/>
              <a:buSzTx/>
              <a:buFontTx/>
              <a:buNone/>
              <a:tabLst/>
              <a:defRPr/>
            </a:pPr>
            <a:r>
              <a:rPr lang="en-US" sz="900" b="0" dirty="0"/>
              <a:t>Consider offering different levels of service at difference price points, including subscription-based models for clients with lower asset levels. </a:t>
            </a:r>
          </a:p>
          <a:p>
            <a:endParaRPr lang="en-US" sz="900" b="0" dirty="0"/>
          </a:p>
          <a:p>
            <a:r>
              <a:rPr lang="en-US" sz="900" b="0" i="0" kern="1200" dirty="0">
                <a:solidFill>
                  <a:schemeClr val="tx1"/>
                </a:solidFill>
                <a:effectLst/>
                <a:latin typeface="Arial" panose="020B0604020202020204" pitchFamily="34" charset="0"/>
                <a:ea typeface="+mn-ea"/>
                <a:cs typeface="Arial" panose="020B0604020202020204" pitchFamily="34" charset="0"/>
              </a:rPr>
              <a:t>Nearly three-quarters (73%) of affluent Millennials say they would prefer to invest in companies that have a positive social or environmental impact, followed by 44% of Generation X investors. </a:t>
            </a:r>
            <a:r>
              <a:rPr lang="en-US" sz="900" b="0" i="0" dirty="0">
                <a:effectLst/>
                <a:latin typeface="Arial" panose="020B0604020202020204" pitchFamily="34" charset="0"/>
              </a:rPr>
              <a:t>Younger generations are more inclined to factor ESG into their investment decision-making and allocate a larger percentage of their portfolio to it.  </a:t>
            </a:r>
          </a:p>
          <a:p>
            <a:br>
              <a:rPr lang="en-US" sz="900" b="0" i="0" dirty="0">
                <a:effectLst/>
                <a:latin typeface="Arial" panose="020B0604020202020204" pitchFamily="34" charset="0"/>
              </a:rPr>
            </a:br>
            <a:r>
              <a:rPr lang="en-US" sz="900" b="0" i="0" kern="1200" dirty="0">
                <a:solidFill>
                  <a:schemeClr val="tx1"/>
                </a:solidFill>
                <a:effectLst/>
                <a:latin typeface="Arial" panose="020B0604020202020204" pitchFamily="34" charset="0"/>
                <a:ea typeface="+mn-ea"/>
                <a:cs typeface="Arial" panose="020B0604020202020204" pitchFamily="34" charset="0"/>
              </a:rPr>
              <a:t>Sources: Cerulli, HNW &amp; UHNW report, 2020. </a:t>
            </a:r>
            <a:r>
              <a:rPr lang="en-US" sz="900" b="0" i="0" dirty="0">
                <a:effectLst/>
                <a:latin typeface="Arial" panose="020B0604020202020204" pitchFamily="34" charset="0"/>
              </a:rPr>
              <a:t>T. Rowe Price Retirement Savings and Spending Study, 2020. </a:t>
            </a:r>
            <a:endParaRPr lang="en-US" sz="900" b="0" dirty="0"/>
          </a:p>
        </p:txBody>
      </p:sp>
      <p:sp>
        <p:nvSpPr>
          <p:cNvPr id="4" name="Slide Number Placeholder 3"/>
          <p:cNvSpPr>
            <a:spLocks noGrp="1"/>
          </p:cNvSpPr>
          <p:nvPr>
            <p:ph type="sldNum" sz="quarter" idx="10"/>
          </p:nvPr>
        </p:nvSpPr>
        <p:spPr/>
        <p:txBody>
          <a:bodyPr/>
          <a:lstStyle/>
          <a:p>
            <a:fld id="{E720A8B2-1A6A-4636-8F5C-0EBAC6E78B1D}" type="slidenum">
              <a:rPr lang="en-US" smtClean="0"/>
              <a:t>18</a:t>
            </a:fld>
            <a:endParaRPr lang="en-US" dirty="0"/>
          </a:p>
        </p:txBody>
      </p:sp>
    </p:spTree>
    <p:extLst>
      <p:ext uri="{BB962C8B-B14F-4D97-AF65-F5344CB8AC3E}">
        <p14:creationId xmlns:p14="http://schemas.microsoft.com/office/powerpoint/2010/main" val="17902943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dirty="0"/>
              <a:t>And let’s say a potential Next Wave client discovers you online via search or you are having an initial conversation. You could be pushing away Next Wave prospects simply by words you use every day to describe what you do. </a:t>
            </a:r>
          </a:p>
          <a:p>
            <a:endParaRPr lang="en-US" sz="900" dirty="0"/>
          </a:p>
          <a:p>
            <a:r>
              <a:rPr lang="en-US" sz="900" dirty="0"/>
              <a:t>Simple words we take for granted, turned “Next Wave” investors off, such as “wealth management” and even “holistic planning”. They said wealth management is for multimillionaires and billionaires. That is not me. Holistic wealth management made them scratch their heads</a:t>
            </a:r>
            <a:r>
              <a:rPr lang="en-US" sz="900" dirty="0">
                <a:latin typeface="Arial" panose="020B0604020202020204" pitchFamily="34" charset="0"/>
                <a:cs typeface="Arial" panose="020B0604020202020204" pitchFamily="34" charset="0"/>
              </a:rPr>
              <a:t>ꟷ</a:t>
            </a:r>
            <a:r>
              <a:rPr lang="en-US" sz="900" dirty="0"/>
              <a:t>does that have to do with chakras and healing crystals? And “fiduciary”</a:t>
            </a:r>
            <a:r>
              <a:rPr lang="en-US" sz="900" dirty="0">
                <a:latin typeface="Arial" panose="020B0604020202020204" pitchFamily="34" charset="0"/>
                <a:cs typeface="Arial" panose="020B0604020202020204" pitchFamily="34" charset="0"/>
              </a:rPr>
              <a:t>ꟷ</a:t>
            </a:r>
            <a:r>
              <a:rPr lang="en-US" sz="900" dirty="0"/>
              <a:t> if you use that word to describe what you do, know that it is met with suspicion from the Next Wave. Once they learned the definition, they understood the significance, but we have normalized jargon that alienates this next group. </a:t>
            </a:r>
          </a:p>
          <a:p>
            <a:endParaRPr lang="en-US" sz="900" dirty="0"/>
          </a:p>
          <a:p>
            <a:r>
              <a:rPr lang="en-US" sz="900" dirty="0"/>
              <a:t>At the same time, financial coaches and financial health seemed more straightforward and appealing. They are looking for someone, not just to tell them what to do, but, help motivate them to achieve their financial goals. </a:t>
            </a:r>
          </a:p>
        </p:txBody>
      </p:sp>
      <p:sp>
        <p:nvSpPr>
          <p:cNvPr id="4" name="Slide Number Placeholder 3"/>
          <p:cNvSpPr>
            <a:spLocks noGrp="1"/>
          </p:cNvSpPr>
          <p:nvPr>
            <p:ph type="sldNum" sz="quarter" idx="5"/>
          </p:nvPr>
        </p:nvSpPr>
        <p:spPr/>
        <p:txBody>
          <a:bodyPr/>
          <a:lstStyle/>
          <a:p>
            <a:fld id="{CFA5BF29-3A85-45E8-9EC2-6FCFBE5E0498}" type="slidenum">
              <a:rPr lang="en-US" smtClean="0"/>
              <a:pPr/>
              <a:t>19</a:t>
            </a:fld>
            <a:endParaRPr lang="en-US" dirty="0"/>
          </a:p>
        </p:txBody>
      </p:sp>
    </p:spTree>
    <p:extLst>
      <p:ext uri="{BB962C8B-B14F-4D97-AF65-F5344CB8AC3E}">
        <p14:creationId xmlns:p14="http://schemas.microsoft.com/office/powerpoint/2010/main" val="3033719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a:xfrm>
            <a:off x="731856" y="4208746"/>
            <a:ext cx="5851490" cy="1770814"/>
          </a:xfrm>
        </p:spPr>
        <p:txBody>
          <a:bodyPr/>
          <a:lstStyle/>
          <a:p>
            <a:r>
              <a:rPr lang="en-US" sz="900" dirty="0"/>
              <a:t>The last 12 months have included dramatic changes in how everyone works and how you connect with clients and prospects. We have seen an acceleration of adoption of digital enablement tools. This is an industry built on personal relationships, but how can you adapt to our new reality?  We are going to talk about three things: </a:t>
            </a:r>
          </a:p>
          <a:p>
            <a:pPr marL="0" indent="0">
              <a:buNone/>
            </a:pPr>
            <a:endParaRPr lang="en-US" sz="900" dirty="0"/>
          </a:p>
          <a:p>
            <a:pPr marL="228600" indent="-228600">
              <a:buAutoNum type="arabicPeriod"/>
            </a:pPr>
            <a:r>
              <a:rPr lang="en-US" sz="900" b="0" dirty="0"/>
              <a:t>Why you should consider this group as an opportunity, particularly right now. </a:t>
            </a:r>
          </a:p>
          <a:p>
            <a:pPr marL="228600" indent="-228600">
              <a:buAutoNum type="arabicPeriod"/>
            </a:pPr>
            <a:r>
              <a:rPr lang="en-US" sz="900" b="0" dirty="0"/>
              <a:t>Key insights that this acceleration of digital engagement aligns to the Next Wave of wealth. Financial professionals looking to build their businesses will need to adapt to the digital preferences of this Next Wave, so learning how to prospect digitally won’t just help you in the next few months, it will help you for decades to come. </a:t>
            </a:r>
          </a:p>
          <a:p>
            <a:pPr marL="228600" indent="-228600">
              <a:buAutoNum type="arabicPeriod"/>
            </a:pPr>
            <a:r>
              <a:rPr lang="en-US" sz="900" b="0" dirty="0"/>
              <a:t>And we are going to share specific steps you can take to grow your business with this Next Wave of wealth. </a:t>
            </a:r>
          </a:p>
          <a:p>
            <a:endParaRPr lang="en-US" dirty="0"/>
          </a:p>
        </p:txBody>
      </p:sp>
      <p:sp>
        <p:nvSpPr>
          <p:cNvPr id="4" name="Slide Number Placeholder 3"/>
          <p:cNvSpPr>
            <a:spLocks noGrp="1"/>
          </p:cNvSpPr>
          <p:nvPr>
            <p:ph type="sldNum" sz="quarter" idx="5"/>
          </p:nvPr>
        </p:nvSpPr>
        <p:spPr>
          <a:xfrm>
            <a:off x="3994226" y="8890000"/>
            <a:ext cx="3170255" cy="482041"/>
          </a:xfrm>
        </p:spPr>
        <p:txBody>
          <a:bodyPr/>
          <a:lstStyle/>
          <a:p>
            <a:fld id="{CFA5BF29-3A85-45E8-9EC2-6FCFBE5E0498}" type="slidenum">
              <a:rPr lang="en-US" smtClean="0"/>
              <a:pPr/>
              <a:t>2</a:t>
            </a:fld>
            <a:endParaRPr lang="en-US" dirty="0"/>
          </a:p>
        </p:txBody>
      </p:sp>
    </p:spTree>
    <p:extLst>
      <p:ext uri="{BB962C8B-B14F-4D97-AF65-F5344CB8AC3E}">
        <p14:creationId xmlns:p14="http://schemas.microsoft.com/office/powerpoint/2010/main" val="31493640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p:txBody>
          <a:bodyPr/>
          <a:lstStyle/>
          <a:p>
            <a:r>
              <a:rPr lang="en-US" sz="900" b="0" dirty="0"/>
              <a:t>One key insight we heard from the “Next Wave” is that they don’t feel welcomed/embraced by financial professionals, rather, they often feel intimidated and shut out. Are you unintentionally limiting the growth of your practice by not reaching out to this group or positioning your services in a way that resonates with them?</a:t>
            </a:r>
          </a:p>
          <a:p>
            <a:endParaRPr lang="en-US" sz="900" b="0" dirty="0"/>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Our prospecting playbook provides much more detail on how to develop a positioning statement to connect and convert Next Wave prospects.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Describe your firm’s main target and their key need(s): Here is an example of three key elements to include in a positioning statement targeted toward Next Wave clients: For African-American professionals in their 40s who despite being high earners, feel like they are not in the best financial health...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Describe your firm’s key competitive differentiator: Our firm provides ongoing financial coaching, goal prioritization and planning, investment management, and ongoing financial education at a low monthly subscription rate.</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Describe the client benefit of working with your firm: So that our clients can rest easy knowing they’re in control of their lifelong financial health. </a:t>
            </a:r>
            <a:endParaRPr lang="en-US" sz="900" b="0" dirty="0"/>
          </a:p>
        </p:txBody>
      </p:sp>
      <p:sp>
        <p:nvSpPr>
          <p:cNvPr id="4" name="Slide Number Placeholder 3"/>
          <p:cNvSpPr>
            <a:spLocks noGrp="1"/>
          </p:cNvSpPr>
          <p:nvPr>
            <p:ph type="sldNum" sz="quarter" idx="10"/>
          </p:nvPr>
        </p:nvSpPr>
        <p:spPr/>
        <p:txBody>
          <a:bodyPr/>
          <a:lstStyle/>
          <a:p>
            <a:fld id="{E720A8B2-1A6A-4636-8F5C-0EBAC6E78B1D}" type="slidenum">
              <a:rPr lang="en-US" smtClean="0"/>
              <a:t>20</a:t>
            </a:fld>
            <a:endParaRPr lang="en-US" dirty="0"/>
          </a:p>
        </p:txBody>
      </p:sp>
    </p:spTree>
    <p:extLst>
      <p:ext uri="{BB962C8B-B14F-4D97-AF65-F5344CB8AC3E}">
        <p14:creationId xmlns:p14="http://schemas.microsoft.com/office/powerpoint/2010/main" val="17305206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a:xfrm>
            <a:off x="731856" y="4208746"/>
            <a:ext cx="5851490" cy="3034535"/>
          </a:xfrm>
        </p:spPr>
        <p:txBody>
          <a:bodyPr/>
          <a:lstStyle/>
          <a:p>
            <a:r>
              <a:rPr lang="en-US" sz="1000" dirty="0"/>
              <a:t>Effectively prospecting the Next Wave is going to look different from past successful prospecting efforts</a:t>
            </a:r>
            <a:r>
              <a:rPr lang="en-US" sz="1000" dirty="0">
                <a:latin typeface="Arial" panose="020B0604020202020204" pitchFamily="34" charset="0"/>
                <a:cs typeface="Arial" panose="020B0604020202020204" pitchFamily="34" charset="0"/>
              </a:rPr>
              <a:t>ꟷ</a:t>
            </a:r>
            <a:r>
              <a:rPr lang="en-US" sz="1000" dirty="0"/>
              <a:t>the things that worked in the past may not work with this group. </a:t>
            </a:r>
          </a:p>
          <a:p>
            <a:r>
              <a:rPr lang="en-US" sz="1000" dirty="0"/>
              <a:t> </a:t>
            </a:r>
          </a:p>
          <a:p>
            <a:r>
              <a:rPr lang="en-US" sz="1000" dirty="0"/>
              <a:t>For example: in-terms of predefined characteristics, we often hear advisors are focused on clients already in retirement or in the process of transitioning. However, many Next Wave prospects may be focused on other priorities and may need help with managing inheritances and other financial priorities before they want to focus on retirement. It may be helpful to develop a specific prospecting plan for the Next Wave. </a:t>
            </a:r>
          </a:p>
        </p:txBody>
      </p:sp>
      <p:sp>
        <p:nvSpPr>
          <p:cNvPr id="4" name="Slide Number Placeholder 3"/>
          <p:cNvSpPr>
            <a:spLocks noGrp="1"/>
          </p:cNvSpPr>
          <p:nvPr>
            <p:ph type="sldNum" sz="quarter" idx="10"/>
          </p:nvPr>
        </p:nvSpPr>
        <p:spPr/>
        <p:txBody>
          <a:bodyPr/>
          <a:lstStyle/>
          <a:p>
            <a:fld id="{E720A8B2-1A6A-4636-8F5C-0EBAC6E78B1D}" type="slidenum">
              <a:rPr lang="en-US" smtClean="0"/>
              <a:t>21</a:t>
            </a:fld>
            <a:endParaRPr lang="en-US" dirty="0"/>
          </a:p>
        </p:txBody>
      </p:sp>
    </p:spTree>
    <p:extLst>
      <p:ext uri="{BB962C8B-B14F-4D97-AF65-F5344CB8AC3E}">
        <p14:creationId xmlns:p14="http://schemas.microsoft.com/office/powerpoint/2010/main" val="23052847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p:txBody>
          <a:bodyPr/>
          <a:lstStyle/>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CLIENTS</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When current clients mention major life events, such as the arrival of a new grandchild, proactively offer appropriate content and to meet with their son or daughter. </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 If you’ve never met the children of your future clients, use the tools in our InterGen tool kit to develop a personalized plan to connect. </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 Connect with your client’s children on </a:t>
            </a:r>
            <a:r>
              <a:rPr lang="en-US" sz="900" dirty="0"/>
              <a:t>LinkedIn, Facebook, Instagram or even Twitter</a:t>
            </a: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 Review your notifications for relevant times to engage, such as when a job change occurs.</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DIGITAL</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Expand your reach by promoting your Next Wave expertise online to all your clients and potential prospects – use the three best practices, Ownership, Time, and Convert, to cultivate your online reputation.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Some ideas we’ve heard from other financial professionals: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Set up a quarterly webinar series that addresses the financial planning needs of the Next Wave of wealth. </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 Encourage your clients to extend the invite to their adult children, family members, or colleagues who many benefit. </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 Continue to expand your list of connections, particularly on LinkedIn.</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COMMUNITY</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Consider tapping into diverse groups in your community to access new Next Wave prospects.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Identify local diversity groups in your community and get involved. For example, if you decide to focus on African-American Next Wave investors, look for ways to engage with this demographic through local community groups. </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 - Most Fortune 500 companies have internal groups of diverse associates. Ask a client who works at a local large company if they have an associate group for women or multicultural employees. Share that you are looking for ways to support a particular diverse group, and ask to be put in touch with the group’s corporate contact. </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 Proactively reach out to diverse groups using your positioning statement to introduce yourself, and express your commitment to supporting their community. </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 Hold networking events for Next Wave clients. The Next Wave values networking with one another, but also consider hosting an event with Next Wave and traditional clients who are in the same industry. Both types of clients could benefit from working together. </a:t>
            </a:r>
          </a:p>
          <a:p>
            <a:endParaRPr lang="en-US" sz="1200" b="0" i="0" u="none" strike="noStrike" kern="1200" baseline="0" dirty="0">
              <a:solidFill>
                <a:schemeClr val="tx1"/>
              </a:solidFill>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E720A8B2-1A6A-4636-8F5C-0EBAC6E78B1D}" type="slidenum">
              <a:rPr lang="en-US" smtClean="0"/>
              <a:t>22</a:t>
            </a:fld>
            <a:endParaRPr lang="en-US" dirty="0"/>
          </a:p>
        </p:txBody>
      </p:sp>
    </p:spTree>
    <p:extLst>
      <p:ext uri="{BB962C8B-B14F-4D97-AF65-F5344CB8AC3E}">
        <p14:creationId xmlns:p14="http://schemas.microsoft.com/office/powerpoint/2010/main" val="33839864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0" y="1154113"/>
            <a:ext cx="5537200" cy="3116262"/>
          </a:xfrm>
        </p:spPr>
      </p:sp>
      <p:sp>
        <p:nvSpPr>
          <p:cNvPr id="3" name="Notes Placeholder 2"/>
          <p:cNvSpPr>
            <a:spLocks noGrp="1"/>
          </p:cNvSpPr>
          <p:nvPr>
            <p:ph type="body" idx="1"/>
          </p:nvPr>
        </p:nvSpPr>
        <p:spPr/>
        <p:txBody>
          <a:bodyPr/>
          <a:lstStyle/>
          <a:p>
            <a:pPr marL="0" marR="0" lvl="0" indent="0" algn="l" defTabSz="1088473"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Arial" panose="020B0604020202020204" pitchFamily="34" charset="0"/>
                <a:ea typeface="+mn-ea"/>
                <a:cs typeface="Arial" panose="020B0604020202020204" pitchFamily="34" charset="0"/>
              </a:rPr>
              <a:t>Twenty-five percent of all high earners in the U.S. are multicultural, and t</a:t>
            </a:r>
            <a:r>
              <a:rPr lang="en-US" sz="900" dirty="0"/>
              <a:t>he percentage of high-earning, multicultural households is growing at a faster pace than high-earning white households. And multi-cultural Next Wave investors feel more underserved than Next Wave investors, overall</a:t>
            </a:r>
            <a:r>
              <a:rPr lang="en-US" sz="900" dirty="0">
                <a:latin typeface="Arial" panose="020B0604020202020204" pitchFamily="34" charset="0"/>
                <a:cs typeface="Arial" panose="020B0604020202020204" pitchFamily="34" charset="0"/>
              </a:rPr>
              <a:t>ꟷ</a:t>
            </a:r>
            <a:r>
              <a:rPr lang="en-US" sz="900" dirty="0"/>
              <a:t> which is an opportunity for you. If you are interested in learning more about these diverse groups, we have more information we can share about each group. </a:t>
            </a:r>
          </a:p>
        </p:txBody>
      </p:sp>
      <p:sp>
        <p:nvSpPr>
          <p:cNvPr id="4" name="Slide Number Placeholder 3"/>
          <p:cNvSpPr>
            <a:spLocks noGrp="1"/>
          </p:cNvSpPr>
          <p:nvPr>
            <p:ph type="sldNum" sz="quarter" idx="10"/>
          </p:nvPr>
        </p:nvSpPr>
        <p:spPr/>
        <p:txBody>
          <a:bodyPr/>
          <a:lstStyle/>
          <a:p>
            <a:fld id="{E720A8B2-1A6A-4636-8F5C-0EBAC6E78B1D}" type="slidenum">
              <a:rPr lang="en-US" smtClean="0"/>
              <a:t>23</a:t>
            </a:fld>
            <a:endParaRPr lang="en-US" dirty="0"/>
          </a:p>
        </p:txBody>
      </p:sp>
    </p:spTree>
    <p:extLst>
      <p:ext uri="{BB962C8B-B14F-4D97-AF65-F5344CB8AC3E}">
        <p14:creationId xmlns:p14="http://schemas.microsoft.com/office/powerpoint/2010/main" val="4013620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p:txBody>
          <a:bodyPr/>
          <a:lstStyle/>
          <a:p>
            <a:r>
              <a:rPr lang="en-US" sz="900" b="0" kern="1200" dirty="0">
                <a:solidFill>
                  <a:schemeClr val="tx1"/>
                </a:solidFill>
                <a:effectLst/>
                <a:latin typeface="Arial" panose="020B0604020202020204" pitchFamily="34" charset="0"/>
                <a:ea typeface="+mn-ea"/>
                <a:cs typeface="Arial" panose="020B0604020202020204" pitchFamily="34" charset="0"/>
              </a:rPr>
              <a:t>Examine your current team to determine if potential existing team members could focus on the digital or prospecting plans for the Next Wave. Consider the long-term composition of your practice when hiring or considering acquiring another firm.</a:t>
            </a:r>
          </a:p>
          <a:p>
            <a:endParaRPr lang="en-US" sz="900" b="0" kern="1200" dirty="0">
              <a:solidFill>
                <a:schemeClr val="tx1"/>
              </a:solidFill>
              <a:effectLst/>
              <a:latin typeface="Arial" panose="020B0604020202020204" pitchFamily="34" charset="0"/>
              <a:ea typeface="+mn-ea"/>
              <a:cs typeface="Arial" panose="020B0604020202020204" pitchFamily="34" charset="0"/>
            </a:endParaRPr>
          </a:p>
          <a:p>
            <a:pPr marL="0" marR="0" lvl="0" indent="0" algn="l" defTabSz="1088473" rtl="0" eaLnBrk="1" fontAlgn="auto" latinLnBrk="0" hangingPunct="1">
              <a:lnSpc>
                <a:spcPct val="100000"/>
              </a:lnSpc>
              <a:spcBef>
                <a:spcPts val="0"/>
              </a:spcBef>
              <a:spcAft>
                <a:spcPts val="0"/>
              </a:spcAft>
              <a:buClrTx/>
              <a:buSzTx/>
              <a:buFontTx/>
              <a:buNone/>
              <a:tabLst/>
              <a:defRPr/>
            </a:pPr>
            <a:r>
              <a:rPr lang="en-US" sz="900" b="0" dirty="0"/>
              <a:t>Have younger team members serve the Next Wave, who have less complex needs and establish fees for their services, at a lower price point.</a:t>
            </a:r>
          </a:p>
          <a:p>
            <a:endParaRPr lang="en-US" sz="1100" dirty="0"/>
          </a:p>
        </p:txBody>
      </p:sp>
      <p:sp>
        <p:nvSpPr>
          <p:cNvPr id="4" name="Slide Number Placeholder 3"/>
          <p:cNvSpPr>
            <a:spLocks noGrp="1"/>
          </p:cNvSpPr>
          <p:nvPr>
            <p:ph type="sldNum" sz="quarter" idx="10"/>
          </p:nvPr>
        </p:nvSpPr>
        <p:spPr/>
        <p:txBody>
          <a:bodyPr/>
          <a:lstStyle/>
          <a:p>
            <a:fld id="{E720A8B2-1A6A-4636-8F5C-0EBAC6E78B1D}" type="slidenum">
              <a:rPr lang="en-US" smtClean="0"/>
              <a:t>24</a:t>
            </a:fld>
            <a:endParaRPr lang="en-US" dirty="0"/>
          </a:p>
        </p:txBody>
      </p:sp>
    </p:spTree>
    <p:extLst>
      <p:ext uri="{BB962C8B-B14F-4D97-AF65-F5344CB8AC3E}">
        <p14:creationId xmlns:p14="http://schemas.microsoft.com/office/powerpoint/2010/main" val="37283655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p:txBody>
          <a:bodyPr/>
          <a:lstStyle/>
          <a:p>
            <a:r>
              <a:rPr lang="en-US" sz="1000" b="0" i="0" u="none" strike="noStrike" kern="1200" baseline="0" dirty="0">
                <a:solidFill>
                  <a:schemeClr val="tx1"/>
                </a:solidFill>
                <a:latin typeface="Arial" panose="020B0604020202020204" pitchFamily="34" charset="0"/>
                <a:ea typeface="+mn-ea"/>
                <a:cs typeface="Arial" panose="020B0604020202020204" pitchFamily="34" charset="0"/>
              </a:rPr>
              <a:t>Tapping into the Next Wave of wealth is a process. Some of the actions noted here will be quick; some will take longer to implement. To help you stay on track, set a recurring meeting every quarter where you can:</a:t>
            </a:r>
          </a:p>
          <a:p>
            <a:endParaRPr lang="en-US" sz="10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1000" dirty="0"/>
              <a:t>Evaluate the actions you have taken in adapting your service model and communications. </a:t>
            </a:r>
          </a:p>
          <a:p>
            <a:r>
              <a:rPr lang="en-US" sz="1000" dirty="0"/>
              <a:t>Measure the success of your prospecting efforts and adjust based on learnings from these efforts. </a:t>
            </a:r>
          </a:p>
          <a:p>
            <a:r>
              <a:rPr lang="en-US" sz="1000" dirty="0"/>
              <a:t>Set an attainable long-term plan for further adapting your practice.</a:t>
            </a:r>
          </a:p>
          <a:p>
            <a:endParaRPr lang="en-US" sz="1100" dirty="0"/>
          </a:p>
        </p:txBody>
      </p:sp>
      <p:sp>
        <p:nvSpPr>
          <p:cNvPr id="4" name="Slide Number Placeholder 3"/>
          <p:cNvSpPr>
            <a:spLocks noGrp="1"/>
          </p:cNvSpPr>
          <p:nvPr>
            <p:ph type="sldNum" sz="quarter" idx="10"/>
          </p:nvPr>
        </p:nvSpPr>
        <p:spPr/>
        <p:txBody>
          <a:bodyPr/>
          <a:lstStyle/>
          <a:p>
            <a:fld id="{E720A8B2-1A6A-4636-8F5C-0EBAC6E78B1D}" type="slidenum">
              <a:rPr lang="en-US" smtClean="0"/>
              <a:t>25</a:t>
            </a:fld>
            <a:endParaRPr lang="en-US" dirty="0"/>
          </a:p>
        </p:txBody>
      </p:sp>
    </p:spTree>
    <p:extLst>
      <p:ext uri="{BB962C8B-B14F-4D97-AF65-F5344CB8AC3E}">
        <p14:creationId xmlns:p14="http://schemas.microsoft.com/office/powerpoint/2010/main" val="6044522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b="1" dirty="0"/>
              <a:t>Note to sales: Optional Slide </a:t>
            </a:r>
          </a:p>
          <a:p>
            <a:endParaRPr lang="en-US" sz="900" dirty="0"/>
          </a:p>
          <a:p>
            <a:r>
              <a:rPr lang="en-US" sz="900" dirty="0"/>
              <a:t>If you had to focus on just one of the ideas, we’ve shared, we would suggest you develop a prospecting plan specific to the Next Wave. And we’ve developed materials to support you in each of the three areas we suggest you should focus to grow your business with the Next Wave. These ideas I’ve shared with you aren’t sequential, and we would recommend just focusing on one idea at a time. </a:t>
            </a:r>
          </a:p>
          <a:p>
            <a:endParaRPr lang="en-US" sz="900" dirty="0"/>
          </a:p>
          <a:p>
            <a:r>
              <a:rPr lang="en-US" sz="900" i="1" dirty="0"/>
              <a:t>Optional follow-up for sales: I’d be happy to spend the next few weeks with you to make progress. Our prospecting playbook is designed to focus on each idea separately. We could spend 10 minutes on a call each week on the ideas you find valuable to make progress in a manageable way. </a:t>
            </a:r>
          </a:p>
        </p:txBody>
      </p:sp>
      <p:sp>
        <p:nvSpPr>
          <p:cNvPr id="4" name="Slide Number Placeholder 3"/>
          <p:cNvSpPr>
            <a:spLocks noGrp="1"/>
          </p:cNvSpPr>
          <p:nvPr>
            <p:ph type="sldNum" sz="quarter" idx="5"/>
          </p:nvPr>
        </p:nvSpPr>
        <p:spPr/>
        <p:txBody>
          <a:bodyPr/>
          <a:lstStyle/>
          <a:p>
            <a:fld id="{CFA5BF29-3A85-45E8-9EC2-6FCFBE5E0498}" type="slidenum">
              <a:rPr lang="en-US" smtClean="0"/>
              <a:pPr/>
              <a:t>26</a:t>
            </a:fld>
            <a:endParaRPr lang="en-US" dirty="0"/>
          </a:p>
        </p:txBody>
      </p:sp>
    </p:spTree>
    <p:extLst>
      <p:ext uri="{BB962C8B-B14F-4D97-AF65-F5344CB8AC3E}">
        <p14:creationId xmlns:p14="http://schemas.microsoft.com/office/powerpoint/2010/main" val="6553928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dirty="0"/>
              <a:t>The Next Wave of Wealth represents a huge opportunity to grow your practice with clients who are poised to grow their wealth. Remember: </a:t>
            </a:r>
          </a:p>
          <a:p>
            <a:endParaRPr lang="en-US" sz="900" dirty="0"/>
          </a:p>
          <a:p>
            <a:pPr marL="228600" indent="-228600">
              <a:buAutoNum type="arabicPeriod"/>
            </a:pPr>
            <a:r>
              <a:rPr lang="en-US" sz="900" dirty="0"/>
              <a:t>Our industry hasn’t focused on this group, and they aren’t even sure they are “wealthy” enough to work with you, even those with substantial assets and income. </a:t>
            </a:r>
          </a:p>
          <a:p>
            <a:pPr marL="228600" indent="-228600">
              <a:buAutoNum type="arabicPeriod"/>
            </a:pPr>
            <a:r>
              <a:rPr lang="en-US" sz="900" dirty="0"/>
              <a:t>The Next Wave has different priorities and experiences from your traditional client. We aren’t asking you to change what you do. What you do will provide tremendous value, as they need and welcome help!</a:t>
            </a:r>
          </a:p>
          <a:p>
            <a:pPr marL="228600" indent="-228600">
              <a:buAutoNum type="arabicPeriod"/>
            </a:pPr>
            <a:r>
              <a:rPr lang="en-US" sz="900" dirty="0"/>
              <a:t>But if you can make a few small changes, to ensure they know they are welcomed, and they can find you when they are searching for help, you are going to gain valuable clients who will be a source of increasing revenue to your practice for years to come. </a:t>
            </a:r>
          </a:p>
          <a:p>
            <a:pPr marL="0" indent="0">
              <a:buNone/>
            </a:pPr>
            <a:endParaRPr lang="en-US" sz="900" dirty="0"/>
          </a:p>
          <a:p>
            <a:pPr marL="0" indent="0">
              <a:buNone/>
            </a:pPr>
            <a:r>
              <a:rPr lang="en-US" sz="900" dirty="0"/>
              <a:t>Make sure you work with your T. Rowe Price representative to use all the resources we’ve designed specifically to help you. </a:t>
            </a:r>
          </a:p>
        </p:txBody>
      </p:sp>
      <p:sp>
        <p:nvSpPr>
          <p:cNvPr id="4" name="Slide Number Placeholder 3"/>
          <p:cNvSpPr>
            <a:spLocks noGrp="1"/>
          </p:cNvSpPr>
          <p:nvPr>
            <p:ph type="sldNum" sz="quarter" idx="5"/>
          </p:nvPr>
        </p:nvSpPr>
        <p:spPr/>
        <p:txBody>
          <a:bodyPr/>
          <a:lstStyle/>
          <a:p>
            <a:fld id="{CFA5BF29-3A85-45E8-9EC2-6FCFBE5E0498}" type="slidenum">
              <a:rPr lang="en-US" smtClean="0"/>
              <a:pPr/>
              <a:t>27</a:t>
            </a:fld>
            <a:endParaRPr lang="en-US" dirty="0"/>
          </a:p>
        </p:txBody>
      </p:sp>
    </p:spTree>
    <p:extLst>
      <p:ext uri="{BB962C8B-B14F-4D97-AF65-F5344CB8AC3E}">
        <p14:creationId xmlns:p14="http://schemas.microsoft.com/office/powerpoint/2010/main" val="83608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a:xfrm>
            <a:off x="731856" y="4208746"/>
            <a:ext cx="5851490" cy="1513960"/>
          </a:xfrm>
        </p:spPr>
        <p:txBody>
          <a:bodyPr/>
          <a:lstStyle/>
          <a:p>
            <a:endParaRPr lang="en-US" dirty="0"/>
          </a:p>
        </p:txBody>
      </p:sp>
      <p:sp>
        <p:nvSpPr>
          <p:cNvPr id="4" name="Slide Number Placeholder 3"/>
          <p:cNvSpPr>
            <a:spLocks noGrp="1"/>
          </p:cNvSpPr>
          <p:nvPr>
            <p:ph type="sldNum" sz="quarter" idx="10"/>
          </p:nvPr>
        </p:nvSpPr>
        <p:spPr/>
        <p:txBody>
          <a:bodyPr/>
          <a:lstStyle/>
          <a:p>
            <a:fld id="{CFA5BF29-3A85-45E8-9EC2-6FCFBE5E0498}" type="slidenum">
              <a:rPr lang="en-US" smtClean="0"/>
              <a:t>28</a:t>
            </a:fld>
            <a:endParaRPr lang="en-US" dirty="0"/>
          </a:p>
        </p:txBody>
      </p:sp>
    </p:spTree>
    <p:extLst>
      <p:ext uri="{BB962C8B-B14F-4D97-AF65-F5344CB8AC3E}">
        <p14:creationId xmlns:p14="http://schemas.microsoft.com/office/powerpoint/2010/main" val="13721803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29</a:t>
            </a:fld>
            <a:endParaRPr lang="en-US" dirty="0"/>
          </a:p>
        </p:txBody>
      </p:sp>
    </p:spTree>
    <p:extLst>
      <p:ext uri="{BB962C8B-B14F-4D97-AF65-F5344CB8AC3E}">
        <p14:creationId xmlns:p14="http://schemas.microsoft.com/office/powerpoint/2010/main" val="2548111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a:xfrm>
            <a:off x="731856" y="4208746"/>
            <a:ext cx="5851490" cy="1513960"/>
          </a:xfrm>
        </p:spPr>
        <p:txBody>
          <a:bodyPr/>
          <a:lstStyle/>
          <a:p>
            <a:r>
              <a:rPr lang="en-US" sz="1000" dirty="0"/>
              <a:t>So let’s start with why you should consider prospecting this Next Wave of wealth….</a:t>
            </a:r>
          </a:p>
        </p:txBody>
      </p:sp>
      <p:sp>
        <p:nvSpPr>
          <p:cNvPr id="4" name="Slide Number Placeholder 3"/>
          <p:cNvSpPr>
            <a:spLocks noGrp="1"/>
          </p:cNvSpPr>
          <p:nvPr>
            <p:ph type="sldNum" sz="quarter" idx="10"/>
          </p:nvPr>
        </p:nvSpPr>
        <p:spPr/>
        <p:txBody>
          <a:bodyPr/>
          <a:lstStyle/>
          <a:p>
            <a:fld id="{CFA5BF29-3A85-45E8-9EC2-6FCFBE5E0498}" type="slidenum">
              <a:rPr lang="en-US" smtClean="0"/>
              <a:t>3</a:t>
            </a:fld>
            <a:endParaRPr lang="en-US" dirty="0"/>
          </a:p>
        </p:txBody>
      </p:sp>
    </p:spTree>
    <p:extLst>
      <p:ext uri="{BB962C8B-B14F-4D97-AF65-F5344CB8AC3E}">
        <p14:creationId xmlns:p14="http://schemas.microsoft.com/office/powerpoint/2010/main" val="25047027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39775"/>
            <a:ext cx="4794250" cy="2697163"/>
          </a:xfrm>
        </p:spPr>
      </p:sp>
      <p:sp>
        <p:nvSpPr>
          <p:cNvPr id="3" name="Notes Placeholder 2"/>
          <p:cNvSpPr>
            <a:spLocks noGrp="1"/>
          </p:cNvSpPr>
          <p:nvPr>
            <p:ph type="body" idx="1"/>
          </p:nvPr>
        </p:nvSpPr>
        <p:spPr/>
        <p:txBody>
          <a:bodyPr/>
          <a:lstStyle/>
          <a:p>
            <a:r>
              <a:rPr lang="en-US" sz="900" kern="1200" dirty="0">
                <a:solidFill>
                  <a:schemeClr val="tx1"/>
                </a:solidFill>
                <a:effectLst/>
                <a:latin typeface="Arial" panose="020B0604020202020204" pitchFamily="34" charset="0"/>
                <a:ea typeface="+mn-ea"/>
                <a:cs typeface="Arial" panose="020B0604020202020204" pitchFamily="34" charset="0"/>
              </a:rPr>
              <a:t>Gartner has done research on high-earning (top 10%) multicultural Americans and realized they shared some common characteristics. </a:t>
            </a:r>
          </a:p>
          <a:p>
            <a:endParaRPr lang="en-US" sz="900" kern="1200" dirty="0">
              <a:solidFill>
                <a:schemeClr val="tx1"/>
              </a:solidFill>
              <a:effectLst/>
              <a:latin typeface="Arial" panose="020B0604020202020204" pitchFamily="34" charset="0"/>
              <a:ea typeface="+mn-ea"/>
              <a:cs typeface="Arial" panose="020B0604020202020204" pitchFamily="34" charset="0"/>
            </a:endParaRPr>
          </a:p>
          <a:p>
            <a:r>
              <a:rPr lang="en-US" sz="900" kern="1200" dirty="0">
                <a:solidFill>
                  <a:schemeClr val="tx1"/>
                </a:solidFill>
                <a:effectLst/>
                <a:latin typeface="Arial" panose="020B0604020202020204" pitchFamily="34" charset="0"/>
                <a:ea typeface="+mn-ea"/>
                <a:cs typeface="Arial" panose="020B0604020202020204" pitchFamily="34" charset="0"/>
              </a:rPr>
              <a:t>High-earning multicultural Americans’ relationship with wealth can be fraught with social tensions and fears of fleeting financial success. As a result, high-earning multicultural consumers  strive to keep cultural roots close, and financial security closer still, by emphasizing core values that stress achievement, risk aversion, and self-preservation.</a:t>
            </a:r>
            <a:r>
              <a:rPr lang="en-US" sz="900" dirty="0">
                <a:effectLst/>
                <a:latin typeface="Arial" panose="020B0604020202020204" pitchFamily="34" charset="0"/>
                <a:cs typeface="Arial" panose="020B0604020202020204" pitchFamily="34" charset="0"/>
              </a:rPr>
              <a:t> </a:t>
            </a: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900" kern="1200" dirty="0">
              <a:solidFill>
                <a:schemeClr val="tx1"/>
              </a:solidFill>
              <a:effectLst/>
              <a:latin typeface="Arial" panose="020B0604020202020204" pitchFamily="34" charset="0"/>
              <a:ea typeface="+mn-ea"/>
              <a:cs typeface="Arial" panose="020B0604020202020204" pitchFamily="34" charset="0"/>
            </a:endParaRPr>
          </a:p>
          <a:p>
            <a:pPr marL="0" marR="0" lvl="0" indent="0" algn="l" defTabSz="1088473"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Arial" panose="020B0604020202020204" pitchFamily="34" charset="0"/>
                <a:ea typeface="+mn-ea"/>
                <a:cs typeface="Arial" panose="020B0604020202020204" pitchFamily="34" charset="0"/>
              </a:rPr>
              <a:t>They tend to build their identities primarily around their cultural affiliations rather than their financial segmentation, yet income level creates an awkward barrier between them and the nonwealthy members of their cultural communities. This can leave high-earning multicultural Americans feeling like double agents who pass as both well off and people of color. Ultimately, they feel deeper loyalty to their permanent cultural roots than to cash, which may come and go. Money, or their peers’ lack thereof, can make socializing difficult. “I like doing activities that may be considered pricey, like traveling to foreign countries,” says Evan, a Latino Millennial from suburban Georgia. “Not everyone can do that.”</a:t>
            </a:r>
            <a:r>
              <a:rPr lang="en-US" sz="900" kern="1200" baseline="30000" dirty="0">
                <a:solidFill>
                  <a:schemeClr val="tx1"/>
                </a:solidFill>
                <a:effectLst/>
                <a:latin typeface="Arial" panose="020B0604020202020204" pitchFamily="34" charset="0"/>
                <a:ea typeface="+mn-ea"/>
                <a:cs typeface="Arial" panose="020B0604020202020204" pitchFamily="34" charset="0"/>
              </a:rPr>
              <a:t> </a:t>
            </a:r>
            <a:r>
              <a:rPr lang="en-US" sz="900" kern="1200" dirty="0">
                <a:solidFill>
                  <a:schemeClr val="tx1"/>
                </a:solidFill>
                <a:effectLst/>
                <a:latin typeface="Arial" panose="020B0604020202020204" pitchFamily="34" charset="0"/>
                <a:ea typeface="+mn-ea"/>
                <a:cs typeface="Arial" panose="020B0604020202020204" pitchFamily="34" charset="0"/>
              </a:rPr>
              <a:t> </a:t>
            </a: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900" kern="1200" dirty="0">
              <a:solidFill>
                <a:schemeClr val="tx1"/>
              </a:solidFill>
              <a:effectLst/>
              <a:latin typeface="Arial" panose="020B0604020202020204" pitchFamily="34" charset="0"/>
              <a:ea typeface="+mn-ea"/>
              <a:cs typeface="Arial" panose="020B0604020202020204" pitchFamily="34" charset="0"/>
            </a:endParaRPr>
          </a:p>
          <a:p>
            <a:pPr marL="0" marR="0" lvl="0" indent="0" algn="l" defTabSz="1088473"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Arial" panose="020B0604020202020204" pitchFamily="34" charset="0"/>
                <a:ea typeface="+mn-ea"/>
                <a:cs typeface="Arial" panose="020B0604020202020204" pitchFamily="34" charset="0"/>
              </a:rPr>
              <a:t>Money can also place a weighty obligation on the shoulders of some high-earning multicultural Americansꟷand that tension might create an even bigger divide between them and their cultural peers. “We were always supposed to be aware that we were to help carry the race forward, but what you want is free space to simply live your life and be yourself,” expressed Margo Jefferson in an interview about her book </a:t>
            </a:r>
            <a:r>
              <a:rPr lang="en-US" sz="900" i="1" kern="1200" dirty="0">
                <a:solidFill>
                  <a:schemeClr val="tx1"/>
                </a:solidFill>
                <a:effectLst/>
                <a:latin typeface="Arial" panose="020B0604020202020204" pitchFamily="34" charset="0"/>
                <a:ea typeface="+mn-ea"/>
                <a:cs typeface="Arial" panose="020B0604020202020204" pitchFamily="34" charset="0"/>
              </a:rPr>
              <a:t>Negroland</a:t>
            </a:r>
            <a:r>
              <a:rPr lang="en-US" sz="900" kern="1200" dirty="0">
                <a:solidFill>
                  <a:schemeClr val="tx1"/>
                </a:solidFill>
                <a:effectLst/>
                <a:latin typeface="Arial" panose="020B0604020202020204" pitchFamily="34" charset="0"/>
                <a:ea typeface="+mn-ea"/>
                <a:cs typeface="Arial" panose="020B0604020202020204" pitchFamily="34" charset="0"/>
              </a:rPr>
              <a:t>.</a:t>
            </a: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900" kern="1200" baseline="30000" dirty="0">
              <a:solidFill>
                <a:schemeClr val="tx1"/>
              </a:solidFill>
              <a:effectLst/>
              <a:latin typeface="Arial" panose="020B0604020202020204" pitchFamily="34" charset="0"/>
              <a:ea typeface="+mn-ea"/>
              <a:cs typeface="Arial" panose="020B0604020202020204" pitchFamily="34" charset="0"/>
            </a:endParaRPr>
          </a:p>
          <a:p>
            <a:pPr marL="0" marR="0" lvl="0" indent="0" algn="l" defTabSz="1088473"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Arial" panose="020B0604020202020204" pitchFamily="34" charset="0"/>
                <a:ea typeface="+mn-ea"/>
                <a:cs typeface="Arial" panose="020B0604020202020204" pitchFamily="34" charset="0"/>
              </a:rPr>
              <a:t>This might explain why, even though high-earning multicultural Americans feel connected to non-high-earning multicultural consumers, the latter group is more likely to say they can fully relate to their racial and ethnic group.</a:t>
            </a:r>
          </a:p>
          <a:p>
            <a:endParaRPr lang="en-US" sz="900" kern="1200" dirty="0">
              <a:solidFill>
                <a:schemeClr val="tx1"/>
              </a:solidFill>
              <a:effectLst/>
              <a:latin typeface="Arial" panose="020B0604020202020204" pitchFamily="34" charset="0"/>
              <a:ea typeface="+mn-ea"/>
              <a:cs typeface="Arial" panose="020B0604020202020204" pitchFamily="34" charset="0"/>
            </a:endParaRPr>
          </a:p>
          <a:p>
            <a:r>
              <a:rPr lang="en-US" sz="900" kern="1200" dirty="0">
                <a:solidFill>
                  <a:schemeClr val="tx1"/>
                </a:solidFill>
                <a:effectLst/>
                <a:latin typeface="Arial" panose="020B0604020202020204" pitchFamily="34" charset="0"/>
                <a:ea typeface="+mn-ea"/>
                <a:cs typeface="Arial" panose="020B0604020202020204" pitchFamily="34" charset="0"/>
              </a:rPr>
              <a:t>Whether they find their racial and ethnic peers totally relatable matters less than the fact that high-earning multicultural Americans cherish connections to their roots; they strive to strengthen those foundations and relationships through shared traditions and experiences. In a way, this is a hedge against an ever-present vulnerability: the transient nature of wealth. “Who I am culturally comes before what I have,” says Michele, an Asian American from suburban California. “You can lose what you have at any time.” </a:t>
            </a:r>
          </a:p>
          <a:p>
            <a:endParaRPr lang="en-US" sz="900" kern="1200" dirty="0">
              <a:solidFill>
                <a:schemeClr val="tx1"/>
              </a:solidFill>
              <a:effectLst/>
              <a:latin typeface="Arial" panose="020B0604020202020204" pitchFamily="34" charset="0"/>
              <a:ea typeface="+mn-ea"/>
              <a:cs typeface="Arial" panose="020B0604020202020204" pitchFamily="34" charset="0"/>
            </a:endParaRPr>
          </a:p>
          <a:p>
            <a:r>
              <a:rPr lang="en-US" sz="900" kern="1200" dirty="0">
                <a:solidFill>
                  <a:schemeClr val="tx1"/>
                </a:solidFill>
                <a:effectLst/>
                <a:latin typeface="Arial" panose="020B0604020202020204" pitchFamily="34" charset="0"/>
                <a:ea typeface="+mn-ea"/>
                <a:cs typeface="Arial" panose="020B0604020202020204" pitchFamily="34" charset="0"/>
              </a:rPr>
              <a:t>High-earning multicultural Americans feel a stronger bond with people who share a similar cultural background, not a similar financial background.</a:t>
            </a:r>
            <a:r>
              <a:rPr lang="en-US" sz="900" dirty="0">
                <a:effectLst/>
                <a:latin typeface="Arial" panose="020B0604020202020204" pitchFamily="34" charset="0"/>
                <a:cs typeface="Arial" panose="020B0604020202020204" pitchFamily="34" charset="0"/>
              </a:rPr>
              <a:t> </a:t>
            </a:r>
          </a:p>
          <a:p>
            <a:endParaRPr lang="en-US" sz="900" kern="1200" dirty="0">
              <a:solidFill>
                <a:schemeClr val="tx1"/>
              </a:solidFill>
              <a:effectLst/>
              <a:latin typeface="Arial" panose="020B0604020202020204" pitchFamily="34" charset="0"/>
              <a:ea typeface="+mn-ea"/>
              <a:cs typeface="Arial" panose="020B0604020202020204" pitchFamily="34" charset="0"/>
            </a:endParaRPr>
          </a:p>
          <a:p>
            <a:endParaRPr lang="en-US" sz="2000" dirty="0"/>
          </a:p>
        </p:txBody>
      </p:sp>
    </p:spTree>
    <p:extLst>
      <p:ext uri="{BB962C8B-B14F-4D97-AF65-F5344CB8AC3E}">
        <p14:creationId xmlns:p14="http://schemas.microsoft.com/office/powerpoint/2010/main" val="39308081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12788"/>
            <a:ext cx="4794250" cy="2697162"/>
          </a:xfrm>
        </p:spPr>
      </p:sp>
      <p:sp>
        <p:nvSpPr>
          <p:cNvPr id="3" name="Notes Placeholder 2"/>
          <p:cNvSpPr>
            <a:spLocks noGrp="1"/>
          </p:cNvSpPr>
          <p:nvPr>
            <p:ph type="body" idx="1"/>
          </p:nvPr>
        </p:nvSpPr>
        <p:spPr/>
        <p:txBody>
          <a:bodyPr/>
          <a:lstStyle/>
          <a:p>
            <a:r>
              <a:rPr lang="en-US" sz="900" b="0" kern="1200" dirty="0">
                <a:solidFill>
                  <a:schemeClr val="tx1"/>
                </a:solidFill>
                <a:effectLst/>
                <a:latin typeface="Arial" panose="020B0604020202020204" pitchFamily="34" charset="0"/>
                <a:ea typeface="+mn-ea"/>
                <a:cs typeface="Arial" panose="020B0604020202020204" pitchFamily="34" charset="0"/>
              </a:rPr>
              <a:t>High-earning multicultural Americans who’ve worked so hard to attain financial success know that the odds of holding on to it are stacked against them. For example, 82% of African-American children born in the top-fifth of income brackets will find themselves in a lower income bracket by the time they reach adulthood. As a result, they feel financially insecure despite their relative wealth. One way they attempt to combat this insecurity is by adopting an ethos of practicality and hard work. Success remains the top value, and they’ll do what they can to achieve it. Yet enjoyment and happiness are more important to high-earning whites. High-earning multicultural Americans prioritization of self-driving values over feel-good ones suggests that they aim to curb any assumptions of resting on their laurels. </a:t>
            </a:r>
          </a:p>
          <a:p>
            <a:endParaRPr lang="en-US" sz="900" b="0" kern="1200" dirty="0">
              <a:solidFill>
                <a:schemeClr val="tx1"/>
              </a:solidFill>
              <a:effectLst/>
              <a:latin typeface="Arial" panose="020B0604020202020204" pitchFamily="34" charset="0"/>
              <a:ea typeface="+mn-ea"/>
              <a:cs typeface="Arial" panose="020B0604020202020204" pitchFamily="34" charset="0"/>
            </a:endParaRPr>
          </a:p>
          <a:p>
            <a:r>
              <a:rPr lang="en-US" sz="900" b="0" kern="1200" dirty="0">
                <a:solidFill>
                  <a:schemeClr val="tx1"/>
                </a:solidFill>
                <a:effectLst/>
                <a:latin typeface="Arial" panose="020B0604020202020204" pitchFamily="34" charset="0"/>
                <a:ea typeface="+mn-ea"/>
                <a:cs typeface="Arial" panose="020B0604020202020204" pitchFamily="34" charset="0"/>
              </a:rPr>
              <a:t>Another form of self-protection manifests in online behaviors. Knowing that e-commerce sites have access to their personal information, more than half of high-earning multicultural Americans have indicated that they are hesitant to share information online; that’s compared to only a little over a third of white high-earners.</a:t>
            </a:r>
            <a:r>
              <a:rPr lang="en-US" sz="900" b="0" kern="1200" baseline="30000" dirty="0">
                <a:solidFill>
                  <a:schemeClr val="tx1"/>
                </a:solidFill>
                <a:effectLst/>
                <a:latin typeface="Arial" panose="020B0604020202020204" pitchFamily="34" charset="0"/>
                <a:ea typeface="+mn-ea"/>
                <a:cs typeface="Arial" panose="020B0604020202020204" pitchFamily="34" charset="0"/>
              </a:rPr>
              <a:t>7</a:t>
            </a:r>
            <a:r>
              <a:rPr lang="en-US" sz="900" b="0" kern="1200" dirty="0">
                <a:solidFill>
                  <a:schemeClr val="tx1"/>
                </a:solidFill>
                <a:effectLst/>
                <a:latin typeface="Arial" panose="020B0604020202020204" pitchFamily="34" charset="0"/>
                <a:ea typeface="+mn-ea"/>
                <a:cs typeface="Arial" panose="020B0604020202020204" pitchFamily="34" charset="0"/>
              </a:rPr>
              <a:t> And although high-earning multicultural Americans  are more likely to follow brands on social media than high-earning whites are, 88% of high-earning multicultural’s say they don’t post or comment on social media.</a:t>
            </a:r>
            <a:r>
              <a:rPr lang="en-US" sz="900" b="0" kern="1200" baseline="30000" dirty="0">
                <a:solidFill>
                  <a:schemeClr val="tx1"/>
                </a:solidFill>
                <a:effectLst/>
                <a:latin typeface="Arial" panose="020B0604020202020204" pitchFamily="34" charset="0"/>
                <a:ea typeface="+mn-ea"/>
                <a:cs typeface="Arial" panose="020B0604020202020204" pitchFamily="34" charset="0"/>
              </a:rPr>
              <a:t>7</a:t>
            </a:r>
            <a:r>
              <a:rPr lang="en-US" sz="900" b="0" kern="1200" dirty="0">
                <a:solidFill>
                  <a:schemeClr val="tx1"/>
                </a:solidFill>
                <a:effectLst/>
                <a:latin typeface="Arial" panose="020B0604020202020204" pitchFamily="34" charset="0"/>
                <a:ea typeface="+mn-ea"/>
                <a:cs typeface="Arial" panose="020B0604020202020204" pitchFamily="34" charset="0"/>
              </a:rPr>
              <a:t>Perhaps the most telling attitudinal signal of high-earning multicultural’s status preservation is the way they talk about their own status. They’re less likely to identify as upper middle-class than even non-high-earning multicultural consumers are.</a:t>
            </a:r>
            <a:r>
              <a:rPr lang="en-US" sz="900" b="0" kern="1200" baseline="30000" dirty="0">
                <a:solidFill>
                  <a:schemeClr val="tx1"/>
                </a:solidFill>
                <a:effectLst/>
                <a:latin typeface="Arial" panose="020B0604020202020204" pitchFamily="34" charset="0"/>
                <a:ea typeface="+mn-ea"/>
                <a:cs typeface="Arial" panose="020B0604020202020204" pitchFamily="34" charset="0"/>
              </a:rPr>
              <a:t>5</a:t>
            </a:r>
            <a:r>
              <a:rPr lang="en-US" sz="900" b="0" kern="1200" dirty="0">
                <a:solidFill>
                  <a:schemeClr val="tx1"/>
                </a:solidFill>
                <a:effectLst/>
                <a:latin typeface="Arial" panose="020B0604020202020204" pitchFamily="34" charset="0"/>
                <a:ea typeface="+mn-ea"/>
                <a:cs typeface="Arial" panose="020B0604020202020204" pitchFamily="34" charset="0"/>
              </a:rPr>
              <a:t> For this understated group, less is more.</a:t>
            </a:r>
          </a:p>
          <a:p>
            <a:r>
              <a:rPr lang="en-US" sz="1000" b="1" kern="1200" dirty="0">
                <a:solidFill>
                  <a:schemeClr val="tx1"/>
                </a:solidFill>
                <a:effectLst/>
                <a:latin typeface="Arial" panose="020B0604020202020204" pitchFamily="34" charset="0"/>
                <a:ea typeface="+mn-ea"/>
                <a:cs typeface="Arial" panose="020B0604020202020204" pitchFamily="34" charset="0"/>
              </a:rPr>
              <a:t> </a:t>
            </a:r>
            <a:endParaRPr lang="en-US" sz="1600" dirty="0"/>
          </a:p>
        </p:txBody>
      </p:sp>
    </p:spTree>
    <p:extLst>
      <p:ext uri="{BB962C8B-B14F-4D97-AF65-F5344CB8AC3E}">
        <p14:creationId xmlns:p14="http://schemas.microsoft.com/office/powerpoint/2010/main" val="34559524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African-Americans are a significant and rapidly growing population group in the U.S, estimated to be 47.8 million people in 2018, and by 2060, that population is estimated to grow 27% to over 60 million.</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African-American buying power continues to grow, from $320 billion in 1990 to $1.3 trillion in 2018. Between 2000 and 2018, African-American buying power rose 114%, compared with an 89% increase in white buying power.</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Fifty-six percent of African-Americans lived in the South as of 2018, increasing from 55% in 2010 and 54% in the 2000 Census. Seven of the top 10 states for African American population are located in the South and Texas now has the largest population of African-Americans.</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Source: </a:t>
            </a:r>
            <a:r>
              <a:rPr lang="en-US" sz="900" kern="1200" dirty="0">
                <a:solidFill>
                  <a:schemeClr val="tx1"/>
                </a:solidFill>
                <a:effectLst/>
                <a:latin typeface="Arial" panose="020B0604020202020204" pitchFamily="34" charset="0"/>
                <a:ea typeface="+mn-ea"/>
                <a:cs typeface="Arial" panose="020B0604020202020204" pitchFamily="34" charset="0"/>
              </a:rPr>
              <a:t>Brookings Institute, “Examining the black-white wealth gap”       </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Source: Nielsen DIVERSE INTELLIGENCE SERIES | 2019.</a:t>
            </a:r>
            <a:endParaRPr lang="en-US" sz="900"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32</a:t>
            </a:fld>
            <a:endParaRPr lang="en-US" dirty="0"/>
          </a:p>
        </p:txBody>
      </p:sp>
    </p:spTree>
    <p:extLst>
      <p:ext uri="{BB962C8B-B14F-4D97-AF65-F5344CB8AC3E}">
        <p14:creationId xmlns:p14="http://schemas.microsoft.com/office/powerpoint/2010/main" val="13222767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pPr lvl="0"/>
            <a:r>
              <a:rPr lang="en-US" sz="900" kern="1200" dirty="0">
                <a:solidFill>
                  <a:schemeClr val="tx1"/>
                </a:solidFill>
                <a:effectLst/>
                <a:latin typeface="Arial" panose="020B0604020202020204" pitchFamily="34" charset="0"/>
                <a:ea typeface="+mn-ea"/>
                <a:cs typeface="Arial" panose="020B0604020202020204" pitchFamily="34" charset="0"/>
              </a:rPr>
              <a:t>Among the top 10 % of African-American earners, the median family has assets of $343,610 vs $1,789,300 for the top of white families.</a:t>
            </a:r>
          </a:p>
          <a:p>
            <a:pPr lvl="0"/>
            <a:endParaRPr lang="en-US" sz="900" kern="1200" dirty="0">
              <a:solidFill>
                <a:schemeClr val="tx1"/>
              </a:solidFill>
              <a:effectLst/>
              <a:latin typeface="Arial" panose="020B0604020202020204" pitchFamily="34" charset="0"/>
              <a:ea typeface="+mn-ea"/>
              <a:cs typeface="Arial" panose="020B0604020202020204" pitchFamily="34" charset="0"/>
            </a:endParaRPr>
          </a:p>
          <a:p>
            <a:pPr lvl="0"/>
            <a:r>
              <a:rPr lang="en-US" sz="900" kern="1200" dirty="0">
                <a:solidFill>
                  <a:schemeClr val="tx1"/>
                </a:solidFill>
                <a:effectLst/>
                <a:latin typeface="Arial" panose="020B0604020202020204" pitchFamily="34" charset="0"/>
                <a:ea typeface="+mn-ea"/>
                <a:cs typeface="Arial" panose="020B0604020202020204" pitchFamily="34" charset="0"/>
              </a:rPr>
              <a:t>Some of the reasons there is a gap between white and African-American high earners could be inheritances as well as systemically racist housing and lending policies.  The earnings of top-paid African-Americans has continued to rise in the past 50 years, even as the earnings of most African–American workers steadily fell. </a:t>
            </a:r>
          </a:p>
          <a:p>
            <a:pPr lvl="0"/>
            <a:endParaRPr lang="en-US" sz="900" kern="1200" dirty="0">
              <a:solidFill>
                <a:schemeClr val="tx1"/>
              </a:solidFill>
              <a:effectLst/>
              <a:latin typeface="Arial" panose="020B0604020202020204" pitchFamily="34" charset="0"/>
              <a:ea typeface="+mn-ea"/>
              <a:cs typeface="Arial" panose="020B0604020202020204" pitchFamily="34" charset="0"/>
            </a:endParaRPr>
          </a:p>
          <a:p>
            <a:pPr lvl="0"/>
            <a:r>
              <a:rPr lang="en-US" sz="900" kern="1200" dirty="0">
                <a:solidFill>
                  <a:schemeClr val="tx1"/>
                </a:solidFill>
                <a:effectLst/>
                <a:latin typeface="Arial" panose="020B0604020202020204" pitchFamily="34" charset="0"/>
                <a:ea typeface="+mn-ea"/>
                <a:cs typeface="Arial" panose="020B0604020202020204" pitchFamily="34" charset="0"/>
              </a:rPr>
              <a:t>African-American families who make it to the top of the income distribution pyramid in a particular year are more likely than white families to drop out of the top in subsequent years, and their respective wealth levels reflect this difference.</a:t>
            </a:r>
          </a:p>
          <a:p>
            <a:pPr lvl="0"/>
            <a:r>
              <a:rPr lang="en-US" sz="1000" kern="1200" dirty="0">
                <a:solidFill>
                  <a:schemeClr val="tx1"/>
                </a:solidFill>
                <a:effectLst/>
                <a:latin typeface="Arial" panose="020B0604020202020204" pitchFamily="34" charset="0"/>
                <a:ea typeface="+mn-ea"/>
                <a:cs typeface="Arial" panose="020B0604020202020204" pitchFamily="34" charset="0"/>
              </a:rPr>
              <a:t> </a:t>
            </a:r>
          </a:p>
          <a:p>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33</a:t>
            </a:fld>
            <a:endParaRPr lang="en-US" dirty="0"/>
          </a:p>
        </p:txBody>
      </p:sp>
    </p:spTree>
    <p:extLst>
      <p:ext uri="{BB962C8B-B14F-4D97-AF65-F5344CB8AC3E}">
        <p14:creationId xmlns:p14="http://schemas.microsoft.com/office/powerpoint/2010/main" val="9495871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kern="1200" dirty="0">
                <a:solidFill>
                  <a:schemeClr val="tx1"/>
                </a:solidFill>
                <a:latin typeface="Arial" panose="020B0604020202020204" pitchFamily="34" charset="0"/>
                <a:ea typeface="+mn-ea"/>
                <a:cs typeface="Arial" panose="020B0604020202020204" pitchFamily="34" charset="0"/>
              </a:rPr>
              <a:t>We are sharing statistics from two different quantitative studies, one on the 10% of earners under age 50 that are African-American, and a broader study of all investors, supplemented by qualitative research to develop a better understanding of African-American investors.  </a:t>
            </a:r>
          </a:p>
          <a:p>
            <a:endParaRPr lang="en-US" sz="900" kern="1200" dirty="0">
              <a:solidFill>
                <a:schemeClr val="tx1"/>
              </a:solidFill>
              <a:latin typeface="Arial" panose="020B0604020202020204" pitchFamily="34" charset="0"/>
              <a:ea typeface="+mn-ea"/>
              <a:cs typeface="Arial" panose="020B0604020202020204" pitchFamily="34" charset="0"/>
            </a:endParaRPr>
          </a:p>
          <a:p>
            <a:r>
              <a:rPr lang="en-US" sz="900" kern="1200" dirty="0">
                <a:solidFill>
                  <a:schemeClr val="tx1"/>
                </a:solidFill>
                <a:latin typeface="Arial" panose="020B0604020202020204" pitchFamily="34" charset="0"/>
                <a:ea typeface="+mn-ea"/>
                <a:cs typeface="Arial" panose="020B0604020202020204" pitchFamily="34" charset="0"/>
              </a:rPr>
              <a:t>In our broader study on investors of all ages, we see that African-American contributions are slightly lower than all investors contributing to retirement plans, and African-American investors contribution rates dropped 2% points in 2020. </a:t>
            </a:r>
          </a:p>
          <a:p>
            <a:endParaRPr lang="en-US" sz="900" b="1"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34</a:t>
            </a:fld>
            <a:endParaRPr lang="en-US" dirty="0"/>
          </a:p>
        </p:txBody>
      </p:sp>
    </p:spTree>
    <p:extLst>
      <p:ext uri="{BB962C8B-B14F-4D97-AF65-F5344CB8AC3E}">
        <p14:creationId xmlns:p14="http://schemas.microsoft.com/office/powerpoint/2010/main" val="15401537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p:txBody>
          <a:bodyPr/>
          <a:lstStyle/>
          <a:p>
            <a:pPr marL="0" marR="0" lvl="0" indent="0" algn="l" defTabSz="1088473"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Arial" panose="020B0604020202020204" pitchFamily="34" charset="0"/>
                <a:ea typeface="+mn-ea"/>
                <a:cs typeface="Arial" panose="020B0604020202020204" pitchFamily="34" charset="0"/>
              </a:rPr>
              <a:t>In our qualitative research, we heard mistrust of the financial industry, in general, and a guard against being taken advantage ofꟷit is difficult to know who you can trust.  But at the same time, there was great interest around financial topics, as Kamau, an African-American investor in Boston shared, “My parents never taught me about investing, so I looked at what people who have money do.” but Kamau also shared that the industry didn’t welcome him with open arms. “I went to a bank, and four advisors ignored me.”</a:t>
            </a: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900" kern="1200" dirty="0">
              <a:solidFill>
                <a:schemeClr val="tx1"/>
              </a:solidFill>
              <a:effectLst/>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African-American investors have multiple financial goals: That means saving and investing for the long term while also trying to meet shorter-term objectives.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US" sz="900" b="1" i="0" u="none" strike="noStrike" kern="1200" baseline="0" dirty="0">
                <a:solidFill>
                  <a:schemeClr val="tx1"/>
                </a:solidFill>
                <a:latin typeface="Arial" panose="020B0604020202020204" pitchFamily="34" charset="0"/>
                <a:ea typeface="+mn-ea"/>
                <a:cs typeface="Arial" panose="020B0604020202020204" pitchFamily="34" charset="0"/>
              </a:rPr>
              <a:t>36% of African-Americans say that building an emergency fund is their top financial priority. </a:t>
            </a: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But they have other financial priorities, too, including planning for long-term care and estate planning. </a:t>
            </a:r>
          </a:p>
          <a:p>
            <a:pPr marL="171450" indent="-171450">
              <a:buFont typeface="Arial" panose="020B0604020202020204" pitchFamily="34" charset="0"/>
              <a:buChar char="•"/>
            </a:pPr>
            <a:r>
              <a:rPr lang="en-US" sz="900" b="1" i="0" u="none" strike="noStrike" kern="1200" baseline="0" dirty="0">
                <a:solidFill>
                  <a:schemeClr val="tx1"/>
                </a:solidFill>
                <a:latin typeface="Arial" panose="020B0604020202020204" pitchFamily="34" charset="0"/>
                <a:ea typeface="+mn-ea"/>
                <a:cs typeface="Arial" panose="020B0604020202020204" pitchFamily="34" charset="0"/>
              </a:rPr>
              <a:t>A majority (55%) of African-American investors said they value opportunity more than security in investing.</a:t>
            </a:r>
            <a:endParaRPr lang="en-US" sz="900" b="0" i="0" u="none" strike="noStrike" kern="1200" baseline="0" dirty="0">
              <a:solidFill>
                <a:schemeClr val="tx1"/>
              </a:solidFill>
              <a:effectLst/>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42% of African-American adults expect brands they purchase to support social causes, 16% more than the total population. We have developed a piece that you can share with your clients that highlights these top insights around Next Wave African-American investors.  </a:t>
            </a:r>
          </a:p>
          <a:p>
            <a:endParaRPr lang="en-US" sz="900" kern="1200" dirty="0">
              <a:solidFill>
                <a:schemeClr val="tx1"/>
              </a:solidFill>
              <a:effectLst/>
              <a:latin typeface="Arial" panose="020B0604020202020204" pitchFamily="34" charset="0"/>
              <a:ea typeface="+mn-ea"/>
              <a:cs typeface="Arial" panose="020B0604020202020204" pitchFamily="34" charset="0"/>
            </a:endParaRPr>
          </a:p>
          <a:p>
            <a:r>
              <a:rPr lang="en-US" sz="900" b="1" kern="1200" dirty="0">
                <a:solidFill>
                  <a:schemeClr val="tx1"/>
                </a:solidFill>
                <a:effectLst/>
                <a:latin typeface="Arial" panose="020B0604020202020204" pitchFamily="34" charset="0"/>
                <a:ea typeface="+mn-ea"/>
                <a:cs typeface="Arial" panose="020B0604020202020204" pitchFamily="34" charset="0"/>
              </a:rPr>
              <a:t>Note to sales, go back to slide 27 to close.</a:t>
            </a: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900" kern="1200" dirty="0">
              <a:solidFill>
                <a:schemeClr val="tx1"/>
              </a:solidFill>
              <a:effectLst/>
              <a:latin typeface="Arial" panose="020B0604020202020204" pitchFamily="34" charset="0"/>
              <a:ea typeface="+mn-ea"/>
              <a:cs typeface="Arial" panose="020B0604020202020204" pitchFamily="34" charset="0"/>
            </a:endParaRP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900" kern="1200" dirty="0">
              <a:solidFill>
                <a:schemeClr val="tx1"/>
              </a:solidFill>
              <a:effectLst/>
              <a:latin typeface="Arial" panose="020B0604020202020204" pitchFamily="34" charset="0"/>
              <a:ea typeface="+mn-ea"/>
              <a:cs typeface="Arial" panose="020B0604020202020204" pitchFamily="34" charset="0"/>
            </a:endParaRP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1100" kern="1200" dirty="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E720A8B2-1A6A-4636-8F5C-0EBAC6E78B1D}" type="slidenum">
              <a:rPr lang="en-US" smtClean="0"/>
              <a:t>35</a:t>
            </a:fld>
            <a:endParaRPr lang="en-US" dirty="0"/>
          </a:p>
        </p:txBody>
      </p:sp>
    </p:spTree>
    <p:extLst>
      <p:ext uri="{BB962C8B-B14F-4D97-AF65-F5344CB8AC3E}">
        <p14:creationId xmlns:p14="http://schemas.microsoft.com/office/powerpoint/2010/main" val="12048883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Almost 60 million members of the Latinx community live in the United States, making up approximately 18% of the population. It is estimated that, by 2060, approximately one in four people living in the United States will be Latino or of Hispanic heritage.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More than half of the population lives in just five states—California, Texas, Florida, New York, and Arizona—and more than 90% live in metropolitan areas. However, those patterns are changing; there are now almost as many Hispanics in the South as in the West. States in other parts of the country, as well as some small cities and towns, also are experiencing rapidly growing Latinx populations.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pPr marL="171450" indent="-171450">
              <a:buFont typeface="Arial" panose="020B0604020202020204" pitchFamily="34" charset="0"/>
              <a:buChar cha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Two-thirds of the Latinx community in the United States are native-born. </a:t>
            </a:r>
          </a:p>
          <a:p>
            <a:pPr marL="171450" indent="-171450">
              <a:buFont typeface="Arial" panose="020B0604020202020204" pitchFamily="34" charset="0"/>
              <a:buChar cha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Latinx workers earn 74% of what the typical white worker earns. </a:t>
            </a:r>
          </a:p>
          <a:p>
            <a:pPr marL="171450" indent="-171450">
              <a:buFont typeface="Arial" panose="020B0604020202020204" pitchFamily="34" charset="0"/>
              <a:buChar cha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Latinx women experience a much larger pay gap than white women, earning just 54 cents for every dollar earned by white men. </a:t>
            </a:r>
          </a:p>
          <a:p>
            <a:pPr marL="171450" indent="-171450">
              <a:buFont typeface="Arial" panose="020B0604020202020204" pitchFamily="34" charset="0"/>
              <a:buChar cha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The median income of Latinx households is $51,450—nearly $20,000 less than the median income of white households. </a:t>
            </a:r>
          </a:p>
          <a:p>
            <a:pPr marL="171450" indent="-171450">
              <a:buFont typeface="Arial" panose="020B0604020202020204" pitchFamily="34" charset="0"/>
              <a:buChar cha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The median net worth of Latinx households is one-eighth that of white households. </a:t>
            </a:r>
          </a:p>
          <a:p>
            <a:pPr marL="171450" indent="-171450">
              <a:buFont typeface="Arial" panose="020B0604020202020204" pitchFamily="34" charset="0"/>
              <a:buChar cha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Latinx college attainment rates nearly doubled in last two decades. </a:t>
            </a:r>
          </a:p>
          <a:p>
            <a:pPr marL="171450" indent="-171450">
              <a:buFont typeface="Arial" panose="020B0604020202020204" pitchFamily="34" charset="0"/>
              <a:buChar cha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Latinx families with a college-educated head of household earn more than twice the income and have more than four times the net worth of those without a college education. </a:t>
            </a:r>
          </a:p>
          <a:p>
            <a:pPr marL="171450" indent="-171450">
              <a:buFont typeface="Arial" panose="020B0604020202020204" pitchFamily="34" charset="0"/>
              <a:buChar cha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A 2019 report finds that if the U.S. Latinx gross domestic product (GDP) were its own country, it would rank as the eighth-largest GDP in the world. </a:t>
            </a:r>
          </a:p>
          <a:p>
            <a:pPr marL="171450" indent="-171450">
              <a:buFont typeface="Arial" panose="020B0604020202020204" pitchFamily="34" charset="0"/>
              <a:buChar cha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The number of Latinx-owned businesses in 2017 is over 4 million. Nearly one in four new businesses are Latinx-owned. The rate of new entrepreneurs in 2017 was also much higher for members of the Latinx community than for any other racial group—Latinx individual are 1.7 times more likely to start businesses.</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Sources: The Economic State of the Latino Community in America 2019, Joint Economic Committee, U.S. Congress, Census Bureau Survey of Business Owners, 2107.</a:t>
            </a:r>
            <a:endParaRPr lang="en-US" sz="900"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36</a:t>
            </a:fld>
            <a:endParaRPr lang="en-US" dirty="0"/>
          </a:p>
        </p:txBody>
      </p:sp>
    </p:spTree>
    <p:extLst>
      <p:ext uri="{BB962C8B-B14F-4D97-AF65-F5344CB8AC3E}">
        <p14:creationId xmlns:p14="http://schemas.microsoft.com/office/powerpoint/2010/main" val="16214609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kern="1200" dirty="0">
                <a:solidFill>
                  <a:schemeClr val="tx1"/>
                </a:solidFill>
                <a:latin typeface="Arial" panose="020B0604020202020204" pitchFamily="34" charset="0"/>
                <a:ea typeface="+mn-ea"/>
                <a:cs typeface="Arial" panose="020B0604020202020204" pitchFamily="34" charset="0"/>
              </a:rPr>
              <a:t>We are sharing statistics from two different quantitative studies, one on the 10% of earners under 50 that are Latinx, as well as a broader study of all investors, supplemented by qualitative research to develop a better understanding of Latinx investors.  </a:t>
            </a:r>
          </a:p>
          <a:p>
            <a:endParaRPr lang="en-US" sz="900" kern="1200" dirty="0">
              <a:solidFill>
                <a:schemeClr val="tx1"/>
              </a:solidFill>
              <a:latin typeface="Arial" panose="020B0604020202020204" pitchFamily="34" charset="0"/>
              <a:ea typeface="+mn-ea"/>
              <a:cs typeface="Arial" panose="020B0604020202020204" pitchFamily="34" charset="0"/>
            </a:endParaRPr>
          </a:p>
          <a:p>
            <a:r>
              <a:rPr lang="en-US" sz="900" kern="1200" dirty="0">
                <a:solidFill>
                  <a:schemeClr val="tx1"/>
                </a:solidFill>
                <a:latin typeface="Arial" panose="020B0604020202020204" pitchFamily="34" charset="0"/>
                <a:ea typeface="+mn-ea"/>
                <a:cs typeface="Arial" panose="020B0604020202020204" pitchFamily="34" charset="0"/>
              </a:rPr>
              <a:t>In our broader study on investors of all ages, we see that Latinx contributions are about the same all investors contributing to retirement plans, and Latinx contribution rates remained steady in 2020. </a:t>
            </a:r>
          </a:p>
          <a:p>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37</a:t>
            </a:fld>
            <a:endParaRPr lang="en-US" dirty="0"/>
          </a:p>
        </p:txBody>
      </p:sp>
    </p:spTree>
    <p:extLst>
      <p:ext uri="{BB962C8B-B14F-4D97-AF65-F5344CB8AC3E}">
        <p14:creationId xmlns:p14="http://schemas.microsoft.com/office/powerpoint/2010/main" val="32336591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p:txBody>
          <a:bodyPr/>
          <a:lstStyle/>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The top earners of the Latinx community values saving. Just as previous generations of Latinx parents saved to help their kids succeed, today’s generation is following their lead. The research found, though, that the Latinx community wants guidance on how to best prioritize their financial goals.</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Saving for the family means saving for many things, including education, an emergency fund, and retirement. More than most other groups, the Latinx community expressed trouble prioritizing their financial objectives. We heard from many investors in our research that they feel a financial responsibility and provide financial support to an extended group of family members. </a:t>
            </a:r>
            <a:r>
              <a:rPr lang="en-US" sz="900" kern="1200" dirty="0">
                <a:solidFill>
                  <a:schemeClr val="tx1"/>
                </a:solidFill>
                <a:latin typeface="Arial" panose="020B0604020202020204" pitchFamily="34" charset="0"/>
                <a:ea typeface="+mn-ea"/>
                <a:cs typeface="Arial" panose="020B0604020202020204" pitchFamily="34" charset="0"/>
              </a:rPr>
              <a:t>We have developed a piece that you can share with your clients that highlights these top insights around Next Wave Latinx Investors. </a:t>
            </a:r>
          </a:p>
          <a:p>
            <a:endParaRPr lang="en-US" sz="900" kern="1200" dirty="0">
              <a:solidFill>
                <a:schemeClr val="tx1"/>
              </a:solidFill>
              <a:latin typeface="Arial" panose="020B0604020202020204" pitchFamily="34" charset="0"/>
              <a:ea typeface="+mn-ea"/>
              <a:cs typeface="Arial" panose="020B0604020202020204" pitchFamily="34" charset="0"/>
            </a:endParaRPr>
          </a:p>
          <a:p>
            <a:r>
              <a:rPr lang="en-US" sz="900" b="1" kern="1200" dirty="0">
                <a:solidFill>
                  <a:schemeClr val="tx1"/>
                </a:solidFill>
                <a:latin typeface="Arial" panose="020B0604020202020204" pitchFamily="34" charset="0"/>
                <a:ea typeface="+mn-ea"/>
                <a:cs typeface="Arial" panose="020B0604020202020204" pitchFamily="34" charset="0"/>
              </a:rPr>
              <a:t>Note to sales, got back to slide 27 to close</a:t>
            </a:r>
            <a:r>
              <a:rPr lang="en-US" sz="1200" b="1" kern="1200" dirty="0">
                <a:solidFill>
                  <a:schemeClr val="tx1"/>
                </a:solidFill>
                <a:latin typeface="Arial" panose="020B0604020202020204" pitchFamily="34" charset="0"/>
                <a:ea typeface="+mn-ea"/>
                <a:cs typeface="Arial" panose="020B0604020202020204" pitchFamily="34" charset="0"/>
              </a:rPr>
              <a:t>.</a:t>
            </a:r>
          </a:p>
          <a:p>
            <a:endParaRPr lang="en-US" sz="1000" dirty="0"/>
          </a:p>
        </p:txBody>
      </p:sp>
      <p:sp>
        <p:nvSpPr>
          <p:cNvPr id="4" name="Slide Number Placeholder 3"/>
          <p:cNvSpPr>
            <a:spLocks noGrp="1"/>
          </p:cNvSpPr>
          <p:nvPr>
            <p:ph type="sldNum" sz="quarter" idx="10"/>
          </p:nvPr>
        </p:nvSpPr>
        <p:spPr/>
        <p:txBody>
          <a:bodyPr/>
          <a:lstStyle/>
          <a:p>
            <a:fld id="{E720A8B2-1A6A-4636-8F5C-0EBAC6E78B1D}" type="slidenum">
              <a:rPr lang="en-US" smtClean="0"/>
              <a:t>38</a:t>
            </a:fld>
            <a:endParaRPr lang="en-US" dirty="0"/>
          </a:p>
        </p:txBody>
      </p:sp>
    </p:spTree>
    <p:extLst>
      <p:ext uri="{BB962C8B-B14F-4D97-AF65-F5344CB8AC3E}">
        <p14:creationId xmlns:p14="http://schemas.microsoft.com/office/powerpoint/2010/main" val="23362952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Asian-Americans are the fastest-growing multicultural segment of the U.S. population, and Asian-American buying power is over $1 trillion. The Asian American population is approximately 18.2 million and has increased over 50% since 2000, the highest growth rate of any multicultural segment in the U.S.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Asian-American median household income is 28% higher than the total U.S. median income. Fifty percent of Asian-Americans age 25+ have a Bachelor’s degree, compared with 28% of this same group nationwide.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Over the past decade, the Asian-American population has grown at double-digit rates in 49 out of the 50 states. In fact, a dozen states have counties that have seen growth rates of over 200%. Although growth is occurring throughout the nation, almost 40% of all Asian-Americans can be found in three citiesꟷLos Angeles, New York, and San Francisco. </a:t>
            </a:r>
          </a:p>
        </p:txBody>
      </p:sp>
      <p:sp>
        <p:nvSpPr>
          <p:cNvPr id="4" name="Slide Number Placeholder 3"/>
          <p:cNvSpPr>
            <a:spLocks noGrp="1"/>
          </p:cNvSpPr>
          <p:nvPr>
            <p:ph type="sldNum" sz="quarter" idx="5"/>
          </p:nvPr>
        </p:nvSpPr>
        <p:spPr/>
        <p:txBody>
          <a:bodyPr/>
          <a:lstStyle/>
          <a:p>
            <a:fld id="{CFA5BF29-3A85-45E8-9EC2-6FCFBE5E0498}" type="slidenum">
              <a:rPr lang="en-US" smtClean="0"/>
              <a:pPr/>
              <a:t>39</a:t>
            </a:fld>
            <a:endParaRPr lang="en-US" dirty="0"/>
          </a:p>
        </p:txBody>
      </p:sp>
    </p:spTree>
    <p:extLst>
      <p:ext uri="{BB962C8B-B14F-4D97-AF65-F5344CB8AC3E}">
        <p14:creationId xmlns:p14="http://schemas.microsoft.com/office/powerpoint/2010/main" val="107353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a:xfrm>
            <a:off x="731856" y="4208746"/>
            <a:ext cx="5851490" cy="2623569"/>
          </a:xfrm>
        </p:spPr>
        <p:txBody>
          <a:bodyPr/>
          <a:lstStyle/>
          <a:p>
            <a:pPr marL="0" indent="0">
              <a:buFont typeface="Arial" panose="020B0604020202020204" pitchFamily="34" charset="0"/>
              <a:buNone/>
            </a:pPr>
            <a:r>
              <a:rPr lang="en-US" sz="900" b="0" i="0" u="none" strike="noStrike" baseline="0" dirty="0">
                <a:solidFill>
                  <a:srgbClr val="000000"/>
                </a:solidFill>
                <a:latin typeface="Arial" panose="020B0604020202020204" pitchFamily="34" charset="0"/>
                <a:cs typeface="Arial" panose="020B0604020202020204" pitchFamily="34" charset="0"/>
              </a:rPr>
              <a:t>The face of wealth is rapidly changing in the United States, but our industry has been slow to understand, much less embrace this changing face of wealth. In the next three years, Gen X and Gen Y (aka Millennials) are, combined, going to inherit more wealth than Baby Boomers. I’m not talking about 10 years from now, but just three years from now. And if you haven’t positioned yourself and your practice as financial professionals for “people like them,” the growth of your practice is in jeopardy. This “Next Wave” is very different from the clients you currently work with.  </a:t>
            </a:r>
          </a:p>
          <a:p>
            <a:pPr marL="285750" indent="-285750">
              <a:buFont typeface="Arial" panose="020B0604020202020204" pitchFamily="34" charset="0"/>
              <a:buChar char="•"/>
            </a:pPr>
            <a:endParaRPr lang="en-US" sz="900" b="0" i="0" u="none" strike="noStrike" baseline="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900" b="0" i="0" u="none" strike="noStrike" baseline="0" dirty="0">
                <a:solidFill>
                  <a:srgbClr val="000000"/>
                </a:solidFill>
                <a:latin typeface="Arial" panose="020B0604020202020204" pitchFamily="34" charset="0"/>
                <a:cs typeface="Arial" panose="020B0604020202020204" pitchFamily="34" charset="0"/>
              </a:rPr>
              <a:t>By 2030, it is estimated Generation X and Generation Y households will control 47% of the wealth in the U.S. compared with 45% for Baby Boomers. </a:t>
            </a:r>
          </a:p>
          <a:p>
            <a:pPr marL="285750" indent="-285750">
              <a:buFont typeface="Arial" panose="020B0604020202020204" pitchFamily="34" charset="0"/>
              <a:buChar char="•"/>
            </a:pPr>
            <a:r>
              <a:rPr lang="en-US" sz="900" b="0" i="0" u="none" strike="noStrike" baseline="0" dirty="0">
                <a:solidFill>
                  <a:srgbClr val="000000"/>
                </a:solidFill>
                <a:latin typeface="Arial" panose="020B0604020202020204" pitchFamily="34" charset="0"/>
                <a:cs typeface="Arial" panose="020B0604020202020204" pitchFamily="34" charset="0"/>
              </a:rPr>
              <a:t>And this trend will continue to accelerate as younger generations inherit a significant share of the $24 trillion expected to be passed down in the next decade.</a:t>
            </a:r>
          </a:p>
          <a:p>
            <a:pPr marL="285750" indent="-285750">
              <a:buFont typeface="Arial" panose="020B0604020202020204" pitchFamily="34" charset="0"/>
              <a:buChar cha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By 2030, Millennials will hold five times as much wealth as they do today (2020). So by that logic, a Millennial who has $500,000 now could have $2.5 million in 2030. </a:t>
            </a:r>
          </a:p>
          <a:p>
            <a:pPr marL="0" indent="0">
              <a:buFont typeface="Arial" panose="020B0604020202020204" pitchFamily="34" charset="0"/>
              <a:buNone/>
            </a:pPr>
            <a:endParaRPr lang="en-US" sz="900" b="1" i="0" u="none" strike="noStrike" kern="1200" baseline="0" dirty="0">
              <a:solidFill>
                <a:schemeClr val="tx1"/>
              </a:solidFill>
              <a:latin typeface="Arial" panose="020B0604020202020204" pitchFamily="34" charset="0"/>
              <a:ea typeface="+mn-ea"/>
              <a:cs typeface="Arial" panose="020B0604020202020204" pitchFamily="34" charset="0"/>
            </a:endParaRP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dirty="0">
                <a:latin typeface="Arial" panose="020B0604020202020204" pitchFamily="34" charset="0"/>
                <a:cs typeface="Arial" panose="020B0604020202020204" pitchFamily="34" charset="0"/>
              </a:rPr>
              <a:t>Sources: “The Future of Wealth in the United States.” Deloitte Center for Financial Services. 2015. </a:t>
            </a: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 CB Insights, “How To Win The Next Generation Of Investors,” June 2019; US Census; Ribbit Capital analysis. </a:t>
            </a:r>
            <a:endParaRPr lang="en-US" sz="9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720A8B2-1A6A-4636-8F5C-0EBAC6E78B1D}" type="slidenum">
              <a:rPr lang="en-US" smtClean="0"/>
              <a:t>4</a:t>
            </a:fld>
            <a:endParaRPr lang="en-US" dirty="0"/>
          </a:p>
        </p:txBody>
      </p:sp>
    </p:spTree>
    <p:extLst>
      <p:ext uri="{BB962C8B-B14F-4D97-AF65-F5344CB8AC3E}">
        <p14:creationId xmlns:p14="http://schemas.microsoft.com/office/powerpoint/2010/main" val="10007724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pPr marL="0" marR="0" lvl="0" indent="0" algn="l" defTabSz="1088473"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Arial" panose="020B0604020202020204" pitchFamily="34" charset="0"/>
                <a:ea typeface="+mn-ea"/>
                <a:cs typeface="Arial" panose="020B0604020202020204" pitchFamily="34" charset="0"/>
              </a:rPr>
              <a:t>We are sharing stats from two different quantitative studies, one on the 10% of earners under age 50 that are Asian-Americans as well as a broader study of all investors, supplemented by qualitative research to develop a better understanding of Asian-American investor. </a:t>
            </a: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Many in the Asian-American community do not feel on track with savings. However as a whole, in our broader study on investors of all ages, Asian-American investors are contributing more to 401(k)s than their groups. Those surveyed expect to contribute 10% of their income to their 401(k) in the next year, while 8% is the median for other investors surveyed.</a:t>
            </a:r>
          </a:p>
          <a:p>
            <a:endParaRPr lang="en-US" sz="1000" b="0" i="0" u="none" strike="noStrike" kern="1200" baseline="0" dirty="0">
              <a:solidFill>
                <a:schemeClr val="tx1"/>
              </a:solidFill>
              <a:latin typeface="Arial" panose="020B0604020202020204" pitchFamily="34" charset="0"/>
              <a:ea typeface="+mn-ea"/>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40</a:t>
            </a:fld>
            <a:endParaRPr lang="en-US" dirty="0"/>
          </a:p>
        </p:txBody>
      </p:sp>
    </p:spTree>
    <p:extLst>
      <p:ext uri="{BB962C8B-B14F-4D97-AF65-F5344CB8AC3E}">
        <p14:creationId xmlns:p14="http://schemas.microsoft.com/office/powerpoint/2010/main" val="23631141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p:txBody>
          <a:bodyPr/>
          <a:lstStyle/>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Although Asian-Americans hail from many nations with distinct cultures, the community as a whole, developed shared values. It is difficult to describe “Asian culture” in one set of neat phrases. </a:t>
            </a:r>
            <a:endParaRPr lang="en-US" sz="900" kern="1200" dirty="0">
              <a:solidFill>
                <a:schemeClr val="tx1"/>
              </a:solidFill>
              <a:effectLst/>
            </a:endParaRPr>
          </a:p>
          <a:p>
            <a:endParaRPr lang="en-US" sz="900" dirty="0"/>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Asian investors are often saving for multiple financial priorities. Major goals for investors in the Asian community include saving for education, saving for retirement, creating a retirement income stream, and saving for a home purchase.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Asian-American investors are comfortable saving, but determining the right mix of security and opportunity when investing is not uniform. 52% of Asian-Americans investors surveyed said their appetite for security in investing (defined as being more interested in preserving the investment’s original value) was lower, between 1 and 4 on a scale of 1 to 10.5 46% leaned more toward opportunity in investing (defined as more comfortable with the possibility of substantial declines in pursuing higher levels of growth).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Of all groups surveyed, Asian-American investors were the least likely to use a professional financial professional. Instead, some rely on family, friends, or coworkers for financial advice, while others are self-directed. Asian-American investors may be more open to working with a financial professional if there’s a preferred compensation model, like flat or monthly fees, fees relative to assets, or commission-based fees. </a:t>
            </a:r>
            <a:r>
              <a:rPr lang="en-US" sz="1200" kern="1200" dirty="0">
                <a:solidFill>
                  <a:schemeClr val="tx1"/>
                </a:solidFill>
                <a:latin typeface="Arial" panose="020B0604020202020204" pitchFamily="34" charset="0"/>
                <a:ea typeface="+mn-ea"/>
                <a:cs typeface="Arial" panose="020B0604020202020204" pitchFamily="34" charset="0"/>
              </a:rPr>
              <a:t>We have developed a piece that you can share with your clients that highlights these top insights around Next Wave Asian Investors. </a:t>
            </a:r>
          </a:p>
          <a:p>
            <a:endParaRPr lang="en-US" sz="1200" kern="1200" dirty="0">
              <a:solidFill>
                <a:schemeClr val="tx1"/>
              </a:solidFill>
              <a:latin typeface="Arial" panose="020B0604020202020204" pitchFamily="34" charset="0"/>
              <a:ea typeface="+mn-ea"/>
              <a:cs typeface="Arial" panose="020B0604020202020204" pitchFamily="34" charset="0"/>
            </a:endParaRPr>
          </a:p>
          <a:p>
            <a:r>
              <a:rPr lang="en-US" sz="1200" b="1" kern="1200" dirty="0">
                <a:solidFill>
                  <a:schemeClr val="tx1"/>
                </a:solidFill>
                <a:latin typeface="Arial" panose="020B0604020202020204" pitchFamily="34" charset="0"/>
                <a:ea typeface="+mn-ea"/>
                <a:cs typeface="Arial" panose="020B0604020202020204" pitchFamily="34" charset="0"/>
              </a:rPr>
              <a:t>Note to sales, got back to slide 27 to close. </a:t>
            </a:r>
          </a:p>
          <a:p>
            <a:endParaRPr lang="en-US" sz="900" dirty="0"/>
          </a:p>
        </p:txBody>
      </p:sp>
      <p:sp>
        <p:nvSpPr>
          <p:cNvPr id="4" name="Slide Number Placeholder 3"/>
          <p:cNvSpPr>
            <a:spLocks noGrp="1"/>
          </p:cNvSpPr>
          <p:nvPr>
            <p:ph type="sldNum" sz="quarter" idx="10"/>
          </p:nvPr>
        </p:nvSpPr>
        <p:spPr/>
        <p:txBody>
          <a:bodyPr/>
          <a:lstStyle/>
          <a:p>
            <a:fld id="{E720A8B2-1A6A-4636-8F5C-0EBAC6E78B1D}" type="slidenum">
              <a:rPr lang="en-US" smtClean="0"/>
              <a:t>41</a:t>
            </a:fld>
            <a:endParaRPr lang="en-US" dirty="0"/>
          </a:p>
        </p:txBody>
      </p:sp>
    </p:spTree>
    <p:extLst>
      <p:ext uri="{BB962C8B-B14F-4D97-AF65-F5344CB8AC3E}">
        <p14:creationId xmlns:p14="http://schemas.microsoft.com/office/powerpoint/2010/main" val="240551039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868363"/>
            <a:ext cx="5784850" cy="3254375"/>
          </a:xfrm>
        </p:spPr>
      </p:sp>
      <p:sp>
        <p:nvSpPr>
          <p:cNvPr id="3" name="Notes Placeholder 2"/>
          <p:cNvSpPr>
            <a:spLocks noGrp="1"/>
          </p:cNvSpPr>
          <p:nvPr>
            <p:ph type="body" idx="1"/>
          </p:nvPr>
        </p:nvSpPr>
        <p:spPr>
          <a:xfrm>
            <a:off x="710256" y="4515085"/>
            <a:ext cx="5521093" cy="5719529"/>
          </a:xfrm>
        </p:spPr>
        <p:txBody>
          <a:bodyPr/>
          <a:lstStyle/>
          <a:p>
            <a:r>
              <a:rPr lang="en-US" sz="900" kern="1200" dirty="0">
                <a:solidFill>
                  <a:schemeClr val="tx1"/>
                </a:solidFill>
                <a:effectLst/>
              </a:rPr>
              <a:t>We call this the Equality Economy. We know that as the LGBTQ+ population grows, so does the reach of the community that supports that population.</a:t>
            </a:r>
          </a:p>
          <a:p>
            <a:endParaRPr lang="en-US" sz="900" kern="1200" dirty="0">
              <a:solidFill>
                <a:schemeClr val="tx1"/>
              </a:solidFill>
              <a:effectLst/>
            </a:endParaRPr>
          </a:p>
          <a:p>
            <a:r>
              <a:rPr lang="en-US" sz="900" kern="1200" dirty="0">
                <a:solidFill>
                  <a:schemeClr val="tx1"/>
                </a:solidFill>
                <a:effectLst/>
              </a:rPr>
              <a:t>A relatively small percentage of the chart is people who identify as LGBTQ+. The rest are allies, who try to understand, encourage and support the community. Inclusivity is important for allies who want to work with companies who are inclusive of the LGBTQ+ community.</a:t>
            </a:r>
          </a:p>
        </p:txBody>
      </p:sp>
      <p:sp>
        <p:nvSpPr>
          <p:cNvPr id="4" name="Slide Number Placeholder 3"/>
          <p:cNvSpPr>
            <a:spLocks noGrp="1"/>
          </p:cNvSpPr>
          <p:nvPr>
            <p:ph type="sldNum" sz="quarter" idx="10"/>
          </p:nvPr>
        </p:nvSpPr>
        <p:spPr>
          <a:xfrm>
            <a:off x="6231349" y="9354653"/>
            <a:ext cx="498196" cy="487363"/>
          </a:xfrm>
        </p:spPr>
        <p:txBody>
          <a:bodyPr/>
          <a:lstStyle/>
          <a:p>
            <a:fld id="{CFA5BF29-3A85-45E8-9EC2-6FCFBE5E0498}" type="slidenum">
              <a:rPr lang="en-US" smtClean="0"/>
              <a:t>42</a:t>
            </a:fld>
            <a:endParaRPr lang="en-US" dirty="0"/>
          </a:p>
        </p:txBody>
      </p:sp>
    </p:spTree>
    <p:extLst>
      <p:ext uri="{BB962C8B-B14F-4D97-AF65-F5344CB8AC3E}">
        <p14:creationId xmlns:p14="http://schemas.microsoft.com/office/powerpoint/2010/main" val="20849931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43</a:t>
            </a:fld>
            <a:endParaRPr lang="en-US" dirty="0"/>
          </a:p>
        </p:txBody>
      </p:sp>
    </p:spTree>
    <p:extLst>
      <p:ext uri="{BB962C8B-B14F-4D97-AF65-F5344CB8AC3E}">
        <p14:creationId xmlns:p14="http://schemas.microsoft.com/office/powerpoint/2010/main" val="17031469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6888" y="868363"/>
            <a:ext cx="5781675" cy="3252787"/>
          </a:xfrm>
        </p:spPr>
      </p:sp>
      <p:sp>
        <p:nvSpPr>
          <p:cNvPr id="3" name="Notes Placeholder 2"/>
          <p:cNvSpPr>
            <a:spLocks noGrp="1"/>
          </p:cNvSpPr>
          <p:nvPr>
            <p:ph type="body" idx="1"/>
          </p:nvPr>
        </p:nvSpPr>
        <p:spPr>
          <a:xfrm>
            <a:off x="710257" y="4515085"/>
            <a:ext cx="5309051" cy="5719529"/>
          </a:xfrm>
        </p:spPr>
        <p:txBody>
          <a:bodyPr/>
          <a:lstStyle/>
          <a:p>
            <a:pPr marL="182880" lvl="0" indent="-182880">
              <a:buFont typeface="Arial" panose="020B0604020202020204" pitchFamily="34" charset="0"/>
              <a:buChar char="•"/>
            </a:pPr>
            <a:r>
              <a:rPr lang="en-US" sz="900" kern="1200" dirty="0">
                <a:solidFill>
                  <a:schemeClr val="tx1"/>
                </a:solidFill>
                <a:effectLst/>
              </a:rPr>
              <a:t>The LGBTQ+ community is growing, and the growth is expected to continue.</a:t>
            </a:r>
          </a:p>
          <a:p>
            <a:pPr marL="182880" indent="-182880">
              <a:buFont typeface="Arial" panose="020B0604020202020204" pitchFamily="34" charset="0"/>
              <a:buChar char="•"/>
            </a:pPr>
            <a:r>
              <a:rPr lang="en-US" sz="900" kern="1200" dirty="0">
                <a:solidFill>
                  <a:schemeClr val="tx1"/>
                </a:solidFill>
                <a:effectLst/>
              </a:rPr>
              <a:t>Research shows that the face of wealth is rapidly changing, as wealth transfers to younger generations whose members are more diverse.</a:t>
            </a:r>
          </a:p>
          <a:p>
            <a:pPr marL="182880" lvl="0" indent="-182880">
              <a:buFont typeface="Arial" panose="020B0604020202020204" pitchFamily="34" charset="0"/>
              <a:buChar char="•"/>
            </a:pPr>
            <a:r>
              <a:rPr lang="en-US" sz="900" kern="1200" dirty="0">
                <a:solidFill>
                  <a:schemeClr val="tx1"/>
                </a:solidFill>
                <a:effectLst/>
              </a:rPr>
              <a:t>Younger Americans are leading the growth, as more Millennials and Generation Z members are comfortable living their authentic lives.</a:t>
            </a:r>
          </a:p>
          <a:p>
            <a:pPr marL="182880" indent="-182880">
              <a:buFont typeface="Arial" panose="020B0604020202020204" pitchFamily="34" charset="0"/>
              <a:buChar char="•"/>
            </a:pPr>
            <a:r>
              <a:rPr lang="en-US" sz="900" kern="1200" dirty="0">
                <a:solidFill>
                  <a:schemeClr val="tx1"/>
                </a:solidFill>
                <a:effectLst/>
              </a:rPr>
              <a:t>Consider this: Millennials are now the largest age demographic, and are much more likely to identify as LGBTQ than previous generations. And, as you saw on the chart on the previous slide, 35% of the generation behind them, Gen Z, identify as bisexual or fluid in their sexual orientation.</a:t>
            </a:r>
          </a:p>
          <a:p>
            <a:pPr marL="0" indent="0">
              <a:buFont typeface="Arial" panose="020B0604020202020204" pitchFamily="34" charset="0"/>
              <a:buNone/>
            </a:pPr>
            <a:endParaRPr lang="en-US" sz="900" kern="1200" dirty="0">
              <a:solidFill>
                <a:schemeClr val="tx1"/>
              </a:solidFill>
              <a:effectLst/>
            </a:endParaRPr>
          </a:p>
          <a:p>
            <a:pPr marL="0" indent="0">
              <a:buFont typeface="Arial" panose="020B0604020202020204" pitchFamily="34" charset="0"/>
              <a:buNone/>
            </a:pPr>
            <a:r>
              <a:rPr lang="en-US" sz="900" i="1" kern="1200" dirty="0">
                <a:solidFill>
                  <a:schemeClr val="tx1"/>
                </a:solidFill>
                <a:effectLst/>
              </a:rPr>
              <a:t>Optional question: Are these statistics surprising to you?</a:t>
            </a:r>
          </a:p>
          <a:p>
            <a:pPr marL="182880" indent="-182880"/>
            <a:endParaRPr lang="en-US" sz="500" dirty="0"/>
          </a:p>
        </p:txBody>
      </p:sp>
      <p:sp>
        <p:nvSpPr>
          <p:cNvPr id="4" name="Slide Number Placeholder 3"/>
          <p:cNvSpPr>
            <a:spLocks noGrp="1"/>
          </p:cNvSpPr>
          <p:nvPr>
            <p:ph type="sldNum" sz="quarter" idx="10"/>
          </p:nvPr>
        </p:nvSpPr>
        <p:spPr>
          <a:xfrm>
            <a:off x="6231349" y="9354653"/>
            <a:ext cx="498196" cy="487363"/>
          </a:xfrm>
        </p:spPr>
        <p:txBody>
          <a:bodyPr/>
          <a:lstStyle/>
          <a:p>
            <a:fld id="{CFA5BF29-3A85-45E8-9EC2-6FCFBE5E0498}" type="slidenum">
              <a:rPr lang="en-US" smtClean="0"/>
              <a:t>44</a:t>
            </a:fld>
            <a:endParaRPr lang="en-US" dirty="0"/>
          </a:p>
        </p:txBody>
      </p:sp>
    </p:spTree>
    <p:extLst>
      <p:ext uri="{BB962C8B-B14F-4D97-AF65-F5344CB8AC3E}">
        <p14:creationId xmlns:p14="http://schemas.microsoft.com/office/powerpoint/2010/main" val="42684116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868363"/>
            <a:ext cx="5784850" cy="3254375"/>
          </a:xfrm>
        </p:spPr>
      </p:sp>
      <p:sp>
        <p:nvSpPr>
          <p:cNvPr id="3" name="Notes Placeholder 2"/>
          <p:cNvSpPr>
            <a:spLocks noGrp="1"/>
          </p:cNvSpPr>
          <p:nvPr>
            <p:ph type="body" idx="1"/>
          </p:nvPr>
        </p:nvSpPr>
        <p:spPr/>
        <p:txBody>
          <a:bodyPr/>
          <a:lstStyle/>
          <a:p>
            <a:pPr marL="182880" lvl="0" indent="-182880">
              <a:buFont typeface="Arial" panose="020B0604020202020204" pitchFamily="34" charset="0"/>
              <a:buChar char="•"/>
            </a:pPr>
            <a:r>
              <a:rPr lang="en-US" sz="900" kern="1200" dirty="0">
                <a:solidFill>
                  <a:schemeClr val="tx1"/>
                </a:solidFill>
                <a:effectLst/>
              </a:rPr>
              <a:t>Despite being open to working with financial professionals, research shows that</a:t>
            </a:r>
            <a:r>
              <a:rPr lang="en-US" sz="900" kern="1200" baseline="0" dirty="0">
                <a:solidFill>
                  <a:schemeClr val="tx1"/>
                </a:solidFill>
                <a:effectLst/>
              </a:rPr>
              <a:t> </a:t>
            </a:r>
            <a:r>
              <a:rPr lang="en-US" sz="900" kern="1200" dirty="0">
                <a:solidFill>
                  <a:schemeClr val="tx1"/>
                </a:solidFill>
                <a:effectLst/>
              </a:rPr>
              <a:t>fewer than 10% of participants</a:t>
            </a:r>
            <a:r>
              <a:rPr lang="en-US" sz="900" kern="1200" baseline="0" dirty="0">
                <a:solidFill>
                  <a:schemeClr val="tx1"/>
                </a:solidFill>
                <a:effectLst/>
              </a:rPr>
              <a:t> </a:t>
            </a:r>
            <a:r>
              <a:rPr lang="en-US" sz="900" kern="1200" dirty="0">
                <a:solidFill>
                  <a:schemeClr val="tx1"/>
                </a:solidFill>
                <a:effectLst/>
              </a:rPr>
              <a:t>were able to identify a financial firm that was LGBTQ-friendly.</a:t>
            </a:r>
          </a:p>
          <a:p>
            <a:pPr marL="182880" lvl="0" indent="-182880">
              <a:buFont typeface="Arial" panose="020B0604020202020204" pitchFamily="34" charset="0"/>
              <a:buChar char="•"/>
            </a:pPr>
            <a:r>
              <a:rPr lang="en-US" sz="900" kern="1200" dirty="0">
                <a:solidFill>
                  <a:schemeClr val="tx1"/>
                </a:solidFill>
                <a:effectLst/>
              </a:rPr>
              <a:t>This has led to less trust in financial institutions. </a:t>
            </a:r>
          </a:p>
          <a:p>
            <a:pPr marL="0" lvl="0" indent="0">
              <a:buFont typeface="Arial" panose="020B0604020202020204" pitchFamily="34" charset="0"/>
              <a:buNone/>
            </a:pPr>
            <a:endParaRPr lang="en-US" sz="900" kern="1200" dirty="0">
              <a:solidFill>
                <a:schemeClr val="tx1"/>
              </a:solidFill>
              <a:effectLst/>
            </a:endParaRPr>
          </a:p>
          <a:p>
            <a:pPr marL="0" marR="0" lvl="0" indent="0" algn="l" defTabSz="1088473" rtl="0" eaLnBrk="1" fontAlgn="auto" latinLnBrk="0" hangingPunct="1">
              <a:lnSpc>
                <a:spcPct val="100000"/>
              </a:lnSpc>
              <a:spcBef>
                <a:spcPts val="0"/>
              </a:spcBef>
              <a:spcAft>
                <a:spcPts val="0"/>
              </a:spcAft>
              <a:buClrTx/>
              <a:buSzTx/>
              <a:buFontTx/>
              <a:buNone/>
              <a:tabLst/>
              <a:defRPr/>
            </a:pPr>
            <a:r>
              <a:rPr lang="en-US" sz="900" b="1" kern="1200" dirty="0">
                <a:solidFill>
                  <a:schemeClr val="tx1"/>
                </a:solidFill>
                <a:effectLst/>
              </a:rPr>
              <a:t>Speaker-only note: </a:t>
            </a:r>
            <a:r>
              <a:rPr lang="en-US" sz="900" kern="1200" dirty="0">
                <a:solidFill>
                  <a:schemeClr val="tx1"/>
                </a:solidFill>
                <a:effectLst/>
              </a:rPr>
              <a:t>In order to show that your firm is LGBTQ+ friendly, consider supporting an LGBTQ+ organization, such as GLAAD or The Trevor Project. For more ideas on how to show support, see the internal T. Rowe Price presentation “Leading Authentic Conversations and Growing Your Business Within the LGBTQ+ Community.”</a:t>
            </a: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900" kern="1200" dirty="0">
              <a:solidFill>
                <a:schemeClr val="tx1"/>
              </a:solidFill>
              <a:effectLst/>
            </a:endParaRPr>
          </a:p>
          <a:p>
            <a:pPr lvl="0"/>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CFA5BF29-3A85-45E8-9EC2-6FCFBE5E0498}" type="slidenum">
              <a:rPr lang="en-US" smtClean="0"/>
              <a:t>45</a:t>
            </a:fld>
            <a:endParaRPr lang="en-US" dirty="0"/>
          </a:p>
        </p:txBody>
      </p:sp>
    </p:spTree>
    <p:extLst>
      <p:ext uri="{BB962C8B-B14F-4D97-AF65-F5344CB8AC3E}">
        <p14:creationId xmlns:p14="http://schemas.microsoft.com/office/powerpoint/2010/main" val="40180552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p:txBody>
          <a:bodyPr/>
          <a:lstStyle/>
          <a:p>
            <a:pPr marL="0" marR="0" lvl="0" indent="0" algn="l" defTabSz="1088473" rtl="0" eaLnBrk="1" fontAlgn="auto" latinLnBrk="0" hangingPunct="1">
              <a:lnSpc>
                <a:spcPct val="100000"/>
              </a:lnSpc>
              <a:spcBef>
                <a:spcPts val="0"/>
              </a:spcBef>
              <a:spcAft>
                <a:spcPts val="0"/>
              </a:spcAft>
              <a:buClrTx/>
              <a:buSzTx/>
              <a:buFontTx/>
              <a:buNone/>
              <a:tabLst/>
              <a:defRPr/>
            </a:pPr>
            <a:r>
              <a:rPr lang="en-US" sz="900" b="0" kern="1200" dirty="0">
                <a:solidFill>
                  <a:schemeClr val="tx1"/>
                </a:solidFill>
                <a:effectLst/>
                <a:latin typeface="Arial" panose="020B0604020202020204" pitchFamily="34" charset="0"/>
                <a:ea typeface="+mn-ea"/>
                <a:cs typeface="Arial" panose="020B0604020202020204" pitchFamily="34" charset="0"/>
              </a:rPr>
              <a:t>We are sharing statistics from quantitative studies, one on the 10% of earners under age 50 that are LGBTQ+ as well as a broader study of investors, supplemented by qualitative research to develop a better understanding of the LGBTQ+ investor.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The LGBTQ+ community has a wide variety of financial goals, ranging from supporting other family members to estate planning. </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The study showed that the LGBTQ+ community experienced difficulty prioritizing their varied financial objectives.  The top three financial priorities for this community are saving enough to retire comfortably, saving for education, and saving for an emergency fund. Identifying which priority is most important to each investor is a key step on the path to achieving their financial goals.</a:t>
            </a:r>
          </a:p>
          <a:p>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Almost half of LGBTQ+ community members (43%) surveyed said they place the highest value on security. Everyone’s comfort with security versus opportunity is different. While meeting financial goals is still achievable, it does involve a different plan than for someone who values opportunity. </a:t>
            </a:r>
            <a:r>
              <a:rPr lang="en-US" sz="900" kern="1200" dirty="0">
                <a:solidFill>
                  <a:schemeClr val="tx1"/>
                </a:solidFill>
                <a:latin typeface="Arial" panose="020B0604020202020204" pitchFamily="34" charset="0"/>
                <a:ea typeface="+mn-ea"/>
                <a:cs typeface="Arial" panose="020B0604020202020204" pitchFamily="34" charset="0"/>
              </a:rPr>
              <a:t>We have developed a piece that you can share with your clients that highlights these top insights around LGBTQ+ investors.</a:t>
            </a:r>
          </a:p>
          <a:p>
            <a:endParaRPr lang="en-US" sz="900" b="0" i="0" u="none" strike="noStrike" kern="1200" baseline="0" dirty="0">
              <a:solidFill>
                <a:schemeClr val="tx1"/>
              </a:solidFill>
              <a:latin typeface="Arial" panose="020B0604020202020204" pitchFamily="34" charset="0"/>
              <a:ea typeface="+mn-ea"/>
              <a:cs typeface="Arial" panose="020B0604020202020204" pitchFamily="34" charset="0"/>
            </a:endParaRPr>
          </a:p>
          <a:p>
            <a:pPr marL="0" marR="0" lvl="0" indent="0" algn="l" defTabSz="1088473" rtl="0" eaLnBrk="1" fontAlgn="auto" latinLnBrk="0" hangingPunct="1">
              <a:lnSpc>
                <a:spcPct val="100000"/>
              </a:lnSpc>
              <a:spcBef>
                <a:spcPts val="0"/>
              </a:spcBef>
              <a:spcAft>
                <a:spcPts val="0"/>
              </a:spcAft>
              <a:buClrTx/>
              <a:buSzTx/>
              <a:buFontTx/>
              <a:buNone/>
              <a:tabLst/>
              <a:defRPr/>
            </a:pPr>
            <a:r>
              <a:rPr lang="en-US" sz="900" b="1" dirty="0"/>
              <a:t>Note to sales – go back to slide 27 to close.</a:t>
            </a:r>
          </a:p>
          <a:p>
            <a:endParaRPr lang="en-US" sz="1100" dirty="0"/>
          </a:p>
        </p:txBody>
      </p:sp>
      <p:sp>
        <p:nvSpPr>
          <p:cNvPr id="4" name="Slide Number Placeholder 3"/>
          <p:cNvSpPr>
            <a:spLocks noGrp="1"/>
          </p:cNvSpPr>
          <p:nvPr>
            <p:ph type="sldNum" sz="quarter" idx="10"/>
          </p:nvPr>
        </p:nvSpPr>
        <p:spPr/>
        <p:txBody>
          <a:bodyPr/>
          <a:lstStyle/>
          <a:p>
            <a:fld id="{E720A8B2-1A6A-4636-8F5C-0EBAC6E78B1D}" type="slidenum">
              <a:rPr lang="en-US" smtClean="0"/>
              <a:t>46</a:t>
            </a:fld>
            <a:endParaRPr lang="en-US" dirty="0"/>
          </a:p>
        </p:txBody>
      </p:sp>
    </p:spTree>
    <p:extLst>
      <p:ext uri="{BB962C8B-B14F-4D97-AF65-F5344CB8AC3E}">
        <p14:creationId xmlns:p14="http://schemas.microsoft.com/office/powerpoint/2010/main" val="18078779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805488" cy="3267075"/>
          </a:xfrm>
        </p:spPr>
      </p:sp>
      <p:sp>
        <p:nvSpPr>
          <p:cNvPr id="3" name="Notes Placeholder 2"/>
          <p:cNvSpPr>
            <a:spLocks noGrp="1"/>
          </p:cNvSpPr>
          <p:nvPr>
            <p:ph type="body" idx="1"/>
          </p:nvPr>
        </p:nvSpPr>
        <p:spPr>
          <a:xfrm>
            <a:off x="731856" y="4208746"/>
            <a:ext cx="5851490" cy="1955748"/>
          </a:xfrm>
        </p:spPr>
        <p:txBody>
          <a:bodyPr/>
          <a:lstStyle/>
          <a:p>
            <a:endParaRPr lang="en-US" sz="1400" dirty="0"/>
          </a:p>
        </p:txBody>
      </p:sp>
      <p:sp>
        <p:nvSpPr>
          <p:cNvPr id="4" name="Slide Number Placeholder 3"/>
          <p:cNvSpPr>
            <a:spLocks noGrp="1"/>
          </p:cNvSpPr>
          <p:nvPr>
            <p:ph type="sldNum" sz="quarter" idx="10"/>
          </p:nvPr>
        </p:nvSpPr>
        <p:spPr/>
        <p:txBody>
          <a:bodyPr/>
          <a:lstStyle/>
          <a:p>
            <a:fld id="{E720A8B2-1A6A-4636-8F5C-0EBAC6E78B1D}" type="slidenum">
              <a:rPr lang="en-US" smtClean="0"/>
              <a:t>47</a:t>
            </a:fld>
            <a:endParaRPr lang="en-US" dirty="0"/>
          </a:p>
        </p:txBody>
      </p:sp>
    </p:spTree>
    <p:extLst>
      <p:ext uri="{BB962C8B-B14F-4D97-AF65-F5344CB8AC3E}">
        <p14:creationId xmlns:p14="http://schemas.microsoft.com/office/powerpoint/2010/main" val="16362637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48</a:t>
            </a:fld>
            <a:endParaRPr lang="en-US" dirty="0"/>
          </a:p>
        </p:txBody>
      </p:sp>
    </p:spTree>
    <p:extLst>
      <p:ext uri="{BB962C8B-B14F-4D97-AF65-F5344CB8AC3E}">
        <p14:creationId xmlns:p14="http://schemas.microsoft.com/office/powerpoint/2010/main" val="3690450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0" y="1154113"/>
            <a:ext cx="5537200" cy="3116262"/>
          </a:xfrm>
        </p:spPr>
      </p:sp>
      <p:sp>
        <p:nvSpPr>
          <p:cNvPr id="3" name="Notes Placeholder 2"/>
          <p:cNvSpPr>
            <a:spLocks noGrp="1"/>
          </p:cNvSpPr>
          <p:nvPr>
            <p:ph type="body" idx="1"/>
          </p:nvPr>
        </p:nvSpPr>
        <p:spPr/>
        <p:txBody>
          <a:bodyPr/>
          <a:lstStyle/>
          <a:p>
            <a:pPr marL="0" marR="0" lvl="0" indent="0" algn="l" defTabSz="1088473" rtl="0" eaLnBrk="1" fontAlgn="auto" latinLnBrk="0" hangingPunct="1">
              <a:lnSpc>
                <a:spcPct val="100000"/>
              </a:lnSpc>
              <a:spcBef>
                <a:spcPts val="0"/>
              </a:spcBef>
              <a:spcAft>
                <a:spcPts val="0"/>
              </a:spcAft>
              <a:buClrTx/>
              <a:buSzTx/>
              <a:buFontTx/>
              <a:buNone/>
              <a:tabLst/>
              <a:defRPr/>
            </a:pPr>
            <a:r>
              <a:rPr lang="en-US" sz="900" dirty="0"/>
              <a:t>And the fastest growing financial practices already know this. If you look at financial practices that are growing the fastest</a:t>
            </a:r>
            <a:r>
              <a:rPr lang="en-US" sz="900" dirty="0">
                <a:latin typeface="Arial" panose="020B0604020202020204" pitchFamily="34" charset="0"/>
                <a:cs typeface="Arial" panose="020B0604020202020204" pitchFamily="34" charset="0"/>
              </a:rPr>
              <a:t>ꟷ</a:t>
            </a:r>
            <a:r>
              <a:rPr lang="en-US" sz="900" dirty="0"/>
              <a:t>in terms of revenue, not just number of clients, the top 25% of practices have a much higher percentage of “Next Wave” than the bottom 25%. If you want your practice to continue to grow and thrive, now is the time to better understand, serve, and solicit the business of the next generation.  </a:t>
            </a:r>
          </a:p>
          <a:p>
            <a:pPr marL="0" marR="0" lvl="0" indent="0" algn="l" defTabSz="1088473" rtl="0" eaLnBrk="1" fontAlgn="auto" latinLnBrk="0" hangingPunct="1">
              <a:lnSpc>
                <a:spcPct val="100000"/>
              </a:lnSpc>
              <a:spcBef>
                <a:spcPts val="0"/>
              </a:spcBef>
              <a:spcAft>
                <a:spcPts val="0"/>
              </a:spcAft>
              <a:buClrTx/>
              <a:buSzTx/>
              <a:buFontTx/>
              <a:buNone/>
              <a:tabLst/>
              <a:defRPr/>
            </a:pPr>
            <a:endParaRPr lang="en-US" sz="900" dirty="0"/>
          </a:p>
          <a:p>
            <a:pPr marL="0" marR="0" lvl="0" indent="0" algn="l" defTabSz="1088473"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tx1"/>
                </a:solidFill>
                <a:latin typeface="Arial" panose="020B0604020202020204" pitchFamily="34" charset="0"/>
                <a:ea typeface="+mn-ea"/>
                <a:cs typeface="Arial" panose="020B0604020202020204" pitchFamily="34" charset="0"/>
              </a:rPr>
              <a:t>In 2019, advisors opened gained an average of 7.5 new client relationships, the same number they opened gained in 2016.</a:t>
            </a:r>
            <a:endParaRPr lang="en-US" sz="900" dirty="0"/>
          </a:p>
        </p:txBody>
      </p:sp>
      <p:sp>
        <p:nvSpPr>
          <p:cNvPr id="4" name="Slide Number Placeholder 3"/>
          <p:cNvSpPr>
            <a:spLocks noGrp="1"/>
          </p:cNvSpPr>
          <p:nvPr>
            <p:ph type="sldNum" sz="quarter" idx="10"/>
          </p:nvPr>
        </p:nvSpPr>
        <p:spPr/>
        <p:txBody>
          <a:bodyPr/>
          <a:lstStyle/>
          <a:p>
            <a:fld id="{E720A8B2-1A6A-4636-8F5C-0EBAC6E78B1D}" type="slidenum">
              <a:rPr lang="en-US" smtClean="0"/>
              <a:t>5</a:t>
            </a:fld>
            <a:endParaRPr lang="en-US" dirty="0"/>
          </a:p>
        </p:txBody>
      </p:sp>
    </p:spTree>
    <p:extLst>
      <p:ext uri="{BB962C8B-B14F-4D97-AF65-F5344CB8AC3E}">
        <p14:creationId xmlns:p14="http://schemas.microsoft.com/office/powerpoint/2010/main" val="1948106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1000" dirty="0"/>
              <a:t>As your client base gets older, revenue and value of your practice will decline unless you can continue to grow your practice. One of the best opportunities is this Next Wave</a:t>
            </a:r>
            <a:r>
              <a:rPr lang="en-US" sz="1000" dirty="0">
                <a:latin typeface="Arial" panose="020B0604020202020204" pitchFamily="34" charset="0"/>
                <a:cs typeface="Arial" panose="020B0604020202020204" pitchFamily="34" charset="0"/>
              </a:rPr>
              <a:t>ꟷ</a:t>
            </a:r>
            <a:r>
              <a:rPr lang="en-US" sz="1000" dirty="0"/>
              <a:t>the 10% of earners under age 50 who have often been ignored by the financial industry. </a:t>
            </a:r>
          </a:p>
        </p:txBody>
      </p:sp>
      <p:sp>
        <p:nvSpPr>
          <p:cNvPr id="4" name="Slide Number Placeholder 3"/>
          <p:cNvSpPr>
            <a:spLocks noGrp="1"/>
          </p:cNvSpPr>
          <p:nvPr>
            <p:ph type="sldNum" sz="quarter" idx="5"/>
          </p:nvPr>
        </p:nvSpPr>
        <p:spPr/>
        <p:txBody>
          <a:bodyPr/>
          <a:lstStyle/>
          <a:p>
            <a:fld id="{CFA5BF29-3A85-45E8-9EC2-6FCFBE5E0498}" type="slidenum">
              <a:rPr lang="en-US" smtClean="0"/>
              <a:pPr/>
              <a:t>6</a:t>
            </a:fld>
            <a:endParaRPr lang="en-US" dirty="0"/>
          </a:p>
        </p:txBody>
      </p:sp>
    </p:spTree>
    <p:extLst>
      <p:ext uri="{BB962C8B-B14F-4D97-AF65-F5344CB8AC3E}">
        <p14:creationId xmlns:p14="http://schemas.microsoft.com/office/powerpoint/2010/main" val="404593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dirty="0">
                <a:solidFill>
                  <a:schemeClr val="tx1"/>
                </a:solidFill>
              </a:rPr>
              <a:t>Note to sales – could skip/hide if doing short version </a:t>
            </a: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900" dirty="0">
              <a:solidFill>
                <a:schemeClr val="tx1"/>
              </a:solidFill>
            </a:endParaRP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dirty="0">
                <a:solidFill>
                  <a:schemeClr val="tx1"/>
                </a:solidFill>
              </a:rPr>
              <a:t>We know there is a concentration of wealth in the country, and most practices are chasing after this narrow group of HNW and UHNW clients. But we know the wealth pyramid is going to dramatically shift in the next decade. A sub-group of the 35.4 million households at the bottom will move up the wealth spectrum in the next decade.  </a:t>
            </a: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900" dirty="0">
              <a:solidFill>
                <a:schemeClr val="tx1"/>
              </a:solidFill>
            </a:endParaRP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dirty="0">
                <a:solidFill>
                  <a:schemeClr val="tx1"/>
                </a:solidFill>
              </a:rPr>
              <a:t>Part of the issue is that most financial research looks at investable assets rather than income. For example, Cerulli often downplays the importance of households under age 50. They point out in their HNW and UHNW market study that on average, households under the age of 50 control only $141,000 in investable assets. </a:t>
            </a:r>
          </a:p>
          <a:p>
            <a:pPr marL="171450" marR="0" lvl="0" indent="-171450" algn="l" defTabSz="108847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a:solidFill>
                <a:schemeClr val="tx1"/>
              </a:solidFill>
            </a:endParaRP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dirty="0">
                <a:solidFill>
                  <a:schemeClr val="tx1"/>
                </a:solidFill>
              </a:rPr>
              <a:t>But you aren’t working with the average household are you?  </a:t>
            </a: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900" dirty="0">
              <a:solidFill>
                <a:schemeClr val="tx1"/>
              </a:solidFill>
            </a:endParaRP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dirty="0">
                <a:solidFill>
                  <a:schemeClr val="tx1"/>
                </a:solidFill>
              </a:rPr>
              <a:t>If you dive deeper into their data, you find that:</a:t>
            </a:r>
          </a:p>
          <a:p>
            <a:pPr marL="171450" marR="0" lvl="0" indent="-171450" algn="l" defTabSz="108847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575,000 households with the head of household under age 50 have at least $2 million in assets</a:t>
            </a:r>
          </a:p>
          <a:p>
            <a:pPr marL="171450" marR="0" lvl="0" indent="-171450" algn="l" defTabSz="108847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solidFill>
                  <a:schemeClr val="tx1"/>
                </a:solidFill>
              </a:rPr>
              <a:t>Almost 3 million households with a head of household under age 50 have at least $500,000 in assets. </a:t>
            </a:r>
          </a:p>
          <a:p>
            <a:pPr marL="171450" marR="0" lvl="0" indent="-171450" algn="l" defTabSz="108847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a:solidFill>
                <a:schemeClr val="tx1"/>
              </a:solidFill>
            </a:endParaRP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dirty="0">
                <a:solidFill>
                  <a:schemeClr val="tx1"/>
                </a:solidFill>
              </a:rPr>
              <a:t>That is about the same number of households in this second band ($2M-10M). </a:t>
            </a: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900" dirty="0">
              <a:solidFill>
                <a:schemeClr val="tx1"/>
              </a:solidFill>
            </a:endParaRPr>
          </a:p>
          <a:p>
            <a:pPr marL="0" marR="0" lvl="0" indent="0" algn="l" defTabSz="108847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dirty="0">
                <a:solidFill>
                  <a:schemeClr val="tx1"/>
                </a:solidFill>
              </a:rPr>
              <a:t>These households represent the growth of your practice for decades to come. And they feel underserved by you!</a:t>
            </a:r>
          </a:p>
        </p:txBody>
      </p:sp>
      <p:sp>
        <p:nvSpPr>
          <p:cNvPr id="4" name="Slide Number Placeholder 3"/>
          <p:cNvSpPr>
            <a:spLocks noGrp="1"/>
          </p:cNvSpPr>
          <p:nvPr>
            <p:ph type="sldNum" sz="quarter" idx="5"/>
          </p:nvPr>
        </p:nvSpPr>
        <p:spPr/>
        <p:txBody>
          <a:bodyPr/>
          <a:lstStyle/>
          <a:p>
            <a:fld id="{CFA5BF29-3A85-45E8-9EC2-6FCFBE5E0498}" type="slidenum">
              <a:rPr lang="en-US" smtClean="0"/>
              <a:pPr/>
              <a:t>7</a:t>
            </a:fld>
            <a:endParaRPr lang="en-US" dirty="0"/>
          </a:p>
        </p:txBody>
      </p:sp>
    </p:spTree>
    <p:extLst>
      <p:ext uri="{BB962C8B-B14F-4D97-AF65-F5344CB8AC3E}">
        <p14:creationId xmlns:p14="http://schemas.microsoft.com/office/powerpoint/2010/main" val="1103967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a:xfrm>
            <a:off x="731856" y="4208746"/>
            <a:ext cx="5851490" cy="1513960"/>
          </a:xfrm>
        </p:spPr>
        <p:txBody>
          <a:bodyPr/>
          <a:lstStyle/>
          <a:p>
            <a:endParaRPr lang="en-US" sz="1200" kern="1200" dirty="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FA5BF29-3A85-45E8-9EC2-6FCFBE5E0498}" type="slidenum">
              <a:rPr lang="en-US" smtClean="0"/>
              <a:t>8</a:t>
            </a:fld>
            <a:endParaRPr lang="en-US" dirty="0"/>
          </a:p>
        </p:txBody>
      </p:sp>
    </p:spTree>
    <p:extLst>
      <p:ext uri="{BB962C8B-B14F-4D97-AF65-F5344CB8AC3E}">
        <p14:creationId xmlns:p14="http://schemas.microsoft.com/office/powerpoint/2010/main" val="249891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11200"/>
            <a:ext cx="5759450" cy="3240088"/>
          </a:xfrm>
        </p:spPr>
      </p:sp>
      <p:sp>
        <p:nvSpPr>
          <p:cNvPr id="3" name="Notes Placeholder 2"/>
          <p:cNvSpPr>
            <a:spLocks noGrp="1"/>
          </p:cNvSpPr>
          <p:nvPr>
            <p:ph type="body" idx="1"/>
          </p:nvPr>
        </p:nvSpPr>
        <p:spPr/>
        <p:txBody>
          <a:bodyPr/>
          <a:lstStyle/>
          <a:p>
            <a:r>
              <a:rPr lang="en-US" sz="900" kern="1200" dirty="0">
                <a:solidFill>
                  <a:schemeClr val="tx1"/>
                </a:solidFill>
                <a:effectLst/>
                <a:latin typeface="Arial" panose="020B0604020202020204" pitchFamily="34" charset="0"/>
                <a:ea typeface="+mn-ea"/>
                <a:cs typeface="Arial" panose="020B0604020202020204" pitchFamily="34" charset="0"/>
              </a:rPr>
              <a:t>T. Rowe Price conducted both qualitative (in-depth interviews in multiple cities) and quantitative research (1,400+ respondents) on the top 10% of earners under age 50, including a control group we are calling “traditional clients” designed to reflect  older, wealthier clients that financial professionals are currently working with, and, we find a lot of surprising differences between the Next Wave and “traditional clients” that we are going to share right now. </a:t>
            </a:r>
            <a:endParaRPr lang="en-US" sz="900" b="0" dirty="0">
              <a:latin typeface="Arial" panose="020B0604020202020204" pitchFamily="34" charset="0"/>
              <a:cs typeface="Arial" panose="020B0604020202020204" pitchFamily="34" charset="0"/>
            </a:endParaRPr>
          </a:p>
          <a:p>
            <a:pPr marL="173038" lvl="0" indent="-173038">
              <a:spcBef>
                <a:spcPts val="0"/>
              </a:spcBef>
              <a:spcAft>
                <a:spcPts val="600"/>
              </a:spcAft>
            </a:pPr>
            <a:endParaRPr lang="en-US" sz="900" dirty="0">
              <a:latin typeface="Arial" panose="020B0604020202020204" pitchFamily="34" charset="0"/>
              <a:cs typeface="Arial" panose="020B0604020202020204" pitchFamily="34" charset="0"/>
            </a:endParaRPr>
          </a:p>
          <a:p>
            <a:pPr marL="173038" lvl="0" indent="-173038">
              <a:spcBef>
                <a:spcPts val="0"/>
              </a:spcBef>
              <a:spcAft>
                <a:spcPts val="600"/>
              </a:spcAft>
            </a:pPr>
            <a:r>
              <a:rPr lang="en-US" sz="900" b="1" dirty="0">
                <a:latin typeface="Arial" panose="020B0604020202020204" pitchFamily="34" charset="0"/>
                <a:cs typeface="Arial" panose="020B0604020202020204" pitchFamily="34" charset="0"/>
              </a:rPr>
              <a:t>Note to sales (details below are optional) </a:t>
            </a:r>
          </a:p>
          <a:p>
            <a:endParaRPr lang="en-US" sz="900" b="1" dirty="0">
              <a:latin typeface="Arial" panose="020B0604020202020204" pitchFamily="34" charset="0"/>
              <a:cs typeface="Arial" panose="020B0604020202020204" pitchFamily="34" charset="0"/>
            </a:endParaRPr>
          </a:p>
          <a:p>
            <a:r>
              <a:rPr lang="en-US" sz="900" b="1" dirty="0">
                <a:latin typeface="Arial" panose="020B0604020202020204" pitchFamily="34" charset="0"/>
                <a:cs typeface="Arial" panose="020B0604020202020204" pitchFamily="34" charset="0"/>
              </a:rPr>
              <a:t>Our Research Respondents</a:t>
            </a:r>
          </a:p>
          <a:p>
            <a:r>
              <a:rPr lang="en-US" sz="900" dirty="0">
                <a:latin typeface="Arial" panose="020B0604020202020204" pitchFamily="34" charset="0"/>
                <a:cs typeface="Arial" panose="020B0604020202020204" pitchFamily="34" charset="0"/>
              </a:rPr>
              <a:t>Next Wave of Wealth</a:t>
            </a:r>
          </a:p>
          <a:p>
            <a:pPr marL="173038" lvl="0" indent="-173038">
              <a:spcBef>
                <a:spcPts val="0"/>
              </a:spcBef>
              <a:spcAft>
                <a:spcPts val="600"/>
              </a:spcAft>
            </a:pPr>
            <a:r>
              <a:rPr lang="en-US" sz="900" dirty="0">
                <a:latin typeface="Arial" panose="020B0604020202020204" pitchFamily="34" charset="0"/>
                <a:cs typeface="Arial" panose="020B0604020202020204" pitchFamily="34" charset="0"/>
              </a:rPr>
              <a:t>Ages: 25 to 49</a:t>
            </a:r>
          </a:p>
          <a:p>
            <a:pPr marL="173038" lvl="0" indent="-173038">
              <a:spcBef>
                <a:spcPts val="0"/>
              </a:spcBef>
              <a:spcAft>
                <a:spcPts val="600"/>
              </a:spcAft>
            </a:pPr>
            <a:r>
              <a:rPr lang="en-US" sz="900" dirty="0">
                <a:latin typeface="Arial" panose="020B0604020202020204" pitchFamily="34" charset="0"/>
                <a:cs typeface="Arial" panose="020B0604020202020204" pitchFamily="34" charset="0"/>
              </a:rPr>
              <a:t>Household income: $120,000+</a:t>
            </a:r>
          </a:p>
          <a:p>
            <a:pPr marL="173038" lvl="0" indent="-173038">
              <a:spcBef>
                <a:spcPts val="0"/>
              </a:spcBef>
              <a:spcAft>
                <a:spcPts val="600"/>
              </a:spcAft>
            </a:pPr>
            <a:r>
              <a:rPr lang="en-US" sz="900" dirty="0">
                <a:latin typeface="Arial" panose="020B0604020202020204" pitchFamily="34" charset="0"/>
                <a:cs typeface="Arial" panose="020B0604020202020204" pitchFamily="34" charset="0"/>
              </a:rPr>
              <a:t>Investable assets: $100,000 to $1 million</a:t>
            </a:r>
          </a:p>
          <a:p>
            <a:pPr marL="173038" lvl="0" indent="-173038">
              <a:spcBef>
                <a:spcPts val="0"/>
              </a:spcBef>
              <a:spcAft>
                <a:spcPts val="600"/>
              </a:spcAft>
            </a:pPr>
            <a:endParaRPr lang="en-US" sz="900" dirty="0">
              <a:latin typeface="Arial" panose="020B0604020202020204" pitchFamily="34" charset="0"/>
              <a:cs typeface="Arial" panose="020B0604020202020204" pitchFamily="34" charset="0"/>
            </a:endParaRPr>
          </a:p>
          <a:p>
            <a:pPr marL="173038" lvl="0" indent="-173038">
              <a:spcBef>
                <a:spcPts val="0"/>
              </a:spcBef>
              <a:spcAft>
                <a:spcPts val="600"/>
              </a:spcAft>
            </a:pPr>
            <a:r>
              <a:rPr lang="en-US" sz="900" dirty="0">
                <a:latin typeface="Arial" panose="020B0604020202020204" pitchFamily="34" charset="0"/>
                <a:cs typeface="Arial" panose="020B0604020202020204" pitchFamily="34" charset="0"/>
              </a:rPr>
              <a:t>Quantitative: 15-minute online survey; 1,401 respondents</a:t>
            </a:r>
          </a:p>
          <a:p>
            <a:pPr marL="173038" lvl="0" indent="-173038">
              <a:spcBef>
                <a:spcPts val="0"/>
              </a:spcBef>
              <a:spcAft>
                <a:spcPts val="600"/>
              </a:spcAft>
            </a:pPr>
            <a:r>
              <a:rPr lang="en-US" sz="900" dirty="0">
                <a:latin typeface="Arial" panose="020B0604020202020204" pitchFamily="34" charset="0"/>
                <a:cs typeface="Arial" panose="020B0604020202020204" pitchFamily="34" charset="0"/>
              </a:rPr>
              <a:t>Qualitative: 6 focus groups; 36 participants</a:t>
            </a:r>
          </a:p>
          <a:p>
            <a:pPr marL="173038" lvl="0" indent="-173038">
              <a:spcBef>
                <a:spcPts val="0"/>
              </a:spcBef>
              <a:spcAft>
                <a:spcPts val="600"/>
              </a:spcAft>
            </a:pPr>
            <a:r>
              <a:rPr lang="en-US" sz="900" dirty="0">
                <a:latin typeface="Arial" panose="020B0604020202020204" pitchFamily="34" charset="0"/>
                <a:cs typeface="Arial" panose="020B0604020202020204" pitchFamily="34" charset="0"/>
              </a:rPr>
              <a:t>Over-sampled from following groups: </a:t>
            </a:r>
          </a:p>
          <a:p>
            <a:pPr marL="458787" marR="0" lvl="1">
              <a:spcBef>
                <a:spcPts val="0"/>
              </a:spcBef>
              <a:spcAft>
                <a:spcPts val="600"/>
              </a:spcAft>
              <a:buFont typeface="System Font Regular"/>
              <a:buChar char="–"/>
            </a:pPr>
            <a:r>
              <a:rPr lang="en-US" sz="900" dirty="0">
                <a:latin typeface="Arial" panose="020B0604020202020204" pitchFamily="34" charset="0"/>
                <a:cs typeface="Arial" panose="020B0604020202020204" pitchFamily="34" charset="0"/>
              </a:rPr>
              <a:t>African-American</a:t>
            </a:r>
          </a:p>
          <a:p>
            <a:pPr marL="458787" marR="0" lvl="1">
              <a:spcBef>
                <a:spcPts val="0"/>
              </a:spcBef>
              <a:spcAft>
                <a:spcPts val="600"/>
              </a:spcAft>
              <a:buFont typeface="System Font Regular"/>
              <a:buChar char="–"/>
            </a:pPr>
            <a:r>
              <a:rPr lang="en-US" sz="900" dirty="0">
                <a:latin typeface="Arial" panose="020B0604020202020204" pitchFamily="34" charset="0"/>
                <a:cs typeface="Arial" panose="020B0604020202020204" pitchFamily="34" charset="0"/>
              </a:rPr>
              <a:t>Asian-American</a:t>
            </a:r>
          </a:p>
          <a:p>
            <a:pPr marL="458787" marR="0" lvl="1">
              <a:spcBef>
                <a:spcPts val="0"/>
              </a:spcBef>
              <a:spcAft>
                <a:spcPts val="600"/>
              </a:spcAft>
              <a:buFont typeface="System Font Regular"/>
              <a:buChar char="–"/>
            </a:pPr>
            <a:r>
              <a:rPr lang="en-US" sz="900" dirty="0">
                <a:latin typeface="Arial" panose="020B0604020202020204" pitchFamily="34" charset="0"/>
                <a:cs typeface="Arial" panose="020B0604020202020204" pitchFamily="34" charset="0"/>
              </a:rPr>
              <a:t>Latinx</a:t>
            </a:r>
          </a:p>
          <a:p>
            <a:pPr marL="458787" marR="0" lvl="1">
              <a:spcBef>
                <a:spcPts val="0"/>
              </a:spcBef>
              <a:spcAft>
                <a:spcPts val="600"/>
              </a:spcAft>
              <a:buFont typeface="System Font Regular"/>
              <a:buChar char="–"/>
            </a:pPr>
            <a:r>
              <a:rPr lang="en-US" sz="900" dirty="0">
                <a:latin typeface="Arial" panose="020B0604020202020204" pitchFamily="34" charset="0"/>
                <a:cs typeface="Arial" panose="020B0604020202020204" pitchFamily="34" charset="0"/>
              </a:rPr>
              <a:t>LGBTQ+</a:t>
            </a:r>
            <a:endParaRPr lang="en-US" sz="900" dirty="0">
              <a:latin typeface="Arial" panose="020B0604020202020204" pitchFamily="34" charset="0"/>
              <a:ea typeface="Times New Roman" panose="02020603050405020304" pitchFamily="18" charset="0"/>
              <a:cs typeface="Arial" panose="020B0604020202020204" pitchFamily="34" charset="0"/>
            </a:endParaRP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Traditional Clients</a:t>
            </a:r>
          </a:p>
          <a:p>
            <a:pPr marL="238125" lvl="0" indent="-238125">
              <a:spcBef>
                <a:spcPts val="0"/>
              </a:spcBef>
              <a:spcAft>
                <a:spcPts val="600"/>
              </a:spcAft>
            </a:pPr>
            <a:r>
              <a:rPr lang="en-US" sz="900" dirty="0">
                <a:latin typeface="Arial" panose="020B0604020202020204" pitchFamily="34" charset="0"/>
                <a:cs typeface="Arial" panose="020B0604020202020204" pitchFamily="34" charset="0"/>
              </a:rPr>
              <a:t>Ages: 50+</a:t>
            </a:r>
          </a:p>
          <a:p>
            <a:pPr marL="238125" lvl="0" indent="-238125">
              <a:spcBef>
                <a:spcPts val="0"/>
              </a:spcBef>
              <a:spcAft>
                <a:spcPts val="600"/>
              </a:spcAft>
            </a:pPr>
            <a:r>
              <a:rPr lang="en-US" sz="900" dirty="0">
                <a:latin typeface="Arial" panose="020B0604020202020204" pitchFamily="34" charset="0"/>
                <a:cs typeface="Arial" panose="020B0604020202020204" pitchFamily="34" charset="0"/>
              </a:rPr>
              <a:t>Investable assets: $1 million+ </a:t>
            </a:r>
          </a:p>
          <a:p>
            <a:pPr marL="238125" lvl="0" indent="-238125">
              <a:spcBef>
                <a:spcPts val="0"/>
              </a:spcBef>
              <a:spcAft>
                <a:spcPts val="600"/>
              </a:spcAft>
            </a:pPr>
            <a:r>
              <a:rPr lang="en-US" sz="900" dirty="0">
                <a:latin typeface="Arial" panose="020B0604020202020204" pitchFamily="34" charset="0"/>
                <a:cs typeface="Arial" panose="020B0604020202020204" pitchFamily="34" charset="0"/>
              </a:rPr>
              <a:t>Quantitative: 15-minute online survey; 400 respondents</a:t>
            </a:r>
            <a:endParaRPr lang="en-US" sz="900" dirty="0">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9</a:t>
            </a:fld>
            <a:endParaRPr lang="en-US" dirty="0"/>
          </a:p>
        </p:txBody>
      </p:sp>
    </p:spTree>
    <p:extLst>
      <p:ext uri="{BB962C8B-B14F-4D97-AF65-F5344CB8AC3E}">
        <p14:creationId xmlns:p14="http://schemas.microsoft.com/office/powerpoint/2010/main" val="12749638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5C19D99-9D2E-46D5-B5CB-6A57DC8690C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 Placeholder 4"/>
          <p:cNvSpPr>
            <a:spLocks noGrp="1"/>
          </p:cNvSpPr>
          <p:nvPr>
            <p:ph type="body" sz="quarter" idx="12" hasCustomPrompt="1"/>
          </p:nvPr>
        </p:nvSpPr>
        <p:spPr>
          <a:xfrm>
            <a:off x="1018320" y="2111612"/>
            <a:ext cx="8775919" cy="1539240"/>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lvl1pPr>
          </a:lstStyle>
          <a:p>
            <a:pPr lvl="0"/>
            <a:r>
              <a:rPr lang="en-US" dirty="0"/>
              <a:t>First Line Title</a:t>
            </a:r>
          </a:p>
        </p:txBody>
      </p:sp>
      <p:sp>
        <p:nvSpPr>
          <p:cNvPr id="12" name="Text Placeholder 11"/>
          <p:cNvSpPr>
            <a:spLocks noGrp="1"/>
          </p:cNvSpPr>
          <p:nvPr>
            <p:ph type="body" sz="quarter" idx="13" hasCustomPrompt="1"/>
          </p:nvPr>
        </p:nvSpPr>
        <p:spPr>
          <a:xfrm>
            <a:off x="1008161" y="3671917"/>
            <a:ext cx="8786078" cy="1233489"/>
          </a:xfrm>
        </p:spPr>
        <p:txBody>
          <a:bodyPr>
            <a:noAutofit/>
          </a:bodyPr>
          <a:lstStyle>
            <a:lvl1pPr marL="0" indent="0">
              <a:lnSpc>
                <a:spcPct val="94000"/>
              </a:lnSpc>
              <a:spcBef>
                <a:spcPts val="0"/>
              </a:spcBef>
              <a:buNone/>
              <a:defRPr sz="3600" cap="all" baseline="0">
                <a:solidFill>
                  <a:schemeClr val="accent1"/>
                </a:solidFill>
                <a:latin typeface="+mj-lt"/>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Line Title</a:t>
            </a:r>
          </a:p>
        </p:txBody>
      </p:sp>
      <p:sp>
        <p:nvSpPr>
          <p:cNvPr id="14" name="Text Placeholder 13"/>
          <p:cNvSpPr>
            <a:spLocks noGrp="1"/>
          </p:cNvSpPr>
          <p:nvPr>
            <p:ph type="body" sz="quarter" idx="14" hasCustomPrompt="1"/>
          </p:nvPr>
        </p:nvSpPr>
        <p:spPr>
          <a:xfrm>
            <a:off x="1027006" y="4898480"/>
            <a:ext cx="8767233" cy="1233489"/>
          </a:xfrm>
        </p:spPr>
        <p:txBody>
          <a:bodyPr>
            <a:noAutofit/>
          </a:bodyPr>
          <a:lstStyle>
            <a:lvl1pPr marL="0" indent="0">
              <a:spcBef>
                <a:spcPts val="0"/>
              </a:spcBef>
              <a:buNone/>
              <a:defRPr sz="1600">
                <a:solidFill>
                  <a:schemeClr val="accent3"/>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sp>
        <p:nvSpPr>
          <p:cNvPr id="6" name="Text Placeholder 6">
            <a:extLst>
              <a:ext uri="{FF2B5EF4-FFF2-40B4-BE49-F238E27FC236}">
                <a16:creationId xmlns:a16="http://schemas.microsoft.com/office/drawing/2014/main" id="{ED0270E9-E0C6-450D-9691-A8F7B542E29F}"/>
              </a:ext>
            </a:extLst>
          </p:cNvPr>
          <p:cNvSpPr>
            <a:spLocks noGrp="1"/>
          </p:cNvSpPr>
          <p:nvPr>
            <p:ph type="body" sz="quarter" idx="16" hasCustomPrompt="1"/>
          </p:nvPr>
        </p:nvSpPr>
        <p:spPr>
          <a:xfrm>
            <a:off x="1005840" y="6380958"/>
            <a:ext cx="8699043" cy="171595"/>
          </a:xfrm>
        </p:spPr>
        <p:txBody>
          <a:bodyPr/>
          <a:lstStyle>
            <a:lvl1pPr marL="0" indent="0" algn="l">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2" name="TextBox 1">
            <a:extLst>
              <a:ext uri="{FF2B5EF4-FFF2-40B4-BE49-F238E27FC236}">
                <a16:creationId xmlns:a16="http://schemas.microsoft.com/office/drawing/2014/main" id="{FC379DEC-F909-402F-8D95-B503D671D7EE}"/>
              </a:ext>
            </a:extLst>
          </p:cNvPr>
          <p:cNvSpPr txBox="1"/>
          <p:nvPr userDrawn="1"/>
        </p:nvSpPr>
        <p:spPr>
          <a:xfrm>
            <a:off x="4330262" y="6695090"/>
            <a:ext cx="4078014" cy="589905"/>
          </a:xfrm>
          <a:prstGeom prst="rect">
            <a:avLst/>
          </a:prstGeom>
          <a:noFill/>
        </p:spPr>
        <p:txBody>
          <a:bodyPr wrap="square" lIns="0" tIns="0" rIns="0" bIns="0" rtlCol="0">
            <a:spAutoFit/>
          </a:bodyPr>
          <a:lstStyle/>
          <a:p>
            <a:pPr marL="0" marR="0" lvl="0" indent="0" algn="ctr" defTabSz="1088473" rtl="0" eaLnBrk="1" fontAlgn="auto" latinLnBrk="0" hangingPunct="1">
              <a:lnSpc>
                <a:spcPct val="100000"/>
              </a:lnSpc>
              <a:spcBef>
                <a:spcPts val="0"/>
              </a:spcBef>
              <a:spcAft>
                <a:spcPts val="1000"/>
              </a:spcAft>
              <a:buClr>
                <a:schemeClr val="accent2"/>
              </a:buClr>
              <a:buSzTx/>
              <a:buFont typeface="Wingdings" panose="05000000000000000000" pitchFamily="2" charset="2"/>
              <a:buNone/>
              <a:tabLst/>
              <a:defRPr/>
            </a:pPr>
            <a:r>
              <a:rPr lang="en-US" sz="1000" b="1" kern="1200" dirty="0">
                <a:solidFill>
                  <a:schemeClr val="tx1"/>
                </a:solidFill>
                <a:effectLst/>
                <a:latin typeface="+mn-lt"/>
                <a:ea typeface="+mn-ea"/>
                <a:cs typeface="+mn-cs"/>
              </a:rPr>
              <a:t>For Investment Professional Use Only. Not For Further Distribution.</a:t>
            </a:r>
          </a:p>
          <a:p>
            <a:pPr marL="0" indent="0" algn="ctr">
              <a:spcAft>
                <a:spcPts val="1000"/>
              </a:spcAft>
              <a:buClr>
                <a:schemeClr val="accent2"/>
              </a:buClr>
              <a:buFont typeface="Wingdings" panose="05000000000000000000" pitchFamily="2" charset="2"/>
              <a:buNone/>
            </a:pPr>
            <a:endParaRPr lang="en-US" sz="2000" dirty="0"/>
          </a:p>
        </p:txBody>
      </p:sp>
    </p:spTree>
    <p:extLst>
      <p:ext uri="{BB962C8B-B14F-4D97-AF65-F5344CB8AC3E}">
        <p14:creationId xmlns:p14="http://schemas.microsoft.com/office/powerpoint/2010/main" val="3855732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Vertical">
    <p:spTree>
      <p:nvGrpSpPr>
        <p:cNvPr id="1" name=""/>
        <p:cNvGrpSpPr/>
        <p:nvPr/>
      </p:nvGrpSpPr>
      <p:grpSpPr>
        <a:xfrm>
          <a:off x="0" y="0"/>
          <a:ext cx="0" cy="0"/>
          <a:chOff x="0" y="0"/>
          <a:chExt cx="0" cy="0"/>
        </a:xfrm>
      </p:grpSpPr>
      <p:sp>
        <p:nvSpPr>
          <p:cNvPr id="3" name="Content Placeholder 2"/>
          <p:cNvSpPr>
            <a:spLocks noGrp="1"/>
          </p:cNvSpPr>
          <p:nvPr>
            <p:ph idx="1"/>
          </p:nvPr>
        </p:nvSpPr>
        <p:spPr>
          <a:xfrm>
            <a:off x="987552" y="1368910"/>
            <a:ext cx="4864192" cy="4544568"/>
          </a:xfrm>
          <a:ln>
            <a:noFill/>
          </a:ln>
        </p:spPr>
        <p:txBody>
          <a:bodyPr>
            <a:noAutofit/>
          </a:bodyPr>
          <a:lstStyle>
            <a:lvl1pPr marL="342900" indent="-342900">
              <a:lnSpc>
                <a:spcPct val="105000"/>
              </a:lnSpc>
              <a:buClr>
                <a:schemeClr val="accent2"/>
              </a:buClr>
              <a:defRPr sz="2000"/>
            </a:lvl1pPr>
            <a:lvl2pPr marL="682625" indent="-285750">
              <a:lnSpc>
                <a:spcPct val="105000"/>
              </a:lnSpc>
              <a:buClr>
                <a:schemeClr val="accent4"/>
              </a:buClr>
              <a:defRPr sz="1800"/>
            </a:lvl2pPr>
            <a:lvl3pPr marL="974725" indent="-228600">
              <a:lnSpc>
                <a:spcPct val="105000"/>
              </a:lnSpc>
              <a:buClr>
                <a:schemeClr val="accent4"/>
              </a:buClr>
              <a:defRPr sz="1400"/>
            </a:lvl3pPr>
            <a:lvl4pPr marL="1257300" indent="-228600">
              <a:lnSpc>
                <a:spcPct val="105000"/>
              </a:lnSpc>
              <a:buClr>
                <a:schemeClr val="accent4"/>
              </a:buClr>
              <a:defRPr sz="1400"/>
            </a:lvl4pPr>
            <a:lvl5pPr marL="1257300" indent="0">
              <a:lnSpc>
                <a:spcPct val="105000"/>
              </a:lnSpc>
              <a:buClr>
                <a:schemeClr val="accent4"/>
              </a:buCl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p:cNvSpPr>
            <a:spLocks noGrp="1"/>
          </p:cNvSpPr>
          <p:nvPr>
            <p:ph sz="quarter" idx="14"/>
          </p:nvPr>
        </p:nvSpPr>
        <p:spPr>
          <a:xfrm>
            <a:off x="6340257" y="1368911"/>
            <a:ext cx="4868635" cy="4542529"/>
          </a:xfrm>
          <a:ln>
            <a:noFill/>
          </a:ln>
        </p:spPr>
        <p:txBody>
          <a:bodyPr>
            <a:noAutofit/>
          </a:bodyPr>
          <a:lstStyle>
            <a:lvl1pPr>
              <a:buClr>
                <a:schemeClr val="accent2"/>
              </a:buClr>
              <a:defRPr sz="2000"/>
            </a:lvl1pPr>
            <a:lvl2pPr marL="682625" indent="-285750">
              <a:defRPr sz="1800"/>
            </a:lvl2pPr>
            <a:lvl3pPr marL="974725" indent="-228600">
              <a:defRPr sz="1400"/>
            </a:lvl3pPr>
            <a:lvl4pPr marL="1257300" indent="-228600">
              <a:defRPr sz="1400"/>
            </a:lvl4pPr>
            <a:lvl5pPr marL="1257300" indent="0">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4"/>
          <p:cNvSpPr>
            <a:spLocks noGrp="1"/>
          </p:cNvSpPr>
          <p:nvPr>
            <p:ph type="body" sz="quarter" idx="15"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itle 1"/>
          <p:cNvSpPr>
            <a:spLocks noGrp="1"/>
          </p:cNvSpPr>
          <p:nvPr>
            <p:ph type="title" hasCustomPrompt="1"/>
          </p:nvPr>
        </p:nvSpPr>
        <p:spPr bwMode="auto">
          <a:xfrm>
            <a:off x="987552" y="289013"/>
            <a:ext cx="10204223" cy="740664"/>
          </a:xfrm>
        </p:spPr>
        <p:txBody>
          <a:bodyPr>
            <a:noAutofit/>
          </a:bodyPr>
          <a:lstStyle>
            <a:lvl1pPr>
              <a:defRPr sz="2600">
                <a:solidFill>
                  <a:schemeClr val="accent1"/>
                </a:solidFill>
              </a:defRPr>
            </a:lvl1pPr>
          </a:lstStyle>
          <a:p>
            <a:r>
              <a:rPr lang="en-US" dirty="0"/>
              <a:t>Click to add title</a:t>
            </a:r>
          </a:p>
        </p:txBody>
      </p:sp>
      <p:sp>
        <p:nvSpPr>
          <p:cNvPr id="8" name="Slide Number">
            <a:extLst>
              <a:ext uri="{FF2B5EF4-FFF2-40B4-BE49-F238E27FC236}">
                <a16:creationId xmlns:a16="http://schemas.microsoft.com/office/drawing/2014/main" id="{087F8FE2-0A1F-4BC9-B6EC-72CE5EC01DEF}"/>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897357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guide id="2" pos="3696" userDrawn="1">
          <p15:clr>
            <a:srgbClr val="A4A3A4"/>
          </p15:clr>
        </p15:guide>
        <p15:guide id="3" pos="3984" userDrawn="1">
          <p15:clr>
            <a:srgbClr val="A4A3A4"/>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Vertical w/Sub">
    <p:spTree>
      <p:nvGrpSpPr>
        <p:cNvPr id="1" name=""/>
        <p:cNvGrpSpPr/>
        <p:nvPr/>
      </p:nvGrpSpPr>
      <p:grpSpPr>
        <a:xfrm>
          <a:off x="0" y="0"/>
          <a:ext cx="0" cy="0"/>
          <a:chOff x="0" y="0"/>
          <a:chExt cx="0" cy="0"/>
        </a:xfrm>
      </p:grpSpPr>
      <p:sp>
        <p:nvSpPr>
          <p:cNvPr id="3" name="Content Placeholder 2"/>
          <p:cNvSpPr>
            <a:spLocks noGrp="1"/>
          </p:cNvSpPr>
          <p:nvPr>
            <p:ph idx="1"/>
          </p:nvPr>
        </p:nvSpPr>
        <p:spPr>
          <a:xfrm>
            <a:off x="987552" y="1984248"/>
            <a:ext cx="4864192" cy="3931920"/>
          </a:xfrm>
          <a:ln>
            <a:noFill/>
          </a:ln>
        </p:spPr>
        <p:txBody>
          <a:bodyPr>
            <a:noAutofit/>
          </a:bodyPr>
          <a:lstStyle>
            <a:lvl1pPr marL="342900" indent="-342900">
              <a:lnSpc>
                <a:spcPct val="105000"/>
              </a:lnSpc>
              <a:buClr>
                <a:schemeClr val="accent2"/>
              </a:buClr>
              <a:defRPr sz="2000"/>
            </a:lvl1pPr>
            <a:lvl2pPr marL="682625" indent="-285750">
              <a:lnSpc>
                <a:spcPct val="105000"/>
              </a:lnSpc>
              <a:buClr>
                <a:schemeClr val="accent4"/>
              </a:buClr>
              <a:defRPr sz="1800"/>
            </a:lvl2pPr>
            <a:lvl3pPr marL="974725" indent="-228600">
              <a:lnSpc>
                <a:spcPct val="105000"/>
              </a:lnSpc>
              <a:buClr>
                <a:schemeClr val="accent4"/>
              </a:buClr>
              <a:defRPr sz="1400"/>
            </a:lvl3pPr>
            <a:lvl4pPr marL="1257300" indent="-228600">
              <a:lnSpc>
                <a:spcPct val="105000"/>
              </a:lnSpc>
              <a:buClr>
                <a:schemeClr val="accent4"/>
              </a:buClr>
              <a:defRPr sz="1400"/>
            </a:lvl4pPr>
            <a:lvl5pPr marL="1257300" indent="0">
              <a:lnSpc>
                <a:spcPct val="105000"/>
              </a:lnSpc>
              <a:buClr>
                <a:schemeClr val="accent4"/>
              </a:buCl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p:cNvSpPr>
            <a:spLocks noGrp="1"/>
          </p:cNvSpPr>
          <p:nvPr>
            <p:ph sz="quarter" idx="14"/>
          </p:nvPr>
        </p:nvSpPr>
        <p:spPr>
          <a:xfrm>
            <a:off x="6340257" y="1984248"/>
            <a:ext cx="4868635" cy="3931920"/>
          </a:xfrm>
          <a:ln>
            <a:noFill/>
          </a:ln>
        </p:spPr>
        <p:txBody>
          <a:bodyPr>
            <a:noAutofit/>
          </a:bodyPr>
          <a:lstStyle>
            <a:lvl1pPr>
              <a:buClr>
                <a:schemeClr val="accent2"/>
              </a:buClr>
              <a:defRPr sz="2000"/>
            </a:lvl1pPr>
            <a:lvl2pPr marL="682625" indent="-285750">
              <a:defRPr sz="1800"/>
            </a:lvl2pPr>
            <a:lvl3pPr marL="974725" indent="-228600">
              <a:defRPr sz="1400"/>
            </a:lvl3pPr>
            <a:lvl4pPr marL="1257300" indent="-228600">
              <a:defRPr sz="1400"/>
            </a:lvl4pPr>
            <a:lvl5pPr marL="1257300" indent="0">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4"/>
          <p:cNvSpPr>
            <a:spLocks noGrp="1"/>
          </p:cNvSpPr>
          <p:nvPr>
            <p:ph type="body" sz="quarter" idx="15"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itle 1"/>
          <p:cNvSpPr>
            <a:spLocks noGrp="1"/>
          </p:cNvSpPr>
          <p:nvPr>
            <p:ph type="title" hasCustomPrompt="1"/>
          </p:nvPr>
        </p:nvSpPr>
        <p:spPr bwMode="auto">
          <a:xfrm>
            <a:off x="987552" y="289013"/>
            <a:ext cx="10204223" cy="740664"/>
          </a:xfrm>
        </p:spPr>
        <p:txBody>
          <a:bodyPr>
            <a:noAutofit/>
          </a:bodyPr>
          <a:lstStyle>
            <a:lvl1pPr>
              <a:defRPr sz="2600">
                <a:solidFill>
                  <a:schemeClr val="accent1"/>
                </a:solidFill>
              </a:defRPr>
            </a:lvl1pPr>
          </a:lstStyle>
          <a:p>
            <a:r>
              <a:rPr lang="en-US" dirty="0"/>
              <a:t>Click to add title</a:t>
            </a:r>
          </a:p>
        </p:txBody>
      </p:sp>
      <p:sp>
        <p:nvSpPr>
          <p:cNvPr id="4" name="Text Placeholder 3">
            <a:extLst>
              <a:ext uri="{FF2B5EF4-FFF2-40B4-BE49-F238E27FC236}">
                <a16:creationId xmlns:a16="http://schemas.microsoft.com/office/drawing/2014/main" id="{326DEA31-FE56-47BB-83C2-CA322F956C07}"/>
              </a:ext>
            </a:extLst>
          </p:cNvPr>
          <p:cNvSpPr>
            <a:spLocks noGrp="1"/>
          </p:cNvSpPr>
          <p:nvPr>
            <p:ph type="body" sz="quarter" idx="16" hasCustomPrompt="1"/>
          </p:nvPr>
        </p:nvSpPr>
        <p:spPr>
          <a:xfrm>
            <a:off x="987425" y="1368425"/>
            <a:ext cx="4876800" cy="457200"/>
          </a:xfrm>
        </p:spPr>
        <p:txBody>
          <a:bodyPr/>
          <a:lstStyle>
            <a:lvl1pPr marL="0" indent="0">
              <a:spcBef>
                <a:spcPts val="0"/>
              </a:spcBef>
              <a:buNone/>
              <a:defRPr sz="1600" cap="all" baseline="0">
                <a:solidFill>
                  <a:schemeClr val="tx2"/>
                </a:solidFill>
                <a:latin typeface="+mj-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10" name="Text Placeholder 3">
            <a:extLst>
              <a:ext uri="{FF2B5EF4-FFF2-40B4-BE49-F238E27FC236}">
                <a16:creationId xmlns:a16="http://schemas.microsoft.com/office/drawing/2014/main" id="{15321B46-FC75-4BFD-8F12-C22C90293D9E}"/>
              </a:ext>
            </a:extLst>
          </p:cNvPr>
          <p:cNvSpPr>
            <a:spLocks noGrp="1"/>
          </p:cNvSpPr>
          <p:nvPr>
            <p:ph type="body" sz="quarter" idx="17" hasCustomPrompt="1"/>
          </p:nvPr>
        </p:nvSpPr>
        <p:spPr>
          <a:xfrm>
            <a:off x="6336601" y="1368425"/>
            <a:ext cx="4868635" cy="457200"/>
          </a:xfrm>
        </p:spPr>
        <p:txBody>
          <a:bodyPr/>
          <a:lstStyle>
            <a:lvl1pPr marL="0" indent="0">
              <a:spcBef>
                <a:spcPts val="0"/>
              </a:spcBef>
              <a:buNone/>
              <a:defRPr sz="1600" cap="all" baseline="0">
                <a:solidFill>
                  <a:schemeClr val="tx2"/>
                </a:solidFill>
                <a:latin typeface="+mj-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14" name="Slide Number">
            <a:extLst>
              <a:ext uri="{FF2B5EF4-FFF2-40B4-BE49-F238E27FC236}">
                <a16:creationId xmlns:a16="http://schemas.microsoft.com/office/drawing/2014/main" id="{368D67E5-CB4C-4D63-8DF1-B63948304BA3}"/>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112993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224" userDrawn="1">
          <p15:clr>
            <a:srgbClr val="A4A3A4"/>
          </p15:clr>
        </p15:guide>
        <p15:guide id="2" pos="3696" userDrawn="1">
          <p15:clr>
            <a:srgbClr val="A4A3A4"/>
          </p15:clr>
        </p15:guide>
        <p15:guide id="3" pos="3984" userDrawn="1">
          <p15:clr>
            <a:srgbClr val="A4A3A4"/>
          </p15:clr>
        </p15:guide>
        <p15:guide id="4" orient="horz" pos="816" userDrawn="1">
          <p15:clr>
            <a:srgbClr val="A4A3A4"/>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Hori">
    <p:spTree>
      <p:nvGrpSpPr>
        <p:cNvPr id="1" name=""/>
        <p:cNvGrpSpPr/>
        <p:nvPr/>
      </p:nvGrpSpPr>
      <p:grpSpPr>
        <a:xfrm>
          <a:off x="0" y="0"/>
          <a:ext cx="0" cy="0"/>
          <a:chOff x="0" y="0"/>
          <a:chExt cx="0" cy="0"/>
        </a:xfrm>
      </p:grpSpPr>
      <p:sp>
        <p:nvSpPr>
          <p:cNvPr id="3" name="Content Placeholder 2"/>
          <p:cNvSpPr>
            <a:spLocks noGrp="1"/>
          </p:cNvSpPr>
          <p:nvPr>
            <p:ph idx="1"/>
          </p:nvPr>
        </p:nvSpPr>
        <p:spPr>
          <a:xfrm>
            <a:off x="987552" y="1371600"/>
            <a:ext cx="10213848" cy="2133600"/>
          </a:xfrm>
          <a:ln>
            <a:noFill/>
          </a:ln>
        </p:spPr>
        <p:txBody>
          <a:bodyPr>
            <a:noAutofit/>
          </a:bodyPr>
          <a:lstStyle>
            <a:lvl1pPr marL="342900" indent="-342900">
              <a:lnSpc>
                <a:spcPct val="105000"/>
              </a:lnSpc>
              <a:buClr>
                <a:schemeClr val="accent2"/>
              </a:buClr>
              <a:defRPr/>
            </a:lvl1pPr>
            <a:lvl2pPr>
              <a:lnSpc>
                <a:spcPct val="105000"/>
              </a:lnSpc>
              <a:buClr>
                <a:schemeClr val="accent4"/>
              </a:buClr>
              <a:defRPr/>
            </a:lvl2pPr>
            <a:lvl3pPr>
              <a:lnSpc>
                <a:spcPct val="105000"/>
              </a:lnSpc>
              <a:buClr>
                <a:schemeClr val="accent4"/>
              </a:buClr>
              <a:defRPr/>
            </a:lvl3pPr>
            <a:lvl4pPr>
              <a:lnSpc>
                <a:spcPct val="105000"/>
              </a:lnSpc>
              <a:buClr>
                <a:schemeClr val="accent4"/>
              </a:buClr>
              <a:defRPr/>
            </a:lvl4pPr>
            <a:lvl5pPr>
              <a:lnSpc>
                <a:spcPct val="105000"/>
              </a:lnSpc>
              <a:buClr>
                <a:schemeClr val="accent4"/>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987552" y="3782502"/>
            <a:ext cx="10213848" cy="2130937"/>
          </a:xfrm>
          <a:ln>
            <a:noFill/>
          </a:ln>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ext Placeholder 4"/>
          <p:cNvSpPr>
            <a:spLocks noGrp="1"/>
          </p:cNvSpPr>
          <p:nvPr>
            <p:ph type="body" sz="quarter" idx="15"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itle 1"/>
          <p:cNvSpPr>
            <a:spLocks noGrp="1"/>
          </p:cNvSpPr>
          <p:nvPr>
            <p:ph type="title" hasCustomPrompt="1"/>
          </p:nvPr>
        </p:nvSpPr>
        <p:spPr bwMode="auto">
          <a:xfrm>
            <a:off x="987552" y="289013"/>
            <a:ext cx="10213848" cy="740664"/>
          </a:xfrm>
        </p:spPr>
        <p:txBody>
          <a:bodyPr>
            <a:noAutofit/>
          </a:bodyPr>
          <a:lstStyle>
            <a:lvl1pPr>
              <a:defRPr sz="2600">
                <a:solidFill>
                  <a:schemeClr val="accent1"/>
                </a:solidFill>
              </a:defRPr>
            </a:lvl1pPr>
          </a:lstStyle>
          <a:p>
            <a:r>
              <a:rPr lang="en-US" dirty="0"/>
              <a:t>Click to add title</a:t>
            </a:r>
          </a:p>
        </p:txBody>
      </p:sp>
      <p:sp>
        <p:nvSpPr>
          <p:cNvPr id="8" name="Slide Number">
            <a:extLst>
              <a:ext uri="{FF2B5EF4-FFF2-40B4-BE49-F238E27FC236}">
                <a16:creationId xmlns:a16="http://schemas.microsoft.com/office/drawing/2014/main" id="{3A522234-2758-46E6-A4CB-6CBF34C086B6}"/>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2033685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76" userDrawn="1">
          <p15:clr>
            <a:srgbClr val="A4A3A4"/>
          </p15:clr>
        </p15:guide>
        <p15:guide id="2" orient="horz" pos="816" userDrawn="1">
          <p15:clr>
            <a:srgbClr val="A4A3A4"/>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Hori w/Sub">
    <p:spTree>
      <p:nvGrpSpPr>
        <p:cNvPr id="1" name=""/>
        <p:cNvGrpSpPr/>
        <p:nvPr/>
      </p:nvGrpSpPr>
      <p:grpSpPr>
        <a:xfrm>
          <a:off x="0" y="0"/>
          <a:ext cx="0" cy="0"/>
          <a:chOff x="0" y="0"/>
          <a:chExt cx="0" cy="0"/>
        </a:xfrm>
      </p:grpSpPr>
      <p:sp>
        <p:nvSpPr>
          <p:cNvPr id="3" name="Content Placeholder 2"/>
          <p:cNvSpPr>
            <a:spLocks noGrp="1"/>
          </p:cNvSpPr>
          <p:nvPr>
            <p:ph idx="1"/>
          </p:nvPr>
        </p:nvSpPr>
        <p:spPr>
          <a:xfrm>
            <a:off x="987552" y="1773914"/>
            <a:ext cx="10213848" cy="1830346"/>
          </a:xfrm>
          <a:ln>
            <a:noFill/>
          </a:ln>
        </p:spPr>
        <p:txBody>
          <a:bodyPr>
            <a:noAutofit/>
          </a:bodyPr>
          <a:lstStyle>
            <a:lvl1pPr marL="342900" indent="-342900">
              <a:lnSpc>
                <a:spcPct val="105000"/>
              </a:lnSpc>
              <a:buClr>
                <a:schemeClr val="accent2"/>
              </a:buClr>
              <a:defRPr/>
            </a:lvl1pPr>
            <a:lvl2pPr>
              <a:lnSpc>
                <a:spcPct val="105000"/>
              </a:lnSpc>
              <a:buClr>
                <a:schemeClr val="accent4"/>
              </a:buClr>
              <a:defRPr/>
            </a:lvl2pPr>
            <a:lvl3pPr>
              <a:lnSpc>
                <a:spcPct val="105000"/>
              </a:lnSpc>
              <a:buClr>
                <a:schemeClr val="accent4"/>
              </a:buClr>
              <a:defRPr/>
            </a:lvl3pPr>
            <a:lvl4pPr>
              <a:lnSpc>
                <a:spcPct val="105000"/>
              </a:lnSpc>
              <a:buClr>
                <a:schemeClr val="accent4"/>
              </a:buClr>
              <a:defRPr/>
            </a:lvl4pPr>
            <a:lvl5pPr>
              <a:lnSpc>
                <a:spcPct val="105000"/>
              </a:lnSpc>
              <a:buClr>
                <a:schemeClr val="accent4"/>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p:cNvSpPr>
            <a:spLocks noGrp="1"/>
          </p:cNvSpPr>
          <p:nvPr>
            <p:ph sz="quarter" idx="14"/>
          </p:nvPr>
        </p:nvSpPr>
        <p:spPr>
          <a:xfrm>
            <a:off x="987552" y="4162891"/>
            <a:ext cx="10213848" cy="1729528"/>
          </a:xfrm>
          <a:ln>
            <a:noFill/>
          </a:ln>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4" name="Text Placeholder 4"/>
          <p:cNvSpPr>
            <a:spLocks noGrp="1"/>
          </p:cNvSpPr>
          <p:nvPr>
            <p:ph type="body" sz="quarter" idx="15"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itle 1"/>
          <p:cNvSpPr>
            <a:spLocks noGrp="1"/>
          </p:cNvSpPr>
          <p:nvPr>
            <p:ph type="title" hasCustomPrompt="1"/>
          </p:nvPr>
        </p:nvSpPr>
        <p:spPr bwMode="auto">
          <a:xfrm>
            <a:off x="987552" y="289013"/>
            <a:ext cx="10213848" cy="740664"/>
          </a:xfrm>
        </p:spPr>
        <p:txBody>
          <a:bodyPr>
            <a:noAutofit/>
          </a:bodyPr>
          <a:lstStyle>
            <a:lvl1pPr>
              <a:defRPr sz="2600">
                <a:solidFill>
                  <a:schemeClr val="accent1"/>
                </a:solidFill>
              </a:defRPr>
            </a:lvl1pPr>
          </a:lstStyle>
          <a:p>
            <a:r>
              <a:rPr lang="en-US" dirty="0"/>
              <a:t>Click to add title</a:t>
            </a:r>
          </a:p>
        </p:txBody>
      </p:sp>
      <p:sp>
        <p:nvSpPr>
          <p:cNvPr id="9" name="Text Placeholder 4">
            <a:extLst>
              <a:ext uri="{FF2B5EF4-FFF2-40B4-BE49-F238E27FC236}">
                <a16:creationId xmlns:a16="http://schemas.microsoft.com/office/drawing/2014/main" id="{8CD0BCAA-04D6-4C45-9B36-B18CA9A00B97}"/>
              </a:ext>
            </a:extLst>
          </p:cNvPr>
          <p:cNvSpPr>
            <a:spLocks noGrp="1"/>
          </p:cNvSpPr>
          <p:nvPr>
            <p:ph type="body" sz="quarter" idx="16" hasCustomPrompt="1"/>
          </p:nvPr>
        </p:nvSpPr>
        <p:spPr>
          <a:xfrm>
            <a:off x="987552" y="1371600"/>
            <a:ext cx="10213848" cy="252000"/>
          </a:xfrm>
        </p:spPr>
        <p:txBody>
          <a:bodyPr/>
          <a:lstStyle>
            <a:lvl1pPr marL="0" indent="0">
              <a:buNone/>
              <a:defRPr sz="1600" cap="all" baseline="0">
                <a:solidFill>
                  <a:schemeClr val="tx2"/>
                </a:solidFill>
                <a:latin typeface="+mj-lt"/>
              </a:defRPr>
            </a:lvl1pPr>
          </a:lstStyle>
          <a:p>
            <a:r>
              <a:rPr lang="en-GB" dirty="0"/>
              <a:t>subhead</a:t>
            </a:r>
          </a:p>
        </p:txBody>
      </p:sp>
      <p:sp>
        <p:nvSpPr>
          <p:cNvPr id="10" name="Text Placeholder 5">
            <a:extLst>
              <a:ext uri="{FF2B5EF4-FFF2-40B4-BE49-F238E27FC236}">
                <a16:creationId xmlns:a16="http://schemas.microsoft.com/office/drawing/2014/main" id="{477FCCFF-4B45-4E65-8C04-CF88296CF2A2}"/>
              </a:ext>
            </a:extLst>
          </p:cNvPr>
          <p:cNvSpPr>
            <a:spLocks noGrp="1"/>
          </p:cNvSpPr>
          <p:nvPr>
            <p:ph type="body" sz="quarter" idx="18" hasCustomPrompt="1"/>
          </p:nvPr>
        </p:nvSpPr>
        <p:spPr>
          <a:xfrm>
            <a:off x="987552" y="3749040"/>
            <a:ext cx="10213848" cy="252000"/>
          </a:xfrm>
        </p:spPr>
        <p:txBody>
          <a:bodyPr/>
          <a:lstStyle>
            <a:lvl1pPr marL="0" indent="0">
              <a:buNone/>
              <a:defRPr sz="1600" cap="all" baseline="0">
                <a:solidFill>
                  <a:schemeClr val="tx2"/>
                </a:solidFill>
                <a:latin typeface="+mj-lt"/>
              </a:defRPr>
            </a:lvl1pPr>
          </a:lstStyle>
          <a:p>
            <a:r>
              <a:rPr lang="en-GB" dirty="0"/>
              <a:t>Subhead</a:t>
            </a:r>
          </a:p>
        </p:txBody>
      </p:sp>
      <p:sp>
        <p:nvSpPr>
          <p:cNvPr id="14" name="Slide Number">
            <a:extLst>
              <a:ext uri="{FF2B5EF4-FFF2-40B4-BE49-F238E27FC236}">
                <a16:creationId xmlns:a16="http://schemas.microsoft.com/office/drawing/2014/main" id="{D94A9E07-AF06-4504-AD5C-BF202FDF9335}"/>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2946617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616" userDrawn="1">
          <p15:clr>
            <a:srgbClr val="A4A3A4"/>
          </p15:clr>
        </p15:guide>
        <p15:guide id="4" orient="horz" pos="816" userDrawn="1">
          <p15:clr>
            <a:srgbClr val="A4A3A4"/>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 Vertical">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987552" y="289013"/>
            <a:ext cx="10213848" cy="740664"/>
          </a:xfrm>
        </p:spPr>
        <p:txBody>
          <a:bodyPr>
            <a:noAutofit/>
          </a:bodyPr>
          <a:lstStyle>
            <a:lvl1pPr>
              <a:defRPr sz="2600" baseline="0">
                <a:solidFill>
                  <a:schemeClr val="accent1"/>
                </a:solidFill>
              </a:defRPr>
            </a:lvl1pPr>
          </a:lstStyle>
          <a:p>
            <a:r>
              <a:rPr lang="en-US" dirty="0"/>
              <a:t>Click to add title</a:t>
            </a:r>
          </a:p>
        </p:txBody>
      </p:sp>
      <p:sp>
        <p:nvSpPr>
          <p:cNvPr id="9" name="Content Placeholder 2">
            <a:extLst>
              <a:ext uri="{FF2B5EF4-FFF2-40B4-BE49-F238E27FC236}">
                <a16:creationId xmlns:a16="http://schemas.microsoft.com/office/drawing/2014/main" id="{355A3EF1-8EBC-439A-B3AA-29B3876E877D}"/>
              </a:ext>
            </a:extLst>
          </p:cNvPr>
          <p:cNvSpPr>
            <a:spLocks noGrp="1"/>
          </p:cNvSpPr>
          <p:nvPr>
            <p:ph idx="20"/>
          </p:nvPr>
        </p:nvSpPr>
        <p:spPr>
          <a:xfrm>
            <a:off x="987552" y="1371600"/>
            <a:ext cx="3108960" cy="457200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EBC76D06-D1AA-4A2C-8AE6-413D85BDD2E5}"/>
              </a:ext>
            </a:extLst>
          </p:cNvPr>
          <p:cNvSpPr>
            <a:spLocks noGrp="1"/>
          </p:cNvSpPr>
          <p:nvPr>
            <p:ph idx="18"/>
          </p:nvPr>
        </p:nvSpPr>
        <p:spPr>
          <a:xfrm>
            <a:off x="4539996" y="1371600"/>
            <a:ext cx="3108960" cy="457200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2">
            <a:extLst>
              <a:ext uri="{FF2B5EF4-FFF2-40B4-BE49-F238E27FC236}">
                <a16:creationId xmlns:a16="http://schemas.microsoft.com/office/drawing/2014/main" id="{3E248497-1303-4EF1-8A17-F0BE0AD59BC2}"/>
              </a:ext>
            </a:extLst>
          </p:cNvPr>
          <p:cNvSpPr>
            <a:spLocks noGrp="1"/>
          </p:cNvSpPr>
          <p:nvPr>
            <p:ph idx="21"/>
          </p:nvPr>
        </p:nvSpPr>
        <p:spPr>
          <a:xfrm>
            <a:off x="8092440" y="1371600"/>
            <a:ext cx="3108960" cy="457200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7">
            <a:extLst>
              <a:ext uri="{FF2B5EF4-FFF2-40B4-BE49-F238E27FC236}">
                <a16:creationId xmlns:a16="http://schemas.microsoft.com/office/drawing/2014/main" id="{9C0F0224-9F8C-4908-B05E-8754ED3E14A0}"/>
              </a:ext>
            </a:extLst>
          </p:cNvPr>
          <p:cNvSpPr>
            <a:spLocks noGrp="1"/>
          </p:cNvSpPr>
          <p:nvPr>
            <p:ph type="body" sz="quarter" idx="22" hasCustomPrompt="1"/>
          </p:nvPr>
        </p:nvSpPr>
        <p:spPr>
          <a:xfrm>
            <a:off x="987552" y="6053328"/>
            <a:ext cx="10213848" cy="457200"/>
          </a:xfrm>
        </p:spPr>
        <p:txBody>
          <a:bodyPr anchor="b">
            <a:noAutofit/>
          </a:bodyPr>
          <a:lstStyle>
            <a:lvl1pPr marL="0" indent="0">
              <a:lnSpc>
                <a:spcPct val="100000"/>
              </a:lnSpc>
              <a:spcBef>
                <a:spcPts val="0"/>
              </a:spcBef>
              <a:buNone/>
              <a:defRPr lang="en-GB" sz="800" kern="1200" baseline="0" dirty="0" smtClean="0">
                <a:solidFill>
                  <a:schemeClr val="tx1"/>
                </a:solidFill>
                <a:latin typeface="Arial" panose="020B0604020202020204" pitchFamily="34" charset="0"/>
                <a:ea typeface="+mn-ea"/>
                <a:cs typeface="+mn-cs"/>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marL="0" lvl="0" indent="0" algn="l" defTabSz="914400" rtl="0" eaLnBrk="1" latinLnBrk="0" hangingPunct="1">
              <a:lnSpc>
                <a:spcPct val="100000"/>
              </a:lnSpc>
              <a:spcBef>
                <a:spcPts val="0"/>
              </a:spcBef>
              <a:buClr>
                <a:schemeClr val="accent2"/>
              </a:buClr>
              <a:buFont typeface="Wingdings" panose="05000000000000000000" pitchFamily="2" charset="2"/>
              <a:buNone/>
            </a:pPr>
            <a:r>
              <a:rPr lang="en-GB" dirty="0"/>
              <a:t>Footnotes</a:t>
            </a:r>
          </a:p>
        </p:txBody>
      </p:sp>
      <p:sp>
        <p:nvSpPr>
          <p:cNvPr id="16" name="Text Placeholder 4">
            <a:extLst>
              <a:ext uri="{FF2B5EF4-FFF2-40B4-BE49-F238E27FC236}">
                <a16:creationId xmlns:a16="http://schemas.microsoft.com/office/drawing/2014/main" id="{593C52CE-B380-4CE4-8B7E-02A14A4E4A57}"/>
              </a:ext>
            </a:extLst>
          </p:cNvPr>
          <p:cNvSpPr>
            <a:spLocks noGrp="1"/>
          </p:cNvSpPr>
          <p:nvPr>
            <p:ph type="body" sz="quarter" idx="23" hasCustomPrompt="1"/>
          </p:nvPr>
        </p:nvSpPr>
        <p:spPr>
          <a:xfrm>
            <a:off x="987552" y="1051560"/>
            <a:ext cx="4169664" cy="228600"/>
          </a:xfrm>
        </p:spPr>
        <p:txBody>
          <a:bodyPr anchor="b">
            <a:noAutofit/>
          </a:bodyPr>
          <a:lstStyle>
            <a:lvl1pPr marL="0" indent="0">
              <a:buNone/>
              <a:defRPr sz="900" baseline="0">
                <a:solidFill>
                  <a:schemeClr val="tx2"/>
                </a:solidFill>
                <a:latin typeface="Arial" panose="020B0604020202020204" pitchFamily="34" charset="0"/>
              </a:defRPr>
            </a:lvl1pPr>
          </a:lstStyle>
          <a:p>
            <a:pPr lvl="0"/>
            <a:r>
              <a:rPr lang="en-US" dirty="0"/>
              <a:t>As of date</a:t>
            </a:r>
          </a:p>
        </p:txBody>
      </p:sp>
      <p:sp>
        <p:nvSpPr>
          <p:cNvPr id="12" name="Slide Number">
            <a:extLst>
              <a:ext uri="{FF2B5EF4-FFF2-40B4-BE49-F238E27FC236}">
                <a16:creationId xmlns:a16="http://schemas.microsoft.com/office/drawing/2014/main" id="{6B7D4AF1-D20F-471E-BD48-B41CFE582F54}"/>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4102044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592" userDrawn="1">
          <p15:clr>
            <a:srgbClr val="A4A3A4"/>
          </p15:clr>
        </p15:guide>
        <p15:guide id="2" pos="2856" userDrawn="1">
          <p15:clr>
            <a:srgbClr val="A4A3A4"/>
          </p15:clr>
        </p15:guide>
        <p15:guide id="3" pos="4824" userDrawn="1">
          <p15:clr>
            <a:srgbClr val="A4A3A4"/>
          </p15:clr>
        </p15:guide>
        <p15:guide id="4" pos="5088" userDrawn="1">
          <p15:clr>
            <a:srgbClr val="A4A3A4"/>
          </p15:clr>
        </p15:guide>
        <p15:guide id="5" orient="horz" pos="816" userDrawn="1">
          <p15:clr>
            <a:srgbClr val="A4A3A4"/>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 Content Vertical w/Sub">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987552" y="289013"/>
            <a:ext cx="10213848" cy="740664"/>
          </a:xfrm>
        </p:spPr>
        <p:txBody>
          <a:bodyPr>
            <a:noAutofit/>
          </a:bodyPr>
          <a:lstStyle>
            <a:lvl1pPr>
              <a:defRPr sz="2600" baseline="0">
                <a:solidFill>
                  <a:schemeClr val="accent1"/>
                </a:solidFill>
              </a:defRPr>
            </a:lvl1pPr>
          </a:lstStyle>
          <a:p>
            <a:r>
              <a:rPr lang="en-US" dirty="0"/>
              <a:t>Click to add title</a:t>
            </a:r>
          </a:p>
        </p:txBody>
      </p:sp>
      <p:sp>
        <p:nvSpPr>
          <p:cNvPr id="9" name="Content Placeholder 2">
            <a:extLst>
              <a:ext uri="{FF2B5EF4-FFF2-40B4-BE49-F238E27FC236}">
                <a16:creationId xmlns:a16="http://schemas.microsoft.com/office/drawing/2014/main" id="{355A3EF1-8EBC-439A-B3AA-29B3876E877D}"/>
              </a:ext>
            </a:extLst>
          </p:cNvPr>
          <p:cNvSpPr>
            <a:spLocks noGrp="1"/>
          </p:cNvSpPr>
          <p:nvPr>
            <p:ph idx="20"/>
          </p:nvPr>
        </p:nvSpPr>
        <p:spPr>
          <a:xfrm>
            <a:off x="987552" y="1984248"/>
            <a:ext cx="3108960" cy="393192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EBC76D06-D1AA-4A2C-8AE6-413D85BDD2E5}"/>
              </a:ext>
            </a:extLst>
          </p:cNvPr>
          <p:cNvSpPr>
            <a:spLocks noGrp="1"/>
          </p:cNvSpPr>
          <p:nvPr>
            <p:ph idx="18"/>
          </p:nvPr>
        </p:nvSpPr>
        <p:spPr>
          <a:xfrm>
            <a:off x="4539996" y="1984248"/>
            <a:ext cx="3108960" cy="393192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2">
            <a:extLst>
              <a:ext uri="{FF2B5EF4-FFF2-40B4-BE49-F238E27FC236}">
                <a16:creationId xmlns:a16="http://schemas.microsoft.com/office/drawing/2014/main" id="{3E248497-1303-4EF1-8A17-F0BE0AD59BC2}"/>
              </a:ext>
            </a:extLst>
          </p:cNvPr>
          <p:cNvSpPr>
            <a:spLocks noGrp="1"/>
          </p:cNvSpPr>
          <p:nvPr>
            <p:ph idx="21"/>
          </p:nvPr>
        </p:nvSpPr>
        <p:spPr>
          <a:xfrm>
            <a:off x="8092440" y="1984248"/>
            <a:ext cx="3108960" cy="393192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9">
            <a:extLst>
              <a:ext uri="{FF2B5EF4-FFF2-40B4-BE49-F238E27FC236}">
                <a16:creationId xmlns:a16="http://schemas.microsoft.com/office/drawing/2014/main" id="{0DB89D01-F2DC-4D92-B7AD-9F6D438E0B56}"/>
              </a:ext>
            </a:extLst>
          </p:cNvPr>
          <p:cNvSpPr>
            <a:spLocks noGrp="1"/>
          </p:cNvSpPr>
          <p:nvPr>
            <p:ph type="body" sz="quarter" idx="15" hasCustomPrompt="1"/>
          </p:nvPr>
        </p:nvSpPr>
        <p:spPr>
          <a:xfrm>
            <a:off x="987552" y="1373980"/>
            <a:ext cx="3108960" cy="411480"/>
          </a:xfrm>
        </p:spPr>
        <p:txBody>
          <a:bodyPr/>
          <a:lstStyle>
            <a:lvl1pPr marL="0" indent="0">
              <a:buNone/>
              <a:defRPr sz="1600" cap="all" spc="0" baseline="0">
                <a:solidFill>
                  <a:schemeClr val="tx2"/>
                </a:solidFill>
                <a:latin typeface="Arial Black" panose="020B0A04020102020204" pitchFamily="34" charset="0"/>
              </a:defRPr>
            </a:lvl1pPr>
            <a:lvl2pPr marL="457200" indent="0">
              <a:buNone/>
              <a:defRPr/>
            </a:lvl2pPr>
          </a:lstStyle>
          <a:p>
            <a:pPr lvl="0"/>
            <a:r>
              <a:rPr lang="en-US" dirty="0"/>
              <a:t>SUBHEAD</a:t>
            </a:r>
          </a:p>
        </p:txBody>
      </p:sp>
      <p:sp>
        <p:nvSpPr>
          <p:cNvPr id="14" name="Text Placeholder 9">
            <a:extLst>
              <a:ext uri="{FF2B5EF4-FFF2-40B4-BE49-F238E27FC236}">
                <a16:creationId xmlns:a16="http://schemas.microsoft.com/office/drawing/2014/main" id="{71B429D7-C775-4173-B500-DBBA005BA8E5}"/>
              </a:ext>
            </a:extLst>
          </p:cNvPr>
          <p:cNvSpPr>
            <a:spLocks noGrp="1"/>
          </p:cNvSpPr>
          <p:nvPr>
            <p:ph type="body" sz="quarter" idx="17" hasCustomPrompt="1"/>
          </p:nvPr>
        </p:nvSpPr>
        <p:spPr>
          <a:xfrm>
            <a:off x="4539996" y="1373980"/>
            <a:ext cx="3108960" cy="411480"/>
          </a:xfrm>
        </p:spPr>
        <p:txBody>
          <a:bodyPr/>
          <a:lstStyle>
            <a:lvl1pPr marL="0" indent="0">
              <a:buNone/>
              <a:defRPr sz="1600" cap="all" spc="0" baseline="0">
                <a:solidFill>
                  <a:schemeClr val="tx2"/>
                </a:solidFill>
                <a:latin typeface="Arial Black" panose="020B0A04020102020204" pitchFamily="34" charset="0"/>
              </a:defRPr>
            </a:lvl1pPr>
            <a:lvl2pPr marL="457200" indent="0">
              <a:buNone/>
              <a:defRPr/>
            </a:lvl2pPr>
          </a:lstStyle>
          <a:p>
            <a:pPr lvl="0"/>
            <a:r>
              <a:rPr lang="en-US" dirty="0"/>
              <a:t>SUBHEAD</a:t>
            </a:r>
          </a:p>
        </p:txBody>
      </p:sp>
      <p:sp>
        <p:nvSpPr>
          <p:cNvPr id="15" name="Text Placeholder 9">
            <a:extLst>
              <a:ext uri="{FF2B5EF4-FFF2-40B4-BE49-F238E27FC236}">
                <a16:creationId xmlns:a16="http://schemas.microsoft.com/office/drawing/2014/main" id="{C0BC72E6-A0EA-48B1-A3F9-32CDB9AD93F7}"/>
              </a:ext>
            </a:extLst>
          </p:cNvPr>
          <p:cNvSpPr>
            <a:spLocks noGrp="1"/>
          </p:cNvSpPr>
          <p:nvPr>
            <p:ph type="body" sz="quarter" idx="22" hasCustomPrompt="1"/>
          </p:nvPr>
        </p:nvSpPr>
        <p:spPr>
          <a:xfrm>
            <a:off x="8092440" y="1373980"/>
            <a:ext cx="3108960" cy="411480"/>
          </a:xfrm>
        </p:spPr>
        <p:txBody>
          <a:bodyPr/>
          <a:lstStyle>
            <a:lvl1pPr marL="0" indent="0">
              <a:buNone/>
              <a:defRPr sz="1600" cap="all" spc="0" baseline="0">
                <a:solidFill>
                  <a:schemeClr val="tx2"/>
                </a:solidFill>
                <a:latin typeface="Arial Black" panose="020B0A04020102020204" pitchFamily="34" charset="0"/>
              </a:defRPr>
            </a:lvl1pPr>
            <a:lvl2pPr marL="457200" indent="0">
              <a:buNone/>
              <a:defRPr/>
            </a:lvl2pPr>
          </a:lstStyle>
          <a:p>
            <a:pPr lvl="0"/>
            <a:r>
              <a:rPr lang="en-US" dirty="0"/>
              <a:t>SUBHEAD</a:t>
            </a:r>
          </a:p>
        </p:txBody>
      </p:sp>
      <p:sp>
        <p:nvSpPr>
          <p:cNvPr id="16" name="Text Placeholder 7">
            <a:extLst>
              <a:ext uri="{FF2B5EF4-FFF2-40B4-BE49-F238E27FC236}">
                <a16:creationId xmlns:a16="http://schemas.microsoft.com/office/drawing/2014/main" id="{A68828C8-D92C-4562-AFA3-765300C85F4E}"/>
              </a:ext>
            </a:extLst>
          </p:cNvPr>
          <p:cNvSpPr>
            <a:spLocks noGrp="1"/>
          </p:cNvSpPr>
          <p:nvPr>
            <p:ph type="body" sz="quarter" idx="23" hasCustomPrompt="1"/>
          </p:nvPr>
        </p:nvSpPr>
        <p:spPr>
          <a:xfrm>
            <a:off x="987552" y="6053328"/>
            <a:ext cx="10213848" cy="457200"/>
          </a:xfrm>
        </p:spPr>
        <p:txBody>
          <a:bodyPr anchor="b">
            <a:noAutofit/>
          </a:bodyPr>
          <a:lstStyle>
            <a:lvl1pPr marL="0" indent="0">
              <a:lnSpc>
                <a:spcPct val="100000"/>
              </a:lnSpc>
              <a:spcBef>
                <a:spcPts val="0"/>
              </a:spcBef>
              <a:buNone/>
              <a:defRPr lang="en-GB" sz="800" kern="1200" dirty="0" smtClean="0">
                <a:solidFill>
                  <a:schemeClr val="tx1"/>
                </a:solidFill>
                <a:latin typeface="+mn-lt"/>
                <a:ea typeface="+mn-ea"/>
                <a:cs typeface="+mn-cs"/>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marL="0" lvl="0" indent="0" algn="l" defTabSz="914400" rtl="0" eaLnBrk="1" latinLnBrk="0" hangingPunct="1">
              <a:lnSpc>
                <a:spcPct val="100000"/>
              </a:lnSpc>
              <a:spcBef>
                <a:spcPts val="0"/>
              </a:spcBef>
              <a:buClr>
                <a:schemeClr val="accent2"/>
              </a:buClr>
              <a:buFont typeface="Wingdings" panose="05000000000000000000" pitchFamily="2" charset="2"/>
              <a:buNone/>
            </a:pPr>
            <a:r>
              <a:rPr lang="en-GB" dirty="0"/>
              <a:t>Footnotes</a:t>
            </a:r>
          </a:p>
        </p:txBody>
      </p:sp>
      <p:sp>
        <p:nvSpPr>
          <p:cNvPr id="17" name="Text Placeholder 4">
            <a:extLst>
              <a:ext uri="{FF2B5EF4-FFF2-40B4-BE49-F238E27FC236}">
                <a16:creationId xmlns:a16="http://schemas.microsoft.com/office/drawing/2014/main" id="{8A70AA38-836D-4628-A341-4E4856B17C4B}"/>
              </a:ext>
            </a:extLst>
          </p:cNvPr>
          <p:cNvSpPr>
            <a:spLocks noGrp="1"/>
          </p:cNvSpPr>
          <p:nvPr>
            <p:ph type="body" sz="quarter" idx="24" hasCustomPrompt="1"/>
          </p:nvPr>
        </p:nvSpPr>
        <p:spPr>
          <a:xfrm>
            <a:off x="987552" y="1051560"/>
            <a:ext cx="4169664" cy="228600"/>
          </a:xfrm>
        </p:spPr>
        <p:txBody>
          <a:bodyPr anchor="b">
            <a:noAutofit/>
          </a:bodyPr>
          <a:lstStyle>
            <a:lvl1pPr marL="0" indent="0">
              <a:buNone/>
              <a:defRPr sz="900" baseline="0">
                <a:solidFill>
                  <a:schemeClr val="tx2"/>
                </a:solidFill>
                <a:latin typeface="Arial" panose="020B0604020202020204" pitchFamily="34" charset="0"/>
              </a:defRPr>
            </a:lvl1pPr>
          </a:lstStyle>
          <a:p>
            <a:pPr lvl="0"/>
            <a:r>
              <a:rPr lang="en-US" dirty="0"/>
              <a:t>As of date</a:t>
            </a:r>
          </a:p>
        </p:txBody>
      </p:sp>
      <p:sp>
        <p:nvSpPr>
          <p:cNvPr id="12" name="Slide Number">
            <a:extLst>
              <a:ext uri="{FF2B5EF4-FFF2-40B4-BE49-F238E27FC236}">
                <a16:creationId xmlns:a16="http://schemas.microsoft.com/office/drawing/2014/main" id="{97F6B9A3-5D66-4820-901F-04CC88C6305E}"/>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134648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224" userDrawn="1">
          <p15:clr>
            <a:srgbClr val="A4A3A4"/>
          </p15:clr>
        </p15:guide>
        <p15:guide id="2" pos="2592" userDrawn="1">
          <p15:clr>
            <a:srgbClr val="A4A3A4"/>
          </p15:clr>
        </p15:guide>
        <p15:guide id="3" pos="2856" userDrawn="1">
          <p15:clr>
            <a:srgbClr val="A4A3A4"/>
          </p15:clr>
        </p15:guide>
        <p15:guide id="4" pos="4824" userDrawn="1">
          <p15:clr>
            <a:srgbClr val="A4A3A4"/>
          </p15:clr>
        </p15:guide>
        <p15:guide id="5" pos="5088" userDrawn="1">
          <p15:clr>
            <a:srgbClr val="A4A3A4"/>
          </p15:clr>
        </p15:guide>
        <p15:guide id="6" orient="horz" pos="816" userDrawn="1">
          <p15:clr>
            <a:srgbClr val="A4A3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ntent Hori Top/Vert Bottom">
    <p:spTree>
      <p:nvGrpSpPr>
        <p:cNvPr id="1" name=""/>
        <p:cNvGrpSpPr/>
        <p:nvPr/>
      </p:nvGrpSpPr>
      <p:grpSpPr>
        <a:xfrm>
          <a:off x="0" y="0"/>
          <a:ext cx="0" cy="0"/>
          <a:chOff x="0" y="0"/>
          <a:chExt cx="0" cy="0"/>
        </a:xfrm>
      </p:grpSpPr>
      <p:sp>
        <p:nvSpPr>
          <p:cNvPr id="3" name="Content Placeholder 2"/>
          <p:cNvSpPr>
            <a:spLocks noGrp="1"/>
          </p:cNvSpPr>
          <p:nvPr>
            <p:ph idx="1"/>
          </p:nvPr>
        </p:nvSpPr>
        <p:spPr>
          <a:xfrm>
            <a:off x="987552" y="1371600"/>
            <a:ext cx="10213848" cy="2103120"/>
          </a:xfrm>
          <a:ln>
            <a:noFill/>
          </a:ln>
        </p:spPr>
        <p:txBody>
          <a:bodyPr>
            <a:noAutofit/>
          </a:bodyPr>
          <a:lstStyle>
            <a:lvl1pPr marL="342900" indent="-342900">
              <a:lnSpc>
                <a:spcPct val="105000"/>
              </a:lnSpc>
              <a:buClr>
                <a:schemeClr val="accent2"/>
              </a:buClr>
              <a:defRPr/>
            </a:lvl1pPr>
            <a:lvl2pPr>
              <a:lnSpc>
                <a:spcPct val="105000"/>
              </a:lnSpc>
              <a:buClr>
                <a:schemeClr val="accent4"/>
              </a:buClr>
              <a:defRPr/>
            </a:lvl2pPr>
            <a:lvl3pPr>
              <a:lnSpc>
                <a:spcPct val="105000"/>
              </a:lnSpc>
              <a:buClr>
                <a:schemeClr val="accent4"/>
              </a:buClr>
              <a:defRPr/>
            </a:lvl3pPr>
            <a:lvl4pPr>
              <a:lnSpc>
                <a:spcPct val="105000"/>
              </a:lnSpc>
              <a:buClr>
                <a:schemeClr val="accent4"/>
              </a:buClr>
              <a:defRPr/>
            </a:lvl4pPr>
            <a:lvl5pPr>
              <a:lnSpc>
                <a:spcPct val="105000"/>
              </a:lnSpc>
              <a:buClr>
                <a:schemeClr val="accent4"/>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p:cNvSpPr>
            <a:spLocks noGrp="1"/>
          </p:cNvSpPr>
          <p:nvPr>
            <p:ph sz="quarter" idx="14"/>
          </p:nvPr>
        </p:nvSpPr>
        <p:spPr>
          <a:xfrm>
            <a:off x="987552" y="3749040"/>
            <a:ext cx="4864608" cy="2103120"/>
          </a:xfrm>
          <a:ln>
            <a:noFill/>
          </a:ln>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4" name="Text Placeholder 4"/>
          <p:cNvSpPr>
            <a:spLocks noGrp="1"/>
          </p:cNvSpPr>
          <p:nvPr>
            <p:ph type="body" sz="quarter" idx="15"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itle 1"/>
          <p:cNvSpPr>
            <a:spLocks noGrp="1"/>
          </p:cNvSpPr>
          <p:nvPr>
            <p:ph type="title" hasCustomPrompt="1"/>
          </p:nvPr>
        </p:nvSpPr>
        <p:spPr bwMode="auto">
          <a:xfrm>
            <a:off x="987552" y="289013"/>
            <a:ext cx="10213848" cy="740664"/>
          </a:xfrm>
        </p:spPr>
        <p:txBody>
          <a:bodyPr>
            <a:noAutofit/>
          </a:bodyPr>
          <a:lstStyle>
            <a:lvl1pPr>
              <a:defRPr sz="2600">
                <a:solidFill>
                  <a:schemeClr val="accent1"/>
                </a:solidFill>
              </a:defRPr>
            </a:lvl1pPr>
          </a:lstStyle>
          <a:p>
            <a:r>
              <a:rPr lang="en-US" dirty="0"/>
              <a:t>Click to add title</a:t>
            </a:r>
          </a:p>
        </p:txBody>
      </p:sp>
      <p:sp>
        <p:nvSpPr>
          <p:cNvPr id="18" name="Content Placeholder 10">
            <a:extLst>
              <a:ext uri="{FF2B5EF4-FFF2-40B4-BE49-F238E27FC236}">
                <a16:creationId xmlns:a16="http://schemas.microsoft.com/office/drawing/2014/main" id="{65C631E9-0CB9-462D-8CBA-D493EDD0BEE5}"/>
              </a:ext>
            </a:extLst>
          </p:cNvPr>
          <p:cNvSpPr>
            <a:spLocks noGrp="1"/>
          </p:cNvSpPr>
          <p:nvPr>
            <p:ph sz="quarter" idx="19"/>
          </p:nvPr>
        </p:nvSpPr>
        <p:spPr>
          <a:xfrm>
            <a:off x="6336792" y="3749040"/>
            <a:ext cx="4864608" cy="2103120"/>
          </a:xfrm>
          <a:ln>
            <a:noFill/>
          </a:ln>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a:extLst>
              <a:ext uri="{FF2B5EF4-FFF2-40B4-BE49-F238E27FC236}">
                <a16:creationId xmlns:a16="http://schemas.microsoft.com/office/drawing/2014/main" id="{E3874EDB-F11A-4A7E-987E-03B261AB1DFD}"/>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298077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52" userDrawn="1">
          <p15:clr>
            <a:srgbClr val="A4A3A4"/>
          </p15:clr>
        </p15:guide>
        <p15:guide id="2" orient="horz" pos="816" userDrawn="1">
          <p15:clr>
            <a:srgbClr val="A4A3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Content Hori Top/Vertical Bottom w/Sub">
    <p:spTree>
      <p:nvGrpSpPr>
        <p:cNvPr id="1" name=""/>
        <p:cNvGrpSpPr/>
        <p:nvPr/>
      </p:nvGrpSpPr>
      <p:grpSpPr>
        <a:xfrm>
          <a:off x="0" y="0"/>
          <a:ext cx="0" cy="0"/>
          <a:chOff x="0" y="0"/>
          <a:chExt cx="0" cy="0"/>
        </a:xfrm>
      </p:grpSpPr>
      <p:sp>
        <p:nvSpPr>
          <p:cNvPr id="3" name="Content Placeholder 2"/>
          <p:cNvSpPr>
            <a:spLocks noGrp="1"/>
          </p:cNvSpPr>
          <p:nvPr>
            <p:ph idx="1"/>
          </p:nvPr>
        </p:nvSpPr>
        <p:spPr>
          <a:xfrm>
            <a:off x="987552" y="1773914"/>
            <a:ext cx="10213848" cy="1830346"/>
          </a:xfrm>
          <a:ln>
            <a:noFill/>
          </a:ln>
        </p:spPr>
        <p:txBody>
          <a:bodyPr>
            <a:noAutofit/>
          </a:bodyPr>
          <a:lstStyle>
            <a:lvl1pPr marL="342900" indent="-342900">
              <a:lnSpc>
                <a:spcPct val="105000"/>
              </a:lnSpc>
              <a:buClr>
                <a:schemeClr val="accent2"/>
              </a:buClr>
              <a:defRPr/>
            </a:lvl1pPr>
            <a:lvl2pPr>
              <a:lnSpc>
                <a:spcPct val="105000"/>
              </a:lnSpc>
              <a:buClr>
                <a:schemeClr val="accent4"/>
              </a:buClr>
              <a:defRPr/>
            </a:lvl2pPr>
            <a:lvl3pPr>
              <a:lnSpc>
                <a:spcPct val="105000"/>
              </a:lnSpc>
              <a:buClr>
                <a:schemeClr val="accent4"/>
              </a:buClr>
              <a:defRPr/>
            </a:lvl3pPr>
            <a:lvl4pPr>
              <a:lnSpc>
                <a:spcPct val="105000"/>
              </a:lnSpc>
              <a:buClr>
                <a:schemeClr val="accent4"/>
              </a:buClr>
              <a:defRPr/>
            </a:lvl4pPr>
            <a:lvl5pPr>
              <a:lnSpc>
                <a:spcPct val="105000"/>
              </a:lnSpc>
              <a:buClr>
                <a:schemeClr val="accent4"/>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p:cNvSpPr>
            <a:spLocks noGrp="1"/>
          </p:cNvSpPr>
          <p:nvPr>
            <p:ph sz="quarter" idx="14"/>
          </p:nvPr>
        </p:nvSpPr>
        <p:spPr>
          <a:xfrm>
            <a:off x="987552" y="4162891"/>
            <a:ext cx="4864608" cy="1729528"/>
          </a:xfrm>
          <a:ln>
            <a:noFill/>
          </a:ln>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4" name="Text Placeholder 4"/>
          <p:cNvSpPr>
            <a:spLocks noGrp="1"/>
          </p:cNvSpPr>
          <p:nvPr>
            <p:ph type="body" sz="quarter" idx="15"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itle 1"/>
          <p:cNvSpPr>
            <a:spLocks noGrp="1"/>
          </p:cNvSpPr>
          <p:nvPr>
            <p:ph type="title" hasCustomPrompt="1"/>
          </p:nvPr>
        </p:nvSpPr>
        <p:spPr bwMode="auto">
          <a:xfrm>
            <a:off x="987552" y="289013"/>
            <a:ext cx="10213848" cy="740664"/>
          </a:xfrm>
        </p:spPr>
        <p:txBody>
          <a:bodyPr>
            <a:noAutofit/>
          </a:bodyPr>
          <a:lstStyle>
            <a:lvl1pPr>
              <a:defRPr sz="2600">
                <a:solidFill>
                  <a:schemeClr val="accent1"/>
                </a:solidFill>
              </a:defRPr>
            </a:lvl1pPr>
          </a:lstStyle>
          <a:p>
            <a:r>
              <a:rPr lang="en-US" dirty="0"/>
              <a:t>Click to add title</a:t>
            </a:r>
          </a:p>
        </p:txBody>
      </p:sp>
      <p:sp>
        <p:nvSpPr>
          <p:cNvPr id="9" name="Text Placeholder 4">
            <a:extLst>
              <a:ext uri="{FF2B5EF4-FFF2-40B4-BE49-F238E27FC236}">
                <a16:creationId xmlns:a16="http://schemas.microsoft.com/office/drawing/2014/main" id="{8CD0BCAA-04D6-4C45-9B36-B18CA9A00B97}"/>
              </a:ext>
            </a:extLst>
          </p:cNvPr>
          <p:cNvSpPr>
            <a:spLocks noGrp="1"/>
          </p:cNvSpPr>
          <p:nvPr>
            <p:ph type="body" sz="quarter" idx="16" hasCustomPrompt="1"/>
          </p:nvPr>
        </p:nvSpPr>
        <p:spPr>
          <a:xfrm>
            <a:off x="987552" y="1371600"/>
            <a:ext cx="10213848" cy="252000"/>
          </a:xfrm>
        </p:spPr>
        <p:txBody>
          <a:bodyPr/>
          <a:lstStyle>
            <a:lvl1pPr marL="0" indent="0">
              <a:buNone/>
              <a:defRPr sz="1600" cap="all" baseline="0">
                <a:solidFill>
                  <a:schemeClr val="tx2"/>
                </a:solidFill>
                <a:latin typeface="+mj-lt"/>
              </a:defRPr>
            </a:lvl1pPr>
          </a:lstStyle>
          <a:p>
            <a:r>
              <a:rPr lang="en-GB" dirty="0"/>
              <a:t>subhead</a:t>
            </a:r>
          </a:p>
        </p:txBody>
      </p:sp>
      <p:sp>
        <p:nvSpPr>
          <p:cNvPr id="10" name="Text Placeholder 5">
            <a:extLst>
              <a:ext uri="{FF2B5EF4-FFF2-40B4-BE49-F238E27FC236}">
                <a16:creationId xmlns:a16="http://schemas.microsoft.com/office/drawing/2014/main" id="{477FCCFF-4B45-4E65-8C04-CF88296CF2A2}"/>
              </a:ext>
            </a:extLst>
          </p:cNvPr>
          <p:cNvSpPr>
            <a:spLocks noGrp="1"/>
          </p:cNvSpPr>
          <p:nvPr>
            <p:ph type="body" sz="quarter" idx="18" hasCustomPrompt="1"/>
          </p:nvPr>
        </p:nvSpPr>
        <p:spPr>
          <a:xfrm>
            <a:off x="987552" y="3749040"/>
            <a:ext cx="4864608" cy="252000"/>
          </a:xfrm>
        </p:spPr>
        <p:txBody>
          <a:bodyPr/>
          <a:lstStyle>
            <a:lvl1pPr marL="0" indent="0">
              <a:buNone/>
              <a:defRPr sz="1600" cap="all" baseline="0">
                <a:solidFill>
                  <a:schemeClr val="tx2"/>
                </a:solidFill>
                <a:latin typeface="+mj-lt"/>
              </a:defRPr>
            </a:lvl1pPr>
          </a:lstStyle>
          <a:p>
            <a:r>
              <a:rPr lang="en-GB" dirty="0"/>
              <a:t>Subhead</a:t>
            </a:r>
          </a:p>
        </p:txBody>
      </p:sp>
      <p:sp>
        <p:nvSpPr>
          <p:cNvPr id="18" name="Content Placeholder 10">
            <a:extLst>
              <a:ext uri="{FF2B5EF4-FFF2-40B4-BE49-F238E27FC236}">
                <a16:creationId xmlns:a16="http://schemas.microsoft.com/office/drawing/2014/main" id="{65C631E9-0CB9-462D-8CBA-D493EDD0BEE5}"/>
              </a:ext>
            </a:extLst>
          </p:cNvPr>
          <p:cNvSpPr>
            <a:spLocks noGrp="1"/>
          </p:cNvSpPr>
          <p:nvPr>
            <p:ph sz="quarter" idx="19"/>
          </p:nvPr>
        </p:nvSpPr>
        <p:spPr>
          <a:xfrm>
            <a:off x="6336792" y="4162891"/>
            <a:ext cx="4864608" cy="1729528"/>
          </a:xfrm>
          <a:ln>
            <a:noFill/>
          </a:ln>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Text Placeholder 5">
            <a:extLst>
              <a:ext uri="{FF2B5EF4-FFF2-40B4-BE49-F238E27FC236}">
                <a16:creationId xmlns:a16="http://schemas.microsoft.com/office/drawing/2014/main" id="{4267F383-4FFF-49AE-923B-91338D61D4C8}"/>
              </a:ext>
            </a:extLst>
          </p:cNvPr>
          <p:cNvSpPr>
            <a:spLocks noGrp="1"/>
          </p:cNvSpPr>
          <p:nvPr>
            <p:ph type="body" sz="quarter" idx="20" hasCustomPrompt="1"/>
          </p:nvPr>
        </p:nvSpPr>
        <p:spPr>
          <a:xfrm>
            <a:off x="6336792" y="3749040"/>
            <a:ext cx="4864608" cy="252000"/>
          </a:xfrm>
        </p:spPr>
        <p:txBody>
          <a:bodyPr/>
          <a:lstStyle>
            <a:lvl1pPr marL="0" indent="0">
              <a:buNone/>
              <a:defRPr sz="1600" cap="all" baseline="0">
                <a:solidFill>
                  <a:schemeClr val="tx2"/>
                </a:solidFill>
                <a:latin typeface="+mj-lt"/>
              </a:defRPr>
            </a:lvl1pPr>
          </a:lstStyle>
          <a:p>
            <a:r>
              <a:rPr lang="en-GB" dirty="0"/>
              <a:t>Subhead</a:t>
            </a:r>
          </a:p>
        </p:txBody>
      </p:sp>
      <p:sp>
        <p:nvSpPr>
          <p:cNvPr id="14" name="Slide Number">
            <a:extLst>
              <a:ext uri="{FF2B5EF4-FFF2-40B4-BE49-F238E27FC236}">
                <a16:creationId xmlns:a16="http://schemas.microsoft.com/office/drawing/2014/main" id="{3B1E4332-B571-4235-9897-36B9CEA59C57}"/>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1667858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616" userDrawn="1">
          <p15:clr>
            <a:srgbClr val="A4A3A4"/>
          </p15:clr>
        </p15:guide>
        <p15:guide id="4" orient="horz" pos="816" userDrawn="1">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Content Vert Top/Hori Botto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6FBF6-243E-4DF0-9532-AE0DCE49F1D9}"/>
              </a:ext>
            </a:extLst>
          </p:cNvPr>
          <p:cNvSpPr>
            <a:spLocks noGrp="1"/>
          </p:cNvSpPr>
          <p:nvPr>
            <p:ph type="title" hasCustomPrompt="1"/>
          </p:nvPr>
        </p:nvSpPr>
        <p:spPr>
          <a:xfrm>
            <a:off x="989999" y="292608"/>
            <a:ext cx="10213848" cy="741915"/>
          </a:xfrm>
        </p:spPr>
        <p:txBody>
          <a:bodyPr/>
          <a:lstStyle>
            <a:lvl1pPr>
              <a:defRPr>
                <a:solidFill>
                  <a:schemeClr val="accent1"/>
                </a:solidFill>
              </a:defRPr>
            </a:lvl1pPr>
          </a:lstStyle>
          <a:p>
            <a:r>
              <a:rPr lang="en-US" dirty="0"/>
              <a:t>Click to add title</a:t>
            </a:r>
          </a:p>
        </p:txBody>
      </p:sp>
      <p:sp>
        <p:nvSpPr>
          <p:cNvPr id="3" name="Text Placeholder 7">
            <a:extLst>
              <a:ext uri="{FF2B5EF4-FFF2-40B4-BE49-F238E27FC236}">
                <a16:creationId xmlns:a16="http://schemas.microsoft.com/office/drawing/2014/main" id="{C713EE37-EB18-41DB-9170-B8DB3C99E59F}"/>
              </a:ext>
            </a:extLst>
          </p:cNvPr>
          <p:cNvSpPr>
            <a:spLocks noGrp="1"/>
          </p:cNvSpPr>
          <p:nvPr>
            <p:ph type="body" sz="quarter" idx="13" hasCustomPrompt="1"/>
          </p:nvPr>
        </p:nvSpPr>
        <p:spPr>
          <a:xfrm>
            <a:off x="989999" y="6053328"/>
            <a:ext cx="10213848" cy="457200"/>
          </a:xfrm>
        </p:spPr>
        <p:txBody>
          <a:bodyPr anchor="b">
            <a:noAutofit/>
          </a:bodyPr>
          <a:lstStyle>
            <a:lvl1pPr marL="0" indent="0">
              <a:lnSpc>
                <a:spcPct val="100000"/>
              </a:lnSpc>
              <a:spcBef>
                <a:spcPts val="0"/>
              </a:spcBef>
              <a:buNone/>
              <a:defRPr lang="en-US" sz="800" kern="1200" baseline="0" dirty="0">
                <a:solidFill>
                  <a:schemeClr val="tx1"/>
                </a:solidFill>
                <a:latin typeface="Arial" panose="020B0604020202020204" pitchFamily="34" charset="0"/>
                <a:ea typeface="+mn-ea"/>
                <a:cs typeface="+mn-cs"/>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marL="0" lvl="0" indent="0" algn="l" defTabSz="914400" rtl="0" eaLnBrk="1" latinLnBrk="0" hangingPunct="1">
              <a:lnSpc>
                <a:spcPct val="100000"/>
              </a:lnSpc>
              <a:spcBef>
                <a:spcPts val="0"/>
              </a:spcBef>
              <a:buClr>
                <a:schemeClr val="accent2"/>
              </a:buClr>
              <a:buFont typeface="Wingdings" panose="05000000000000000000" pitchFamily="2" charset="2"/>
              <a:buNone/>
            </a:pPr>
            <a:r>
              <a:rPr lang="en-US" dirty="0"/>
              <a:t>Footnotes</a:t>
            </a:r>
          </a:p>
        </p:txBody>
      </p:sp>
      <p:sp>
        <p:nvSpPr>
          <p:cNvPr id="4" name="Content Placeholder 2">
            <a:extLst>
              <a:ext uri="{FF2B5EF4-FFF2-40B4-BE49-F238E27FC236}">
                <a16:creationId xmlns:a16="http://schemas.microsoft.com/office/drawing/2014/main" id="{C219CC06-C28C-4029-A650-19A99DDB8D52}"/>
              </a:ext>
            </a:extLst>
          </p:cNvPr>
          <p:cNvSpPr>
            <a:spLocks noGrp="1"/>
          </p:cNvSpPr>
          <p:nvPr>
            <p:ph idx="1"/>
          </p:nvPr>
        </p:nvSpPr>
        <p:spPr>
          <a:xfrm>
            <a:off x="989998" y="1371600"/>
            <a:ext cx="4864608" cy="256032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2">
            <a:extLst>
              <a:ext uri="{FF2B5EF4-FFF2-40B4-BE49-F238E27FC236}">
                <a16:creationId xmlns:a16="http://schemas.microsoft.com/office/drawing/2014/main" id="{FD928ADA-A3BD-42FB-AF98-F993535D43D6}"/>
              </a:ext>
            </a:extLst>
          </p:cNvPr>
          <p:cNvSpPr>
            <a:spLocks noGrp="1"/>
          </p:cNvSpPr>
          <p:nvPr>
            <p:ph idx="18"/>
          </p:nvPr>
        </p:nvSpPr>
        <p:spPr>
          <a:xfrm>
            <a:off x="6336792" y="1371600"/>
            <a:ext cx="4864608" cy="256032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a:extLst>
              <a:ext uri="{FF2B5EF4-FFF2-40B4-BE49-F238E27FC236}">
                <a16:creationId xmlns:a16="http://schemas.microsoft.com/office/drawing/2014/main" id="{92D48293-FC11-4D04-A2AD-FE3312ABB645}"/>
              </a:ext>
            </a:extLst>
          </p:cNvPr>
          <p:cNvSpPr>
            <a:spLocks noGrp="1"/>
          </p:cNvSpPr>
          <p:nvPr>
            <p:ph idx="19"/>
          </p:nvPr>
        </p:nvSpPr>
        <p:spPr>
          <a:xfrm>
            <a:off x="989999" y="4114800"/>
            <a:ext cx="10213848" cy="182880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4">
            <a:extLst>
              <a:ext uri="{FF2B5EF4-FFF2-40B4-BE49-F238E27FC236}">
                <a16:creationId xmlns:a16="http://schemas.microsoft.com/office/drawing/2014/main" id="{E9CD2227-A3FC-4368-A8CF-F42F95937EB8}"/>
              </a:ext>
            </a:extLst>
          </p:cNvPr>
          <p:cNvSpPr>
            <a:spLocks noGrp="1"/>
          </p:cNvSpPr>
          <p:nvPr>
            <p:ph type="body" sz="quarter" idx="23" hasCustomPrompt="1"/>
          </p:nvPr>
        </p:nvSpPr>
        <p:spPr>
          <a:xfrm>
            <a:off x="989999" y="1051560"/>
            <a:ext cx="4169664" cy="228600"/>
          </a:xfrm>
        </p:spPr>
        <p:txBody>
          <a:bodyPr anchor="b">
            <a:noAutofit/>
          </a:bodyPr>
          <a:lstStyle>
            <a:lvl1pPr marL="0" indent="0">
              <a:buNone/>
              <a:defRPr sz="900" baseline="0">
                <a:solidFill>
                  <a:schemeClr val="tx2"/>
                </a:solidFill>
                <a:latin typeface="Arial" panose="020B0604020202020204" pitchFamily="34" charset="0"/>
              </a:defRPr>
            </a:lvl1pPr>
          </a:lstStyle>
          <a:p>
            <a:pPr lvl="0"/>
            <a:r>
              <a:rPr lang="en-US" dirty="0"/>
              <a:t>As of date</a:t>
            </a:r>
          </a:p>
        </p:txBody>
      </p:sp>
      <p:sp>
        <p:nvSpPr>
          <p:cNvPr id="10" name="Slide Number">
            <a:extLst>
              <a:ext uri="{FF2B5EF4-FFF2-40B4-BE49-F238E27FC236}">
                <a16:creationId xmlns:a16="http://schemas.microsoft.com/office/drawing/2014/main" id="{59CC7703-5896-40A1-A76B-20DAC12791D5}"/>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2199907984"/>
      </p:ext>
    </p:extLst>
  </p:cSld>
  <p:clrMapOvr>
    <a:masterClrMapping/>
  </p:clrMapOvr>
  <p:extLst>
    <p:ext uri="{DCECCB84-F9BA-43D5-87BE-67443E8EF086}">
      <p15:sldGuideLst xmlns:p15="http://schemas.microsoft.com/office/powerpoint/2012/main">
        <p15:guide id="1" orient="horz" pos="2592" userDrawn="1">
          <p15:clr>
            <a:srgbClr val="A4A3A4"/>
          </p15:clr>
        </p15:guide>
        <p15:guide id="2" orient="horz" pos="816" userDrawn="1">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Content Vert Top/Hori Bottom w/Sub">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6FBF6-243E-4DF0-9532-AE0DCE49F1D9}"/>
              </a:ext>
            </a:extLst>
          </p:cNvPr>
          <p:cNvSpPr>
            <a:spLocks noGrp="1"/>
          </p:cNvSpPr>
          <p:nvPr>
            <p:ph type="title" hasCustomPrompt="1"/>
          </p:nvPr>
        </p:nvSpPr>
        <p:spPr>
          <a:xfrm>
            <a:off x="989999" y="292608"/>
            <a:ext cx="10213848" cy="741915"/>
          </a:xfrm>
        </p:spPr>
        <p:txBody>
          <a:bodyPr/>
          <a:lstStyle>
            <a:lvl1pPr>
              <a:defRPr>
                <a:solidFill>
                  <a:schemeClr val="accent1"/>
                </a:solidFill>
              </a:defRPr>
            </a:lvl1pPr>
          </a:lstStyle>
          <a:p>
            <a:r>
              <a:rPr lang="en-US" dirty="0"/>
              <a:t>Click to add title</a:t>
            </a:r>
          </a:p>
        </p:txBody>
      </p:sp>
      <p:sp>
        <p:nvSpPr>
          <p:cNvPr id="3" name="Text Placeholder 7">
            <a:extLst>
              <a:ext uri="{FF2B5EF4-FFF2-40B4-BE49-F238E27FC236}">
                <a16:creationId xmlns:a16="http://schemas.microsoft.com/office/drawing/2014/main" id="{C713EE37-EB18-41DB-9170-B8DB3C99E59F}"/>
              </a:ext>
            </a:extLst>
          </p:cNvPr>
          <p:cNvSpPr>
            <a:spLocks noGrp="1"/>
          </p:cNvSpPr>
          <p:nvPr>
            <p:ph type="body" sz="quarter" idx="13" hasCustomPrompt="1"/>
          </p:nvPr>
        </p:nvSpPr>
        <p:spPr>
          <a:xfrm>
            <a:off x="989999" y="6053328"/>
            <a:ext cx="10213848" cy="457200"/>
          </a:xfrm>
        </p:spPr>
        <p:txBody>
          <a:bodyPr anchor="b">
            <a:noAutofit/>
          </a:bodyPr>
          <a:lstStyle>
            <a:lvl1pPr marL="0" indent="0">
              <a:lnSpc>
                <a:spcPct val="100000"/>
              </a:lnSpc>
              <a:spcBef>
                <a:spcPts val="0"/>
              </a:spcBef>
              <a:buNone/>
              <a:defRPr lang="en-US" sz="800" kern="1200" baseline="0" dirty="0">
                <a:solidFill>
                  <a:schemeClr val="tx1"/>
                </a:solidFill>
                <a:latin typeface="Arial" panose="020B0604020202020204" pitchFamily="34" charset="0"/>
                <a:ea typeface="+mn-ea"/>
                <a:cs typeface="+mn-cs"/>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marL="0" lvl="0" indent="0" algn="l" defTabSz="914400" rtl="0" eaLnBrk="1" latinLnBrk="0" hangingPunct="1">
              <a:lnSpc>
                <a:spcPct val="100000"/>
              </a:lnSpc>
              <a:spcBef>
                <a:spcPts val="0"/>
              </a:spcBef>
              <a:buClr>
                <a:schemeClr val="accent2"/>
              </a:buClr>
              <a:buFont typeface="Wingdings" panose="05000000000000000000" pitchFamily="2" charset="2"/>
              <a:buNone/>
            </a:pPr>
            <a:r>
              <a:rPr lang="en-US" dirty="0"/>
              <a:t>Footnotes</a:t>
            </a:r>
          </a:p>
        </p:txBody>
      </p:sp>
      <p:sp>
        <p:nvSpPr>
          <p:cNvPr id="4" name="Content Placeholder 2">
            <a:extLst>
              <a:ext uri="{FF2B5EF4-FFF2-40B4-BE49-F238E27FC236}">
                <a16:creationId xmlns:a16="http://schemas.microsoft.com/office/drawing/2014/main" id="{C219CC06-C28C-4029-A650-19A99DDB8D52}"/>
              </a:ext>
            </a:extLst>
          </p:cNvPr>
          <p:cNvSpPr>
            <a:spLocks noGrp="1"/>
          </p:cNvSpPr>
          <p:nvPr>
            <p:ph idx="1"/>
          </p:nvPr>
        </p:nvSpPr>
        <p:spPr>
          <a:xfrm>
            <a:off x="989998" y="1773936"/>
            <a:ext cx="4864608" cy="182880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2">
            <a:extLst>
              <a:ext uri="{FF2B5EF4-FFF2-40B4-BE49-F238E27FC236}">
                <a16:creationId xmlns:a16="http://schemas.microsoft.com/office/drawing/2014/main" id="{FD928ADA-A3BD-42FB-AF98-F993535D43D6}"/>
              </a:ext>
            </a:extLst>
          </p:cNvPr>
          <p:cNvSpPr>
            <a:spLocks noGrp="1"/>
          </p:cNvSpPr>
          <p:nvPr>
            <p:ph idx="18"/>
          </p:nvPr>
        </p:nvSpPr>
        <p:spPr>
          <a:xfrm>
            <a:off x="6337396" y="1773936"/>
            <a:ext cx="4864608" cy="182880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a:extLst>
              <a:ext uri="{FF2B5EF4-FFF2-40B4-BE49-F238E27FC236}">
                <a16:creationId xmlns:a16="http://schemas.microsoft.com/office/drawing/2014/main" id="{92D48293-FC11-4D04-A2AD-FE3312ABB645}"/>
              </a:ext>
            </a:extLst>
          </p:cNvPr>
          <p:cNvSpPr>
            <a:spLocks noGrp="1"/>
          </p:cNvSpPr>
          <p:nvPr>
            <p:ph idx="19"/>
          </p:nvPr>
        </p:nvSpPr>
        <p:spPr>
          <a:xfrm>
            <a:off x="989999" y="4114800"/>
            <a:ext cx="10213848" cy="182880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4">
            <a:extLst>
              <a:ext uri="{FF2B5EF4-FFF2-40B4-BE49-F238E27FC236}">
                <a16:creationId xmlns:a16="http://schemas.microsoft.com/office/drawing/2014/main" id="{E9CD2227-A3FC-4368-A8CF-F42F95937EB8}"/>
              </a:ext>
            </a:extLst>
          </p:cNvPr>
          <p:cNvSpPr>
            <a:spLocks noGrp="1"/>
          </p:cNvSpPr>
          <p:nvPr>
            <p:ph type="body" sz="quarter" idx="23" hasCustomPrompt="1"/>
          </p:nvPr>
        </p:nvSpPr>
        <p:spPr>
          <a:xfrm>
            <a:off x="989999" y="1051560"/>
            <a:ext cx="4169664" cy="228600"/>
          </a:xfrm>
        </p:spPr>
        <p:txBody>
          <a:bodyPr anchor="b">
            <a:noAutofit/>
          </a:bodyPr>
          <a:lstStyle>
            <a:lvl1pPr marL="0" indent="0">
              <a:buNone/>
              <a:defRPr sz="900" baseline="0">
                <a:solidFill>
                  <a:schemeClr val="tx2"/>
                </a:solidFill>
                <a:latin typeface="Arial" panose="020B0604020202020204" pitchFamily="34" charset="0"/>
              </a:defRPr>
            </a:lvl1pPr>
          </a:lstStyle>
          <a:p>
            <a:pPr lvl="0"/>
            <a:r>
              <a:rPr lang="en-US" dirty="0"/>
              <a:t>As of date</a:t>
            </a:r>
          </a:p>
        </p:txBody>
      </p:sp>
      <p:sp>
        <p:nvSpPr>
          <p:cNvPr id="9" name="Text Placeholder 4">
            <a:extLst>
              <a:ext uri="{FF2B5EF4-FFF2-40B4-BE49-F238E27FC236}">
                <a16:creationId xmlns:a16="http://schemas.microsoft.com/office/drawing/2014/main" id="{19EF87F3-0B05-4752-83D3-0AC0A0128C0A}"/>
              </a:ext>
            </a:extLst>
          </p:cNvPr>
          <p:cNvSpPr>
            <a:spLocks noGrp="1"/>
          </p:cNvSpPr>
          <p:nvPr>
            <p:ph type="body" sz="quarter" idx="16" hasCustomPrompt="1"/>
          </p:nvPr>
        </p:nvSpPr>
        <p:spPr>
          <a:xfrm>
            <a:off x="987552" y="1371600"/>
            <a:ext cx="4864608" cy="252000"/>
          </a:xfrm>
        </p:spPr>
        <p:txBody>
          <a:bodyPr/>
          <a:lstStyle>
            <a:lvl1pPr marL="0" indent="0">
              <a:buNone/>
              <a:defRPr sz="1600" cap="all" baseline="0">
                <a:solidFill>
                  <a:schemeClr val="tx2"/>
                </a:solidFill>
                <a:latin typeface="+mj-lt"/>
              </a:defRPr>
            </a:lvl1pPr>
          </a:lstStyle>
          <a:p>
            <a:r>
              <a:rPr lang="en-GB" dirty="0"/>
              <a:t>subhead</a:t>
            </a:r>
          </a:p>
        </p:txBody>
      </p:sp>
      <p:sp>
        <p:nvSpPr>
          <p:cNvPr id="10" name="Text Placeholder 4">
            <a:extLst>
              <a:ext uri="{FF2B5EF4-FFF2-40B4-BE49-F238E27FC236}">
                <a16:creationId xmlns:a16="http://schemas.microsoft.com/office/drawing/2014/main" id="{46E139D9-E952-4DD6-B5BE-30850254B107}"/>
              </a:ext>
            </a:extLst>
          </p:cNvPr>
          <p:cNvSpPr>
            <a:spLocks noGrp="1"/>
          </p:cNvSpPr>
          <p:nvPr>
            <p:ph type="body" sz="quarter" idx="24" hasCustomPrompt="1"/>
          </p:nvPr>
        </p:nvSpPr>
        <p:spPr>
          <a:xfrm>
            <a:off x="6337396" y="1371600"/>
            <a:ext cx="4864608" cy="252000"/>
          </a:xfrm>
        </p:spPr>
        <p:txBody>
          <a:bodyPr/>
          <a:lstStyle>
            <a:lvl1pPr marL="0" indent="0">
              <a:buNone/>
              <a:defRPr sz="1600" cap="all" baseline="0">
                <a:solidFill>
                  <a:schemeClr val="tx2"/>
                </a:solidFill>
                <a:latin typeface="+mj-lt"/>
              </a:defRPr>
            </a:lvl1pPr>
          </a:lstStyle>
          <a:p>
            <a:r>
              <a:rPr lang="en-GB" dirty="0"/>
              <a:t>subhead</a:t>
            </a:r>
          </a:p>
        </p:txBody>
      </p:sp>
      <p:sp>
        <p:nvSpPr>
          <p:cNvPr id="11" name="Text Placeholder 4">
            <a:extLst>
              <a:ext uri="{FF2B5EF4-FFF2-40B4-BE49-F238E27FC236}">
                <a16:creationId xmlns:a16="http://schemas.microsoft.com/office/drawing/2014/main" id="{962FCAD2-8D36-43CE-8619-27FFE9ADB621}"/>
              </a:ext>
            </a:extLst>
          </p:cNvPr>
          <p:cNvSpPr>
            <a:spLocks noGrp="1"/>
          </p:cNvSpPr>
          <p:nvPr>
            <p:ph type="body" sz="quarter" idx="25" hasCustomPrompt="1"/>
          </p:nvPr>
        </p:nvSpPr>
        <p:spPr>
          <a:xfrm>
            <a:off x="989999" y="3751294"/>
            <a:ext cx="10213848" cy="252000"/>
          </a:xfrm>
        </p:spPr>
        <p:txBody>
          <a:bodyPr/>
          <a:lstStyle>
            <a:lvl1pPr marL="0" indent="0">
              <a:buNone/>
              <a:defRPr sz="1600" cap="all" baseline="0">
                <a:solidFill>
                  <a:schemeClr val="tx2"/>
                </a:solidFill>
                <a:latin typeface="+mj-lt"/>
              </a:defRPr>
            </a:lvl1pPr>
          </a:lstStyle>
          <a:p>
            <a:r>
              <a:rPr lang="en-GB" dirty="0"/>
              <a:t>subhead</a:t>
            </a:r>
          </a:p>
        </p:txBody>
      </p:sp>
      <p:sp>
        <p:nvSpPr>
          <p:cNvPr id="13" name="Slide Number">
            <a:extLst>
              <a:ext uri="{FF2B5EF4-FFF2-40B4-BE49-F238E27FC236}">
                <a16:creationId xmlns:a16="http://schemas.microsoft.com/office/drawing/2014/main" id="{BDB988DB-6D3F-477C-8A5C-01075E26C467}"/>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1632928710"/>
      </p:ext>
    </p:extLst>
  </p:cSld>
  <p:clrMapOvr>
    <a:masterClrMapping/>
  </p:clrMapOvr>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592" userDrawn="1">
          <p15:clr>
            <a:srgbClr val="A4A3A4"/>
          </p15:clr>
        </p15:guide>
        <p15:guide id="4" orient="horz" pos="816" userDrawn="1">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mag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E44262B-FF9B-49C8-886F-030494993EA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81463"/>
          <a:stretch/>
        </p:blipFill>
        <p:spPr>
          <a:xfrm>
            <a:off x="0" y="0"/>
            <a:ext cx="12192000" cy="1271239"/>
          </a:xfrm>
          <a:prstGeom prst="rect">
            <a:avLst/>
          </a:prstGeom>
        </p:spPr>
      </p:pic>
      <p:sp>
        <p:nvSpPr>
          <p:cNvPr id="3" name="Rectangle 2">
            <a:extLst>
              <a:ext uri="{FF2B5EF4-FFF2-40B4-BE49-F238E27FC236}">
                <a16:creationId xmlns:a16="http://schemas.microsoft.com/office/drawing/2014/main" id="{03A5A24E-394C-4AA0-9F0D-42E93FB9917B}"/>
              </a:ext>
            </a:extLst>
          </p:cNvPr>
          <p:cNvSpPr/>
          <p:nvPr userDrawn="1"/>
        </p:nvSpPr>
        <p:spPr>
          <a:xfrm>
            <a:off x="0" y="6241312"/>
            <a:ext cx="12188952" cy="616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7" name="Picture Placeholder 3">
            <a:extLst>
              <a:ext uri="{FF2B5EF4-FFF2-40B4-BE49-F238E27FC236}">
                <a16:creationId xmlns:a16="http://schemas.microsoft.com/office/drawing/2014/main" id="{6ADFCE8F-69B8-4E38-A4F9-8E1F099DAB29}"/>
              </a:ext>
            </a:extLst>
          </p:cNvPr>
          <p:cNvSpPr>
            <a:spLocks noGrp="1"/>
          </p:cNvSpPr>
          <p:nvPr>
            <p:ph type="pic" sz="quarter" idx="15" hasCustomPrompt="1"/>
          </p:nvPr>
        </p:nvSpPr>
        <p:spPr>
          <a:xfrm>
            <a:off x="0" y="1371600"/>
            <a:ext cx="12192000" cy="4681538"/>
          </a:xfrm>
        </p:spPr>
        <p:txBody>
          <a:bodyPr/>
          <a:lstStyle>
            <a:lvl1pPr marL="0" indent="0">
              <a:buNone/>
              <a:defRPr sz="1600"/>
            </a:lvl1pPr>
          </a:lstStyle>
          <a:p>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4" name="Text Placeholder 13"/>
          <p:cNvSpPr>
            <a:spLocks noGrp="1"/>
          </p:cNvSpPr>
          <p:nvPr>
            <p:ph type="body" sz="quarter" idx="14" hasCustomPrompt="1"/>
          </p:nvPr>
        </p:nvSpPr>
        <p:spPr>
          <a:xfrm>
            <a:off x="1525" y="4614431"/>
            <a:ext cx="6094475" cy="1101589"/>
          </a:xfrm>
          <a:solidFill>
            <a:srgbClr val="054C70"/>
          </a:solidFill>
        </p:spPr>
        <p:txBody>
          <a:bodyPr lIns="1005840" tIns="91440" rIns="91440" bIns="91440" anchor="ctr" anchorCtr="0">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sp>
        <p:nvSpPr>
          <p:cNvPr id="13" name="Text Placeholder 11">
            <a:extLst>
              <a:ext uri="{FF2B5EF4-FFF2-40B4-BE49-F238E27FC236}">
                <a16:creationId xmlns:a16="http://schemas.microsoft.com/office/drawing/2014/main" id="{E6089B23-4A21-4EF5-9398-EDA642FEDA67}"/>
              </a:ext>
            </a:extLst>
          </p:cNvPr>
          <p:cNvSpPr>
            <a:spLocks noGrp="1"/>
          </p:cNvSpPr>
          <p:nvPr>
            <p:ph type="body" sz="quarter" idx="13" hasCustomPrompt="1"/>
          </p:nvPr>
        </p:nvSpPr>
        <p:spPr>
          <a:xfrm>
            <a:off x="0" y="2473188"/>
            <a:ext cx="9192126" cy="2158969"/>
          </a:xfrm>
          <a:solidFill>
            <a:schemeClr val="bg1">
              <a:alpha val="90000"/>
            </a:schemeClr>
          </a:solidFill>
        </p:spPr>
        <p:txBody>
          <a:bodyPr lIns="1005840" tIns="731520" rIns="91440" bIns="182880" anchor="t" anchorCtr="0">
            <a:noAutofit/>
          </a:bodyPr>
          <a:lstStyle>
            <a:lvl1pPr marL="0" indent="0">
              <a:lnSpc>
                <a:spcPct val="94000"/>
              </a:lnSpc>
              <a:spcBef>
                <a:spcPts val="0"/>
              </a:spcBef>
              <a:buNone/>
              <a:defRPr sz="3600" cap="all" baseline="0">
                <a:solidFill>
                  <a:srgbClr val="054C70"/>
                </a:solidFill>
                <a:latin typeface="+mj-lt"/>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Line Title</a:t>
            </a:r>
            <a:br>
              <a:rPr lang="en-US" dirty="0"/>
            </a:br>
            <a:r>
              <a:rPr lang="en-US" dirty="0"/>
              <a:t>2 Lines Max</a:t>
            </a:r>
          </a:p>
        </p:txBody>
      </p:sp>
      <p:sp>
        <p:nvSpPr>
          <p:cNvPr id="9" name="Text Placeholder 6">
            <a:extLst>
              <a:ext uri="{FF2B5EF4-FFF2-40B4-BE49-F238E27FC236}">
                <a16:creationId xmlns:a16="http://schemas.microsoft.com/office/drawing/2014/main" id="{720DC5B7-4322-4C6B-AE36-92C858D4BBA0}"/>
              </a:ext>
            </a:extLst>
          </p:cNvPr>
          <p:cNvSpPr>
            <a:spLocks noGrp="1"/>
          </p:cNvSpPr>
          <p:nvPr>
            <p:ph type="body" sz="quarter" idx="16"/>
          </p:nvPr>
        </p:nvSpPr>
        <p:spPr>
          <a:xfrm>
            <a:off x="1005840" y="6380958"/>
            <a:ext cx="8699043" cy="171595"/>
          </a:xfrm>
        </p:spPr>
        <p:txBody>
          <a:bodyPr/>
          <a:lstStyle>
            <a:lvl1pPr marL="0" indent="0" algn="ctr">
              <a:lnSpc>
                <a:spcPts val="1400"/>
              </a:lnSpc>
              <a:spcBef>
                <a:spcPts val="0"/>
              </a:spcBef>
              <a:buNone/>
              <a:defRPr sz="1200" b="1" cap="all" baseline="0">
                <a:solidFill>
                  <a:schemeClr val="tx1"/>
                </a:solidFill>
                <a:latin typeface="+mn-lt"/>
              </a:defRPr>
            </a:lvl1pPr>
          </a:lstStyle>
          <a:p>
            <a:pPr lvl="0"/>
            <a:endParaRPr lang="en-US" dirty="0"/>
          </a:p>
        </p:txBody>
      </p:sp>
      <p:sp>
        <p:nvSpPr>
          <p:cNvPr id="11" name="Text Placeholder 4">
            <a:extLst>
              <a:ext uri="{FF2B5EF4-FFF2-40B4-BE49-F238E27FC236}">
                <a16:creationId xmlns:a16="http://schemas.microsoft.com/office/drawing/2014/main" id="{F0F30CD2-CA88-4FBD-AB8A-99A636898638}"/>
              </a:ext>
            </a:extLst>
          </p:cNvPr>
          <p:cNvSpPr>
            <a:spLocks noGrp="1"/>
          </p:cNvSpPr>
          <p:nvPr>
            <p:ph type="body" sz="quarter" idx="12" hasCustomPrompt="1"/>
          </p:nvPr>
        </p:nvSpPr>
        <p:spPr>
          <a:xfrm>
            <a:off x="1018320" y="2625906"/>
            <a:ext cx="7370769" cy="533724"/>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solidFill>
                  <a:srgbClr val="054C70"/>
                </a:solidFill>
              </a:defRPr>
            </a:lvl1pPr>
          </a:lstStyle>
          <a:p>
            <a:pPr lvl="0"/>
            <a:r>
              <a:rPr lang="en-US" dirty="0"/>
              <a:t>First Line Title</a:t>
            </a:r>
          </a:p>
        </p:txBody>
      </p:sp>
    </p:spTree>
    <p:extLst>
      <p:ext uri="{BB962C8B-B14F-4D97-AF65-F5344CB8AC3E}">
        <p14:creationId xmlns:p14="http://schemas.microsoft.com/office/powerpoint/2010/main" val="945897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987552" y="1368910"/>
            <a:ext cx="4864192" cy="2061014"/>
          </a:xfrm>
          <a:ln>
            <a:noFill/>
          </a:ln>
        </p:spPr>
        <p:txBody>
          <a:bodyPr>
            <a:noAutofit/>
          </a:bodyPr>
          <a:lstStyle>
            <a:lvl1pPr marL="342900" indent="-342900">
              <a:lnSpc>
                <a:spcPct val="105000"/>
              </a:lnSpc>
              <a:buClr>
                <a:schemeClr val="accent2"/>
              </a:buClr>
              <a:defRPr sz="2000"/>
            </a:lvl1pPr>
            <a:lvl2pPr marL="682625" indent="-285750">
              <a:lnSpc>
                <a:spcPct val="105000"/>
              </a:lnSpc>
              <a:buClr>
                <a:schemeClr val="accent4"/>
              </a:buClr>
              <a:defRPr sz="1800"/>
            </a:lvl2pPr>
            <a:lvl3pPr marL="974725" indent="-228600">
              <a:lnSpc>
                <a:spcPct val="105000"/>
              </a:lnSpc>
              <a:buClr>
                <a:schemeClr val="accent4"/>
              </a:buClr>
              <a:defRPr sz="1400"/>
            </a:lvl3pPr>
            <a:lvl4pPr marL="1257300" indent="-228600">
              <a:lnSpc>
                <a:spcPct val="105000"/>
              </a:lnSpc>
              <a:buClr>
                <a:schemeClr val="accent4"/>
              </a:buClr>
              <a:defRPr sz="1400"/>
            </a:lvl4pPr>
            <a:lvl5pPr marL="1257300" indent="0">
              <a:lnSpc>
                <a:spcPct val="105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320944" y="1368911"/>
            <a:ext cx="4880456" cy="2060089"/>
          </a:xfrm>
          <a:ln>
            <a:noFill/>
          </a:ln>
        </p:spPr>
        <p:txBody>
          <a:bodyPr>
            <a:noAutofit/>
          </a:bodyPr>
          <a:lstStyle>
            <a:lvl1pPr>
              <a:buClr>
                <a:schemeClr val="accent2"/>
              </a:buClr>
              <a:defRPr sz="2000"/>
            </a:lvl1pPr>
            <a:lvl2pPr marL="682625" indent="-285750">
              <a:defRPr sz="1800"/>
            </a:lvl2pPr>
            <a:lvl3pPr marL="974725" indent="-228600">
              <a:defRPr sz="1400"/>
            </a:lvl3pPr>
            <a:lvl4pPr marL="1257300" indent="-228600">
              <a:defRPr sz="1400"/>
            </a:lvl4pPr>
            <a:lvl5pPr marL="1257300" indent="0">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4"/>
          <p:cNvSpPr>
            <a:spLocks noGrp="1"/>
          </p:cNvSpPr>
          <p:nvPr>
            <p:ph type="body" sz="quarter" idx="15"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itle 1"/>
          <p:cNvSpPr>
            <a:spLocks noGrp="1"/>
          </p:cNvSpPr>
          <p:nvPr>
            <p:ph type="title" hasCustomPrompt="1"/>
          </p:nvPr>
        </p:nvSpPr>
        <p:spPr bwMode="auto">
          <a:xfrm>
            <a:off x="987552" y="289013"/>
            <a:ext cx="10213848" cy="740664"/>
          </a:xfrm>
        </p:spPr>
        <p:txBody>
          <a:bodyPr>
            <a:noAutofit/>
          </a:bodyPr>
          <a:lstStyle>
            <a:lvl1pPr>
              <a:defRPr sz="2600">
                <a:solidFill>
                  <a:schemeClr val="accent1"/>
                </a:solidFill>
              </a:defRPr>
            </a:lvl1pPr>
          </a:lstStyle>
          <a:p>
            <a:r>
              <a:rPr lang="en-US" dirty="0"/>
              <a:t>Click to add title</a:t>
            </a:r>
          </a:p>
        </p:txBody>
      </p:sp>
      <p:sp>
        <p:nvSpPr>
          <p:cNvPr id="9" name="Content Placeholder 2">
            <a:extLst>
              <a:ext uri="{FF2B5EF4-FFF2-40B4-BE49-F238E27FC236}">
                <a16:creationId xmlns:a16="http://schemas.microsoft.com/office/drawing/2014/main" id="{F8577165-BCB6-45FF-BB20-C37126093D80}"/>
              </a:ext>
            </a:extLst>
          </p:cNvPr>
          <p:cNvSpPr>
            <a:spLocks noGrp="1"/>
          </p:cNvSpPr>
          <p:nvPr>
            <p:ph idx="16"/>
          </p:nvPr>
        </p:nvSpPr>
        <p:spPr>
          <a:xfrm>
            <a:off x="987552" y="3710656"/>
            <a:ext cx="4864192" cy="2061014"/>
          </a:xfrm>
          <a:ln>
            <a:noFill/>
          </a:ln>
        </p:spPr>
        <p:txBody>
          <a:bodyPr>
            <a:noAutofit/>
          </a:bodyPr>
          <a:lstStyle>
            <a:lvl1pPr marL="342900" indent="-342900">
              <a:lnSpc>
                <a:spcPct val="105000"/>
              </a:lnSpc>
              <a:buClr>
                <a:schemeClr val="accent2"/>
              </a:buClr>
              <a:defRPr sz="2000"/>
            </a:lvl1pPr>
            <a:lvl2pPr marL="682625" indent="-285750">
              <a:lnSpc>
                <a:spcPct val="105000"/>
              </a:lnSpc>
              <a:buClr>
                <a:schemeClr val="accent4"/>
              </a:buClr>
              <a:defRPr sz="1800"/>
            </a:lvl2pPr>
            <a:lvl3pPr marL="974725" indent="-228600">
              <a:lnSpc>
                <a:spcPct val="105000"/>
              </a:lnSpc>
              <a:buClr>
                <a:schemeClr val="accent4"/>
              </a:buClr>
              <a:defRPr sz="1400"/>
            </a:lvl3pPr>
            <a:lvl4pPr marL="1257300" indent="-228600">
              <a:lnSpc>
                <a:spcPct val="105000"/>
              </a:lnSpc>
              <a:buClr>
                <a:schemeClr val="accent4"/>
              </a:buClr>
              <a:defRPr sz="1400"/>
            </a:lvl4pPr>
            <a:lvl5pPr marL="1257300" indent="0">
              <a:lnSpc>
                <a:spcPct val="105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10">
            <a:extLst>
              <a:ext uri="{FF2B5EF4-FFF2-40B4-BE49-F238E27FC236}">
                <a16:creationId xmlns:a16="http://schemas.microsoft.com/office/drawing/2014/main" id="{E5C513D5-56EB-486F-B61C-C04CCDF5B0AD}"/>
              </a:ext>
            </a:extLst>
          </p:cNvPr>
          <p:cNvSpPr>
            <a:spLocks noGrp="1"/>
          </p:cNvSpPr>
          <p:nvPr>
            <p:ph sz="quarter" idx="17"/>
          </p:nvPr>
        </p:nvSpPr>
        <p:spPr>
          <a:xfrm>
            <a:off x="6320944" y="3710657"/>
            <a:ext cx="4880456" cy="2060089"/>
          </a:xfrm>
          <a:ln>
            <a:noFill/>
          </a:ln>
        </p:spPr>
        <p:txBody>
          <a:bodyPr>
            <a:noAutofit/>
          </a:bodyPr>
          <a:lstStyle>
            <a:lvl1pPr>
              <a:buClr>
                <a:schemeClr val="accent2"/>
              </a:buClr>
              <a:defRPr sz="2000"/>
            </a:lvl1pPr>
            <a:lvl2pPr marL="682625" indent="-285750">
              <a:defRPr sz="1800"/>
            </a:lvl2pPr>
            <a:lvl3pPr marL="974725" indent="-228600">
              <a:defRPr sz="1400"/>
            </a:lvl3pPr>
            <a:lvl4pPr marL="1257300" indent="-228600">
              <a:defRPr sz="1400"/>
            </a:lvl4pPr>
            <a:lvl5pPr marL="1257300" indent="0">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Slide Number">
            <a:extLst>
              <a:ext uri="{FF2B5EF4-FFF2-40B4-BE49-F238E27FC236}">
                <a16:creationId xmlns:a16="http://schemas.microsoft.com/office/drawing/2014/main" id="{1C923259-E6DC-4ABB-8CB1-F7C3F9CF929E}"/>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836982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28" userDrawn="1">
          <p15:clr>
            <a:srgbClr val="A4A3A4"/>
          </p15:clr>
        </p15:guide>
        <p15:guide id="2" pos="3696" userDrawn="1">
          <p15:clr>
            <a:srgbClr val="A4A3A4"/>
          </p15:clr>
        </p15:guide>
        <p15:guide id="3" pos="3984" userDrawn="1">
          <p15:clr>
            <a:srgbClr val="A4A3A4"/>
          </p15:clr>
        </p15:guide>
        <p15:guide id="4" orient="horz" pos="816" userDrawn="1">
          <p15:clr>
            <a:srgbClr val="A4A3A4"/>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ur Content Horizontal w/Sub">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484FAB9-BB9B-4BC6-B9AB-6E220E162800}"/>
              </a:ext>
            </a:extLst>
          </p:cNvPr>
          <p:cNvSpPr>
            <a:spLocks noGrp="1"/>
          </p:cNvSpPr>
          <p:nvPr>
            <p:ph type="body" sz="quarter" idx="22" hasCustomPrompt="1"/>
          </p:nvPr>
        </p:nvSpPr>
        <p:spPr>
          <a:xfrm>
            <a:off x="987552" y="1371600"/>
            <a:ext cx="4864100" cy="252413"/>
          </a:xfrm>
        </p:spPr>
        <p:txBody>
          <a:bodyPr/>
          <a:lstStyle>
            <a:lvl1pPr marL="0" indent="0">
              <a:buFontTx/>
              <a:buNone/>
              <a:defRPr sz="1600" cap="all" baseline="0">
                <a:solidFill>
                  <a:schemeClr val="tx2"/>
                </a:solidFill>
                <a:latin typeface="+mj-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3" name="Content Placeholder 2"/>
          <p:cNvSpPr>
            <a:spLocks noGrp="1"/>
          </p:cNvSpPr>
          <p:nvPr>
            <p:ph idx="1"/>
          </p:nvPr>
        </p:nvSpPr>
        <p:spPr>
          <a:xfrm>
            <a:off x="987552" y="1773936"/>
            <a:ext cx="4864192" cy="1828800"/>
          </a:xfrm>
          <a:ln>
            <a:noFill/>
          </a:ln>
        </p:spPr>
        <p:txBody>
          <a:bodyPr>
            <a:noAutofit/>
          </a:bodyPr>
          <a:lstStyle>
            <a:lvl1pPr marL="342900" indent="-342900">
              <a:lnSpc>
                <a:spcPct val="105000"/>
              </a:lnSpc>
              <a:buClr>
                <a:schemeClr val="accent2"/>
              </a:buClr>
              <a:defRPr sz="2000"/>
            </a:lvl1pPr>
            <a:lvl2pPr marL="682625" indent="-285750">
              <a:lnSpc>
                <a:spcPct val="105000"/>
              </a:lnSpc>
              <a:buClr>
                <a:schemeClr val="accent4"/>
              </a:buClr>
              <a:defRPr sz="1800"/>
            </a:lvl2pPr>
            <a:lvl3pPr marL="974725" indent="-228600">
              <a:lnSpc>
                <a:spcPct val="105000"/>
              </a:lnSpc>
              <a:buClr>
                <a:schemeClr val="accent4"/>
              </a:buClr>
              <a:defRPr sz="1400"/>
            </a:lvl3pPr>
            <a:lvl4pPr marL="1257300" indent="-228600">
              <a:lnSpc>
                <a:spcPct val="105000"/>
              </a:lnSpc>
              <a:buClr>
                <a:schemeClr val="accent4"/>
              </a:buClr>
              <a:defRPr sz="1400"/>
            </a:lvl4pPr>
            <a:lvl5pPr marL="1257300" indent="0">
              <a:lnSpc>
                <a:spcPct val="105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320944" y="1773936"/>
            <a:ext cx="4880456" cy="1828800"/>
          </a:xfrm>
          <a:ln>
            <a:noFill/>
          </a:ln>
        </p:spPr>
        <p:txBody>
          <a:bodyPr>
            <a:noAutofit/>
          </a:bodyPr>
          <a:lstStyle>
            <a:lvl1pPr>
              <a:buClr>
                <a:schemeClr val="accent2"/>
              </a:buClr>
              <a:defRPr sz="2000"/>
            </a:lvl1pPr>
            <a:lvl2pPr marL="682625" indent="-285750">
              <a:defRPr sz="1800"/>
            </a:lvl2pPr>
            <a:lvl3pPr marL="974725" indent="-228600">
              <a:defRPr sz="1400"/>
            </a:lvl3pPr>
            <a:lvl4pPr marL="1257300" indent="-228600">
              <a:defRPr sz="1400"/>
            </a:lvl4pPr>
            <a:lvl5pPr marL="1257300" indent="0">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4"/>
          <p:cNvSpPr>
            <a:spLocks noGrp="1"/>
          </p:cNvSpPr>
          <p:nvPr>
            <p:ph type="body" sz="quarter" idx="15"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itle 1"/>
          <p:cNvSpPr>
            <a:spLocks noGrp="1"/>
          </p:cNvSpPr>
          <p:nvPr>
            <p:ph type="title" hasCustomPrompt="1"/>
          </p:nvPr>
        </p:nvSpPr>
        <p:spPr bwMode="auto">
          <a:xfrm>
            <a:off x="987552" y="289013"/>
            <a:ext cx="10213848" cy="740664"/>
          </a:xfrm>
        </p:spPr>
        <p:txBody>
          <a:bodyPr>
            <a:noAutofit/>
          </a:bodyPr>
          <a:lstStyle>
            <a:lvl1pPr>
              <a:defRPr sz="2600">
                <a:solidFill>
                  <a:schemeClr val="accent1"/>
                </a:solidFill>
              </a:defRPr>
            </a:lvl1pPr>
          </a:lstStyle>
          <a:p>
            <a:r>
              <a:rPr lang="en-US" dirty="0"/>
              <a:t>Click to add title</a:t>
            </a:r>
          </a:p>
        </p:txBody>
      </p:sp>
      <p:sp>
        <p:nvSpPr>
          <p:cNvPr id="9" name="Content Placeholder 2">
            <a:extLst>
              <a:ext uri="{FF2B5EF4-FFF2-40B4-BE49-F238E27FC236}">
                <a16:creationId xmlns:a16="http://schemas.microsoft.com/office/drawing/2014/main" id="{F8577165-BCB6-45FF-BB20-C37126093D80}"/>
              </a:ext>
            </a:extLst>
          </p:cNvPr>
          <p:cNvSpPr>
            <a:spLocks noGrp="1"/>
          </p:cNvSpPr>
          <p:nvPr>
            <p:ph idx="16"/>
          </p:nvPr>
        </p:nvSpPr>
        <p:spPr>
          <a:xfrm>
            <a:off x="987552" y="4160520"/>
            <a:ext cx="4864192" cy="1828800"/>
          </a:xfrm>
          <a:ln>
            <a:noFill/>
          </a:ln>
        </p:spPr>
        <p:txBody>
          <a:bodyPr>
            <a:noAutofit/>
          </a:bodyPr>
          <a:lstStyle>
            <a:lvl1pPr marL="342900" indent="-342900">
              <a:lnSpc>
                <a:spcPct val="105000"/>
              </a:lnSpc>
              <a:buClr>
                <a:schemeClr val="accent2"/>
              </a:buClr>
              <a:defRPr sz="2000"/>
            </a:lvl1pPr>
            <a:lvl2pPr marL="682625" indent="-285750">
              <a:lnSpc>
                <a:spcPct val="105000"/>
              </a:lnSpc>
              <a:buClr>
                <a:schemeClr val="accent4"/>
              </a:buClr>
              <a:defRPr sz="1800"/>
            </a:lvl2pPr>
            <a:lvl3pPr marL="974725" indent="-228600">
              <a:lnSpc>
                <a:spcPct val="105000"/>
              </a:lnSpc>
              <a:buClr>
                <a:schemeClr val="accent4"/>
              </a:buClr>
              <a:defRPr sz="1400"/>
            </a:lvl3pPr>
            <a:lvl4pPr marL="1257300" indent="-228600">
              <a:lnSpc>
                <a:spcPct val="105000"/>
              </a:lnSpc>
              <a:buClr>
                <a:schemeClr val="accent4"/>
              </a:buClr>
              <a:defRPr sz="1400"/>
            </a:lvl4pPr>
            <a:lvl5pPr marL="1257300" indent="0">
              <a:lnSpc>
                <a:spcPct val="105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10">
            <a:extLst>
              <a:ext uri="{FF2B5EF4-FFF2-40B4-BE49-F238E27FC236}">
                <a16:creationId xmlns:a16="http://schemas.microsoft.com/office/drawing/2014/main" id="{E5C513D5-56EB-486F-B61C-C04CCDF5B0AD}"/>
              </a:ext>
            </a:extLst>
          </p:cNvPr>
          <p:cNvSpPr>
            <a:spLocks noGrp="1"/>
          </p:cNvSpPr>
          <p:nvPr>
            <p:ph sz="quarter" idx="17"/>
          </p:nvPr>
        </p:nvSpPr>
        <p:spPr>
          <a:xfrm>
            <a:off x="6320944" y="4160520"/>
            <a:ext cx="4880456" cy="1828800"/>
          </a:xfrm>
          <a:ln>
            <a:noFill/>
          </a:ln>
        </p:spPr>
        <p:txBody>
          <a:bodyPr>
            <a:noAutofit/>
          </a:bodyPr>
          <a:lstStyle>
            <a:lvl1pPr>
              <a:buClr>
                <a:schemeClr val="accent2"/>
              </a:buClr>
              <a:defRPr sz="2000"/>
            </a:lvl1pPr>
            <a:lvl2pPr marL="682625" indent="-285750">
              <a:defRPr sz="1800"/>
            </a:lvl2pPr>
            <a:lvl3pPr marL="974725" indent="-228600">
              <a:defRPr sz="1400"/>
            </a:lvl3pPr>
            <a:lvl4pPr marL="1257300" indent="-228600">
              <a:defRPr sz="1400"/>
            </a:lvl4pPr>
            <a:lvl5pPr marL="1257300" indent="0">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3">
            <a:extLst>
              <a:ext uri="{FF2B5EF4-FFF2-40B4-BE49-F238E27FC236}">
                <a16:creationId xmlns:a16="http://schemas.microsoft.com/office/drawing/2014/main" id="{35DDF905-81A7-488B-9143-818F3AA4FCCB}"/>
              </a:ext>
            </a:extLst>
          </p:cNvPr>
          <p:cNvSpPr>
            <a:spLocks noGrp="1"/>
          </p:cNvSpPr>
          <p:nvPr>
            <p:ph type="body" sz="quarter" idx="23" hasCustomPrompt="1"/>
          </p:nvPr>
        </p:nvSpPr>
        <p:spPr>
          <a:xfrm>
            <a:off x="6337300" y="1371600"/>
            <a:ext cx="4864100" cy="252413"/>
          </a:xfrm>
        </p:spPr>
        <p:txBody>
          <a:bodyPr/>
          <a:lstStyle>
            <a:lvl1pPr marL="0" indent="0">
              <a:buFontTx/>
              <a:buNone/>
              <a:defRPr sz="1600" cap="all" baseline="0">
                <a:solidFill>
                  <a:schemeClr val="tx2"/>
                </a:solidFill>
                <a:latin typeface="+mj-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21" name="Text Placeholder 3">
            <a:extLst>
              <a:ext uri="{FF2B5EF4-FFF2-40B4-BE49-F238E27FC236}">
                <a16:creationId xmlns:a16="http://schemas.microsoft.com/office/drawing/2014/main" id="{C8CB8221-951A-47C3-B4BF-4608A6005A57}"/>
              </a:ext>
            </a:extLst>
          </p:cNvPr>
          <p:cNvSpPr>
            <a:spLocks noGrp="1"/>
          </p:cNvSpPr>
          <p:nvPr>
            <p:ph type="body" sz="quarter" idx="24" hasCustomPrompt="1"/>
          </p:nvPr>
        </p:nvSpPr>
        <p:spPr>
          <a:xfrm>
            <a:off x="987552" y="3749040"/>
            <a:ext cx="4864100" cy="252413"/>
          </a:xfrm>
        </p:spPr>
        <p:txBody>
          <a:bodyPr/>
          <a:lstStyle>
            <a:lvl1pPr marL="0" indent="0">
              <a:buFontTx/>
              <a:buNone/>
              <a:defRPr sz="1600" cap="all" baseline="0">
                <a:solidFill>
                  <a:schemeClr val="tx2"/>
                </a:solidFill>
                <a:latin typeface="+mj-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22" name="Text Placeholder 3">
            <a:extLst>
              <a:ext uri="{FF2B5EF4-FFF2-40B4-BE49-F238E27FC236}">
                <a16:creationId xmlns:a16="http://schemas.microsoft.com/office/drawing/2014/main" id="{39DAB681-8B8A-49FD-AE53-9CB9315187A8}"/>
              </a:ext>
            </a:extLst>
          </p:cNvPr>
          <p:cNvSpPr>
            <a:spLocks noGrp="1"/>
          </p:cNvSpPr>
          <p:nvPr>
            <p:ph type="body" sz="quarter" idx="25" hasCustomPrompt="1"/>
          </p:nvPr>
        </p:nvSpPr>
        <p:spPr>
          <a:xfrm>
            <a:off x="6337300" y="3749040"/>
            <a:ext cx="4864100" cy="252413"/>
          </a:xfrm>
        </p:spPr>
        <p:txBody>
          <a:bodyPr/>
          <a:lstStyle>
            <a:lvl1pPr marL="0" indent="0">
              <a:buFontTx/>
              <a:buNone/>
              <a:defRPr sz="1600" cap="all" baseline="0">
                <a:solidFill>
                  <a:schemeClr val="tx2"/>
                </a:solidFill>
                <a:latin typeface="+mj-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16" name="Slide Number">
            <a:extLst>
              <a:ext uri="{FF2B5EF4-FFF2-40B4-BE49-F238E27FC236}">
                <a16:creationId xmlns:a16="http://schemas.microsoft.com/office/drawing/2014/main" id="{155303EC-A09C-4F55-88CB-BAC2C32F0B6F}"/>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15892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616" userDrawn="1">
          <p15:clr>
            <a:srgbClr val="A4A3A4"/>
          </p15:clr>
        </p15:guide>
        <p15:guide id="4" pos="3696" userDrawn="1">
          <p15:clr>
            <a:srgbClr val="A4A3A4"/>
          </p15:clr>
        </p15:guide>
        <p15:guide id="5" pos="3984" userDrawn="1">
          <p15:clr>
            <a:srgbClr val="A4A3A4"/>
          </p15:clr>
        </p15:guide>
        <p15:guide id="6" orient="horz" pos="816" userDrawn="1">
          <p15:clr>
            <a:srgbClr val="A4A3A4"/>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ntent Vertical">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987552" y="289013"/>
            <a:ext cx="10213848" cy="740664"/>
          </a:xfrm>
        </p:spPr>
        <p:txBody>
          <a:bodyPr>
            <a:noAutofit/>
          </a:bodyPr>
          <a:lstStyle>
            <a:lvl1pPr>
              <a:defRPr sz="2600" baseline="0">
                <a:solidFill>
                  <a:schemeClr val="accent1"/>
                </a:solidFill>
              </a:defRPr>
            </a:lvl1pPr>
          </a:lstStyle>
          <a:p>
            <a:r>
              <a:rPr lang="en-US" dirty="0"/>
              <a:t>Click to add title</a:t>
            </a:r>
          </a:p>
        </p:txBody>
      </p:sp>
      <p:sp>
        <p:nvSpPr>
          <p:cNvPr id="9" name="Content Placeholder 2">
            <a:extLst>
              <a:ext uri="{FF2B5EF4-FFF2-40B4-BE49-F238E27FC236}">
                <a16:creationId xmlns:a16="http://schemas.microsoft.com/office/drawing/2014/main" id="{355A3EF1-8EBC-439A-B3AA-29B3876E877D}"/>
              </a:ext>
            </a:extLst>
          </p:cNvPr>
          <p:cNvSpPr>
            <a:spLocks noGrp="1"/>
          </p:cNvSpPr>
          <p:nvPr>
            <p:ph idx="20"/>
          </p:nvPr>
        </p:nvSpPr>
        <p:spPr>
          <a:xfrm>
            <a:off x="987552" y="1371600"/>
            <a:ext cx="2286000" cy="457200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EBC76D06-D1AA-4A2C-8AE6-413D85BDD2E5}"/>
              </a:ext>
            </a:extLst>
          </p:cNvPr>
          <p:cNvSpPr>
            <a:spLocks noGrp="1"/>
          </p:cNvSpPr>
          <p:nvPr>
            <p:ph idx="18"/>
          </p:nvPr>
        </p:nvSpPr>
        <p:spPr>
          <a:xfrm>
            <a:off x="3630168" y="1371600"/>
            <a:ext cx="2286000" cy="457200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2">
            <a:extLst>
              <a:ext uri="{FF2B5EF4-FFF2-40B4-BE49-F238E27FC236}">
                <a16:creationId xmlns:a16="http://schemas.microsoft.com/office/drawing/2014/main" id="{3E248497-1303-4EF1-8A17-F0BE0AD59BC2}"/>
              </a:ext>
            </a:extLst>
          </p:cNvPr>
          <p:cNvSpPr>
            <a:spLocks noGrp="1"/>
          </p:cNvSpPr>
          <p:nvPr>
            <p:ph idx="21"/>
          </p:nvPr>
        </p:nvSpPr>
        <p:spPr>
          <a:xfrm>
            <a:off x="6272784" y="1371600"/>
            <a:ext cx="2286000" cy="457200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7">
            <a:extLst>
              <a:ext uri="{FF2B5EF4-FFF2-40B4-BE49-F238E27FC236}">
                <a16:creationId xmlns:a16="http://schemas.microsoft.com/office/drawing/2014/main" id="{9C0F0224-9F8C-4908-B05E-8754ED3E14A0}"/>
              </a:ext>
            </a:extLst>
          </p:cNvPr>
          <p:cNvSpPr>
            <a:spLocks noGrp="1"/>
          </p:cNvSpPr>
          <p:nvPr>
            <p:ph type="body" sz="quarter" idx="22" hasCustomPrompt="1"/>
          </p:nvPr>
        </p:nvSpPr>
        <p:spPr>
          <a:xfrm>
            <a:off x="987552" y="6053328"/>
            <a:ext cx="10213848" cy="457200"/>
          </a:xfrm>
        </p:spPr>
        <p:txBody>
          <a:bodyPr anchor="b">
            <a:noAutofit/>
          </a:bodyPr>
          <a:lstStyle>
            <a:lvl1pPr marL="0" indent="0">
              <a:lnSpc>
                <a:spcPct val="100000"/>
              </a:lnSpc>
              <a:spcBef>
                <a:spcPts val="0"/>
              </a:spcBef>
              <a:buNone/>
              <a:defRPr lang="en-GB" sz="800" kern="1200" baseline="0" dirty="0" smtClean="0">
                <a:solidFill>
                  <a:schemeClr val="tx1"/>
                </a:solidFill>
                <a:latin typeface="Arial" panose="020B0604020202020204" pitchFamily="34" charset="0"/>
                <a:ea typeface="+mn-ea"/>
                <a:cs typeface="+mn-cs"/>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marL="0" lvl="0" indent="0" algn="l" defTabSz="914400" rtl="0" eaLnBrk="1" latinLnBrk="0" hangingPunct="1">
              <a:lnSpc>
                <a:spcPct val="100000"/>
              </a:lnSpc>
              <a:spcBef>
                <a:spcPts val="0"/>
              </a:spcBef>
              <a:buClr>
                <a:schemeClr val="accent2"/>
              </a:buClr>
              <a:buFont typeface="Wingdings" panose="05000000000000000000" pitchFamily="2" charset="2"/>
              <a:buNone/>
            </a:pPr>
            <a:r>
              <a:rPr lang="en-GB" dirty="0"/>
              <a:t>Footnotes</a:t>
            </a:r>
          </a:p>
        </p:txBody>
      </p:sp>
      <p:sp>
        <p:nvSpPr>
          <p:cNvPr id="16" name="Text Placeholder 4">
            <a:extLst>
              <a:ext uri="{FF2B5EF4-FFF2-40B4-BE49-F238E27FC236}">
                <a16:creationId xmlns:a16="http://schemas.microsoft.com/office/drawing/2014/main" id="{593C52CE-B380-4CE4-8B7E-02A14A4E4A57}"/>
              </a:ext>
            </a:extLst>
          </p:cNvPr>
          <p:cNvSpPr>
            <a:spLocks noGrp="1"/>
          </p:cNvSpPr>
          <p:nvPr>
            <p:ph type="body" sz="quarter" idx="23" hasCustomPrompt="1"/>
          </p:nvPr>
        </p:nvSpPr>
        <p:spPr>
          <a:xfrm>
            <a:off x="987552" y="1051560"/>
            <a:ext cx="4169664" cy="228600"/>
          </a:xfrm>
        </p:spPr>
        <p:txBody>
          <a:bodyPr anchor="b">
            <a:noAutofit/>
          </a:bodyPr>
          <a:lstStyle>
            <a:lvl1pPr marL="0" indent="0">
              <a:buNone/>
              <a:defRPr sz="900" baseline="0">
                <a:solidFill>
                  <a:schemeClr val="tx2"/>
                </a:solidFill>
                <a:latin typeface="Arial" panose="020B0604020202020204" pitchFamily="34" charset="0"/>
              </a:defRPr>
            </a:lvl1pPr>
          </a:lstStyle>
          <a:p>
            <a:pPr lvl="0"/>
            <a:r>
              <a:rPr lang="en-US" dirty="0"/>
              <a:t>As of date</a:t>
            </a:r>
          </a:p>
        </p:txBody>
      </p:sp>
      <p:sp>
        <p:nvSpPr>
          <p:cNvPr id="11" name="Content Placeholder 2">
            <a:extLst>
              <a:ext uri="{FF2B5EF4-FFF2-40B4-BE49-F238E27FC236}">
                <a16:creationId xmlns:a16="http://schemas.microsoft.com/office/drawing/2014/main" id="{21D5F75C-4541-488D-9C97-55469EE999B5}"/>
              </a:ext>
            </a:extLst>
          </p:cNvPr>
          <p:cNvSpPr>
            <a:spLocks noGrp="1"/>
          </p:cNvSpPr>
          <p:nvPr>
            <p:ph idx="24"/>
          </p:nvPr>
        </p:nvSpPr>
        <p:spPr>
          <a:xfrm>
            <a:off x="8915400" y="1371600"/>
            <a:ext cx="2286000" cy="457200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a:extLst>
              <a:ext uri="{FF2B5EF4-FFF2-40B4-BE49-F238E27FC236}">
                <a16:creationId xmlns:a16="http://schemas.microsoft.com/office/drawing/2014/main" id="{61F188A9-29FF-4ECD-8BE2-F41640CCA357}"/>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296044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ntent Vertical w/Sub">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987552" y="289013"/>
            <a:ext cx="10213848" cy="740664"/>
          </a:xfrm>
        </p:spPr>
        <p:txBody>
          <a:bodyPr>
            <a:noAutofit/>
          </a:bodyPr>
          <a:lstStyle>
            <a:lvl1pPr>
              <a:defRPr sz="2600" baseline="0">
                <a:solidFill>
                  <a:schemeClr val="accent1"/>
                </a:solidFill>
              </a:defRPr>
            </a:lvl1pPr>
          </a:lstStyle>
          <a:p>
            <a:r>
              <a:rPr lang="en-US" dirty="0"/>
              <a:t>Click to add title</a:t>
            </a:r>
          </a:p>
        </p:txBody>
      </p:sp>
      <p:sp>
        <p:nvSpPr>
          <p:cNvPr id="9" name="Content Placeholder 2">
            <a:extLst>
              <a:ext uri="{FF2B5EF4-FFF2-40B4-BE49-F238E27FC236}">
                <a16:creationId xmlns:a16="http://schemas.microsoft.com/office/drawing/2014/main" id="{355A3EF1-8EBC-439A-B3AA-29B3876E877D}"/>
              </a:ext>
            </a:extLst>
          </p:cNvPr>
          <p:cNvSpPr>
            <a:spLocks noGrp="1"/>
          </p:cNvSpPr>
          <p:nvPr>
            <p:ph idx="20"/>
          </p:nvPr>
        </p:nvSpPr>
        <p:spPr>
          <a:xfrm>
            <a:off x="987552" y="1984248"/>
            <a:ext cx="2286000" cy="393192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EBC76D06-D1AA-4A2C-8AE6-413D85BDD2E5}"/>
              </a:ext>
            </a:extLst>
          </p:cNvPr>
          <p:cNvSpPr>
            <a:spLocks noGrp="1"/>
          </p:cNvSpPr>
          <p:nvPr>
            <p:ph idx="18"/>
          </p:nvPr>
        </p:nvSpPr>
        <p:spPr>
          <a:xfrm>
            <a:off x="3630168" y="1984248"/>
            <a:ext cx="2286000" cy="393192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2">
            <a:extLst>
              <a:ext uri="{FF2B5EF4-FFF2-40B4-BE49-F238E27FC236}">
                <a16:creationId xmlns:a16="http://schemas.microsoft.com/office/drawing/2014/main" id="{3E248497-1303-4EF1-8A17-F0BE0AD59BC2}"/>
              </a:ext>
            </a:extLst>
          </p:cNvPr>
          <p:cNvSpPr>
            <a:spLocks noGrp="1"/>
          </p:cNvSpPr>
          <p:nvPr>
            <p:ph idx="21"/>
          </p:nvPr>
        </p:nvSpPr>
        <p:spPr>
          <a:xfrm>
            <a:off x="6272784" y="1984248"/>
            <a:ext cx="2286000" cy="393192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7">
            <a:extLst>
              <a:ext uri="{FF2B5EF4-FFF2-40B4-BE49-F238E27FC236}">
                <a16:creationId xmlns:a16="http://schemas.microsoft.com/office/drawing/2014/main" id="{9C0F0224-9F8C-4908-B05E-8754ED3E14A0}"/>
              </a:ext>
            </a:extLst>
          </p:cNvPr>
          <p:cNvSpPr>
            <a:spLocks noGrp="1"/>
          </p:cNvSpPr>
          <p:nvPr>
            <p:ph type="body" sz="quarter" idx="22" hasCustomPrompt="1"/>
          </p:nvPr>
        </p:nvSpPr>
        <p:spPr>
          <a:xfrm>
            <a:off x="987552" y="6053328"/>
            <a:ext cx="10213848" cy="457200"/>
          </a:xfrm>
        </p:spPr>
        <p:txBody>
          <a:bodyPr anchor="b">
            <a:noAutofit/>
          </a:bodyPr>
          <a:lstStyle>
            <a:lvl1pPr marL="0" indent="0">
              <a:lnSpc>
                <a:spcPct val="100000"/>
              </a:lnSpc>
              <a:spcBef>
                <a:spcPts val="0"/>
              </a:spcBef>
              <a:buNone/>
              <a:defRPr lang="en-GB" sz="800" kern="1200" baseline="0" dirty="0" smtClean="0">
                <a:solidFill>
                  <a:schemeClr val="tx1"/>
                </a:solidFill>
                <a:latin typeface="Arial" panose="020B0604020202020204" pitchFamily="34" charset="0"/>
                <a:ea typeface="+mn-ea"/>
                <a:cs typeface="+mn-cs"/>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marL="0" lvl="0" indent="0" algn="l" defTabSz="914400" rtl="0" eaLnBrk="1" latinLnBrk="0" hangingPunct="1">
              <a:lnSpc>
                <a:spcPct val="100000"/>
              </a:lnSpc>
              <a:spcBef>
                <a:spcPts val="0"/>
              </a:spcBef>
              <a:buClr>
                <a:schemeClr val="accent2"/>
              </a:buClr>
              <a:buFont typeface="Wingdings" panose="05000000000000000000" pitchFamily="2" charset="2"/>
              <a:buNone/>
            </a:pPr>
            <a:r>
              <a:rPr lang="en-GB" dirty="0"/>
              <a:t>Footnotes</a:t>
            </a:r>
          </a:p>
        </p:txBody>
      </p:sp>
      <p:sp>
        <p:nvSpPr>
          <p:cNvPr id="16" name="Text Placeholder 4">
            <a:extLst>
              <a:ext uri="{FF2B5EF4-FFF2-40B4-BE49-F238E27FC236}">
                <a16:creationId xmlns:a16="http://schemas.microsoft.com/office/drawing/2014/main" id="{593C52CE-B380-4CE4-8B7E-02A14A4E4A57}"/>
              </a:ext>
            </a:extLst>
          </p:cNvPr>
          <p:cNvSpPr>
            <a:spLocks noGrp="1"/>
          </p:cNvSpPr>
          <p:nvPr>
            <p:ph type="body" sz="quarter" idx="23" hasCustomPrompt="1"/>
          </p:nvPr>
        </p:nvSpPr>
        <p:spPr>
          <a:xfrm>
            <a:off x="987552" y="1051560"/>
            <a:ext cx="4169664" cy="228600"/>
          </a:xfrm>
        </p:spPr>
        <p:txBody>
          <a:bodyPr anchor="b">
            <a:noAutofit/>
          </a:bodyPr>
          <a:lstStyle>
            <a:lvl1pPr marL="0" indent="0">
              <a:buNone/>
              <a:defRPr sz="900" baseline="0">
                <a:solidFill>
                  <a:schemeClr val="tx2"/>
                </a:solidFill>
                <a:latin typeface="Arial" panose="020B0604020202020204" pitchFamily="34" charset="0"/>
              </a:defRPr>
            </a:lvl1pPr>
          </a:lstStyle>
          <a:p>
            <a:pPr lvl="0"/>
            <a:r>
              <a:rPr lang="en-US" dirty="0"/>
              <a:t>As of date</a:t>
            </a:r>
          </a:p>
        </p:txBody>
      </p:sp>
      <p:sp>
        <p:nvSpPr>
          <p:cNvPr id="11" name="Content Placeholder 2">
            <a:extLst>
              <a:ext uri="{FF2B5EF4-FFF2-40B4-BE49-F238E27FC236}">
                <a16:creationId xmlns:a16="http://schemas.microsoft.com/office/drawing/2014/main" id="{21D5F75C-4541-488D-9C97-55469EE999B5}"/>
              </a:ext>
            </a:extLst>
          </p:cNvPr>
          <p:cNvSpPr>
            <a:spLocks noGrp="1"/>
          </p:cNvSpPr>
          <p:nvPr>
            <p:ph idx="24"/>
          </p:nvPr>
        </p:nvSpPr>
        <p:spPr>
          <a:xfrm>
            <a:off x="8915400" y="1984248"/>
            <a:ext cx="2286000" cy="393192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9">
            <a:extLst>
              <a:ext uri="{FF2B5EF4-FFF2-40B4-BE49-F238E27FC236}">
                <a16:creationId xmlns:a16="http://schemas.microsoft.com/office/drawing/2014/main" id="{0B308477-F453-4C47-8A9F-C846E0D9C10B}"/>
              </a:ext>
            </a:extLst>
          </p:cNvPr>
          <p:cNvSpPr>
            <a:spLocks noGrp="1"/>
          </p:cNvSpPr>
          <p:nvPr>
            <p:ph type="body" sz="quarter" idx="15" hasCustomPrompt="1"/>
          </p:nvPr>
        </p:nvSpPr>
        <p:spPr>
          <a:xfrm>
            <a:off x="987552" y="1373980"/>
            <a:ext cx="2286000" cy="411480"/>
          </a:xfrm>
        </p:spPr>
        <p:txBody>
          <a:bodyPr/>
          <a:lstStyle>
            <a:lvl1pPr marL="0" indent="0">
              <a:buNone/>
              <a:defRPr sz="1600" cap="all" spc="0" baseline="0">
                <a:solidFill>
                  <a:schemeClr val="tx2"/>
                </a:solidFill>
                <a:latin typeface="Arial Black" panose="020B0A04020102020204" pitchFamily="34" charset="0"/>
              </a:defRPr>
            </a:lvl1pPr>
            <a:lvl2pPr marL="457200" indent="0">
              <a:buNone/>
              <a:defRPr/>
            </a:lvl2pPr>
          </a:lstStyle>
          <a:p>
            <a:pPr lvl="0"/>
            <a:r>
              <a:rPr lang="en-US" dirty="0"/>
              <a:t>SUBHEAD</a:t>
            </a:r>
          </a:p>
        </p:txBody>
      </p:sp>
      <p:sp>
        <p:nvSpPr>
          <p:cNvPr id="17" name="Text Placeholder 9">
            <a:extLst>
              <a:ext uri="{FF2B5EF4-FFF2-40B4-BE49-F238E27FC236}">
                <a16:creationId xmlns:a16="http://schemas.microsoft.com/office/drawing/2014/main" id="{DB8F0BDC-C282-46B0-A67B-839BCC26051A}"/>
              </a:ext>
            </a:extLst>
          </p:cNvPr>
          <p:cNvSpPr>
            <a:spLocks noGrp="1"/>
          </p:cNvSpPr>
          <p:nvPr>
            <p:ph type="body" sz="quarter" idx="17" hasCustomPrompt="1"/>
          </p:nvPr>
        </p:nvSpPr>
        <p:spPr>
          <a:xfrm>
            <a:off x="3630168" y="1373980"/>
            <a:ext cx="2286000" cy="411480"/>
          </a:xfrm>
        </p:spPr>
        <p:txBody>
          <a:bodyPr/>
          <a:lstStyle>
            <a:lvl1pPr marL="0" indent="0">
              <a:buNone/>
              <a:defRPr sz="1600" cap="all" spc="0" baseline="0">
                <a:solidFill>
                  <a:schemeClr val="tx2"/>
                </a:solidFill>
                <a:latin typeface="Arial Black" panose="020B0A04020102020204" pitchFamily="34" charset="0"/>
              </a:defRPr>
            </a:lvl1pPr>
            <a:lvl2pPr marL="457200" indent="0">
              <a:buNone/>
              <a:defRPr/>
            </a:lvl2pPr>
          </a:lstStyle>
          <a:p>
            <a:pPr lvl="0"/>
            <a:r>
              <a:rPr lang="en-US" dirty="0"/>
              <a:t>SUBHEAD</a:t>
            </a:r>
          </a:p>
        </p:txBody>
      </p:sp>
      <p:sp>
        <p:nvSpPr>
          <p:cNvPr id="18" name="Text Placeholder 9">
            <a:extLst>
              <a:ext uri="{FF2B5EF4-FFF2-40B4-BE49-F238E27FC236}">
                <a16:creationId xmlns:a16="http://schemas.microsoft.com/office/drawing/2014/main" id="{85B63934-1025-4DF3-8653-7637B601A950}"/>
              </a:ext>
            </a:extLst>
          </p:cNvPr>
          <p:cNvSpPr>
            <a:spLocks noGrp="1"/>
          </p:cNvSpPr>
          <p:nvPr>
            <p:ph type="body" sz="quarter" idx="25" hasCustomPrompt="1"/>
          </p:nvPr>
        </p:nvSpPr>
        <p:spPr>
          <a:xfrm>
            <a:off x="6272784" y="1373980"/>
            <a:ext cx="2286000" cy="411480"/>
          </a:xfrm>
        </p:spPr>
        <p:txBody>
          <a:bodyPr/>
          <a:lstStyle>
            <a:lvl1pPr marL="0" indent="0">
              <a:buNone/>
              <a:defRPr sz="1600" cap="all" spc="0" baseline="0">
                <a:solidFill>
                  <a:schemeClr val="tx2"/>
                </a:solidFill>
                <a:latin typeface="Arial Black" panose="020B0A04020102020204" pitchFamily="34" charset="0"/>
              </a:defRPr>
            </a:lvl1pPr>
            <a:lvl2pPr marL="457200" indent="0">
              <a:buNone/>
              <a:defRPr/>
            </a:lvl2pPr>
          </a:lstStyle>
          <a:p>
            <a:pPr lvl="0"/>
            <a:r>
              <a:rPr lang="en-US" dirty="0"/>
              <a:t>SUBHEAD</a:t>
            </a:r>
          </a:p>
        </p:txBody>
      </p:sp>
      <p:sp>
        <p:nvSpPr>
          <p:cNvPr id="19" name="Text Placeholder 9">
            <a:extLst>
              <a:ext uri="{FF2B5EF4-FFF2-40B4-BE49-F238E27FC236}">
                <a16:creationId xmlns:a16="http://schemas.microsoft.com/office/drawing/2014/main" id="{3753ACA8-DA18-4ECC-A0AC-4CC9DD1B5673}"/>
              </a:ext>
            </a:extLst>
          </p:cNvPr>
          <p:cNvSpPr>
            <a:spLocks noGrp="1"/>
          </p:cNvSpPr>
          <p:nvPr>
            <p:ph type="body" sz="quarter" idx="26" hasCustomPrompt="1"/>
          </p:nvPr>
        </p:nvSpPr>
        <p:spPr>
          <a:xfrm>
            <a:off x="8915400" y="1373980"/>
            <a:ext cx="2286000" cy="411480"/>
          </a:xfrm>
        </p:spPr>
        <p:txBody>
          <a:bodyPr/>
          <a:lstStyle>
            <a:lvl1pPr marL="0" indent="0">
              <a:buNone/>
              <a:defRPr sz="1600" cap="all" spc="0" baseline="0">
                <a:solidFill>
                  <a:schemeClr val="tx2"/>
                </a:solidFill>
                <a:latin typeface="Arial Black" panose="020B0A04020102020204" pitchFamily="34" charset="0"/>
              </a:defRPr>
            </a:lvl1pPr>
            <a:lvl2pPr marL="457200" indent="0">
              <a:buNone/>
              <a:defRPr/>
            </a:lvl2pPr>
          </a:lstStyle>
          <a:p>
            <a:pPr lvl="0"/>
            <a:r>
              <a:rPr lang="en-US" dirty="0"/>
              <a:t>SUBHEAD</a:t>
            </a:r>
          </a:p>
        </p:txBody>
      </p:sp>
      <p:sp>
        <p:nvSpPr>
          <p:cNvPr id="21" name="Slide Number">
            <a:extLst>
              <a:ext uri="{FF2B5EF4-FFF2-40B4-BE49-F238E27FC236}">
                <a16:creationId xmlns:a16="http://schemas.microsoft.com/office/drawing/2014/main" id="{39DBFF36-8DCF-4B56-A25B-3F8CB7B9BE45}"/>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4119166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224" userDrawn="1">
          <p15:clr>
            <a:srgbClr val="A4A3A4"/>
          </p15:clr>
        </p15:guide>
        <p15:guide id="2" orient="horz" pos="816" userDrawn="1">
          <p15:clr>
            <a:srgbClr val="A4A3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peaker Bio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533400" y="1600200"/>
            <a:ext cx="5668000" cy="2172018"/>
          </a:xfrm>
          <a:ln>
            <a:noFill/>
          </a:ln>
        </p:spPr>
        <p:txBody>
          <a:bodyPr>
            <a:noAutofit/>
          </a:bodyPr>
          <a:lstStyle>
            <a:lvl1pPr marL="0" indent="0">
              <a:lnSpc>
                <a:spcPct val="108000"/>
              </a:lnSpc>
              <a:spcBef>
                <a:spcPts val="1200"/>
              </a:spcBef>
              <a:buClr>
                <a:schemeClr val="accent2"/>
              </a:buClr>
              <a:buNone/>
              <a:defRPr sz="1400"/>
            </a:lvl1pPr>
            <a:lvl2pPr marL="457200" indent="0">
              <a:lnSpc>
                <a:spcPct val="105000"/>
              </a:lnSpc>
              <a:buClr>
                <a:schemeClr val="accent4"/>
              </a:buClr>
              <a:buNone/>
              <a:defRPr sz="1400"/>
            </a:lvl2pPr>
            <a:lvl3pPr marL="914400" indent="0">
              <a:lnSpc>
                <a:spcPct val="105000"/>
              </a:lnSpc>
              <a:buClr>
                <a:schemeClr val="accent4"/>
              </a:buClr>
              <a:buNone/>
              <a:defRPr sz="1400"/>
            </a:lvl3pPr>
            <a:lvl4pPr marL="1371600" indent="0">
              <a:lnSpc>
                <a:spcPct val="105000"/>
              </a:lnSpc>
              <a:buClr>
                <a:schemeClr val="accent4"/>
              </a:buClr>
              <a:buNone/>
              <a:defRPr sz="1400"/>
            </a:lvl4pPr>
            <a:lvl5pPr marL="1828800" indent="0">
              <a:lnSpc>
                <a:spcPct val="105000"/>
              </a:lnSpc>
              <a:buClr>
                <a:schemeClr val="accent4"/>
              </a:buClr>
              <a:buFont typeface="Arial" panose="020B0604020202020204" pitchFamily="34" charset="0"/>
              <a:buNone/>
              <a:defRPr sz="1400"/>
            </a:lvl5pPr>
          </a:lstStyle>
          <a:p>
            <a:pPr lvl="0"/>
            <a:r>
              <a:rPr lang="en-US"/>
              <a:t>Speaker bio</a:t>
            </a:r>
            <a:endParaRPr lang="en-US" dirty="0"/>
          </a:p>
        </p:txBody>
      </p:sp>
      <p:sp>
        <p:nvSpPr>
          <p:cNvPr id="11" name="Content Placeholder 10"/>
          <p:cNvSpPr>
            <a:spLocks noGrp="1"/>
          </p:cNvSpPr>
          <p:nvPr>
            <p:ph sz="quarter" idx="14" hasCustomPrompt="1"/>
          </p:nvPr>
        </p:nvSpPr>
        <p:spPr>
          <a:xfrm>
            <a:off x="5533901" y="3995928"/>
            <a:ext cx="5652911" cy="2172018"/>
          </a:xfrm>
          <a:ln>
            <a:noFill/>
          </a:ln>
        </p:spPr>
        <p:txBody>
          <a:bodyPr>
            <a:noAutofit/>
          </a:bodyPr>
          <a:lstStyle>
            <a:lvl1pPr marL="0" indent="0">
              <a:lnSpc>
                <a:spcPct val="108000"/>
              </a:lnSpc>
              <a:spcBef>
                <a:spcPts val="1200"/>
              </a:spcBef>
              <a:buNone/>
              <a:defRPr sz="1400"/>
            </a:lvl1pPr>
            <a:lvl2pPr marL="457200" indent="0">
              <a:buNone/>
              <a:defRPr sz="1400"/>
            </a:lvl2pPr>
            <a:lvl3pPr marL="914400" indent="0">
              <a:buNone/>
              <a:defRPr sz="1400"/>
            </a:lvl3pPr>
            <a:lvl4pPr marL="1371600" indent="0">
              <a:buNone/>
              <a:defRPr sz="1400"/>
            </a:lvl4pPr>
            <a:lvl5pPr marL="1828800" indent="0">
              <a:buFont typeface="Arial" panose="020B0604020202020204" pitchFamily="34" charset="0"/>
              <a:buNone/>
              <a:defRPr sz="1400"/>
            </a:lvl5pPr>
          </a:lstStyle>
          <a:p>
            <a:pPr lvl="0"/>
            <a:r>
              <a:rPr lang="en-US"/>
              <a:t>Speaker bio</a:t>
            </a:r>
            <a:endParaRPr lang="en-US" dirty="0"/>
          </a:p>
        </p:txBody>
      </p:sp>
      <p:sp>
        <p:nvSpPr>
          <p:cNvPr id="24" name="Text Placeholder 4"/>
          <p:cNvSpPr>
            <a:spLocks noGrp="1"/>
          </p:cNvSpPr>
          <p:nvPr>
            <p:ph type="body" sz="quarter" idx="15"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itle 1"/>
          <p:cNvSpPr>
            <a:spLocks noGrp="1"/>
          </p:cNvSpPr>
          <p:nvPr>
            <p:ph type="title" hasCustomPrompt="1"/>
          </p:nvPr>
        </p:nvSpPr>
        <p:spPr bwMode="auto">
          <a:xfrm>
            <a:off x="987552" y="289013"/>
            <a:ext cx="10213848" cy="740664"/>
          </a:xfrm>
        </p:spPr>
        <p:txBody>
          <a:bodyPr>
            <a:noAutofit/>
          </a:bodyPr>
          <a:lstStyle>
            <a:lvl1pPr>
              <a:defRPr sz="2600">
                <a:solidFill>
                  <a:schemeClr val="accent1"/>
                </a:solidFill>
              </a:defRPr>
            </a:lvl1pPr>
          </a:lstStyle>
          <a:p>
            <a:r>
              <a:rPr lang="en-US" dirty="0"/>
              <a:t>Speaker Bios</a:t>
            </a:r>
          </a:p>
        </p:txBody>
      </p:sp>
      <p:sp>
        <p:nvSpPr>
          <p:cNvPr id="10" name="Picture Placeholder 4"/>
          <p:cNvSpPr>
            <a:spLocks noGrp="1"/>
          </p:cNvSpPr>
          <p:nvPr>
            <p:ph type="pic" sz="quarter" idx="16" hasCustomPrompt="1"/>
          </p:nvPr>
        </p:nvSpPr>
        <p:spPr>
          <a:xfrm>
            <a:off x="987552" y="1828800"/>
            <a:ext cx="914400" cy="914400"/>
          </a:xfrm>
        </p:spPr>
        <p:txBody>
          <a:bodyPr>
            <a:noAutofit/>
          </a:bodyPr>
          <a:lstStyle>
            <a:lvl1pPr marL="0" indent="0">
              <a:buNone/>
              <a:defRPr sz="1050"/>
            </a:lvl1pPr>
          </a:lstStyle>
          <a:p>
            <a:r>
              <a:rPr lang="en-US" dirty="0"/>
              <a:t>Click on icon to add headshot</a:t>
            </a:r>
          </a:p>
        </p:txBody>
      </p:sp>
      <p:sp>
        <p:nvSpPr>
          <p:cNvPr id="16" name="Text Placeholder 7"/>
          <p:cNvSpPr>
            <a:spLocks noGrp="1"/>
          </p:cNvSpPr>
          <p:nvPr>
            <p:ph type="body" sz="quarter" idx="17" hasCustomPrompt="1"/>
          </p:nvPr>
        </p:nvSpPr>
        <p:spPr>
          <a:xfrm>
            <a:off x="2140456" y="1783080"/>
            <a:ext cx="2815167" cy="525780"/>
          </a:xfrm>
        </p:spPr>
        <p:txBody>
          <a:bodyPr lIns="0" tIns="0" rIns="0" bIns="0" anchor="b">
            <a:noAutofit/>
          </a:bodyPr>
          <a:lstStyle>
            <a:lvl1pPr marL="0" indent="0">
              <a:lnSpc>
                <a:spcPct val="100000"/>
              </a:lnSpc>
              <a:buNone/>
              <a:defRPr sz="1600" b="1" baseline="0">
                <a:solidFill>
                  <a:schemeClr val="accent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dirty="0"/>
              <a:t>Name </a:t>
            </a:r>
            <a:r>
              <a:rPr lang="en-US" dirty="0" err="1"/>
              <a:t>LastName</a:t>
            </a:r>
            <a:endParaRPr lang="en-US" dirty="0"/>
          </a:p>
        </p:txBody>
      </p:sp>
      <p:sp>
        <p:nvSpPr>
          <p:cNvPr id="17" name="Text Placeholder 7"/>
          <p:cNvSpPr>
            <a:spLocks noGrp="1"/>
          </p:cNvSpPr>
          <p:nvPr>
            <p:ph type="body" sz="quarter" idx="18" hasCustomPrompt="1"/>
          </p:nvPr>
        </p:nvSpPr>
        <p:spPr>
          <a:xfrm>
            <a:off x="2140456" y="2368297"/>
            <a:ext cx="2815167" cy="377349"/>
          </a:xfrm>
        </p:spPr>
        <p:txBody>
          <a:bodyPr lIns="0" tIns="0" rIns="0" bIns="0" anchor="ctr">
            <a:noAutofit/>
          </a:bodyPr>
          <a:lstStyle>
            <a:lvl1pPr marL="0" indent="0">
              <a:lnSpc>
                <a:spcPct val="100000"/>
              </a:lnSpc>
              <a:buNone/>
              <a:defRPr sz="1100" b="0" i="1" baseline="0">
                <a:solidFill>
                  <a:schemeClr val="tx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a:t>Title, Organization</a:t>
            </a:r>
          </a:p>
        </p:txBody>
      </p:sp>
      <p:sp>
        <p:nvSpPr>
          <p:cNvPr id="18" name="Picture Placeholder 4"/>
          <p:cNvSpPr>
            <a:spLocks noGrp="1"/>
          </p:cNvSpPr>
          <p:nvPr>
            <p:ph type="pic" sz="quarter" idx="19" hasCustomPrompt="1"/>
          </p:nvPr>
        </p:nvSpPr>
        <p:spPr>
          <a:xfrm>
            <a:off x="987552" y="4224528"/>
            <a:ext cx="914400" cy="914400"/>
          </a:xfrm>
        </p:spPr>
        <p:txBody>
          <a:bodyPr>
            <a:noAutofit/>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050"/>
            </a:lvl1pPr>
          </a:lstStyle>
          <a:p>
            <a:r>
              <a:rPr lang="en-US" dirty="0"/>
              <a:t>Click on icon to add headshot</a:t>
            </a:r>
          </a:p>
        </p:txBody>
      </p:sp>
      <p:sp>
        <p:nvSpPr>
          <p:cNvPr id="19" name="Text Placeholder 7"/>
          <p:cNvSpPr>
            <a:spLocks noGrp="1"/>
          </p:cNvSpPr>
          <p:nvPr>
            <p:ph type="body" sz="quarter" idx="20" hasCustomPrompt="1"/>
          </p:nvPr>
        </p:nvSpPr>
        <p:spPr>
          <a:xfrm>
            <a:off x="2140456" y="4178808"/>
            <a:ext cx="2815167" cy="525780"/>
          </a:xfrm>
        </p:spPr>
        <p:txBody>
          <a:bodyPr lIns="0" tIns="0" rIns="0" bIns="0" anchor="b">
            <a:noAutofit/>
          </a:bodyPr>
          <a:lstStyle>
            <a:lvl1pPr marL="0" indent="0">
              <a:lnSpc>
                <a:spcPct val="100000"/>
              </a:lnSpc>
              <a:buNone/>
              <a:defRPr sz="1600" b="1" baseline="0">
                <a:solidFill>
                  <a:schemeClr val="accent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dirty="0"/>
              <a:t>Name </a:t>
            </a:r>
            <a:r>
              <a:rPr lang="en-US" dirty="0" err="1"/>
              <a:t>LastName</a:t>
            </a:r>
            <a:endParaRPr lang="en-US" dirty="0"/>
          </a:p>
        </p:txBody>
      </p:sp>
      <p:sp>
        <p:nvSpPr>
          <p:cNvPr id="20" name="Text Placeholder 7"/>
          <p:cNvSpPr>
            <a:spLocks noGrp="1"/>
          </p:cNvSpPr>
          <p:nvPr>
            <p:ph type="body" sz="quarter" idx="21" hasCustomPrompt="1"/>
          </p:nvPr>
        </p:nvSpPr>
        <p:spPr>
          <a:xfrm>
            <a:off x="2140456" y="4764025"/>
            <a:ext cx="2815167" cy="377349"/>
          </a:xfrm>
        </p:spPr>
        <p:txBody>
          <a:bodyPr lIns="0" tIns="0" rIns="0" bIns="0" anchor="ctr">
            <a:noAutofit/>
          </a:bodyPr>
          <a:lstStyle>
            <a:lvl1pPr marL="0" indent="0">
              <a:lnSpc>
                <a:spcPct val="100000"/>
              </a:lnSpc>
              <a:buNone/>
              <a:defRPr sz="1100" b="0" i="1" baseline="0">
                <a:solidFill>
                  <a:schemeClr val="tx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a:t>Title, Organization</a:t>
            </a:r>
          </a:p>
        </p:txBody>
      </p:sp>
      <p:cxnSp>
        <p:nvCxnSpPr>
          <p:cNvPr id="21" name="Straight Connector 20"/>
          <p:cNvCxnSpPr/>
          <p:nvPr/>
        </p:nvCxnSpPr>
        <p:spPr>
          <a:xfrm>
            <a:off x="987552" y="1636640"/>
            <a:ext cx="4023360" cy="0"/>
          </a:xfrm>
          <a:prstGeom prst="line">
            <a:avLst/>
          </a:prstGeom>
          <a:ln w="63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EC143C-87E0-4844-A675-310560324307}"/>
              </a:ext>
            </a:extLst>
          </p:cNvPr>
          <p:cNvCxnSpPr/>
          <p:nvPr userDrawn="1"/>
        </p:nvCxnSpPr>
        <p:spPr>
          <a:xfrm>
            <a:off x="987552" y="3995928"/>
            <a:ext cx="4023360" cy="0"/>
          </a:xfrm>
          <a:prstGeom prst="line">
            <a:avLst/>
          </a:prstGeom>
          <a:ln w="635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Slide Number">
            <a:extLst>
              <a:ext uri="{FF2B5EF4-FFF2-40B4-BE49-F238E27FC236}">
                <a16:creationId xmlns:a16="http://schemas.microsoft.com/office/drawing/2014/main" id="{789B8813-C880-44FE-8E84-7541E0EED78B}"/>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604601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ullets w/Photo">
    <p:spTree>
      <p:nvGrpSpPr>
        <p:cNvPr id="1" name=""/>
        <p:cNvGrpSpPr/>
        <p:nvPr/>
      </p:nvGrpSpPr>
      <p:grpSpPr>
        <a:xfrm>
          <a:off x="0" y="0"/>
          <a:ext cx="0" cy="0"/>
          <a:chOff x="0" y="0"/>
          <a:chExt cx="0" cy="0"/>
        </a:xfrm>
      </p:grpSpPr>
      <p:sp>
        <p:nvSpPr>
          <p:cNvPr id="3" name="Content Placeholder 2"/>
          <p:cNvSpPr>
            <a:spLocks noGrp="1"/>
          </p:cNvSpPr>
          <p:nvPr>
            <p:ph idx="1"/>
          </p:nvPr>
        </p:nvSpPr>
        <p:spPr>
          <a:xfrm>
            <a:off x="987552" y="1353671"/>
            <a:ext cx="4877349" cy="4559768"/>
          </a:xfrm>
          <a:ln>
            <a:noFill/>
          </a:ln>
        </p:spPr>
        <p:txBody>
          <a:bodyPr>
            <a:noAutofit/>
          </a:bodyPr>
          <a:lstStyle>
            <a:lvl1pPr marL="342900" indent="-342900">
              <a:lnSpc>
                <a:spcPct val="105000"/>
              </a:lnSpc>
              <a:buClr>
                <a:schemeClr val="accent2"/>
              </a:buClr>
              <a:defRPr sz="2000"/>
            </a:lvl1pPr>
            <a:lvl2pPr marL="682625" indent="-285750">
              <a:lnSpc>
                <a:spcPct val="105000"/>
              </a:lnSpc>
              <a:buClr>
                <a:schemeClr val="accent4"/>
              </a:buClr>
              <a:defRPr sz="1800"/>
            </a:lvl2pPr>
            <a:lvl3pPr marL="974725" indent="-228600">
              <a:lnSpc>
                <a:spcPct val="105000"/>
              </a:lnSpc>
              <a:buClr>
                <a:schemeClr val="accent4"/>
              </a:buClr>
              <a:defRPr sz="1400"/>
            </a:lvl3pPr>
            <a:lvl4pPr marL="1257300" indent="-228600">
              <a:lnSpc>
                <a:spcPct val="105000"/>
              </a:lnSpc>
              <a:buClr>
                <a:schemeClr val="accent4"/>
              </a:buClr>
              <a:defRPr sz="1400"/>
            </a:lvl4pPr>
            <a:lvl5pPr marL="1257300" indent="0">
              <a:lnSpc>
                <a:spcPct val="105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4"/>
          <p:cNvSpPr>
            <a:spLocks noGrp="1"/>
          </p:cNvSpPr>
          <p:nvPr>
            <p:ph type="body" sz="quarter" idx="15"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4" name="Content Placeholder 10"/>
          <p:cNvSpPr>
            <a:spLocks noGrp="1" noChangeAspect="1"/>
          </p:cNvSpPr>
          <p:nvPr>
            <p:ph sz="quarter" idx="14" hasCustomPrompt="1"/>
          </p:nvPr>
        </p:nvSpPr>
        <p:spPr>
          <a:xfrm>
            <a:off x="6328436" y="1371600"/>
            <a:ext cx="4872964" cy="3566160"/>
          </a:xfrm>
          <a:ln>
            <a:noFill/>
          </a:ln>
        </p:spPr>
        <p:txBody>
          <a:bodyPr>
            <a:noAutofit/>
          </a:bodyPr>
          <a:lstStyle>
            <a:lvl1pPr marL="0" indent="0">
              <a:buNone/>
              <a:defRPr sz="2400" baseline="0"/>
            </a:lvl1pPr>
          </a:lstStyle>
          <a:p>
            <a:pPr lvl="0"/>
            <a:r>
              <a:rPr lang="en-US" dirty="0"/>
              <a:t>Click on photo icon below to add photo</a:t>
            </a:r>
          </a:p>
        </p:txBody>
      </p:sp>
      <p:sp>
        <p:nvSpPr>
          <p:cNvPr id="16" name="Title 1"/>
          <p:cNvSpPr>
            <a:spLocks noGrp="1"/>
          </p:cNvSpPr>
          <p:nvPr>
            <p:ph type="title" hasCustomPrompt="1"/>
          </p:nvPr>
        </p:nvSpPr>
        <p:spPr bwMode="auto">
          <a:xfrm>
            <a:off x="987552" y="289013"/>
            <a:ext cx="10213848" cy="740664"/>
          </a:xfrm>
        </p:spPr>
        <p:txBody>
          <a:bodyPr>
            <a:noAutofit/>
          </a:bodyPr>
          <a:lstStyle>
            <a:lvl1pPr>
              <a:defRPr sz="2600">
                <a:solidFill>
                  <a:schemeClr val="accent1"/>
                </a:solidFill>
              </a:defRPr>
            </a:lvl1pPr>
          </a:lstStyle>
          <a:p>
            <a:r>
              <a:rPr lang="en-US" dirty="0"/>
              <a:t>Click to add title</a:t>
            </a:r>
          </a:p>
        </p:txBody>
      </p:sp>
      <p:sp>
        <p:nvSpPr>
          <p:cNvPr id="9" name="Slide Number">
            <a:extLst>
              <a:ext uri="{FF2B5EF4-FFF2-40B4-BE49-F238E27FC236}">
                <a16:creationId xmlns:a16="http://schemas.microsoft.com/office/drawing/2014/main" id="{17AA363F-64BD-4910-A259-CE81735E567C}"/>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304135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hort Quot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sp>
        <p:nvSpPr>
          <p:cNvPr id="13" name="Text Placeholder 7"/>
          <p:cNvSpPr>
            <a:spLocks noGrp="1"/>
          </p:cNvSpPr>
          <p:nvPr>
            <p:ph type="body" sz="quarter" idx="13" hasCustomPrompt="1"/>
          </p:nvPr>
        </p:nvSpPr>
        <p:spPr>
          <a:xfrm>
            <a:off x="998465" y="6053328"/>
            <a:ext cx="10202935"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9" name="Freeform 6"/>
          <p:cNvSpPr>
            <a:spLocks noChangeAspect="1" noEditPoints="1"/>
          </p:cNvSpPr>
          <p:nvPr userDrawn="1"/>
        </p:nvSpPr>
        <p:spPr bwMode="ltGray">
          <a:xfrm>
            <a:off x="1095034" y="1371600"/>
            <a:ext cx="2134475" cy="1930148"/>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6E6E6"/>
          </a:solidFill>
          <a:ln>
            <a:noFill/>
          </a:ln>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3" name="Text Placeholder 2"/>
          <p:cNvSpPr>
            <a:spLocks noGrp="1"/>
          </p:cNvSpPr>
          <p:nvPr>
            <p:ph type="body" sz="quarter" idx="15" hasCustomPrompt="1"/>
          </p:nvPr>
        </p:nvSpPr>
        <p:spPr>
          <a:xfrm>
            <a:off x="1912865" y="1866900"/>
            <a:ext cx="8745373" cy="3429000"/>
          </a:xfrm>
        </p:spPr>
        <p:txBody>
          <a:bodyPr anchor="ctr">
            <a:noAutofit/>
          </a:bodyPr>
          <a:lstStyle>
            <a:lvl1pPr marL="0" indent="0">
              <a:lnSpc>
                <a:spcPct val="110000"/>
              </a:lnSpc>
              <a:buNone/>
              <a:defRPr sz="2800" cap="all" baseline="0">
                <a:solidFill>
                  <a:schemeClr val="accent1"/>
                </a:solidFill>
                <a:latin typeface="Arial Black" panose="020B0A04020102020204" pitchFamily="34" charset="0"/>
              </a:defRPr>
            </a:lvl1pPr>
            <a:lvl2pPr marL="285750" indent="-285750">
              <a:buClr>
                <a:schemeClr val="accent1"/>
              </a:buClr>
              <a:buFont typeface="Arial" panose="020B0604020202020204" pitchFamily="34" charset="0"/>
              <a:buChar char="—"/>
              <a:defRPr sz="1800">
                <a:solidFill>
                  <a:schemeClr val="accent1"/>
                </a:solidFill>
              </a:defRPr>
            </a:lvl2pPr>
          </a:lstStyle>
          <a:p>
            <a:pPr lvl="0"/>
            <a:r>
              <a:rPr lang="en-US" dirty="0"/>
              <a:t>Short quote</a:t>
            </a:r>
          </a:p>
          <a:p>
            <a:pPr lvl="1"/>
            <a:r>
              <a:rPr lang="en-US" dirty="0"/>
              <a:t>Second level</a:t>
            </a:r>
          </a:p>
        </p:txBody>
      </p:sp>
      <p:sp>
        <p:nvSpPr>
          <p:cNvPr id="8" name="Slide Number">
            <a:extLst>
              <a:ext uri="{FF2B5EF4-FFF2-40B4-BE49-F238E27FC236}">
                <a16:creationId xmlns:a16="http://schemas.microsoft.com/office/drawing/2014/main" id="{70326148-B5B3-43C6-B124-441293E41E85}"/>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685762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Long Quot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sp>
        <p:nvSpPr>
          <p:cNvPr id="13" name="Text Placeholder 7"/>
          <p:cNvSpPr>
            <a:spLocks noGrp="1"/>
          </p:cNvSpPr>
          <p:nvPr>
            <p:ph type="body" sz="quarter" idx="13" hasCustomPrompt="1"/>
          </p:nvPr>
        </p:nvSpPr>
        <p:spPr>
          <a:xfrm>
            <a:off x="998453" y="6053328"/>
            <a:ext cx="10202947"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0" name="Freeform 6"/>
          <p:cNvSpPr>
            <a:spLocks noChangeAspect="1" noEditPoints="1"/>
          </p:cNvSpPr>
          <p:nvPr userDrawn="1"/>
        </p:nvSpPr>
        <p:spPr bwMode="ltGray">
          <a:xfrm>
            <a:off x="1095022" y="1371600"/>
            <a:ext cx="2134477" cy="1930148"/>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6E6E6"/>
          </a:solidFill>
          <a:ln>
            <a:noFill/>
          </a:ln>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3" name="Text Placeholder 2"/>
          <p:cNvSpPr>
            <a:spLocks noGrp="1"/>
          </p:cNvSpPr>
          <p:nvPr>
            <p:ph type="body" sz="quarter" idx="15" hasCustomPrompt="1"/>
          </p:nvPr>
        </p:nvSpPr>
        <p:spPr>
          <a:xfrm>
            <a:off x="1912853" y="1866900"/>
            <a:ext cx="8745383" cy="3429000"/>
          </a:xfrm>
        </p:spPr>
        <p:txBody>
          <a:bodyPr anchor="ctr">
            <a:noAutofit/>
          </a:bodyPr>
          <a:lstStyle>
            <a:lvl1pPr marL="0" indent="0">
              <a:lnSpc>
                <a:spcPct val="110000"/>
              </a:lnSpc>
              <a:buNone/>
              <a:defRPr sz="2400" cap="none" baseline="0">
                <a:solidFill>
                  <a:schemeClr val="accent1"/>
                </a:solidFill>
                <a:latin typeface="Arial Black" panose="020B0A04020102020204" pitchFamily="34" charset="0"/>
              </a:defRPr>
            </a:lvl1pPr>
            <a:lvl2pPr marL="285750" indent="-285750">
              <a:buClr>
                <a:schemeClr val="accent1"/>
              </a:buClr>
              <a:buFont typeface="Arial" panose="020B0604020202020204" pitchFamily="34" charset="0"/>
              <a:buChar char="—"/>
              <a:defRPr sz="1800">
                <a:solidFill>
                  <a:schemeClr val="accent1"/>
                </a:solidFill>
              </a:defRPr>
            </a:lvl2pPr>
          </a:lstStyle>
          <a:p>
            <a:pPr lvl="0"/>
            <a:r>
              <a:rPr lang="en-US" dirty="0"/>
              <a:t>Long quote</a:t>
            </a:r>
          </a:p>
          <a:p>
            <a:pPr lvl="1"/>
            <a:r>
              <a:rPr lang="en-US" dirty="0"/>
              <a:t>Second level</a:t>
            </a:r>
          </a:p>
        </p:txBody>
      </p:sp>
      <p:sp>
        <p:nvSpPr>
          <p:cNvPr id="8" name="Slide Number">
            <a:extLst>
              <a:ext uri="{FF2B5EF4-FFF2-40B4-BE49-F238E27FC236}">
                <a16:creationId xmlns:a16="http://schemas.microsoft.com/office/drawing/2014/main" id="{8CD75A78-F600-4261-AE12-61A389F21E48}"/>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14439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ong Quote w/Dark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C77D04-A14A-42A6-B5C1-522AEC48F495}"/>
              </a:ext>
            </a:extLst>
          </p:cNvPr>
          <p:cNvSpPr/>
          <p:nvPr userDrawn="1"/>
        </p:nvSpPr>
        <p:spPr>
          <a:xfrm>
            <a:off x="0" y="0"/>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2" name="Rectangle 11">
            <a:extLst>
              <a:ext uri="{FF2B5EF4-FFF2-40B4-BE49-F238E27FC236}">
                <a16:creationId xmlns:a16="http://schemas.microsoft.com/office/drawing/2014/main" id="{7C718020-B14A-448F-A1D6-06AAD54F07D8}"/>
              </a:ext>
            </a:extLst>
          </p:cNvPr>
          <p:cNvSpPr/>
          <p:nvPr userDrawn="1"/>
        </p:nvSpPr>
        <p:spPr>
          <a:xfrm>
            <a:off x="0" y="5595581"/>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0"/>
            <a:ext cx="12192000" cy="6858000"/>
          </a:xfrm>
          <a:noFill/>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5" name="Text Placeholder 7">
            <a:extLst>
              <a:ext uri="{FF2B5EF4-FFF2-40B4-BE49-F238E27FC236}">
                <a16:creationId xmlns:a16="http://schemas.microsoft.com/office/drawing/2014/main" id="{FB0FD508-2FE5-4C4F-B3B0-ADE488ADB1A8}"/>
              </a:ext>
            </a:extLst>
          </p:cNvPr>
          <p:cNvSpPr>
            <a:spLocks noGrp="1"/>
          </p:cNvSpPr>
          <p:nvPr>
            <p:ph type="body" sz="quarter" idx="13" hasCustomPrompt="1"/>
          </p:nvPr>
        </p:nvSpPr>
        <p:spPr>
          <a:xfrm>
            <a:off x="997178" y="6053328"/>
            <a:ext cx="10204222" cy="457200"/>
          </a:xfrm>
        </p:spPr>
        <p:txBody>
          <a:bodyPr anchor="b">
            <a:noAutofit/>
          </a:bodyPr>
          <a:lstStyle>
            <a:lvl1pPr marL="0" indent="0">
              <a:lnSpc>
                <a:spcPct val="100000"/>
              </a:lnSpc>
              <a:spcBef>
                <a:spcPts val="0"/>
              </a:spcBef>
              <a:buNone/>
              <a:defRPr sz="800">
                <a:solidFill>
                  <a:schemeClr val="bg1"/>
                </a:solidFill>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6" name="Text Placeholder 7">
            <a:extLst>
              <a:ext uri="{FF2B5EF4-FFF2-40B4-BE49-F238E27FC236}">
                <a16:creationId xmlns:a16="http://schemas.microsoft.com/office/drawing/2014/main" id="{F376B806-4219-4C5C-952C-3189F5F219F0}"/>
              </a:ext>
            </a:extLst>
          </p:cNvPr>
          <p:cNvSpPr>
            <a:spLocks noGrp="1"/>
          </p:cNvSpPr>
          <p:nvPr>
            <p:ph type="body" sz="quarter" idx="17" hasCustomPrompt="1"/>
          </p:nvPr>
        </p:nvSpPr>
        <p:spPr>
          <a:xfrm>
            <a:off x="6096000" y="1883569"/>
            <a:ext cx="5105400" cy="3657600"/>
          </a:xfrm>
          <a:solidFill>
            <a:schemeClr val="bg1">
              <a:alpha val="87000"/>
            </a:schemeClr>
          </a:solidFill>
        </p:spPr>
        <p:txBody>
          <a:bodyPr lIns="182880" tIns="0" rIns="182880" bIns="182880"/>
          <a:lstStyle>
            <a:lvl1pPr marL="0" indent="0">
              <a:buNone/>
              <a:defRPr sz="2000" cap="all" baseline="0">
                <a:solidFill>
                  <a:srgbClr val="E5E5E5"/>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  </a:t>
            </a:r>
          </a:p>
        </p:txBody>
      </p:sp>
      <p:sp>
        <p:nvSpPr>
          <p:cNvPr id="11" name="Text Placeholder 2">
            <a:extLst>
              <a:ext uri="{FF2B5EF4-FFF2-40B4-BE49-F238E27FC236}">
                <a16:creationId xmlns:a16="http://schemas.microsoft.com/office/drawing/2014/main" id="{1C3E5AEA-2029-4D37-B8DB-1C2EF41471FF}"/>
              </a:ext>
            </a:extLst>
          </p:cNvPr>
          <p:cNvSpPr>
            <a:spLocks noGrp="1"/>
          </p:cNvSpPr>
          <p:nvPr>
            <p:ph type="body" sz="quarter" idx="18" hasCustomPrompt="1"/>
          </p:nvPr>
        </p:nvSpPr>
        <p:spPr>
          <a:xfrm>
            <a:off x="6443871" y="2423160"/>
            <a:ext cx="4440238" cy="2896552"/>
          </a:xfrm>
        </p:spPr>
        <p:txBody>
          <a:bodyPr/>
          <a:lstStyle>
            <a:lvl1pPr marL="0" indent="0">
              <a:spcBef>
                <a:spcPts val="0"/>
              </a:spcBef>
              <a:buNone/>
              <a:defRPr sz="2000" baseline="0">
                <a:solidFill>
                  <a:schemeClr val="accent1"/>
                </a:solidFill>
                <a:latin typeface="+mj-lt"/>
              </a:defRPr>
            </a:lvl1pPr>
            <a:lvl2pPr marL="0" indent="0">
              <a:spcBef>
                <a:spcPts val="0"/>
              </a:spcBef>
              <a:buNone/>
              <a:defRPr sz="2000" baseline="0">
                <a:solidFill>
                  <a:srgbClr val="05C3DE"/>
                </a:solidFill>
                <a:latin typeface="+mj-lt"/>
              </a:defRPr>
            </a:lvl2pPr>
            <a:lvl3pPr marL="0" indent="0">
              <a:spcBef>
                <a:spcPts val="0"/>
              </a:spcBef>
              <a:buNone/>
              <a:defRPr sz="2000" baseline="0">
                <a:solidFill>
                  <a:srgbClr val="05C3DE"/>
                </a:solidFill>
                <a:latin typeface="+mj-lt"/>
              </a:defRPr>
            </a:lvl3pPr>
            <a:lvl4pPr marL="0" indent="0">
              <a:spcBef>
                <a:spcPts val="0"/>
              </a:spcBef>
              <a:buNone/>
              <a:defRPr sz="2000" baseline="0">
                <a:solidFill>
                  <a:srgbClr val="05C3DE"/>
                </a:solidFill>
                <a:latin typeface="+mj-lt"/>
              </a:defRPr>
            </a:lvl4pPr>
            <a:lvl5pPr marL="0" indent="0">
              <a:spcBef>
                <a:spcPts val="0"/>
              </a:spcBef>
              <a:buFont typeface="Arial" panose="020B0604020202020204" pitchFamily="34" charset="0"/>
              <a:buNone/>
              <a:defRPr sz="2000" baseline="0">
                <a:solidFill>
                  <a:srgbClr val="05C3DE"/>
                </a:solidFill>
                <a:latin typeface="+mj-lt"/>
              </a:defRPr>
            </a:lvl5pPr>
          </a:lstStyle>
          <a:p>
            <a:pPr>
              <a:spcAft>
                <a:spcPts val="1200"/>
              </a:spcAft>
            </a:pPr>
            <a:r>
              <a:rPr lang="en-US" dirty="0"/>
              <a:t>Quote page Arial black </a:t>
            </a:r>
            <a:br>
              <a:rPr lang="en-US" dirty="0"/>
            </a:br>
            <a:r>
              <a:rPr lang="en-US" dirty="0"/>
              <a:t>20 </a:t>
            </a:r>
            <a:r>
              <a:rPr lang="en-US" dirty="0" err="1"/>
              <a:t>pt</a:t>
            </a:r>
            <a:r>
              <a:rPr lang="en-US" dirty="0"/>
              <a:t> bright blue, sentence case. Adjust placement for best fit with selected image. Add oversized single quotation mark at beginning, as shown in master template.</a:t>
            </a:r>
          </a:p>
        </p:txBody>
      </p:sp>
    </p:spTree>
    <p:extLst>
      <p:ext uri="{BB962C8B-B14F-4D97-AF65-F5344CB8AC3E}">
        <p14:creationId xmlns:p14="http://schemas.microsoft.com/office/powerpoint/2010/main" val="30848381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ong Quote w/Light 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14E3F22-0766-4C60-8676-F6583CE7A324}"/>
              </a:ext>
            </a:extLst>
          </p:cNvPr>
          <p:cNvSpPr/>
          <p:nvPr userDrawn="1"/>
        </p:nvSpPr>
        <p:spPr>
          <a:xfrm>
            <a:off x="0" y="0"/>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3" name="Rectangle 12">
            <a:extLst>
              <a:ext uri="{FF2B5EF4-FFF2-40B4-BE49-F238E27FC236}">
                <a16:creationId xmlns:a16="http://schemas.microsoft.com/office/drawing/2014/main" id="{BB159814-D55A-4363-A688-3982B1CA3F3D}"/>
              </a:ext>
            </a:extLst>
          </p:cNvPr>
          <p:cNvSpPr/>
          <p:nvPr userDrawn="1"/>
        </p:nvSpPr>
        <p:spPr>
          <a:xfrm>
            <a:off x="0" y="5595581"/>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0"/>
            <a:ext cx="12192000" cy="6858000"/>
          </a:xfrm>
          <a:noFill/>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Tx/>
              <a:buNone/>
              <a:tabLst/>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5" name="Text Placeholder 7">
            <a:extLst>
              <a:ext uri="{FF2B5EF4-FFF2-40B4-BE49-F238E27FC236}">
                <a16:creationId xmlns:a16="http://schemas.microsoft.com/office/drawing/2014/main" id="{FB0FD508-2FE5-4C4F-B3B0-ADE488ADB1A8}"/>
              </a:ext>
            </a:extLst>
          </p:cNvPr>
          <p:cNvSpPr>
            <a:spLocks noGrp="1"/>
          </p:cNvSpPr>
          <p:nvPr userDrawn="1">
            <p:ph type="body" sz="quarter" idx="13" hasCustomPrompt="1"/>
          </p:nvPr>
        </p:nvSpPr>
        <p:spPr>
          <a:xfrm>
            <a:off x="997178" y="6053328"/>
            <a:ext cx="10204222"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8" name="Text Placeholder 7">
            <a:extLst>
              <a:ext uri="{FF2B5EF4-FFF2-40B4-BE49-F238E27FC236}">
                <a16:creationId xmlns:a16="http://schemas.microsoft.com/office/drawing/2014/main" id="{7C0D9C51-DBA1-4AB1-96EC-803BFB613FEB}"/>
              </a:ext>
            </a:extLst>
          </p:cNvPr>
          <p:cNvSpPr>
            <a:spLocks noGrp="1"/>
          </p:cNvSpPr>
          <p:nvPr>
            <p:ph type="body" sz="quarter" idx="17" hasCustomPrompt="1"/>
          </p:nvPr>
        </p:nvSpPr>
        <p:spPr>
          <a:xfrm>
            <a:off x="6096000" y="1883569"/>
            <a:ext cx="5105400" cy="3657600"/>
          </a:xfrm>
          <a:solidFill>
            <a:srgbClr val="454545">
              <a:alpha val="94902"/>
            </a:srgbClr>
          </a:solidFill>
        </p:spPr>
        <p:txBody>
          <a:bodyPr lIns="182880" tIns="0" rIns="182880" bIns="182880"/>
          <a:lstStyle>
            <a:lvl1pPr marL="0" indent="0">
              <a:buNone/>
              <a:defRPr sz="1400" cap="all" baseline="0">
                <a:solidFill>
                  <a:srgbClr val="454545">
                    <a:alpha val="95000"/>
                  </a:srgbClr>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  </a:t>
            </a:r>
          </a:p>
        </p:txBody>
      </p:sp>
      <p:sp>
        <p:nvSpPr>
          <p:cNvPr id="19" name="Text Placeholder 2">
            <a:extLst>
              <a:ext uri="{FF2B5EF4-FFF2-40B4-BE49-F238E27FC236}">
                <a16:creationId xmlns:a16="http://schemas.microsoft.com/office/drawing/2014/main" id="{99A798F3-F488-4F3B-930C-8D8681991AF3}"/>
              </a:ext>
            </a:extLst>
          </p:cNvPr>
          <p:cNvSpPr>
            <a:spLocks noGrp="1"/>
          </p:cNvSpPr>
          <p:nvPr>
            <p:ph type="body" sz="quarter" idx="18" hasCustomPrompt="1"/>
          </p:nvPr>
        </p:nvSpPr>
        <p:spPr>
          <a:xfrm>
            <a:off x="6443871" y="2423160"/>
            <a:ext cx="4440238" cy="2896552"/>
          </a:xfrm>
        </p:spPr>
        <p:txBody>
          <a:bodyPr/>
          <a:lstStyle>
            <a:lvl1pPr marL="0" indent="0">
              <a:spcBef>
                <a:spcPts val="0"/>
              </a:spcBef>
              <a:buNone/>
              <a:defRPr sz="2000" baseline="0">
                <a:solidFill>
                  <a:schemeClr val="bg1"/>
                </a:solidFill>
                <a:latin typeface="+mj-lt"/>
              </a:defRPr>
            </a:lvl1pPr>
            <a:lvl2pPr marL="0" indent="0">
              <a:spcBef>
                <a:spcPts val="0"/>
              </a:spcBef>
              <a:buNone/>
              <a:defRPr sz="2000" baseline="0">
                <a:solidFill>
                  <a:srgbClr val="05C3DE"/>
                </a:solidFill>
                <a:latin typeface="+mj-lt"/>
              </a:defRPr>
            </a:lvl2pPr>
            <a:lvl3pPr marL="0" indent="0">
              <a:spcBef>
                <a:spcPts val="0"/>
              </a:spcBef>
              <a:buNone/>
              <a:defRPr sz="2000" baseline="0">
                <a:solidFill>
                  <a:srgbClr val="05C3DE"/>
                </a:solidFill>
                <a:latin typeface="+mj-lt"/>
              </a:defRPr>
            </a:lvl3pPr>
            <a:lvl4pPr marL="0" indent="0">
              <a:spcBef>
                <a:spcPts val="0"/>
              </a:spcBef>
              <a:buNone/>
              <a:defRPr sz="2000" baseline="0">
                <a:solidFill>
                  <a:srgbClr val="05C3DE"/>
                </a:solidFill>
                <a:latin typeface="+mj-lt"/>
              </a:defRPr>
            </a:lvl4pPr>
            <a:lvl5pPr marL="0" indent="0">
              <a:spcBef>
                <a:spcPts val="0"/>
              </a:spcBef>
              <a:buFont typeface="Arial" panose="020B0604020202020204" pitchFamily="34" charset="0"/>
              <a:buNone/>
              <a:defRPr sz="2000" baseline="0">
                <a:solidFill>
                  <a:srgbClr val="05C3DE"/>
                </a:solidFill>
                <a:latin typeface="+mj-lt"/>
              </a:defRPr>
            </a:lvl5pPr>
          </a:lstStyle>
          <a:p>
            <a:pPr>
              <a:spcAft>
                <a:spcPts val="1200"/>
              </a:spcAft>
            </a:pPr>
            <a:r>
              <a:rPr lang="en-US" dirty="0"/>
              <a:t>Quote page Arial black </a:t>
            </a:r>
            <a:br>
              <a:rPr lang="en-US" dirty="0"/>
            </a:br>
            <a:r>
              <a:rPr lang="en-US" dirty="0"/>
              <a:t>20 </a:t>
            </a:r>
            <a:r>
              <a:rPr lang="en-US" dirty="0" err="1"/>
              <a:t>pt</a:t>
            </a:r>
            <a:r>
              <a:rPr lang="en-US" dirty="0"/>
              <a:t> bright blue, sentence case. Adjust placement for best fit with selected image. Add oversized single quotation mark at beginning, as shown in master template.</a:t>
            </a:r>
          </a:p>
        </p:txBody>
      </p:sp>
    </p:spTree>
    <p:extLst>
      <p:ext uri="{BB962C8B-B14F-4D97-AF65-F5344CB8AC3E}">
        <p14:creationId xmlns:p14="http://schemas.microsoft.com/office/powerpoint/2010/main" val="213729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Dark">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4E0F4AE-A5A6-421E-88AE-9A08FD319F8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 Placeholder 2"/>
          <p:cNvSpPr>
            <a:spLocks noGrp="1"/>
          </p:cNvSpPr>
          <p:nvPr>
            <p:ph type="body" sz="quarter" idx="10" hasCustomPrompt="1"/>
          </p:nvPr>
        </p:nvSpPr>
        <p:spPr>
          <a:xfrm>
            <a:off x="7700434" y="4449763"/>
            <a:ext cx="3577167" cy="1655762"/>
          </a:xfrm>
        </p:spPr>
        <p:txBody>
          <a:bodyPr>
            <a:noAutofit/>
          </a:bodyPr>
          <a:lstStyle>
            <a:lvl1pPr>
              <a:spcBef>
                <a:spcPts val="1000"/>
              </a:spcBef>
              <a:defRPr sz="1600">
                <a:solidFill>
                  <a:schemeClr val="bg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a:t>Optional—Agenda items or speaker name</a:t>
            </a:r>
            <a:br>
              <a:rPr lang="en-US" dirty="0"/>
            </a:br>
            <a:r>
              <a:rPr lang="en-US" dirty="0"/>
              <a:t>Arial, regular, 16 </a:t>
            </a:r>
            <a:r>
              <a:rPr lang="en-US" dirty="0" err="1"/>
              <a:t>pt</a:t>
            </a:r>
            <a:r>
              <a:rPr lang="en-US" dirty="0"/>
              <a:t>, white, with or without bullets</a:t>
            </a:r>
            <a:br>
              <a:rPr lang="en-US" dirty="0"/>
            </a:br>
            <a:r>
              <a:rPr lang="en-US" dirty="0"/>
              <a:t>Delete this box if you are not using</a:t>
            </a:r>
          </a:p>
        </p:txBody>
      </p:sp>
      <p:sp>
        <p:nvSpPr>
          <p:cNvPr id="6" name="Title 1"/>
          <p:cNvSpPr>
            <a:spLocks noGrp="1"/>
          </p:cNvSpPr>
          <p:nvPr>
            <p:ph type="ctrTitle" hasCustomPrompt="1"/>
          </p:nvPr>
        </p:nvSpPr>
        <p:spPr>
          <a:xfrm>
            <a:off x="1008160" y="2976282"/>
            <a:ext cx="10269440" cy="1298448"/>
          </a:xfrm>
        </p:spPr>
        <p:txBody>
          <a:bodyPr anchor="ctr">
            <a:noAutofit/>
          </a:bodyPr>
          <a:lstStyle>
            <a:lvl1pPr>
              <a:lnSpc>
                <a:spcPct val="94000"/>
              </a:lnSpc>
              <a:defRPr sz="3600" cap="all" baseline="0">
                <a:solidFill>
                  <a:schemeClr val="bg1"/>
                </a:solidFill>
                <a:latin typeface="Arial Black" panose="020B0A04020102020204" pitchFamily="34" charset="0"/>
              </a:defRPr>
            </a:lvl1pPr>
          </a:lstStyle>
          <a:p>
            <a:r>
              <a:rPr lang="en-US" dirty="0"/>
              <a:t>Divider slide Title </a:t>
            </a:r>
            <a:br>
              <a:rPr lang="en-US" dirty="0"/>
            </a:br>
            <a:r>
              <a:rPr lang="en-US" dirty="0"/>
              <a:t>two lines max</a:t>
            </a:r>
          </a:p>
        </p:txBody>
      </p:sp>
    </p:spTree>
    <p:extLst>
      <p:ext uri="{BB962C8B-B14F-4D97-AF65-F5344CB8AC3E}">
        <p14:creationId xmlns:p14="http://schemas.microsoft.com/office/powerpoint/2010/main" val="3999292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ntent Blocks">
    <p:spTree>
      <p:nvGrpSpPr>
        <p:cNvPr id="1" name=""/>
        <p:cNvGrpSpPr/>
        <p:nvPr/>
      </p:nvGrpSpPr>
      <p:grpSpPr>
        <a:xfrm>
          <a:off x="0" y="0"/>
          <a:ext cx="0" cy="0"/>
          <a:chOff x="0" y="0"/>
          <a:chExt cx="0" cy="0"/>
        </a:xfrm>
      </p:grpSpPr>
      <p:sp>
        <p:nvSpPr>
          <p:cNvPr id="6" name="Text Placeholder 4"/>
          <p:cNvSpPr>
            <a:spLocks noGrp="1"/>
          </p:cNvSpPr>
          <p:nvPr>
            <p:ph type="body" sz="quarter" idx="15"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0" name="Text Placeholder 7"/>
          <p:cNvSpPr>
            <a:spLocks noGrp="1"/>
          </p:cNvSpPr>
          <p:nvPr>
            <p:ph type="body" sz="quarter" idx="13" hasCustomPrompt="1"/>
          </p:nvPr>
        </p:nvSpPr>
        <p:spPr>
          <a:xfrm>
            <a:off x="987552" y="6053328"/>
            <a:ext cx="10210800"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4" name="Title 1"/>
          <p:cNvSpPr>
            <a:spLocks noGrp="1"/>
          </p:cNvSpPr>
          <p:nvPr>
            <p:ph type="title" hasCustomPrompt="1"/>
          </p:nvPr>
        </p:nvSpPr>
        <p:spPr bwMode="auto">
          <a:xfrm>
            <a:off x="987552" y="289013"/>
            <a:ext cx="10213848" cy="740664"/>
          </a:xfrm>
        </p:spPr>
        <p:txBody>
          <a:bodyPr>
            <a:noAutofit/>
          </a:bodyPr>
          <a:lstStyle>
            <a:lvl1pPr>
              <a:defRPr sz="2600" baseline="0">
                <a:solidFill>
                  <a:schemeClr val="accent1"/>
                </a:solidFill>
              </a:defRPr>
            </a:lvl1pPr>
          </a:lstStyle>
          <a:p>
            <a:r>
              <a:rPr lang="en-US" dirty="0"/>
              <a:t>Click to add title</a:t>
            </a:r>
          </a:p>
        </p:txBody>
      </p:sp>
      <p:sp>
        <p:nvSpPr>
          <p:cNvPr id="8" name="Rectangle 7"/>
          <p:cNvSpPr>
            <a:spLocks noChangeAspect="1"/>
          </p:cNvSpPr>
          <p:nvPr/>
        </p:nvSpPr>
        <p:spPr bwMode="ltGray">
          <a:xfrm>
            <a:off x="3789862" y="1363851"/>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9" name="Rectangle 8"/>
          <p:cNvSpPr/>
          <p:nvPr/>
        </p:nvSpPr>
        <p:spPr bwMode="ltGray">
          <a:xfrm>
            <a:off x="6073451" y="1363851"/>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11" name="Rectangle 10"/>
          <p:cNvSpPr/>
          <p:nvPr/>
        </p:nvSpPr>
        <p:spPr bwMode="ltGray">
          <a:xfrm>
            <a:off x="3789862" y="3644834"/>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12" name="Rectangle 11"/>
          <p:cNvSpPr/>
          <p:nvPr/>
        </p:nvSpPr>
        <p:spPr bwMode="ltGray">
          <a:xfrm>
            <a:off x="6073451" y="3644834"/>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3" name="Text Placeholder 2"/>
          <p:cNvSpPr>
            <a:spLocks noGrp="1"/>
          </p:cNvSpPr>
          <p:nvPr>
            <p:ph type="body" sz="quarter" idx="16" hasCustomPrompt="1"/>
          </p:nvPr>
        </p:nvSpPr>
        <p:spPr>
          <a:xfrm>
            <a:off x="4026307" y="1363851"/>
            <a:ext cx="1799927" cy="1056583"/>
          </a:xfrm>
        </p:spPr>
        <p:txBody>
          <a:bodyPr anchor="b"/>
          <a:lstStyle>
            <a:lvl1pPr marL="0" indent="0">
              <a:lnSpc>
                <a:spcPts val="2000"/>
              </a:lnSpc>
              <a:spcBef>
                <a:spcPts val="0"/>
              </a:spcBef>
              <a:buNone/>
              <a:defRPr sz="1800" b="1" cap="all" baseline="0">
                <a:solidFill>
                  <a:srgbClr val="05C3DE"/>
                </a:solidFill>
              </a:defRPr>
            </a:lvl1pPr>
          </a:lstStyle>
          <a:p>
            <a:pPr lvl="0"/>
            <a:r>
              <a:rPr lang="en-US" dirty="0"/>
              <a:t>subhead 2 lines max</a:t>
            </a:r>
          </a:p>
        </p:txBody>
      </p:sp>
      <p:sp>
        <p:nvSpPr>
          <p:cNvPr id="5" name="Text Placeholder 4"/>
          <p:cNvSpPr>
            <a:spLocks noGrp="1"/>
          </p:cNvSpPr>
          <p:nvPr>
            <p:ph type="body" sz="quarter" idx="17" hasCustomPrompt="1"/>
          </p:nvPr>
        </p:nvSpPr>
        <p:spPr>
          <a:xfrm>
            <a:off x="4026307" y="2431198"/>
            <a:ext cx="1799927" cy="1167194"/>
          </a:xfrm>
        </p:spPr>
        <p:txBody>
          <a:bodyPr/>
          <a:lstStyle>
            <a:lvl1pPr marL="0" indent="0">
              <a:buNone/>
              <a:defRPr sz="1400" b="1" baseline="0">
                <a:solidFill>
                  <a:schemeClr val="bg1"/>
                </a:solidFill>
              </a:defRPr>
            </a:lvl1pPr>
          </a:lstStyle>
          <a:p>
            <a:pPr lvl="0"/>
            <a:r>
              <a:rPr lang="en-US" dirty="0"/>
              <a:t>Detailed information, four lines max. Adjust position as needed.</a:t>
            </a:r>
          </a:p>
        </p:txBody>
      </p:sp>
      <p:sp>
        <p:nvSpPr>
          <p:cNvPr id="19" name="Text Placeholder 18"/>
          <p:cNvSpPr>
            <a:spLocks noGrp="1"/>
          </p:cNvSpPr>
          <p:nvPr>
            <p:ph type="body" sz="quarter" idx="18" hasCustomPrompt="1"/>
          </p:nvPr>
        </p:nvSpPr>
        <p:spPr>
          <a:xfrm>
            <a:off x="6291630" y="1363851"/>
            <a:ext cx="1812984" cy="1056583"/>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1" name="Text Placeholder 20"/>
          <p:cNvSpPr>
            <a:spLocks noGrp="1"/>
          </p:cNvSpPr>
          <p:nvPr>
            <p:ph type="body" sz="quarter" idx="19" hasCustomPrompt="1"/>
          </p:nvPr>
        </p:nvSpPr>
        <p:spPr>
          <a:xfrm>
            <a:off x="6291629" y="2435094"/>
            <a:ext cx="1812986" cy="1169435"/>
          </a:xfrm>
        </p:spPr>
        <p:txBody>
          <a:bodyPr vert="horz" lIns="0" tIns="0" rIns="0" bIns="0" rtlCol="0">
            <a:noAutofit/>
          </a:bodyPr>
          <a:lstStyle>
            <a:lvl1pPr marL="0" indent="0">
              <a:buNone/>
              <a:defRPr lang="en-US" sz="1400" b="1" baseline="0" dirty="0" smtClean="0">
                <a:solidFill>
                  <a:schemeClr val="bg1"/>
                </a:solidFill>
              </a:defRPr>
            </a:lvl1pPr>
            <a:lvl2pPr>
              <a:defRPr lang="en-US" dirty="0" smtClean="0"/>
            </a:lvl2pPr>
            <a:lvl3pPr>
              <a:defRPr lang="en-US" dirty="0" smtClean="0"/>
            </a:lvl3pPr>
            <a:lvl4pPr>
              <a:defRPr lang="en-US" dirty="0" smtClean="0"/>
            </a:lvl4pPr>
            <a:lvl5pPr>
              <a:defRPr lang="en-US" dirty="0"/>
            </a:lvl5pPr>
          </a:lstStyle>
          <a:p>
            <a:pPr lvl="0"/>
            <a:r>
              <a:rPr lang="en-US" dirty="0"/>
              <a:t>Detailed information, four lines max. Adjust position as needed.</a:t>
            </a:r>
          </a:p>
        </p:txBody>
      </p:sp>
      <p:sp>
        <p:nvSpPr>
          <p:cNvPr id="23" name="Text Placeholder 22"/>
          <p:cNvSpPr>
            <a:spLocks noGrp="1"/>
          </p:cNvSpPr>
          <p:nvPr>
            <p:ph type="body" sz="quarter" idx="20" hasCustomPrompt="1"/>
          </p:nvPr>
        </p:nvSpPr>
        <p:spPr>
          <a:xfrm>
            <a:off x="4026307" y="3644834"/>
            <a:ext cx="1799927" cy="1068857"/>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5" name="Text Placeholder 24"/>
          <p:cNvSpPr>
            <a:spLocks noGrp="1"/>
          </p:cNvSpPr>
          <p:nvPr>
            <p:ph type="body" sz="quarter" idx="21" hasCustomPrompt="1"/>
          </p:nvPr>
        </p:nvSpPr>
        <p:spPr>
          <a:xfrm>
            <a:off x="6282844" y="3644834"/>
            <a:ext cx="1819583" cy="1079358"/>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7" name="Text Placeholder 26"/>
          <p:cNvSpPr>
            <a:spLocks noGrp="1"/>
          </p:cNvSpPr>
          <p:nvPr>
            <p:ph type="body" sz="quarter" idx="22" hasCustomPrompt="1"/>
          </p:nvPr>
        </p:nvSpPr>
        <p:spPr>
          <a:xfrm>
            <a:off x="4026307" y="4724192"/>
            <a:ext cx="1799927" cy="1161320"/>
          </a:xfrm>
        </p:spPr>
        <p:txBody>
          <a:bodyPr/>
          <a:lstStyle>
            <a:lvl1pPr marL="0" indent="0">
              <a:buNone/>
              <a:defRPr sz="1400" b="1" baseline="0">
                <a:solidFill>
                  <a:schemeClr val="bg1"/>
                </a:solidFill>
              </a:defRPr>
            </a:lvl1pPr>
          </a:lstStyle>
          <a:p>
            <a:pPr lvl="0"/>
            <a:r>
              <a:rPr lang="en-US" dirty="0"/>
              <a:t>Detailed information, four lines max. Adjust position as needed.</a:t>
            </a:r>
          </a:p>
        </p:txBody>
      </p:sp>
      <p:sp>
        <p:nvSpPr>
          <p:cNvPr id="29" name="Text Placeholder 28"/>
          <p:cNvSpPr>
            <a:spLocks noGrp="1"/>
          </p:cNvSpPr>
          <p:nvPr>
            <p:ph type="body" sz="quarter" idx="23" hasCustomPrompt="1"/>
          </p:nvPr>
        </p:nvSpPr>
        <p:spPr>
          <a:xfrm>
            <a:off x="6291629" y="4732643"/>
            <a:ext cx="1812985" cy="1152870"/>
          </a:xfrm>
        </p:spPr>
        <p:txBody>
          <a:bodyPr/>
          <a:lstStyle>
            <a:lvl1pPr marL="0" indent="0" algn="l">
              <a:buNone/>
              <a:defRPr sz="1400" b="1" baseline="0">
                <a:solidFill>
                  <a:schemeClr val="bg1"/>
                </a:solidFill>
              </a:defRPr>
            </a:lvl1pPr>
          </a:lstStyle>
          <a:p>
            <a:pPr lvl="0"/>
            <a:r>
              <a:rPr lang="en-US" dirty="0"/>
              <a:t>Detailed information, four lines max. Adjust position as needed.</a:t>
            </a:r>
          </a:p>
        </p:txBody>
      </p:sp>
      <p:sp>
        <p:nvSpPr>
          <p:cNvPr id="18" name="Slide Number">
            <a:extLst>
              <a:ext uri="{FF2B5EF4-FFF2-40B4-BE49-F238E27FC236}">
                <a16:creationId xmlns:a16="http://schemas.microsoft.com/office/drawing/2014/main" id="{F583DBF1-9A00-4097-9357-72E55298EDB9}"/>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019566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Block Three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987552" y="289013"/>
            <a:ext cx="10213848" cy="740664"/>
          </a:xfrm>
        </p:spPr>
        <p:txBody>
          <a:bodyPr>
            <a:noAutofit/>
          </a:bodyPr>
          <a:lstStyle>
            <a:lvl1pPr>
              <a:defRPr sz="2600" baseline="0">
                <a:solidFill>
                  <a:schemeClr val="accent1"/>
                </a:solidFill>
              </a:defRPr>
            </a:lvl1pPr>
          </a:lstStyle>
          <a:p>
            <a:r>
              <a:rPr lang="en-US" dirty="0"/>
              <a:t>Click to add title</a:t>
            </a:r>
          </a:p>
        </p:txBody>
      </p:sp>
      <p:sp>
        <p:nvSpPr>
          <p:cNvPr id="3" name="Content Placeholder 2"/>
          <p:cNvSpPr>
            <a:spLocks noGrp="1"/>
          </p:cNvSpPr>
          <p:nvPr>
            <p:ph idx="1"/>
          </p:nvPr>
        </p:nvSpPr>
        <p:spPr>
          <a:xfrm>
            <a:off x="987552" y="1984248"/>
            <a:ext cx="3108960" cy="310896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8"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7" name="Text Placeholder 4"/>
          <p:cNvSpPr>
            <a:spLocks noGrp="1"/>
          </p:cNvSpPr>
          <p:nvPr>
            <p:ph type="body" sz="quarter" idx="14"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4539996" y="1984248"/>
            <a:ext cx="3108960" cy="310896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8092440" y="1984248"/>
            <a:ext cx="3108960" cy="310896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2" name="Slide Number">
            <a:extLst>
              <a:ext uri="{FF2B5EF4-FFF2-40B4-BE49-F238E27FC236}">
                <a16:creationId xmlns:a16="http://schemas.microsoft.com/office/drawing/2014/main" id="{A110625D-9C20-4D80-BD10-6B6210B4F3AB}"/>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168913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Block Six Horizontal">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987552" y="289013"/>
            <a:ext cx="10213848" cy="740664"/>
          </a:xfrm>
        </p:spPr>
        <p:txBody>
          <a:bodyPr>
            <a:noAutofit/>
          </a:bodyPr>
          <a:lstStyle>
            <a:lvl1pPr>
              <a:defRPr sz="2600" baseline="0">
                <a:solidFill>
                  <a:schemeClr val="accent1"/>
                </a:solidFill>
              </a:defRPr>
            </a:lvl1pPr>
          </a:lstStyle>
          <a:p>
            <a:r>
              <a:rPr lang="en-US" dirty="0"/>
              <a:t>Click to add title</a:t>
            </a:r>
          </a:p>
        </p:txBody>
      </p:sp>
      <p:sp>
        <p:nvSpPr>
          <p:cNvPr id="3" name="Content Placeholder 2"/>
          <p:cNvSpPr>
            <a:spLocks noGrp="1"/>
          </p:cNvSpPr>
          <p:nvPr>
            <p:ph idx="1"/>
          </p:nvPr>
        </p:nvSpPr>
        <p:spPr>
          <a:xfrm>
            <a:off x="2493477" y="1371601"/>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8"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7" name="Text Placeholder 4"/>
          <p:cNvSpPr>
            <a:spLocks noGrp="1"/>
          </p:cNvSpPr>
          <p:nvPr>
            <p:ph type="body" sz="quarter" idx="14"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4968678" y="1371601"/>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7443879" y="1371601"/>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7" name="Content Placeholder 2">
            <a:extLst>
              <a:ext uri="{FF2B5EF4-FFF2-40B4-BE49-F238E27FC236}">
                <a16:creationId xmlns:a16="http://schemas.microsoft.com/office/drawing/2014/main" id="{7E01FC74-BD4A-4A64-B840-AC7E3D0CF0D4}"/>
              </a:ext>
            </a:extLst>
          </p:cNvPr>
          <p:cNvSpPr>
            <a:spLocks noGrp="1"/>
          </p:cNvSpPr>
          <p:nvPr>
            <p:ph idx="22"/>
          </p:nvPr>
        </p:nvSpPr>
        <p:spPr>
          <a:xfrm>
            <a:off x="2493477" y="3851450"/>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8" name="Content Placeholder 2">
            <a:extLst>
              <a:ext uri="{FF2B5EF4-FFF2-40B4-BE49-F238E27FC236}">
                <a16:creationId xmlns:a16="http://schemas.microsoft.com/office/drawing/2014/main" id="{B937C7E4-A551-42F1-BAFC-F005B14AD88D}"/>
              </a:ext>
            </a:extLst>
          </p:cNvPr>
          <p:cNvSpPr>
            <a:spLocks noGrp="1"/>
          </p:cNvSpPr>
          <p:nvPr>
            <p:ph idx="23"/>
          </p:nvPr>
        </p:nvSpPr>
        <p:spPr>
          <a:xfrm>
            <a:off x="4968678" y="3851450"/>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9" name="Content Placeholder 2">
            <a:extLst>
              <a:ext uri="{FF2B5EF4-FFF2-40B4-BE49-F238E27FC236}">
                <a16:creationId xmlns:a16="http://schemas.microsoft.com/office/drawing/2014/main" id="{787A79B3-D321-4968-B3FA-A92742E8EC04}"/>
              </a:ext>
            </a:extLst>
          </p:cNvPr>
          <p:cNvSpPr>
            <a:spLocks noGrp="1"/>
          </p:cNvSpPr>
          <p:nvPr>
            <p:ph idx="24"/>
          </p:nvPr>
        </p:nvSpPr>
        <p:spPr>
          <a:xfrm>
            <a:off x="7443879" y="3851450"/>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2" name="Slide Number">
            <a:extLst>
              <a:ext uri="{FF2B5EF4-FFF2-40B4-BE49-F238E27FC236}">
                <a16:creationId xmlns:a16="http://schemas.microsoft.com/office/drawing/2014/main" id="{945321C1-7726-4D69-A5D9-D51DE0374B71}"/>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362803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Block Eight Vertical">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987552" y="289013"/>
            <a:ext cx="10213848" cy="740664"/>
          </a:xfrm>
        </p:spPr>
        <p:txBody>
          <a:bodyPr>
            <a:noAutofit/>
          </a:bodyPr>
          <a:lstStyle>
            <a:lvl1pPr>
              <a:defRPr sz="2600" baseline="0">
                <a:solidFill>
                  <a:schemeClr val="accent1"/>
                </a:solidFill>
              </a:defRPr>
            </a:lvl1pPr>
          </a:lstStyle>
          <a:p>
            <a:r>
              <a:rPr lang="en-US" dirty="0"/>
              <a:t>Click to add title</a:t>
            </a:r>
          </a:p>
        </p:txBody>
      </p:sp>
      <p:sp>
        <p:nvSpPr>
          <p:cNvPr id="3" name="Content Placeholder 2"/>
          <p:cNvSpPr>
            <a:spLocks noGrp="1"/>
          </p:cNvSpPr>
          <p:nvPr>
            <p:ph idx="1"/>
          </p:nvPr>
        </p:nvSpPr>
        <p:spPr>
          <a:xfrm>
            <a:off x="1229034" y="1371601"/>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8"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7" name="Text Placeholder 4"/>
          <p:cNvSpPr>
            <a:spLocks noGrp="1"/>
          </p:cNvSpPr>
          <p:nvPr>
            <p:ph type="body" sz="quarter" idx="14" hasCustomPrompt="1"/>
          </p:nvPr>
        </p:nvSpPr>
        <p:spPr>
          <a:xfrm>
            <a:off x="987552"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3704235" y="1371601"/>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6179436" y="1371601"/>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7" name="Content Placeholder 2">
            <a:extLst>
              <a:ext uri="{FF2B5EF4-FFF2-40B4-BE49-F238E27FC236}">
                <a16:creationId xmlns:a16="http://schemas.microsoft.com/office/drawing/2014/main" id="{7E01FC74-BD4A-4A64-B840-AC7E3D0CF0D4}"/>
              </a:ext>
            </a:extLst>
          </p:cNvPr>
          <p:cNvSpPr>
            <a:spLocks noGrp="1"/>
          </p:cNvSpPr>
          <p:nvPr>
            <p:ph idx="22"/>
          </p:nvPr>
        </p:nvSpPr>
        <p:spPr>
          <a:xfrm>
            <a:off x="1229034" y="3851450"/>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8" name="Content Placeholder 2">
            <a:extLst>
              <a:ext uri="{FF2B5EF4-FFF2-40B4-BE49-F238E27FC236}">
                <a16:creationId xmlns:a16="http://schemas.microsoft.com/office/drawing/2014/main" id="{B937C7E4-A551-42F1-BAFC-F005B14AD88D}"/>
              </a:ext>
            </a:extLst>
          </p:cNvPr>
          <p:cNvSpPr>
            <a:spLocks noGrp="1"/>
          </p:cNvSpPr>
          <p:nvPr>
            <p:ph idx="23"/>
          </p:nvPr>
        </p:nvSpPr>
        <p:spPr>
          <a:xfrm>
            <a:off x="3704235" y="3851450"/>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9" name="Content Placeholder 2">
            <a:extLst>
              <a:ext uri="{FF2B5EF4-FFF2-40B4-BE49-F238E27FC236}">
                <a16:creationId xmlns:a16="http://schemas.microsoft.com/office/drawing/2014/main" id="{787A79B3-D321-4968-B3FA-A92742E8EC04}"/>
              </a:ext>
            </a:extLst>
          </p:cNvPr>
          <p:cNvSpPr>
            <a:spLocks noGrp="1"/>
          </p:cNvSpPr>
          <p:nvPr>
            <p:ph idx="24"/>
          </p:nvPr>
        </p:nvSpPr>
        <p:spPr>
          <a:xfrm>
            <a:off x="6179436" y="3851450"/>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20" name="Content Placeholder 2">
            <a:extLst>
              <a:ext uri="{FF2B5EF4-FFF2-40B4-BE49-F238E27FC236}">
                <a16:creationId xmlns:a16="http://schemas.microsoft.com/office/drawing/2014/main" id="{4FD0328B-D351-1049-A9BE-92CA87F23A79}"/>
              </a:ext>
            </a:extLst>
          </p:cNvPr>
          <p:cNvSpPr>
            <a:spLocks noGrp="1"/>
          </p:cNvSpPr>
          <p:nvPr>
            <p:ph idx="27"/>
          </p:nvPr>
        </p:nvSpPr>
        <p:spPr>
          <a:xfrm>
            <a:off x="8658317" y="1371601"/>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21" name="Content Placeholder 2">
            <a:extLst>
              <a:ext uri="{FF2B5EF4-FFF2-40B4-BE49-F238E27FC236}">
                <a16:creationId xmlns:a16="http://schemas.microsoft.com/office/drawing/2014/main" id="{6D228CD0-BF7F-194D-838D-F7BAEB8DFCA4}"/>
              </a:ext>
            </a:extLst>
          </p:cNvPr>
          <p:cNvSpPr>
            <a:spLocks noGrp="1"/>
          </p:cNvSpPr>
          <p:nvPr>
            <p:ph idx="28"/>
          </p:nvPr>
        </p:nvSpPr>
        <p:spPr>
          <a:xfrm>
            <a:off x="8658317" y="3851450"/>
            <a:ext cx="2286000" cy="2286000"/>
          </a:xfrm>
          <a:solidFill>
            <a:srgbClr val="054C70"/>
          </a:solidFill>
        </p:spPr>
        <p:txBody>
          <a:bodyPr lIns="137160" tIns="137160" rIns="137160" bIns="137160">
            <a:noAutofit/>
          </a:bodyPr>
          <a:lstStyle>
            <a:lvl1pPr marL="0" indent="0">
              <a:lnSpc>
                <a:spcPct val="110000"/>
              </a:lnSpc>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endParaRPr lang="en-US" dirty="0"/>
          </a:p>
        </p:txBody>
      </p:sp>
      <p:sp>
        <p:nvSpPr>
          <p:cNvPr id="15" name="Slide Number">
            <a:extLst>
              <a:ext uri="{FF2B5EF4-FFF2-40B4-BE49-F238E27FC236}">
                <a16:creationId xmlns:a16="http://schemas.microsoft.com/office/drawing/2014/main" id="{B139E0E4-7956-437E-BF14-5DC0E6A4E386}"/>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14723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Statistics On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sp>
        <p:nvSpPr>
          <p:cNvPr id="4" name="Text Placeholder 3"/>
          <p:cNvSpPr>
            <a:spLocks noGrp="1"/>
          </p:cNvSpPr>
          <p:nvPr>
            <p:ph type="body" sz="quarter" idx="14" hasCustomPrompt="1"/>
          </p:nvPr>
        </p:nvSpPr>
        <p:spPr>
          <a:xfrm>
            <a:off x="996696" y="1196114"/>
            <a:ext cx="6308648" cy="3607748"/>
          </a:xfrm>
        </p:spPr>
        <p:txBody>
          <a:bodyPr anchor="b"/>
          <a:lstStyle>
            <a:lvl1pPr marL="0" indent="0" algn="l">
              <a:buNone/>
              <a:defRPr sz="24750" b="1">
                <a:solidFill>
                  <a:schemeClr val="accent1"/>
                </a:solidFill>
              </a:defRPr>
            </a:lvl1pPr>
          </a:lstStyle>
          <a:p>
            <a:pPr lvl="0"/>
            <a:r>
              <a:rPr lang="en-US" dirty="0"/>
              <a:t>00</a:t>
            </a:r>
          </a:p>
        </p:txBody>
      </p:sp>
      <p:sp>
        <p:nvSpPr>
          <p:cNvPr id="8" name="Text Placeholder 7"/>
          <p:cNvSpPr>
            <a:spLocks noGrp="1"/>
          </p:cNvSpPr>
          <p:nvPr>
            <p:ph type="body" sz="quarter" idx="13" hasCustomPrompt="1"/>
          </p:nvPr>
        </p:nvSpPr>
        <p:spPr>
          <a:xfrm>
            <a:off x="996696" y="6053328"/>
            <a:ext cx="1019860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3" name="Text Placeholder 12"/>
          <p:cNvSpPr>
            <a:spLocks noGrp="1"/>
          </p:cNvSpPr>
          <p:nvPr>
            <p:ph type="body" sz="quarter" idx="16" hasCustomPrompt="1"/>
          </p:nvPr>
        </p:nvSpPr>
        <p:spPr>
          <a:xfrm>
            <a:off x="1127760" y="4365878"/>
            <a:ext cx="10067544" cy="1345597"/>
          </a:xfrm>
        </p:spPr>
        <p:txBody>
          <a:bodyPr/>
          <a:lstStyle>
            <a:lvl1pPr marL="0" indent="0">
              <a:buNone/>
              <a:defRPr sz="3850" baseline="0">
                <a:solidFill>
                  <a:schemeClr val="tx2"/>
                </a:solidFill>
              </a:defRPr>
            </a:lvl1pPr>
          </a:lstStyle>
          <a:p>
            <a:pPr lvl="0"/>
            <a:r>
              <a:rPr lang="en-US" dirty="0"/>
              <a:t>text about statistic. Add percentage sign as needed.</a:t>
            </a:r>
          </a:p>
        </p:txBody>
      </p:sp>
      <p:sp>
        <p:nvSpPr>
          <p:cNvPr id="9" name="Slide Number">
            <a:extLst>
              <a:ext uri="{FF2B5EF4-FFF2-40B4-BE49-F238E27FC236}">
                <a16:creationId xmlns:a16="http://schemas.microsoft.com/office/drawing/2014/main" id="{9DCC4C2A-6B36-4D36-B2DB-9DBC2B2BA2B8}"/>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2530054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tatistics One w/Dark Ima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sp>
        <p:nvSpPr>
          <p:cNvPr id="5" name="Picture Placeholder 4">
            <a:extLst>
              <a:ext uri="{FF2B5EF4-FFF2-40B4-BE49-F238E27FC236}">
                <a16:creationId xmlns:a16="http://schemas.microsoft.com/office/drawing/2014/main" id="{28D7FA8A-9F13-4EE2-9B5D-9D6699E4E0F8}"/>
              </a:ext>
            </a:extLst>
          </p:cNvPr>
          <p:cNvSpPr>
            <a:spLocks noGrp="1"/>
          </p:cNvSpPr>
          <p:nvPr>
            <p:ph type="pic" sz="quarter" idx="17" hasCustomPrompt="1"/>
          </p:nvPr>
        </p:nvSpPr>
        <p:spPr>
          <a:xfrm>
            <a:off x="0" y="0"/>
            <a:ext cx="12188825" cy="60350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4" name="Text Placeholder 3"/>
          <p:cNvSpPr>
            <a:spLocks noGrp="1"/>
          </p:cNvSpPr>
          <p:nvPr>
            <p:ph type="body" sz="quarter" idx="14" hasCustomPrompt="1"/>
          </p:nvPr>
        </p:nvSpPr>
        <p:spPr>
          <a:xfrm>
            <a:off x="995295" y="830353"/>
            <a:ext cx="4572000" cy="4572000"/>
          </a:xfrm>
          <a:solidFill>
            <a:schemeClr val="bg1">
              <a:alpha val="85000"/>
            </a:schemeClr>
          </a:solidFill>
        </p:spPr>
        <p:txBody>
          <a:bodyPr lIns="365760" tIns="365760" rIns="365760" bIns="365760" anchor="t" anchorCtr="0"/>
          <a:lstStyle>
            <a:lvl1pPr marL="0" indent="0" algn="l">
              <a:buNone/>
              <a:defRPr sz="16500" b="1">
                <a:solidFill>
                  <a:schemeClr val="accent1"/>
                </a:solidFill>
              </a:defRPr>
            </a:lvl1pPr>
          </a:lstStyle>
          <a:p>
            <a:pPr lvl="0"/>
            <a:r>
              <a:rPr lang="en-US" dirty="0"/>
              <a:t>00</a:t>
            </a:r>
          </a:p>
        </p:txBody>
      </p:sp>
      <p:sp>
        <p:nvSpPr>
          <p:cNvPr id="8"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3" name="Text Placeholder 12"/>
          <p:cNvSpPr>
            <a:spLocks noGrp="1"/>
          </p:cNvSpPr>
          <p:nvPr>
            <p:ph type="body" sz="quarter" idx="16" hasCustomPrompt="1"/>
          </p:nvPr>
        </p:nvSpPr>
        <p:spPr>
          <a:xfrm>
            <a:off x="1443694" y="3472732"/>
            <a:ext cx="3773215" cy="1872984"/>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9" name="Slide Number">
            <a:extLst>
              <a:ext uri="{FF2B5EF4-FFF2-40B4-BE49-F238E27FC236}">
                <a16:creationId xmlns:a16="http://schemas.microsoft.com/office/drawing/2014/main" id="{1E4A678C-B147-48C0-AACC-DC50F683C06F}"/>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36729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tatistics One w/Light Ima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sp>
        <p:nvSpPr>
          <p:cNvPr id="5" name="Picture Placeholder 4">
            <a:extLst>
              <a:ext uri="{FF2B5EF4-FFF2-40B4-BE49-F238E27FC236}">
                <a16:creationId xmlns:a16="http://schemas.microsoft.com/office/drawing/2014/main" id="{28D7FA8A-9F13-4EE2-9B5D-9D6699E4E0F8}"/>
              </a:ext>
            </a:extLst>
          </p:cNvPr>
          <p:cNvSpPr>
            <a:spLocks noGrp="1"/>
          </p:cNvSpPr>
          <p:nvPr>
            <p:ph type="pic" sz="quarter" idx="17" hasCustomPrompt="1"/>
          </p:nvPr>
        </p:nvSpPr>
        <p:spPr>
          <a:xfrm>
            <a:off x="0" y="0"/>
            <a:ext cx="12188825" cy="60350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4" name="Text Placeholder 3"/>
          <p:cNvSpPr>
            <a:spLocks noGrp="1"/>
          </p:cNvSpPr>
          <p:nvPr>
            <p:ph type="body" sz="quarter" idx="14" hasCustomPrompt="1"/>
          </p:nvPr>
        </p:nvSpPr>
        <p:spPr>
          <a:xfrm>
            <a:off x="995302" y="830353"/>
            <a:ext cx="4572000" cy="4572000"/>
          </a:xfrm>
          <a:solidFill>
            <a:srgbClr val="454545">
              <a:alpha val="92000"/>
            </a:srgbClr>
          </a:solidFill>
        </p:spPr>
        <p:txBody>
          <a:bodyPr lIns="365760" tIns="365760" rIns="365760" bIns="365760" anchor="t" anchorCtr="0"/>
          <a:lstStyle>
            <a:lvl1pPr marL="0" indent="0" algn="l">
              <a:buNone/>
              <a:defRPr sz="16500" b="1">
                <a:solidFill>
                  <a:srgbClr val="05C3DE"/>
                </a:solidFill>
              </a:defRPr>
            </a:lvl1pPr>
          </a:lstStyle>
          <a:p>
            <a:pPr lvl="0"/>
            <a:r>
              <a:rPr lang="en-US" dirty="0"/>
              <a:t>00</a:t>
            </a:r>
          </a:p>
        </p:txBody>
      </p:sp>
      <p:sp>
        <p:nvSpPr>
          <p:cNvPr id="8" name="Text Placeholder 7"/>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3" name="Text Placeholder 12"/>
          <p:cNvSpPr>
            <a:spLocks noGrp="1"/>
          </p:cNvSpPr>
          <p:nvPr>
            <p:ph type="body" sz="quarter" idx="16" hasCustomPrompt="1"/>
          </p:nvPr>
        </p:nvSpPr>
        <p:spPr>
          <a:xfrm>
            <a:off x="1443701" y="3472732"/>
            <a:ext cx="3773215" cy="1872984"/>
          </a:xfrm>
        </p:spPr>
        <p:txBody>
          <a:bodyPr/>
          <a:lstStyle>
            <a:lvl1pPr marL="0" indent="0">
              <a:buNone/>
              <a:defRPr sz="2400" baseline="0">
                <a:solidFill>
                  <a:schemeClr val="bg1"/>
                </a:solidFill>
              </a:defRPr>
            </a:lvl1pPr>
          </a:lstStyle>
          <a:p>
            <a:pPr lvl="0"/>
            <a:r>
              <a:rPr lang="en-US" dirty="0"/>
              <a:t>text about statistic. Add percentage sign as needed.</a:t>
            </a:r>
          </a:p>
        </p:txBody>
      </p:sp>
      <p:sp>
        <p:nvSpPr>
          <p:cNvPr id="9" name="Slide Number">
            <a:extLst>
              <a:ext uri="{FF2B5EF4-FFF2-40B4-BE49-F238E27FC236}">
                <a16:creationId xmlns:a16="http://schemas.microsoft.com/office/drawing/2014/main" id="{F215D890-D083-4444-A82F-EB1743730A3E}"/>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1031366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tatistics Tw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E7CEF-0902-4FD1-BDCE-2B29CB58115C}"/>
              </a:ext>
            </a:extLst>
          </p:cNvPr>
          <p:cNvSpPr>
            <a:spLocks noGrp="1"/>
          </p:cNvSpPr>
          <p:nvPr>
            <p:ph type="title" hasCustomPrompt="1"/>
          </p:nvPr>
        </p:nvSpPr>
        <p:spPr>
          <a:xfrm>
            <a:off x="990600" y="292608"/>
            <a:ext cx="10210800" cy="741915"/>
          </a:xfrm>
        </p:spPr>
        <p:txBody>
          <a:bodyPr/>
          <a:lstStyle>
            <a:lvl1pPr>
              <a:defRPr>
                <a:solidFill>
                  <a:schemeClr val="accent1"/>
                </a:solidFill>
              </a:defRPr>
            </a:lvl1pPr>
          </a:lstStyle>
          <a:p>
            <a:r>
              <a:rPr lang="en-US" dirty="0"/>
              <a:t>Click to add title</a:t>
            </a:r>
          </a:p>
        </p:txBody>
      </p:sp>
      <p:sp>
        <p:nvSpPr>
          <p:cNvPr id="3" name="Content Placeholder 2">
            <a:extLst>
              <a:ext uri="{FF2B5EF4-FFF2-40B4-BE49-F238E27FC236}">
                <a16:creationId xmlns:a16="http://schemas.microsoft.com/office/drawing/2014/main" id="{EFE56DB4-D180-45A4-98F0-11408E6B6F63}"/>
              </a:ext>
            </a:extLst>
          </p:cNvPr>
          <p:cNvSpPr>
            <a:spLocks noGrp="1"/>
          </p:cNvSpPr>
          <p:nvPr>
            <p:ph idx="1" hasCustomPrompt="1"/>
          </p:nvPr>
        </p:nvSpPr>
        <p:spPr>
          <a:xfrm>
            <a:off x="987552" y="1368910"/>
            <a:ext cx="4572000" cy="3026627"/>
          </a:xfrm>
          <a:noFill/>
          <a:ln>
            <a:noFill/>
          </a:ln>
        </p:spPr>
        <p:txBody>
          <a:bodyPr lIns="365760" tIns="365760" rIns="365760" bIns="365760">
            <a:noAutofit/>
          </a:bodyPr>
          <a:lstStyle>
            <a:lvl1pPr marL="0" indent="0">
              <a:lnSpc>
                <a:spcPct val="105000"/>
              </a:lnSpc>
              <a:spcBef>
                <a:spcPts val="0"/>
              </a:spcBef>
              <a:buClr>
                <a:schemeClr val="accent2"/>
              </a:buClr>
              <a:buNone/>
              <a:defRPr sz="16600" b="1" baseline="0">
                <a:solidFill>
                  <a:schemeClr val="accent1"/>
                </a:solidFill>
              </a:defRPr>
            </a:lvl1pPr>
            <a:lvl2pPr marL="0" indent="0">
              <a:lnSpc>
                <a:spcPct val="105000"/>
              </a:lnSpc>
              <a:spcBef>
                <a:spcPts val="0"/>
              </a:spcBef>
              <a:buClr>
                <a:schemeClr val="accent4"/>
              </a:buClr>
              <a:buNone/>
              <a:defRPr sz="3200">
                <a:solidFill>
                  <a:schemeClr val="bg1"/>
                </a:solidFill>
              </a:defRPr>
            </a:lvl2pPr>
            <a:lvl3pPr marL="0" indent="0">
              <a:lnSpc>
                <a:spcPct val="105000"/>
              </a:lnSpc>
              <a:spcBef>
                <a:spcPts val="0"/>
              </a:spcBef>
              <a:buClr>
                <a:schemeClr val="accent4"/>
              </a:buClr>
              <a:buNone/>
              <a:defRPr sz="3200">
                <a:solidFill>
                  <a:schemeClr val="bg1"/>
                </a:solidFill>
              </a:defRPr>
            </a:lvl3pPr>
            <a:lvl4pPr marL="0" indent="0">
              <a:lnSpc>
                <a:spcPct val="105000"/>
              </a:lnSpc>
              <a:spcBef>
                <a:spcPts val="0"/>
              </a:spcBef>
              <a:buClr>
                <a:schemeClr val="accent4"/>
              </a:buClr>
              <a:buNone/>
              <a:defRPr sz="3200">
                <a:solidFill>
                  <a:schemeClr val="bg1"/>
                </a:solidFill>
              </a:defRPr>
            </a:lvl4pPr>
            <a:lvl5pPr marL="0" indent="0">
              <a:lnSpc>
                <a:spcPct val="105000"/>
              </a:lnSpc>
              <a:spcBef>
                <a:spcPts val="0"/>
              </a:spcBef>
              <a:buClr>
                <a:schemeClr val="accent4"/>
              </a:buClr>
              <a:buFont typeface="Arial" panose="020B0604020202020204" pitchFamily="34" charset="0"/>
              <a:buNone/>
              <a:defRPr sz="3200">
                <a:solidFill>
                  <a:schemeClr val="bg1"/>
                </a:solidFill>
              </a:defRPr>
            </a:lvl5pPr>
          </a:lstStyle>
          <a:p>
            <a:pPr lvl="0"/>
            <a:r>
              <a:rPr lang="en-US" dirty="0"/>
              <a:t>00</a:t>
            </a:r>
          </a:p>
        </p:txBody>
      </p:sp>
      <p:sp>
        <p:nvSpPr>
          <p:cNvPr id="6" name="Text Placeholder 7">
            <a:extLst>
              <a:ext uri="{FF2B5EF4-FFF2-40B4-BE49-F238E27FC236}">
                <a16:creationId xmlns:a16="http://schemas.microsoft.com/office/drawing/2014/main" id="{0663C294-7878-40D3-B3E3-E7282D1C25E6}"/>
              </a:ext>
            </a:extLst>
          </p:cNvPr>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cxnSp>
        <p:nvCxnSpPr>
          <p:cNvPr id="8" name="Straight Connector 7">
            <a:extLst>
              <a:ext uri="{FF2B5EF4-FFF2-40B4-BE49-F238E27FC236}">
                <a16:creationId xmlns:a16="http://schemas.microsoft.com/office/drawing/2014/main" id="{9284F625-11E6-49A3-B79C-16D8599D72A7}"/>
              </a:ext>
            </a:extLst>
          </p:cNvPr>
          <p:cNvCxnSpPr>
            <a:cxnSpLocks/>
          </p:cNvCxnSpPr>
          <p:nvPr userDrawn="1"/>
        </p:nvCxnSpPr>
        <p:spPr>
          <a:xfrm flipH="1">
            <a:off x="6073089" y="1368910"/>
            <a:ext cx="1645" cy="4628209"/>
          </a:xfrm>
          <a:prstGeom prst="line">
            <a:avLst/>
          </a:prstGeom>
          <a:ln w="6350" cap="rnd">
            <a:solidFill>
              <a:srgbClr val="CECECE"/>
            </a:solidFill>
            <a:prstDash val="solid"/>
          </a:ln>
        </p:spPr>
        <p:style>
          <a:lnRef idx="1">
            <a:schemeClr val="accent1"/>
          </a:lnRef>
          <a:fillRef idx="0">
            <a:schemeClr val="accent1"/>
          </a:fillRef>
          <a:effectRef idx="0">
            <a:schemeClr val="accent1"/>
          </a:effectRef>
          <a:fontRef idx="minor">
            <a:schemeClr val="tx1"/>
          </a:fontRef>
        </p:style>
      </p:cxnSp>
      <p:sp>
        <p:nvSpPr>
          <p:cNvPr id="9" name="Text Placeholder 12">
            <a:extLst>
              <a:ext uri="{FF2B5EF4-FFF2-40B4-BE49-F238E27FC236}">
                <a16:creationId xmlns:a16="http://schemas.microsoft.com/office/drawing/2014/main" id="{5510DD91-1C0C-4B08-B7EA-4F5E8799C4DB}"/>
              </a:ext>
            </a:extLst>
          </p:cNvPr>
          <p:cNvSpPr>
            <a:spLocks noGrp="1"/>
          </p:cNvSpPr>
          <p:nvPr>
            <p:ph type="body" sz="quarter" idx="16" hasCustomPrompt="1"/>
          </p:nvPr>
        </p:nvSpPr>
        <p:spPr>
          <a:xfrm>
            <a:off x="1442569" y="3920599"/>
            <a:ext cx="3808082" cy="1756109"/>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1" name="Content Placeholder 2">
            <a:extLst>
              <a:ext uri="{FF2B5EF4-FFF2-40B4-BE49-F238E27FC236}">
                <a16:creationId xmlns:a16="http://schemas.microsoft.com/office/drawing/2014/main" id="{7551D9E7-737A-4B74-BB27-88E0243F1838}"/>
              </a:ext>
            </a:extLst>
          </p:cNvPr>
          <p:cNvSpPr>
            <a:spLocks noGrp="1"/>
          </p:cNvSpPr>
          <p:nvPr>
            <p:ph idx="17" hasCustomPrompt="1"/>
          </p:nvPr>
        </p:nvSpPr>
        <p:spPr>
          <a:xfrm>
            <a:off x="6614321" y="1368910"/>
            <a:ext cx="4572000" cy="3026627"/>
          </a:xfrm>
          <a:noFill/>
          <a:ln>
            <a:noFill/>
          </a:ln>
        </p:spPr>
        <p:txBody>
          <a:bodyPr lIns="365760" tIns="365760" rIns="365760" bIns="365760">
            <a:noAutofit/>
          </a:bodyPr>
          <a:lstStyle>
            <a:lvl1pPr marL="0" indent="0">
              <a:lnSpc>
                <a:spcPct val="105000"/>
              </a:lnSpc>
              <a:spcBef>
                <a:spcPts val="0"/>
              </a:spcBef>
              <a:buClr>
                <a:schemeClr val="accent2"/>
              </a:buClr>
              <a:buNone/>
              <a:defRPr sz="16600" b="1" baseline="0">
                <a:solidFill>
                  <a:schemeClr val="accent1"/>
                </a:solidFill>
              </a:defRPr>
            </a:lvl1pPr>
            <a:lvl2pPr marL="0" indent="0">
              <a:lnSpc>
                <a:spcPct val="105000"/>
              </a:lnSpc>
              <a:spcBef>
                <a:spcPts val="0"/>
              </a:spcBef>
              <a:buClr>
                <a:schemeClr val="accent4"/>
              </a:buClr>
              <a:buNone/>
              <a:defRPr sz="3200">
                <a:solidFill>
                  <a:schemeClr val="bg1"/>
                </a:solidFill>
              </a:defRPr>
            </a:lvl2pPr>
            <a:lvl3pPr marL="0" indent="0">
              <a:lnSpc>
                <a:spcPct val="105000"/>
              </a:lnSpc>
              <a:spcBef>
                <a:spcPts val="0"/>
              </a:spcBef>
              <a:buClr>
                <a:schemeClr val="accent4"/>
              </a:buClr>
              <a:buNone/>
              <a:defRPr sz="3200">
                <a:solidFill>
                  <a:schemeClr val="bg1"/>
                </a:solidFill>
              </a:defRPr>
            </a:lvl3pPr>
            <a:lvl4pPr marL="0" indent="0">
              <a:lnSpc>
                <a:spcPct val="105000"/>
              </a:lnSpc>
              <a:spcBef>
                <a:spcPts val="0"/>
              </a:spcBef>
              <a:buClr>
                <a:schemeClr val="accent4"/>
              </a:buClr>
              <a:buNone/>
              <a:defRPr sz="3200">
                <a:solidFill>
                  <a:schemeClr val="bg1"/>
                </a:solidFill>
              </a:defRPr>
            </a:lvl4pPr>
            <a:lvl5pPr marL="0" indent="0">
              <a:lnSpc>
                <a:spcPct val="105000"/>
              </a:lnSpc>
              <a:spcBef>
                <a:spcPts val="0"/>
              </a:spcBef>
              <a:buClr>
                <a:schemeClr val="accent4"/>
              </a:buClr>
              <a:buFont typeface="Arial" panose="020B0604020202020204" pitchFamily="34" charset="0"/>
              <a:buNone/>
              <a:defRPr sz="3200">
                <a:solidFill>
                  <a:schemeClr val="bg1"/>
                </a:solidFill>
              </a:defRPr>
            </a:lvl5pPr>
          </a:lstStyle>
          <a:p>
            <a:pPr lvl="0"/>
            <a:r>
              <a:rPr lang="en-US" dirty="0"/>
              <a:t>00</a:t>
            </a:r>
          </a:p>
        </p:txBody>
      </p:sp>
      <p:sp>
        <p:nvSpPr>
          <p:cNvPr id="12" name="Text Placeholder 12">
            <a:extLst>
              <a:ext uri="{FF2B5EF4-FFF2-40B4-BE49-F238E27FC236}">
                <a16:creationId xmlns:a16="http://schemas.microsoft.com/office/drawing/2014/main" id="{1C67D498-7CF7-4E3B-AE72-0622E898195D}"/>
              </a:ext>
            </a:extLst>
          </p:cNvPr>
          <p:cNvSpPr>
            <a:spLocks noGrp="1"/>
          </p:cNvSpPr>
          <p:nvPr>
            <p:ph type="body" sz="quarter" idx="18" hasCustomPrompt="1"/>
          </p:nvPr>
        </p:nvSpPr>
        <p:spPr>
          <a:xfrm>
            <a:off x="7069338" y="3920599"/>
            <a:ext cx="3808082" cy="1756109"/>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0" name="Text Placeholder 4">
            <a:extLst>
              <a:ext uri="{FF2B5EF4-FFF2-40B4-BE49-F238E27FC236}">
                <a16:creationId xmlns:a16="http://schemas.microsoft.com/office/drawing/2014/main" id="{8A85EFC2-AFB3-453A-A535-485BBBA3D7C2}"/>
              </a:ext>
            </a:extLst>
          </p:cNvPr>
          <p:cNvSpPr>
            <a:spLocks noGrp="1"/>
          </p:cNvSpPr>
          <p:nvPr>
            <p:ph type="body" sz="quarter" idx="14" hasCustomPrompt="1"/>
          </p:nvPr>
        </p:nvSpPr>
        <p:spPr>
          <a:xfrm>
            <a:off x="990600" y="1051560"/>
            <a:ext cx="44958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4" name="Slide Number">
            <a:extLst>
              <a:ext uri="{FF2B5EF4-FFF2-40B4-BE49-F238E27FC236}">
                <a16:creationId xmlns:a16="http://schemas.microsoft.com/office/drawing/2014/main" id="{928CF2BA-B14D-4131-9103-C642A645BDA2}"/>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2274458079"/>
      </p:ext>
    </p:extLst>
  </p:cSld>
  <p:clrMapOvr>
    <a:masterClrMapping/>
  </p:clrMapOvr>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tatistics Two w/Dark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990600" y="1523860"/>
            <a:ext cx="2057400" cy="2057400"/>
          </a:xfrm>
          <a:solidFill>
            <a:schemeClr val="bg1"/>
          </a:solidFill>
        </p:spPr>
        <p:txBody>
          <a:bodyPr lIns="137160" tIns="137160" rIns="137160" bIns="137160"/>
          <a:lstStyle>
            <a:lvl1pPr marL="0" indent="0">
              <a:spcBef>
                <a:spcPts val="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990600" y="3713258"/>
            <a:ext cx="2057400" cy="2057400"/>
          </a:xfrm>
          <a:solidFill>
            <a:schemeClr val="bg1"/>
          </a:solidFill>
        </p:spPr>
        <p:txBody>
          <a:bodyPr lIns="137160" tIns="137160" rIns="137160" bIns="137160"/>
          <a:lstStyle>
            <a:lvl1pPr marL="0" indent="0">
              <a:spcBef>
                <a:spcPts val="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2" name="Title 1">
            <a:extLst>
              <a:ext uri="{FF2B5EF4-FFF2-40B4-BE49-F238E27FC236}">
                <a16:creationId xmlns:a16="http://schemas.microsoft.com/office/drawing/2014/main" id="{C946A53C-9005-431E-A637-E0544D1AC289}"/>
              </a:ext>
            </a:extLst>
          </p:cNvPr>
          <p:cNvSpPr>
            <a:spLocks noGrp="1"/>
          </p:cNvSpPr>
          <p:nvPr>
            <p:ph type="title" hasCustomPrompt="1"/>
          </p:nvPr>
        </p:nvSpPr>
        <p:spPr>
          <a:xfrm>
            <a:off x="990600" y="292608"/>
            <a:ext cx="10210800" cy="741915"/>
          </a:xfrm>
        </p:spPr>
        <p:txBody>
          <a:bodyPr/>
          <a:lstStyle>
            <a:lvl1pPr>
              <a:defRPr>
                <a:solidFill>
                  <a:schemeClr val="accent1"/>
                </a:solidFill>
              </a:defRPr>
            </a:lvl1pPr>
          </a:lstStyle>
          <a:p>
            <a:r>
              <a:rPr lang="en-US" dirty="0"/>
              <a:t>Click to add title</a:t>
            </a:r>
          </a:p>
        </p:txBody>
      </p:sp>
      <p:sp>
        <p:nvSpPr>
          <p:cNvPr id="5" name="Text Placeholder 7">
            <a:extLst>
              <a:ext uri="{FF2B5EF4-FFF2-40B4-BE49-F238E27FC236}">
                <a16:creationId xmlns:a16="http://schemas.microsoft.com/office/drawing/2014/main" id="{FB0FD508-2FE5-4C4F-B3B0-ADE488ADB1A8}"/>
              </a:ext>
            </a:extLst>
          </p:cNvPr>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8" name="Text Placeholder 4">
            <a:extLst>
              <a:ext uri="{FF2B5EF4-FFF2-40B4-BE49-F238E27FC236}">
                <a16:creationId xmlns:a16="http://schemas.microsoft.com/office/drawing/2014/main" id="{888B04A6-1CAD-4E56-B58B-972671347EE8}"/>
              </a:ext>
            </a:extLst>
          </p:cNvPr>
          <p:cNvSpPr>
            <a:spLocks noGrp="1"/>
          </p:cNvSpPr>
          <p:nvPr>
            <p:ph type="body" sz="quarter" idx="14" hasCustomPrompt="1"/>
          </p:nvPr>
        </p:nvSpPr>
        <p:spPr>
          <a:xfrm>
            <a:off x="990600" y="1051560"/>
            <a:ext cx="44958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9" name="Slide Number">
            <a:extLst>
              <a:ext uri="{FF2B5EF4-FFF2-40B4-BE49-F238E27FC236}">
                <a16:creationId xmlns:a16="http://schemas.microsoft.com/office/drawing/2014/main" id="{9AEE0CA6-9D59-4AC2-8186-D85283855DF5}"/>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430400584"/>
      </p:ext>
    </p:extLst>
  </p:cSld>
  <p:clrMapOvr>
    <a:masterClrMapping/>
  </p:clrMapOvr>
  <p:extLst>
    <p:ext uri="{DCECCB84-F9BA-43D5-87BE-67443E8EF086}">
      <p15:sldGuideLst xmlns:p15="http://schemas.microsoft.com/office/powerpoint/2012/main">
        <p15:guide id="1" pos="1944" userDrawn="1">
          <p15:clr>
            <a:srgbClr val="FBAE40"/>
          </p15:clr>
        </p15:guide>
        <p15:guide id="2" orient="horz" pos="816" userDrawn="1">
          <p15:clr>
            <a:srgbClr val="A4A3A4"/>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tatistics Two w/Light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9144000" y="1523860"/>
            <a:ext cx="2057400" cy="2057400"/>
          </a:xfrm>
          <a:solidFill>
            <a:srgbClr val="054C70"/>
          </a:solidFill>
        </p:spPr>
        <p:txBody>
          <a:bodyPr lIns="137160" tIns="137160" rIns="137160" bIns="137160"/>
          <a:lstStyle>
            <a:lvl1pPr marL="0" indent="0">
              <a:spcBef>
                <a:spcPts val="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9144000" y="3713258"/>
            <a:ext cx="2057400" cy="2057400"/>
          </a:xfrm>
          <a:solidFill>
            <a:srgbClr val="05C3DE"/>
          </a:solidFill>
        </p:spPr>
        <p:txBody>
          <a:bodyPr lIns="137160" tIns="137160" rIns="137160" bIns="137160"/>
          <a:lstStyle>
            <a:lvl1pPr marL="0" indent="0">
              <a:spcBef>
                <a:spcPts val="0"/>
              </a:spcBef>
              <a:buNone/>
              <a:defRPr sz="2000">
                <a:solidFill>
                  <a:srgbClr val="054C70"/>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2" name="Title 1">
            <a:extLst>
              <a:ext uri="{FF2B5EF4-FFF2-40B4-BE49-F238E27FC236}">
                <a16:creationId xmlns:a16="http://schemas.microsoft.com/office/drawing/2014/main" id="{C946A53C-9005-431E-A637-E0544D1AC289}"/>
              </a:ext>
            </a:extLst>
          </p:cNvPr>
          <p:cNvSpPr>
            <a:spLocks noGrp="1"/>
          </p:cNvSpPr>
          <p:nvPr>
            <p:ph type="title" hasCustomPrompt="1"/>
          </p:nvPr>
        </p:nvSpPr>
        <p:spPr>
          <a:xfrm>
            <a:off x="990600" y="292608"/>
            <a:ext cx="10210800" cy="741915"/>
          </a:xfrm>
        </p:spPr>
        <p:txBody>
          <a:bodyPr/>
          <a:lstStyle>
            <a:lvl1pPr>
              <a:defRPr>
                <a:solidFill>
                  <a:schemeClr val="accent1"/>
                </a:solidFill>
              </a:defRPr>
            </a:lvl1pPr>
          </a:lstStyle>
          <a:p>
            <a:r>
              <a:rPr lang="en-US" dirty="0"/>
              <a:t>Click to add title</a:t>
            </a:r>
          </a:p>
        </p:txBody>
      </p:sp>
      <p:sp>
        <p:nvSpPr>
          <p:cNvPr id="5" name="Text Placeholder 7">
            <a:extLst>
              <a:ext uri="{FF2B5EF4-FFF2-40B4-BE49-F238E27FC236}">
                <a16:creationId xmlns:a16="http://schemas.microsoft.com/office/drawing/2014/main" id="{FB0FD508-2FE5-4C4F-B3B0-ADE488ADB1A8}"/>
              </a:ext>
            </a:extLst>
          </p:cNvPr>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8" name="Text Placeholder 4">
            <a:extLst>
              <a:ext uri="{FF2B5EF4-FFF2-40B4-BE49-F238E27FC236}">
                <a16:creationId xmlns:a16="http://schemas.microsoft.com/office/drawing/2014/main" id="{C3EA7C99-E300-44A4-BAB8-6B92854A8366}"/>
              </a:ext>
            </a:extLst>
          </p:cNvPr>
          <p:cNvSpPr>
            <a:spLocks noGrp="1"/>
          </p:cNvSpPr>
          <p:nvPr>
            <p:ph type="body" sz="quarter" idx="14" hasCustomPrompt="1"/>
          </p:nvPr>
        </p:nvSpPr>
        <p:spPr>
          <a:xfrm>
            <a:off x="990600" y="1051560"/>
            <a:ext cx="44958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9" name="Slide Number">
            <a:extLst>
              <a:ext uri="{FF2B5EF4-FFF2-40B4-BE49-F238E27FC236}">
                <a16:creationId xmlns:a16="http://schemas.microsoft.com/office/drawing/2014/main" id="{69068A6B-F8F0-4F5B-9FEE-3CB0B248BAE2}"/>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2692332540"/>
      </p:ext>
    </p:extLst>
  </p:cSld>
  <p:clrMapOvr>
    <a:masterClrMapping/>
  </p:clrMapOvr>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Whit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4D821B-01A9-434E-BE7D-3B5EB37E7BF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 Placeholder 2"/>
          <p:cNvSpPr>
            <a:spLocks noGrp="1"/>
          </p:cNvSpPr>
          <p:nvPr>
            <p:ph type="body" sz="quarter" idx="11" hasCustomPrompt="1"/>
          </p:nvPr>
        </p:nvSpPr>
        <p:spPr>
          <a:xfrm>
            <a:off x="7711713" y="4455474"/>
            <a:ext cx="3606800" cy="1687512"/>
          </a:xfrm>
        </p:spPr>
        <p:txBody>
          <a:bodyPr>
            <a:noAutofit/>
          </a:bodyPr>
          <a:lstStyle>
            <a:lvl1pPr marL="285750" indent="-285750">
              <a:spcBef>
                <a:spcPts val="1000"/>
              </a:spcBef>
              <a:buFont typeface="Wingdings" panose="05000000000000000000" pitchFamily="2" charset="2"/>
              <a:buChar char="§"/>
              <a:defRPr sz="1600">
                <a:solidFill>
                  <a:schemeClr val="tx2"/>
                </a:solidFill>
                <a:latin typeface="Arial" panose="020B0604020202020204" pitchFamily="34" charset="0"/>
                <a:cs typeface="Arial" panose="020B0604020202020204" pitchFamily="34" charset="0"/>
              </a:defRPr>
            </a:lvl1pPr>
          </a:lstStyle>
          <a:p>
            <a:r>
              <a:rPr lang="en-US" dirty="0"/>
              <a:t>Optional—Agenda items or speaker name</a:t>
            </a:r>
            <a:br>
              <a:rPr lang="en-US" dirty="0"/>
            </a:br>
            <a:r>
              <a:rPr lang="en-US" dirty="0"/>
              <a:t>Arial, regular, 16 </a:t>
            </a:r>
            <a:r>
              <a:rPr lang="en-US" dirty="0" err="1"/>
              <a:t>pt</a:t>
            </a:r>
            <a:r>
              <a:rPr lang="en-US" dirty="0"/>
              <a:t>, white, with or without bullets</a:t>
            </a:r>
            <a:br>
              <a:rPr lang="en-US" dirty="0"/>
            </a:br>
            <a:r>
              <a:rPr lang="en-US" dirty="0"/>
              <a:t>Delete this box if you are not using</a:t>
            </a:r>
          </a:p>
        </p:txBody>
      </p:sp>
      <p:sp>
        <p:nvSpPr>
          <p:cNvPr id="6" name="Title 1"/>
          <p:cNvSpPr>
            <a:spLocks noGrp="1"/>
          </p:cNvSpPr>
          <p:nvPr>
            <p:ph type="ctrTitle" hasCustomPrompt="1"/>
          </p:nvPr>
        </p:nvSpPr>
        <p:spPr>
          <a:xfrm>
            <a:off x="1011936" y="2976282"/>
            <a:ext cx="10265664" cy="1298448"/>
          </a:xfrm>
        </p:spPr>
        <p:txBody>
          <a:bodyPr anchor="ctr">
            <a:noAutofit/>
          </a:bodyPr>
          <a:lstStyle>
            <a:lvl1pPr>
              <a:lnSpc>
                <a:spcPct val="94000"/>
              </a:lnSpc>
              <a:defRPr sz="3600" cap="all" baseline="0">
                <a:solidFill>
                  <a:schemeClr val="accent1"/>
                </a:solidFill>
                <a:latin typeface="Arial Black" panose="020B0A04020102020204" pitchFamily="34" charset="0"/>
              </a:defRPr>
            </a:lvl1pPr>
          </a:lstStyle>
          <a:p>
            <a:r>
              <a:rPr lang="en-US" dirty="0"/>
              <a:t>Alternate section divider</a:t>
            </a:r>
            <a:br>
              <a:rPr lang="en-US" dirty="0"/>
            </a:br>
            <a:r>
              <a:rPr lang="en-US" dirty="0"/>
              <a:t>two lines max</a:t>
            </a:r>
          </a:p>
        </p:txBody>
      </p:sp>
    </p:spTree>
    <p:extLst>
      <p:ext uri="{BB962C8B-B14F-4D97-AF65-F5344CB8AC3E}">
        <p14:creationId xmlns:p14="http://schemas.microsoft.com/office/powerpoint/2010/main" val="1171315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istics Four">
    <p:spTree>
      <p:nvGrpSpPr>
        <p:cNvPr id="1" name=""/>
        <p:cNvGrpSpPr/>
        <p:nvPr/>
      </p:nvGrpSpPr>
      <p:grpSpPr>
        <a:xfrm>
          <a:off x="0" y="0"/>
          <a:ext cx="0" cy="0"/>
          <a:chOff x="0" y="0"/>
          <a:chExt cx="0" cy="0"/>
        </a:xfrm>
      </p:grpSpPr>
      <p:sp>
        <p:nvSpPr>
          <p:cNvPr id="33" name="Text Placeholder 3">
            <a:extLst>
              <a:ext uri="{FF2B5EF4-FFF2-40B4-BE49-F238E27FC236}">
                <a16:creationId xmlns:a16="http://schemas.microsoft.com/office/drawing/2014/main" id="{CAAFFB52-412F-46B1-AAFC-666A599CAEA8}"/>
              </a:ext>
            </a:extLst>
          </p:cNvPr>
          <p:cNvSpPr>
            <a:spLocks noGrp="1"/>
          </p:cNvSpPr>
          <p:nvPr>
            <p:ph type="body" sz="quarter" idx="22" hasCustomPrompt="1"/>
          </p:nvPr>
        </p:nvSpPr>
        <p:spPr>
          <a:xfrm>
            <a:off x="5897563" y="1375138"/>
            <a:ext cx="5303519" cy="1280160"/>
          </a:xfrm>
          <a:solidFill>
            <a:srgbClr val="054C70"/>
          </a:solidFill>
          <a:ln w="6350">
            <a:noFill/>
          </a:ln>
        </p:spPr>
        <p:txBody>
          <a:bodyPr lIns="182880" tIns="91440" rIns="91440" bIns="45720" anchor="b" anchorCtr="0"/>
          <a:lstStyle>
            <a:lvl1pPr marL="0" indent="0" algn="l">
              <a:buNone/>
              <a:defRPr sz="8000" b="1">
                <a:solidFill>
                  <a:srgbClr val="05C3DE"/>
                </a:solidFill>
              </a:defRPr>
            </a:lvl1pPr>
          </a:lstStyle>
          <a:p>
            <a:pPr lvl="0"/>
            <a:r>
              <a:rPr lang="en-US" dirty="0"/>
              <a:t>00</a:t>
            </a:r>
          </a:p>
        </p:txBody>
      </p:sp>
      <p:sp>
        <p:nvSpPr>
          <p:cNvPr id="34" name="Text Placeholder 3">
            <a:extLst>
              <a:ext uri="{FF2B5EF4-FFF2-40B4-BE49-F238E27FC236}">
                <a16:creationId xmlns:a16="http://schemas.microsoft.com/office/drawing/2014/main" id="{EEDADF43-3F5B-4993-AFEF-B1B724E1702D}"/>
              </a:ext>
            </a:extLst>
          </p:cNvPr>
          <p:cNvSpPr>
            <a:spLocks noGrp="1"/>
          </p:cNvSpPr>
          <p:nvPr>
            <p:ph type="body" sz="quarter" idx="23" hasCustomPrompt="1"/>
          </p:nvPr>
        </p:nvSpPr>
        <p:spPr>
          <a:xfrm>
            <a:off x="5897563" y="2939575"/>
            <a:ext cx="5303519" cy="1280160"/>
          </a:xfrm>
          <a:solidFill>
            <a:srgbClr val="05C3DE"/>
          </a:solidFill>
          <a:ln w="6350">
            <a:noFill/>
          </a:ln>
        </p:spPr>
        <p:txBody>
          <a:bodyPr lIns="182880" tIns="91440" rIns="91440" bIns="45720" anchor="b" anchorCtr="0"/>
          <a:lstStyle>
            <a:lvl1pPr marL="0" indent="0" algn="l">
              <a:buNone/>
              <a:defRPr sz="8000" b="1">
                <a:solidFill>
                  <a:srgbClr val="054C70"/>
                </a:solidFill>
              </a:defRPr>
            </a:lvl1pPr>
          </a:lstStyle>
          <a:p>
            <a:pPr lvl="0"/>
            <a:r>
              <a:rPr lang="en-US" dirty="0"/>
              <a:t>00</a:t>
            </a:r>
          </a:p>
        </p:txBody>
      </p:sp>
      <p:sp>
        <p:nvSpPr>
          <p:cNvPr id="35" name="Text Placeholder 3">
            <a:extLst>
              <a:ext uri="{FF2B5EF4-FFF2-40B4-BE49-F238E27FC236}">
                <a16:creationId xmlns:a16="http://schemas.microsoft.com/office/drawing/2014/main" id="{74EDA5C6-A749-43D4-BEE5-B90B3E6D69D3}"/>
              </a:ext>
            </a:extLst>
          </p:cNvPr>
          <p:cNvSpPr>
            <a:spLocks noGrp="1"/>
          </p:cNvSpPr>
          <p:nvPr>
            <p:ph type="body" sz="quarter" idx="24" hasCustomPrompt="1"/>
          </p:nvPr>
        </p:nvSpPr>
        <p:spPr>
          <a:xfrm>
            <a:off x="5897563" y="4504011"/>
            <a:ext cx="5303519" cy="1280160"/>
          </a:xfrm>
          <a:solidFill>
            <a:srgbClr val="054C70"/>
          </a:solidFill>
          <a:ln w="6350">
            <a:noFill/>
          </a:ln>
        </p:spPr>
        <p:txBody>
          <a:bodyPr lIns="182880" tIns="91440" rIns="91440" bIns="45720" anchor="b" anchorCtr="0"/>
          <a:lstStyle>
            <a:lvl1pPr marL="0" indent="0" algn="l">
              <a:buNone/>
              <a:defRPr sz="8000" b="1">
                <a:solidFill>
                  <a:srgbClr val="05C3DE"/>
                </a:solidFill>
              </a:defRPr>
            </a:lvl1pPr>
          </a:lstStyle>
          <a:p>
            <a:pPr lvl="0"/>
            <a:r>
              <a:rPr lang="en-US" dirty="0"/>
              <a:t>00</a:t>
            </a:r>
          </a:p>
        </p:txBody>
      </p:sp>
      <p:sp>
        <p:nvSpPr>
          <p:cNvPr id="30" name="Text Placeholder 29">
            <a:extLst>
              <a:ext uri="{FF2B5EF4-FFF2-40B4-BE49-F238E27FC236}">
                <a16:creationId xmlns:a16="http://schemas.microsoft.com/office/drawing/2014/main" id="{58102683-399A-474D-A5E4-03316E2F8E3F}"/>
              </a:ext>
            </a:extLst>
          </p:cNvPr>
          <p:cNvSpPr>
            <a:spLocks noGrp="1"/>
          </p:cNvSpPr>
          <p:nvPr>
            <p:ph type="body" sz="quarter" idx="21" hasCustomPrompt="1"/>
          </p:nvPr>
        </p:nvSpPr>
        <p:spPr>
          <a:xfrm>
            <a:off x="7825968" y="1583323"/>
            <a:ext cx="3200400" cy="840895"/>
          </a:xfrm>
        </p:spPr>
        <p:txBody>
          <a:bodyPr anchor="b"/>
          <a:lstStyle>
            <a:lvl1pPr marL="0" indent="0">
              <a:buNone/>
              <a:defRPr>
                <a:solidFill>
                  <a:schemeClr val="bg1"/>
                </a:solidFill>
              </a:defRPr>
            </a:lvl1pPr>
          </a:lstStyle>
          <a:p>
            <a:pPr lvl="0"/>
            <a:r>
              <a:rPr lang="en-US" dirty="0"/>
              <a:t>text about statistic. Add percentage sign as needed.</a:t>
            </a:r>
          </a:p>
        </p:txBody>
      </p:sp>
      <p:sp>
        <p:nvSpPr>
          <p:cNvPr id="27" name="Text Placeholder 12">
            <a:extLst>
              <a:ext uri="{FF2B5EF4-FFF2-40B4-BE49-F238E27FC236}">
                <a16:creationId xmlns:a16="http://schemas.microsoft.com/office/drawing/2014/main" id="{87CCB4FB-EA2D-4CD3-ABAA-545719E41D58}"/>
              </a:ext>
            </a:extLst>
          </p:cNvPr>
          <p:cNvSpPr>
            <a:spLocks noGrp="1"/>
          </p:cNvSpPr>
          <p:nvPr>
            <p:ph type="body" sz="quarter" idx="19" hasCustomPrompt="1"/>
          </p:nvPr>
        </p:nvSpPr>
        <p:spPr>
          <a:xfrm>
            <a:off x="7825968" y="3147760"/>
            <a:ext cx="3200400" cy="840895"/>
          </a:xfrm>
        </p:spPr>
        <p:txBody>
          <a:bodyPr anchor="b"/>
          <a:lstStyle>
            <a:lvl1pPr marL="0" indent="0">
              <a:buNone/>
              <a:defRPr sz="2000" baseline="0">
                <a:solidFill>
                  <a:schemeClr val="accent1"/>
                </a:solidFill>
              </a:defRPr>
            </a:lvl1pPr>
          </a:lstStyle>
          <a:p>
            <a:pPr lvl="0"/>
            <a:r>
              <a:rPr lang="en-US" dirty="0"/>
              <a:t>text about statistic. Add percentage sign as needed.</a:t>
            </a:r>
          </a:p>
        </p:txBody>
      </p:sp>
      <p:sp>
        <p:nvSpPr>
          <p:cNvPr id="24" name="Text Placeholder 12">
            <a:extLst>
              <a:ext uri="{FF2B5EF4-FFF2-40B4-BE49-F238E27FC236}">
                <a16:creationId xmlns:a16="http://schemas.microsoft.com/office/drawing/2014/main" id="{C11FE327-B8AB-49FE-91A7-75A18E09D86A}"/>
              </a:ext>
            </a:extLst>
          </p:cNvPr>
          <p:cNvSpPr>
            <a:spLocks noGrp="1"/>
          </p:cNvSpPr>
          <p:nvPr>
            <p:ph type="body" sz="quarter" idx="18" hasCustomPrompt="1"/>
          </p:nvPr>
        </p:nvSpPr>
        <p:spPr>
          <a:xfrm>
            <a:off x="7825968" y="4712196"/>
            <a:ext cx="3200400" cy="840895"/>
          </a:xfrm>
        </p:spPr>
        <p:txBody>
          <a:bodyPr anchor="b"/>
          <a:lstStyle>
            <a:lvl1pPr marL="0" indent="0">
              <a:buNone/>
              <a:defRPr sz="2000" baseline="0">
                <a:solidFill>
                  <a:schemeClr val="bg1"/>
                </a:solidFill>
              </a:defRPr>
            </a:lvl1pPr>
          </a:lstStyle>
          <a:p>
            <a:pPr lvl="0"/>
            <a:r>
              <a:rPr lang="en-US" dirty="0"/>
              <a:t>text about statistic. Add  percentage sign as needed.</a:t>
            </a:r>
          </a:p>
        </p:txBody>
      </p:sp>
      <p:sp>
        <p:nvSpPr>
          <p:cNvPr id="2" name="Title 1">
            <a:extLst>
              <a:ext uri="{FF2B5EF4-FFF2-40B4-BE49-F238E27FC236}">
                <a16:creationId xmlns:a16="http://schemas.microsoft.com/office/drawing/2014/main" id="{C946A53C-9005-431E-A637-E0544D1AC289}"/>
              </a:ext>
            </a:extLst>
          </p:cNvPr>
          <p:cNvSpPr>
            <a:spLocks noGrp="1"/>
          </p:cNvSpPr>
          <p:nvPr>
            <p:ph type="title" hasCustomPrompt="1"/>
          </p:nvPr>
        </p:nvSpPr>
        <p:spPr>
          <a:xfrm>
            <a:off x="990600" y="292608"/>
            <a:ext cx="10210800" cy="741915"/>
          </a:xfrm>
        </p:spPr>
        <p:txBody>
          <a:bodyPr/>
          <a:lstStyle>
            <a:lvl1pPr>
              <a:defRPr>
                <a:solidFill>
                  <a:schemeClr val="accent1"/>
                </a:solidFill>
              </a:defRPr>
            </a:lvl1pPr>
          </a:lstStyle>
          <a:p>
            <a:r>
              <a:rPr lang="en-US" dirty="0"/>
              <a:t>Click to add title</a:t>
            </a:r>
          </a:p>
        </p:txBody>
      </p:sp>
      <p:sp>
        <p:nvSpPr>
          <p:cNvPr id="5" name="Text Placeholder 7">
            <a:extLst>
              <a:ext uri="{FF2B5EF4-FFF2-40B4-BE49-F238E27FC236}">
                <a16:creationId xmlns:a16="http://schemas.microsoft.com/office/drawing/2014/main" id="{FB0FD508-2FE5-4C4F-B3B0-ADE488ADB1A8}"/>
              </a:ext>
            </a:extLst>
          </p:cNvPr>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0" name="Text Placeholder 3">
            <a:extLst>
              <a:ext uri="{FF2B5EF4-FFF2-40B4-BE49-F238E27FC236}">
                <a16:creationId xmlns:a16="http://schemas.microsoft.com/office/drawing/2014/main" id="{35F042F6-20D9-44AD-A24D-B481DB4F090B}"/>
              </a:ext>
            </a:extLst>
          </p:cNvPr>
          <p:cNvSpPr>
            <a:spLocks noGrp="1"/>
          </p:cNvSpPr>
          <p:nvPr>
            <p:ph type="body" sz="quarter" idx="14" hasCustomPrompt="1"/>
          </p:nvPr>
        </p:nvSpPr>
        <p:spPr>
          <a:xfrm>
            <a:off x="990600" y="1375138"/>
            <a:ext cx="4389438" cy="4409033"/>
          </a:xfrm>
          <a:noFill/>
          <a:ln w="6350">
            <a:solidFill>
              <a:srgbClr val="05C3DE"/>
            </a:solidFill>
          </a:ln>
        </p:spPr>
        <p:txBody>
          <a:bodyPr lIns="365760" tIns="365760" rIns="365760" bIns="365760" anchor="t" anchorCtr="0"/>
          <a:lstStyle>
            <a:lvl1pPr marL="0" indent="0" algn="l">
              <a:buNone/>
              <a:defRPr sz="16500" b="1">
                <a:solidFill>
                  <a:schemeClr val="accent1"/>
                </a:solidFill>
              </a:defRPr>
            </a:lvl1pPr>
          </a:lstStyle>
          <a:p>
            <a:pPr lvl="0"/>
            <a:r>
              <a:rPr lang="en-US" dirty="0"/>
              <a:t>00</a:t>
            </a:r>
          </a:p>
        </p:txBody>
      </p:sp>
      <p:sp>
        <p:nvSpPr>
          <p:cNvPr id="11" name="Text Placeholder 12">
            <a:extLst>
              <a:ext uri="{FF2B5EF4-FFF2-40B4-BE49-F238E27FC236}">
                <a16:creationId xmlns:a16="http://schemas.microsoft.com/office/drawing/2014/main" id="{B997DBC5-8B4D-4EF1-803E-6B94641B2BF7}"/>
              </a:ext>
            </a:extLst>
          </p:cNvPr>
          <p:cNvSpPr>
            <a:spLocks noGrp="1"/>
          </p:cNvSpPr>
          <p:nvPr>
            <p:ph type="body" sz="quarter" idx="16" hasCustomPrompt="1"/>
          </p:nvPr>
        </p:nvSpPr>
        <p:spPr>
          <a:xfrm>
            <a:off x="1353895" y="4008467"/>
            <a:ext cx="3773215" cy="1756109"/>
          </a:xfrm>
        </p:spPr>
        <p:txBody>
          <a:bodyPr/>
          <a:lstStyle>
            <a:lvl1pPr marL="0" indent="0">
              <a:buNone/>
              <a:defRPr sz="2400" baseline="0">
                <a:solidFill>
                  <a:schemeClr val="accent1"/>
                </a:solidFill>
              </a:defRPr>
            </a:lvl1pPr>
          </a:lstStyle>
          <a:p>
            <a:pPr lvl="0"/>
            <a:r>
              <a:rPr lang="en-US" dirty="0"/>
              <a:t>text about statistic. Add percentage sign above as needed.</a:t>
            </a:r>
          </a:p>
        </p:txBody>
      </p:sp>
      <p:sp>
        <p:nvSpPr>
          <p:cNvPr id="13" name="Text Placeholder 4">
            <a:extLst>
              <a:ext uri="{FF2B5EF4-FFF2-40B4-BE49-F238E27FC236}">
                <a16:creationId xmlns:a16="http://schemas.microsoft.com/office/drawing/2014/main" id="{6DD6289D-ECAB-4EC8-87AA-5EB34F14A9B4}"/>
              </a:ext>
            </a:extLst>
          </p:cNvPr>
          <p:cNvSpPr>
            <a:spLocks noGrp="1"/>
          </p:cNvSpPr>
          <p:nvPr>
            <p:ph type="body" sz="quarter" idx="25" hasCustomPrompt="1"/>
          </p:nvPr>
        </p:nvSpPr>
        <p:spPr>
          <a:xfrm>
            <a:off x="990600" y="1051560"/>
            <a:ext cx="44958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5" name="Slide Number">
            <a:extLst>
              <a:ext uri="{FF2B5EF4-FFF2-40B4-BE49-F238E27FC236}">
                <a16:creationId xmlns:a16="http://schemas.microsoft.com/office/drawing/2014/main" id="{B1270A41-8DF4-4CAA-A7D1-D87016BC4A18}"/>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63328727"/>
      </p:ext>
    </p:extLst>
  </p:cSld>
  <p:clrMapOvr>
    <a:masterClrMapping/>
  </p:clrMapOvr>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atistics Four w/Dark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7" name="Text Placeholder 16">
            <a:extLst>
              <a:ext uri="{FF2B5EF4-FFF2-40B4-BE49-F238E27FC236}">
                <a16:creationId xmlns:a16="http://schemas.microsoft.com/office/drawing/2014/main" id="{254DC7A5-0292-4012-8769-09088C602CD5}"/>
              </a:ext>
            </a:extLst>
          </p:cNvPr>
          <p:cNvSpPr>
            <a:spLocks noGrp="1"/>
          </p:cNvSpPr>
          <p:nvPr>
            <p:ph type="body" sz="quarter" idx="20"/>
          </p:nvPr>
        </p:nvSpPr>
        <p:spPr>
          <a:xfrm>
            <a:off x="987552" y="1523860"/>
            <a:ext cx="2057400" cy="2057400"/>
          </a:xfrm>
          <a:solidFill>
            <a:schemeClr val="bg1"/>
          </a:solidFill>
        </p:spPr>
        <p:txBody>
          <a:bodyPr lIns="137160" tIns="137160" rIns="137160" bIns="137160"/>
          <a:lstStyle>
            <a:lvl1pPr marL="0" indent="0">
              <a:spcBef>
                <a:spcPts val="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3184546" y="1523860"/>
            <a:ext cx="2057400" cy="2057400"/>
          </a:xfrm>
          <a:solidFill>
            <a:schemeClr val="bg1"/>
          </a:solidFill>
        </p:spPr>
        <p:txBody>
          <a:bodyPr lIns="137160" tIns="137160" rIns="137160" bIns="137160"/>
          <a:lstStyle>
            <a:lvl1pPr marL="0" indent="0">
              <a:spcBef>
                <a:spcPts val="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19" name="Text Placeholder 16">
            <a:extLst>
              <a:ext uri="{FF2B5EF4-FFF2-40B4-BE49-F238E27FC236}">
                <a16:creationId xmlns:a16="http://schemas.microsoft.com/office/drawing/2014/main" id="{620AE012-491A-40C8-A0AA-B1BEC1152FDF}"/>
              </a:ext>
            </a:extLst>
          </p:cNvPr>
          <p:cNvSpPr>
            <a:spLocks noGrp="1"/>
          </p:cNvSpPr>
          <p:nvPr>
            <p:ph type="body" sz="quarter" idx="22"/>
          </p:nvPr>
        </p:nvSpPr>
        <p:spPr>
          <a:xfrm>
            <a:off x="987552" y="3713258"/>
            <a:ext cx="2057400" cy="2057400"/>
          </a:xfrm>
          <a:solidFill>
            <a:schemeClr val="bg1"/>
          </a:solidFill>
        </p:spPr>
        <p:txBody>
          <a:bodyPr lIns="137160" tIns="137160" rIns="137160" bIns="137160"/>
          <a:lstStyle>
            <a:lvl1pPr marL="0" indent="0">
              <a:spcBef>
                <a:spcPts val="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3184546" y="3713258"/>
            <a:ext cx="2057400" cy="2057400"/>
          </a:xfrm>
          <a:solidFill>
            <a:schemeClr val="bg1"/>
          </a:solidFill>
        </p:spPr>
        <p:txBody>
          <a:bodyPr lIns="137160" tIns="137160" rIns="137160" bIns="137160"/>
          <a:lstStyle>
            <a:lvl1pPr marL="0" indent="0">
              <a:spcBef>
                <a:spcPts val="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2" name="Title 1">
            <a:extLst>
              <a:ext uri="{FF2B5EF4-FFF2-40B4-BE49-F238E27FC236}">
                <a16:creationId xmlns:a16="http://schemas.microsoft.com/office/drawing/2014/main" id="{C946A53C-9005-431E-A637-E0544D1AC289}"/>
              </a:ext>
            </a:extLst>
          </p:cNvPr>
          <p:cNvSpPr>
            <a:spLocks noGrp="1"/>
          </p:cNvSpPr>
          <p:nvPr>
            <p:ph type="title" hasCustomPrompt="1"/>
          </p:nvPr>
        </p:nvSpPr>
        <p:spPr>
          <a:xfrm>
            <a:off x="990600" y="292608"/>
            <a:ext cx="10210800" cy="741915"/>
          </a:xfrm>
        </p:spPr>
        <p:txBody>
          <a:bodyPr/>
          <a:lstStyle>
            <a:lvl1pPr>
              <a:defRPr>
                <a:solidFill>
                  <a:schemeClr val="accent1"/>
                </a:solidFill>
              </a:defRPr>
            </a:lvl1pPr>
          </a:lstStyle>
          <a:p>
            <a:r>
              <a:rPr lang="en-US" dirty="0"/>
              <a:t>Click to add title</a:t>
            </a:r>
          </a:p>
        </p:txBody>
      </p:sp>
      <p:sp>
        <p:nvSpPr>
          <p:cNvPr id="5" name="Text Placeholder 7">
            <a:extLst>
              <a:ext uri="{FF2B5EF4-FFF2-40B4-BE49-F238E27FC236}">
                <a16:creationId xmlns:a16="http://schemas.microsoft.com/office/drawing/2014/main" id="{FB0FD508-2FE5-4C4F-B3B0-ADE488ADB1A8}"/>
              </a:ext>
            </a:extLst>
          </p:cNvPr>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0" name="Text Placeholder 4">
            <a:extLst>
              <a:ext uri="{FF2B5EF4-FFF2-40B4-BE49-F238E27FC236}">
                <a16:creationId xmlns:a16="http://schemas.microsoft.com/office/drawing/2014/main" id="{D242926B-DC5B-4125-BF9A-BE61F57EB2EE}"/>
              </a:ext>
            </a:extLst>
          </p:cNvPr>
          <p:cNvSpPr>
            <a:spLocks noGrp="1"/>
          </p:cNvSpPr>
          <p:nvPr>
            <p:ph type="body" sz="quarter" idx="14" hasCustomPrompt="1"/>
          </p:nvPr>
        </p:nvSpPr>
        <p:spPr>
          <a:xfrm>
            <a:off x="990600" y="1051560"/>
            <a:ext cx="44958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Slide Number">
            <a:extLst>
              <a:ext uri="{FF2B5EF4-FFF2-40B4-BE49-F238E27FC236}">
                <a16:creationId xmlns:a16="http://schemas.microsoft.com/office/drawing/2014/main" id="{9CF7D5D6-E396-42C1-B7EF-E42875F93B9B}"/>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1779381890"/>
      </p:ext>
    </p:extLst>
  </p:cSld>
  <p:clrMapOvr>
    <a:masterClrMapping/>
  </p:clrMapOvr>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tatistics Four w/Light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7" name="Text Placeholder 16">
            <a:extLst>
              <a:ext uri="{FF2B5EF4-FFF2-40B4-BE49-F238E27FC236}">
                <a16:creationId xmlns:a16="http://schemas.microsoft.com/office/drawing/2014/main" id="{254DC7A5-0292-4012-8769-09088C602CD5}"/>
              </a:ext>
            </a:extLst>
          </p:cNvPr>
          <p:cNvSpPr>
            <a:spLocks noGrp="1"/>
          </p:cNvSpPr>
          <p:nvPr>
            <p:ph type="body" sz="quarter" idx="20"/>
          </p:nvPr>
        </p:nvSpPr>
        <p:spPr>
          <a:xfrm>
            <a:off x="990600" y="1523860"/>
            <a:ext cx="2057400" cy="2057400"/>
          </a:xfrm>
          <a:solidFill>
            <a:srgbClr val="05C3DE"/>
          </a:solidFill>
        </p:spPr>
        <p:txBody>
          <a:bodyPr lIns="137160" tIns="137160" rIns="137160" bIns="137160"/>
          <a:lstStyle>
            <a:lvl1pPr marL="0" indent="0">
              <a:spcBef>
                <a:spcPts val="0"/>
              </a:spcBef>
              <a:buNone/>
              <a:defRPr sz="2000">
                <a:solidFill>
                  <a:schemeClr val="accent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3194485" y="1523860"/>
            <a:ext cx="2057400" cy="2057400"/>
          </a:xfrm>
          <a:solidFill>
            <a:srgbClr val="054C70"/>
          </a:solidFill>
        </p:spPr>
        <p:txBody>
          <a:bodyPr lIns="137160" tIns="137160" rIns="137160" bIns="137160"/>
          <a:lstStyle>
            <a:lvl1pPr marL="0" indent="0">
              <a:spcBef>
                <a:spcPts val="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19" name="Text Placeholder 16">
            <a:extLst>
              <a:ext uri="{FF2B5EF4-FFF2-40B4-BE49-F238E27FC236}">
                <a16:creationId xmlns:a16="http://schemas.microsoft.com/office/drawing/2014/main" id="{620AE012-491A-40C8-A0AA-B1BEC1152FDF}"/>
              </a:ext>
            </a:extLst>
          </p:cNvPr>
          <p:cNvSpPr>
            <a:spLocks noGrp="1"/>
          </p:cNvSpPr>
          <p:nvPr>
            <p:ph type="body" sz="quarter" idx="22"/>
          </p:nvPr>
        </p:nvSpPr>
        <p:spPr>
          <a:xfrm>
            <a:off x="990600" y="3713258"/>
            <a:ext cx="2057400" cy="2057400"/>
          </a:xfrm>
          <a:solidFill>
            <a:srgbClr val="054C70"/>
          </a:solidFill>
        </p:spPr>
        <p:txBody>
          <a:bodyPr lIns="137160" tIns="137160" rIns="137160" bIns="137160"/>
          <a:lstStyle>
            <a:lvl1pPr marL="0" indent="0">
              <a:spcBef>
                <a:spcPts val="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3194485" y="3713258"/>
            <a:ext cx="2057400" cy="2057400"/>
          </a:xfrm>
          <a:solidFill>
            <a:srgbClr val="05C3DE"/>
          </a:solidFill>
        </p:spPr>
        <p:txBody>
          <a:bodyPr lIns="137160" tIns="137160" rIns="137160" bIns="137160"/>
          <a:lstStyle>
            <a:lvl1pPr marL="0" indent="0">
              <a:spcBef>
                <a:spcPts val="0"/>
              </a:spcBef>
              <a:buNone/>
              <a:defRPr sz="2000">
                <a:solidFill>
                  <a:schemeClr val="accent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endParaRPr lang="en-US" dirty="0"/>
          </a:p>
        </p:txBody>
      </p:sp>
      <p:sp>
        <p:nvSpPr>
          <p:cNvPr id="2" name="Title 1">
            <a:extLst>
              <a:ext uri="{FF2B5EF4-FFF2-40B4-BE49-F238E27FC236}">
                <a16:creationId xmlns:a16="http://schemas.microsoft.com/office/drawing/2014/main" id="{C946A53C-9005-431E-A637-E0544D1AC289}"/>
              </a:ext>
            </a:extLst>
          </p:cNvPr>
          <p:cNvSpPr>
            <a:spLocks noGrp="1"/>
          </p:cNvSpPr>
          <p:nvPr>
            <p:ph type="title" hasCustomPrompt="1"/>
          </p:nvPr>
        </p:nvSpPr>
        <p:spPr>
          <a:xfrm>
            <a:off x="990600" y="292608"/>
            <a:ext cx="10210800" cy="741915"/>
          </a:xfrm>
        </p:spPr>
        <p:txBody>
          <a:bodyPr/>
          <a:lstStyle>
            <a:lvl1pPr>
              <a:defRPr>
                <a:solidFill>
                  <a:schemeClr val="accent1"/>
                </a:solidFill>
              </a:defRPr>
            </a:lvl1pPr>
          </a:lstStyle>
          <a:p>
            <a:r>
              <a:rPr lang="en-US" dirty="0"/>
              <a:t>Click to add title</a:t>
            </a:r>
          </a:p>
        </p:txBody>
      </p:sp>
      <p:sp>
        <p:nvSpPr>
          <p:cNvPr id="5" name="Text Placeholder 7">
            <a:extLst>
              <a:ext uri="{FF2B5EF4-FFF2-40B4-BE49-F238E27FC236}">
                <a16:creationId xmlns:a16="http://schemas.microsoft.com/office/drawing/2014/main" id="{FB0FD508-2FE5-4C4F-B3B0-ADE488ADB1A8}"/>
              </a:ext>
            </a:extLst>
          </p:cNvPr>
          <p:cNvSpPr>
            <a:spLocks noGrp="1"/>
          </p:cNvSpPr>
          <p:nvPr>
            <p:ph type="body" sz="quarter" idx="13" hasCustomPrompt="1"/>
          </p:nvPr>
        </p:nvSpPr>
        <p:spPr>
          <a:xfrm>
            <a:off x="987552"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0" name="Text Placeholder 4">
            <a:extLst>
              <a:ext uri="{FF2B5EF4-FFF2-40B4-BE49-F238E27FC236}">
                <a16:creationId xmlns:a16="http://schemas.microsoft.com/office/drawing/2014/main" id="{841F8320-AFBF-4952-92B0-76C03A52C32F}"/>
              </a:ext>
            </a:extLst>
          </p:cNvPr>
          <p:cNvSpPr>
            <a:spLocks noGrp="1"/>
          </p:cNvSpPr>
          <p:nvPr>
            <p:ph type="body" sz="quarter" idx="14" hasCustomPrompt="1"/>
          </p:nvPr>
        </p:nvSpPr>
        <p:spPr>
          <a:xfrm>
            <a:off x="990600" y="1051560"/>
            <a:ext cx="44958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2" name="Slide Number">
            <a:extLst>
              <a:ext uri="{FF2B5EF4-FFF2-40B4-BE49-F238E27FC236}">
                <a16:creationId xmlns:a16="http://schemas.microsoft.com/office/drawing/2014/main" id="{BBE66EDD-AD53-4762-B633-CB809D43B432}"/>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413895776"/>
      </p:ext>
    </p:extLst>
  </p:cSld>
  <p:clrMapOvr>
    <a:masterClrMapping/>
  </p:clrMapOvr>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Only Slide">
    <p:spTree>
      <p:nvGrpSpPr>
        <p:cNvPr id="1" name=""/>
        <p:cNvGrpSpPr/>
        <p:nvPr/>
      </p:nvGrpSpPr>
      <p:grpSpPr>
        <a:xfrm>
          <a:off x="0" y="0"/>
          <a:ext cx="0" cy="0"/>
          <a:chOff x="0" y="0"/>
          <a:chExt cx="0" cy="0"/>
        </a:xfrm>
      </p:grpSpPr>
      <p:sp>
        <p:nvSpPr>
          <p:cNvPr id="6" name="Text Placeholder 4"/>
          <p:cNvSpPr>
            <a:spLocks noGrp="1"/>
          </p:cNvSpPr>
          <p:nvPr>
            <p:ph type="body" sz="quarter" idx="15" hasCustomPrompt="1"/>
          </p:nvPr>
        </p:nvSpPr>
        <p:spPr>
          <a:xfrm>
            <a:off x="987551"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0" name="Text Placeholder 7"/>
          <p:cNvSpPr>
            <a:spLocks noGrp="1"/>
          </p:cNvSpPr>
          <p:nvPr>
            <p:ph type="body" sz="quarter" idx="13" hasCustomPrompt="1"/>
          </p:nvPr>
        </p:nvSpPr>
        <p:spPr>
          <a:xfrm>
            <a:off x="987551" y="6053328"/>
            <a:ext cx="10213848"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4" name="Title 1"/>
          <p:cNvSpPr>
            <a:spLocks noGrp="1"/>
          </p:cNvSpPr>
          <p:nvPr>
            <p:ph type="title" hasCustomPrompt="1"/>
          </p:nvPr>
        </p:nvSpPr>
        <p:spPr bwMode="auto">
          <a:xfrm>
            <a:off x="987551" y="289013"/>
            <a:ext cx="10213848" cy="740664"/>
          </a:xfrm>
        </p:spPr>
        <p:txBody>
          <a:bodyPr>
            <a:noAutofit/>
          </a:bodyPr>
          <a:lstStyle>
            <a:lvl1pPr>
              <a:defRPr sz="2600">
                <a:solidFill>
                  <a:schemeClr val="accent1"/>
                </a:solidFill>
              </a:defRPr>
            </a:lvl1pPr>
          </a:lstStyle>
          <a:p>
            <a:r>
              <a:rPr lang="en-US" dirty="0"/>
              <a:t>Click to add title</a:t>
            </a:r>
          </a:p>
        </p:txBody>
      </p:sp>
      <p:sp>
        <p:nvSpPr>
          <p:cNvPr id="8" name="Slide Number">
            <a:extLst>
              <a:ext uri="{FF2B5EF4-FFF2-40B4-BE49-F238E27FC236}">
                <a16:creationId xmlns:a16="http://schemas.microsoft.com/office/drawing/2014/main" id="{FA4CF904-0C60-49B7-BFCF-6D34EE9137BE}"/>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910366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Blank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sp>
        <p:nvSpPr>
          <p:cNvPr id="8" name="Text Placeholder 7"/>
          <p:cNvSpPr>
            <a:spLocks noGrp="1"/>
          </p:cNvSpPr>
          <p:nvPr>
            <p:ph type="body" sz="quarter" idx="13" hasCustomPrompt="1"/>
          </p:nvPr>
        </p:nvSpPr>
        <p:spPr>
          <a:xfrm>
            <a:off x="990600" y="6053328"/>
            <a:ext cx="102108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5" name="Slide Number">
            <a:extLst>
              <a:ext uri="{FF2B5EF4-FFF2-40B4-BE49-F238E27FC236}">
                <a16:creationId xmlns:a16="http://schemas.microsoft.com/office/drawing/2014/main" id="{0293ED41-9620-45D7-B003-C9970292BAD5}"/>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762667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664150A-2BCE-4C65-A7EB-500CE27C50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itle 12"/>
          <p:cNvSpPr txBox="1">
            <a:spLocks/>
          </p:cNvSpPr>
          <p:nvPr/>
        </p:nvSpPr>
        <p:spPr bwMode="auto">
          <a:xfrm>
            <a:off x="681599" y="3974410"/>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2600" dirty="0">
                <a:solidFill>
                  <a:schemeClr val="accent2"/>
                </a:solidFill>
              </a:rPr>
              <a:t>THANK YOU</a:t>
            </a:r>
          </a:p>
        </p:txBody>
      </p:sp>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681599" y="6429375"/>
            <a:ext cx="2352675" cy="236537"/>
          </a:xfrm>
        </p:spPr>
        <p:txBody>
          <a:bodyPr/>
          <a:lstStyle>
            <a:lvl1pPr marL="0" indent="0">
              <a:lnSpc>
                <a:spcPct val="100000"/>
              </a:lnSpc>
              <a:spcBef>
                <a:spcPts val="0"/>
              </a:spcBef>
              <a:buNone/>
              <a:defRPr sz="500" baseline="0">
                <a:solidFill>
                  <a:schemeClr val="bg1"/>
                </a:solidFill>
              </a:defRPr>
            </a:lvl1pPr>
          </a:lstStyle>
          <a:p>
            <a:pPr lvl="0"/>
            <a:r>
              <a:rPr lang="en-US" dirty="0"/>
              <a:t>CID</a:t>
            </a:r>
            <a:br>
              <a:rPr lang="en-US" dirty="0"/>
            </a:br>
            <a:r>
              <a:rPr lang="en-US" dirty="0"/>
              <a:t>LRN</a:t>
            </a:r>
          </a:p>
        </p:txBody>
      </p:sp>
    </p:spTree>
    <p:extLst>
      <p:ext uri="{BB962C8B-B14F-4D97-AF65-F5344CB8AC3E}">
        <p14:creationId xmlns:p14="http://schemas.microsoft.com/office/powerpoint/2010/main" val="3613455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485050"/>
            <a:ext cx="11276013" cy="443198"/>
          </a:xfrm>
          <a:prstGeom prst="rect">
            <a:avLst/>
          </a:prstGeom>
        </p:spPr>
        <p:txBody>
          <a:bodyPr anchor="b"/>
          <a:lstStyle>
            <a:lvl1pPr>
              <a:spcAft>
                <a:spcPts val="0"/>
              </a:spcAft>
              <a:defRPr sz="2800"/>
            </a:lvl1pPr>
          </a:lstStyle>
          <a:p>
            <a:r>
              <a:rPr lang="en-US"/>
              <a:t>Click to edit Master title style</a:t>
            </a:r>
            <a:endParaRPr lang="en-US" dirty="0"/>
          </a:p>
        </p:txBody>
      </p:sp>
      <p:sp>
        <p:nvSpPr>
          <p:cNvPr id="3" name="Slide Number">
            <a:extLst>
              <a:ext uri="{FF2B5EF4-FFF2-40B4-BE49-F238E27FC236}">
                <a16:creationId xmlns:a16="http://schemas.microsoft.com/office/drawing/2014/main" id="{E7E8A3F1-C878-F54F-90A1-092E71B111C2}"/>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19086966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6" name="Text Placeholder 4"/>
          <p:cNvSpPr>
            <a:spLocks noGrp="1"/>
          </p:cNvSpPr>
          <p:nvPr>
            <p:ph type="body" sz="quarter" idx="15" hasCustomPrompt="1"/>
          </p:nvPr>
        </p:nvSpPr>
        <p:spPr>
          <a:xfrm>
            <a:off x="997178" y="1051560"/>
            <a:ext cx="41656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10" name="Text Placeholder 7"/>
          <p:cNvSpPr>
            <a:spLocks noGrp="1"/>
          </p:cNvSpPr>
          <p:nvPr>
            <p:ph type="body" sz="quarter" idx="13" hasCustomPrompt="1"/>
          </p:nvPr>
        </p:nvSpPr>
        <p:spPr>
          <a:xfrm>
            <a:off x="997178" y="6053328"/>
            <a:ext cx="10204222"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4" name="Title 1"/>
          <p:cNvSpPr>
            <a:spLocks noGrp="1"/>
          </p:cNvSpPr>
          <p:nvPr>
            <p:ph type="title"/>
          </p:nvPr>
        </p:nvSpPr>
        <p:spPr bwMode="auto">
          <a:xfrm>
            <a:off x="997177" y="289013"/>
            <a:ext cx="10204223" cy="740664"/>
          </a:xfrm>
        </p:spPr>
        <p:txBody>
          <a:bodyPr>
            <a:noAutofit/>
          </a:bodyPr>
          <a:lstStyle>
            <a:lvl1pPr>
              <a:defRPr sz="2600"/>
            </a:lvl1pPr>
          </a:lstStyle>
          <a:p>
            <a:r>
              <a:rPr lang="en-US"/>
              <a:t>Click to edit Master title style</a:t>
            </a:r>
            <a:endParaRPr lang="en-US" dirty="0"/>
          </a:p>
        </p:txBody>
      </p:sp>
      <p:sp>
        <p:nvSpPr>
          <p:cNvPr id="8" name="Slide Number"/>
          <p:cNvSpPr txBox="1"/>
          <p:nvPr userDrawn="1"/>
        </p:nvSpPr>
        <p:spPr>
          <a:xfrm>
            <a:off x="10893859" y="6629400"/>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3500780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w/Imag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67188AE-55D5-425A-A3FD-EDCA2139DBF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81463"/>
          <a:stretch/>
        </p:blipFill>
        <p:spPr>
          <a:xfrm>
            <a:off x="0" y="0"/>
            <a:ext cx="12192000" cy="1271239"/>
          </a:xfrm>
          <a:prstGeom prst="rect">
            <a:avLst/>
          </a:prstGeom>
        </p:spPr>
      </p:pic>
      <p:sp>
        <p:nvSpPr>
          <p:cNvPr id="2" name="Rectangle 1">
            <a:extLst>
              <a:ext uri="{FF2B5EF4-FFF2-40B4-BE49-F238E27FC236}">
                <a16:creationId xmlns:a16="http://schemas.microsoft.com/office/drawing/2014/main" id="{02F0F743-35F4-42B7-92EC-DC97F9E2E776}"/>
              </a:ext>
            </a:extLst>
          </p:cNvPr>
          <p:cNvSpPr/>
          <p:nvPr userDrawn="1"/>
        </p:nvSpPr>
        <p:spPr>
          <a:xfrm>
            <a:off x="0" y="6035041"/>
            <a:ext cx="12192000" cy="822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3" name="Picture Placeholder 2">
            <a:extLst>
              <a:ext uri="{FF2B5EF4-FFF2-40B4-BE49-F238E27FC236}">
                <a16:creationId xmlns:a16="http://schemas.microsoft.com/office/drawing/2014/main" id="{14D4D313-B586-4D53-8887-D2B2DD6D317F}"/>
              </a:ext>
            </a:extLst>
          </p:cNvPr>
          <p:cNvSpPr>
            <a:spLocks noGrp="1"/>
          </p:cNvSpPr>
          <p:nvPr>
            <p:ph type="pic" sz="quarter" idx="12" hasCustomPrompt="1"/>
          </p:nvPr>
        </p:nvSpPr>
        <p:spPr>
          <a:xfrm>
            <a:off x="7040878" y="1371600"/>
            <a:ext cx="5149597" cy="46634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5" name="Title 1">
            <a:extLst>
              <a:ext uri="{FF2B5EF4-FFF2-40B4-BE49-F238E27FC236}">
                <a16:creationId xmlns:a16="http://schemas.microsoft.com/office/drawing/2014/main" id="{A604DF40-27BB-404F-88AD-CA0CC8F32C52}"/>
              </a:ext>
            </a:extLst>
          </p:cNvPr>
          <p:cNvSpPr>
            <a:spLocks noGrp="1"/>
          </p:cNvSpPr>
          <p:nvPr>
            <p:ph type="ctrTitle" hasCustomPrompt="1"/>
          </p:nvPr>
        </p:nvSpPr>
        <p:spPr>
          <a:xfrm>
            <a:off x="0" y="1371600"/>
            <a:ext cx="7040880" cy="4663440"/>
          </a:xfrm>
          <a:solidFill>
            <a:srgbClr val="054C70"/>
          </a:solidFill>
        </p:spPr>
        <p:txBody>
          <a:bodyPr lIns="1005840" tIns="91440" rIns="182880" bIns="91440" anchor="ctr">
            <a:noAutofit/>
          </a:bodyPr>
          <a:lstStyle>
            <a:lvl1pPr>
              <a:lnSpc>
                <a:spcPct val="94000"/>
              </a:lnSpc>
              <a:defRPr sz="3600" cap="all" baseline="0">
                <a:solidFill>
                  <a:schemeClr val="bg1"/>
                </a:solidFill>
                <a:latin typeface="Arial Black" panose="020B0A04020102020204" pitchFamily="34" charset="0"/>
              </a:defRPr>
            </a:lvl1pPr>
          </a:lstStyle>
          <a:p>
            <a:r>
              <a:rPr lang="en-US" dirty="0"/>
              <a:t>Divider with image Title 2 lines max</a:t>
            </a:r>
          </a:p>
        </p:txBody>
      </p:sp>
      <p:sp>
        <p:nvSpPr>
          <p:cNvPr id="8" name="Text Placeholder 2">
            <a:extLst>
              <a:ext uri="{FF2B5EF4-FFF2-40B4-BE49-F238E27FC236}">
                <a16:creationId xmlns:a16="http://schemas.microsoft.com/office/drawing/2014/main" id="{3F16D0CC-6C3A-4505-A5D5-ED9711182D3F}"/>
              </a:ext>
            </a:extLst>
          </p:cNvPr>
          <p:cNvSpPr>
            <a:spLocks noGrp="1"/>
          </p:cNvSpPr>
          <p:nvPr>
            <p:ph type="body" sz="quarter" idx="11" hasCustomPrompt="1"/>
          </p:nvPr>
        </p:nvSpPr>
        <p:spPr>
          <a:xfrm>
            <a:off x="1005840" y="4572000"/>
            <a:ext cx="5454595" cy="1219256"/>
          </a:xfrm>
        </p:spPr>
        <p:txBody>
          <a:bodyPr>
            <a:noAutofit/>
          </a:bodyPr>
          <a:lstStyle>
            <a:lvl1pPr marL="285750" indent="-285750">
              <a:spcBef>
                <a:spcPts val="1000"/>
              </a:spcBef>
              <a:buFont typeface="Wingdings" panose="05000000000000000000" pitchFamily="2" charset="2"/>
              <a:buChar char="§"/>
              <a:defRPr sz="1600">
                <a:solidFill>
                  <a:schemeClr val="bg1"/>
                </a:solidFill>
                <a:latin typeface="Arial" panose="020B0604020202020204" pitchFamily="34" charset="0"/>
                <a:cs typeface="Arial" panose="020B0604020202020204" pitchFamily="34" charset="0"/>
              </a:defRPr>
            </a:lvl1pPr>
          </a:lstStyle>
          <a:p>
            <a:r>
              <a:rPr lang="en-US" dirty="0"/>
              <a:t>Optional—Agenda items or speaker name</a:t>
            </a:r>
            <a:br>
              <a:rPr lang="en-US" dirty="0"/>
            </a:br>
            <a:r>
              <a:rPr lang="en-US" dirty="0"/>
              <a:t>Arial, regular, 16 </a:t>
            </a:r>
            <a:r>
              <a:rPr lang="en-US" dirty="0" err="1"/>
              <a:t>pt</a:t>
            </a:r>
            <a:r>
              <a:rPr lang="en-US" dirty="0"/>
              <a:t>, white, with or without bullets</a:t>
            </a:r>
            <a:br>
              <a:rPr lang="en-US" dirty="0"/>
            </a:br>
            <a:r>
              <a:rPr lang="en-US" dirty="0"/>
              <a:t>Delete this box if you are not using </a:t>
            </a:r>
          </a:p>
        </p:txBody>
      </p:sp>
    </p:spTree>
    <p:extLst>
      <p:ext uri="{BB962C8B-B14F-4D97-AF65-F5344CB8AC3E}">
        <p14:creationId xmlns:p14="http://schemas.microsoft.com/office/powerpoint/2010/main" val="171841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ubtitle Slide Dark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681538"/>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C1240CCD-B8BA-4558-BCDB-D4BE8E9F01FF}"/>
              </a:ext>
            </a:extLst>
          </p:cNvPr>
          <p:cNvSpPr>
            <a:spLocks noGrp="1"/>
          </p:cNvSpPr>
          <p:nvPr>
            <p:ph type="body" sz="quarter" idx="16"/>
          </p:nvPr>
        </p:nvSpPr>
        <p:spPr>
          <a:xfrm>
            <a:off x="990600" y="1883569"/>
            <a:ext cx="5105400" cy="3657600"/>
          </a:xfrm>
          <a:solidFill>
            <a:srgbClr val="FFFFFF">
              <a:alpha val="87059"/>
            </a:srgbClr>
          </a:solidFill>
        </p:spPr>
        <p:txBody>
          <a:bodyPr lIns="365760" tIns="365760" rIns="365760" bIns="365760"/>
          <a:lstStyle>
            <a:lvl1pPr marL="0" indent="0">
              <a:buNone/>
              <a:defRPr sz="1600" cap="all" baseline="0">
                <a:solidFill>
                  <a:schemeClr val="tx2"/>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dirty="0"/>
          </a:p>
        </p:txBody>
      </p:sp>
      <p:sp>
        <p:nvSpPr>
          <p:cNvPr id="2" name="Title 1">
            <a:extLst>
              <a:ext uri="{FF2B5EF4-FFF2-40B4-BE49-F238E27FC236}">
                <a16:creationId xmlns:a16="http://schemas.microsoft.com/office/drawing/2014/main" id="{C946A53C-9005-431E-A637-E0544D1AC289}"/>
              </a:ext>
            </a:extLst>
          </p:cNvPr>
          <p:cNvSpPr>
            <a:spLocks noGrp="1"/>
          </p:cNvSpPr>
          <p:nvPr>
            <p:ph type="title" hasCustomPrompt="1"/>
          </p:nvPr>
        </p:nvSpPr>
        <p:spPr>
          <a:xfrm>
            <a:off x="990600" y="292608"/>
            <a:ext cx="10210800" cy="741915"/>
          </a:xfrm>
        </p:spPr>
        <p:txBody>
          <a:bodyPr/>
          <a:lstStyle>
            <a:lvl1pPr>
              <a:defRPr>
                <a:solidFill>
                  <a:schemeClr val="accent1"/>
                </a:solidFill>
              </a:defRPr>
            </a:lvl1pPr>
          </a:lstStyle>
          <a:p>
            <a:r>
              <a:rPr lang="en-US" dirty="0"/>
              <a:t>Click to add title</a:t>
            </a:r>
          </a:p>
        </p:txBody>
      </p:sp>
      <p:sp>
        <p:nvSpPr>
          <p:cNvPr id="5" name="Text Placeholder 7">
            <a:extLst>
              <a:ext uri="{FF2B5EF4-FFF2-40B4-BE49-F238E27FC236}">
                <a16:creationId xmlns:a16="http://schemas.microsoft.com/office/drawing/2014/main" id="{FB0FD508-2FE5-4C4F-B3B0-ADE488ADB1A8}"/>
              </a:ext>
            </a:extLst>
          </p:cNvPr>
          <p:cNvSpPr>
            <a:spLocks noGrp="1"/>
          </p:cNvSpPr>
          <p:nvPr>
            <p:ph type="body" sz="quarter" idx="13" hasCustomPrompt="1"/>
          </p:nvPr>
        </p:nvSpPr>
        <p:spPr>
          <a:xfrm>
            <a:off x="997178" y="6053328"/>
            <a:ext cx="10204222"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1" name="Text Placeholder 10">
            <a:extLst>
              <a:ext uri="{FF2B5EF4-FFF2-40B4-BE49-F238E27FC236}">
                <a16:creationId xmlns:a16="http://schemas.microsoft.com/office/drawing/2014/main" id="{26D5E09B-88C1-42BC-BCF4-7AFEF5D75640}"/>
              </a:ext>
            </a:extLst>
          </p:cNvPr>
          <p:cNvSpPr>
            <a:spLocks noGrp="1"/>
          </p:cNvSpPr>
          <p:nvPr>
            <p:ph type="body" sz="quarter" idx="17"/>
          </p:nvPr>
        </p:nvSpPr>
        <p:spPr>
          <a:xfrm>
            <a:off x="1369549" y="2624837"/>
            <a:ext cx="4372851" cy="2567273"/>
          </a:xfrm>
        </p:spPr>
        <p:txBody>
          <a:bodyPr/>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a:extLst>
              <a:ext uri="{FF2B5EF4-FFF2-40B4-BE49-F238E27FC236}">
                <a16:creationId xmlns:a16="http://schemas.microsoft.com/office/drawing/2014/main" id="{FAE440B5-524A-424E-9730-1ACE849584F9}"/>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6036068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ubtitle Slide Light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681538"/>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C1240CCD-B8BA-4558-BCDB-D4BE8E9F01FF}"/>
              </a:ext>
            </a:extLst>
          </p:cNvPr>
          <p:cNvSpPr>
            <a:spLocks noGrp="1"/>
          </p:cNvSpPr>
          <p:nvPr>
            <p:ph type="body" sz="quarter" idx="16"/>
          </p:nvPr>
        </p:nvSpPr>
        <p:spPr>
          <a:xfrm>
            <a:off x="6096000" y="1883569"/>
            <a:ext cx="5105400" cy="3657600"/>
          </a:xfrm>
          <a:solidFill>
            <a:srgbClr val="454545">
              <a:alpha val="94902"/>
            </a:srgbClr>
          </a:solidFill>
        </p:spPr>
        <p:txBody>
          <a:bodyPr lIns="365760" tIns="365760" rIns="365760" bIns="365760"/>
          <a:lstStyle>
            <a:lvl1pPr marL="0" indent="0">
              <a:buNone/>
              <a:defRPr sz="1600" cap="all" baseline="0">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dirty="0"/>
          </a:p>
        </p:txBody>
      </p:sp>
      <p:sp>
        <p:nvSpPr>
          <p:cNvPr id="2" name="Title 1">
            <a:extLst>
              <a:ext uri="{FF2B5EF4-FFF2-40B4-BE49-F238E27FC236}">
                <a16:creationId xmlns:a16="http://schemas.microsoft.com/office/drawing/2014/main" id="{C946A53C-9005-431E-A637-E0544D1AC289}"/>
              </a:ext>
            </a:extLst>
          </p:cNvPr>
          <p:cNvSpPr>
            <a:spLocks noGrp="1"/>
          </p:cNvSpPr>
          <p:nvPr>
            <p:ph type="title" hasCustomPrompt="1"/>
          </p:nvPr>
        </p:nvSpPr>
        <p:spPr>
          <a:xfrm>
            <a:off x="990600" y="292608"/>
            <a:ext cx="10210800" cy="741915"/>
          </a:xfrm>
        </p:spPr>
        <p:txBody>
          <a:bodyPr/>
          <a:lstStyle>
            <a:lvl1pPr>
              <a:defRPr>
                <a:solidFill>
                  <a:schemeClr val="accent1"/>
                </a:solidFill>
              </a:defRPr>
            </a:lvl1pPr>
          </a:lstStyle>
          <a:p>
            <a:r>
              <a:rPr lang="en-US" dirty="0"/>
              <a:t>Click to add title</a:t>
            </a:r>
          </a:p>
        </p:txBody>
      </p:sp>
      <p:sp>
        <p:nvSpPr>
          <p:cNvPr id="5" name="Text Placeholder 7">
            <a:extLst>
              <a:ext uri="{FF2B5EF4-FFF2-40B4-BE49-F238E27FC236}">
                <a16:creationId xmlns:a16="http://schemas.microsoft.com/office/drawing/2014/main" id="{FB0FD508-2FE5-4C4F-B3B0-ADE488ADB1A8}"/>
              </a:ext>
            </a:extLst>
          </p:cNvPr>
          <p:cNvSpPr>
            <a:spLocks noGrp="1"/>
          </p:cNvSpPr>
          <p:nvPr>
            <p:ph type="body" sz="quarter" idx="13" hasCustomPrompt="1"/>
          </p:nvPr>
        </p:nvSpPr>
        <p:spPr>
          <a:xfrm>
            <a:off x="997178" y="6053328"/>
            <a:ext cx="10204222"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1" name="Text Placeholder 10">
            <a:extLst>
              <a:ext uri="{FF2B5EF4-FFF2-40B4-BE49-F238E27FC236}">
                <a16:creationId xmlns:a16="http://schemas.microsoft.com/office/drawing/2014/main" id="{26D5E09B-88C1-42BC-BCF4-7AFEF5D75640}"/>
              </a:ext>
            </a:extLst>
          </p:cNvPr>
          <p:cNvSpPr>
            <a:spLocks noGrp="1"/>
          </p:cNvSpPr>
          <p:nvPr>
            <p:ph type="body" sz="quarter" idx="17"/>
          </p:nvPr>
        </p:nvSpPr>
        <p:spPr>
          <a:xfrm>
            <a:off x="6473825" y="2624837"/>
            <a:ext cx="4372851" cy="256727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a:extLst>
              <a:ext uri="{FF2B5EF4-FFF2-40B4-BE49-F238E27FC236}">
                <a16:creationId xmlns:a16="http://schemas.microsoft.com/office/drawing/2014/main" id="{E0E46CAC-B5BE-4831-ADD1-7056DA176CA4}"/>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2332215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990600" y="289013"/>
            <a:ext cx="10210800" cy="740664"/>
          </a:xfrm>
        </p:spPr>
        <p:txBody>
          <a:bodyPr>
            <a:noAutofit/>
          </a:bodyPr>
          <a:lstStyle>
            <a:lvl1pPr>
              <a:defRPr sz="2600">
                <a:solidFill>
                  <a:schemeClr val="accent1"/>
                </a:solidFill>
              </a:defRPr>
            </a:lvl1pPr>
          </a:lstStyle>
          <a:p>
            <a:r>
              <a:rPr lang="en-US" dirty="0"/>
              <a:t>Click to add title</a:t>
            </a:r>
          </a:p>
        </p:txBody>
      </p:sp>
      <p:sp>
        <p:nvSpPr>
          <p:cNvPr id="3" name="Content Placeholder 2"/>
          <p:cNvSpPr>
            <a:spLocks noGrp="1"/>
          </p:cNvSpPr>
          <p:nvPr>
            <p:ph idx="1"/>
          </p:nvPr>
        </p:nvSpPr>
        <p:spPr>
          <a:xfrm>
            <a:off x="990600" y="1371600"/>
            <a:ext cx="10210800" cy="452628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4" hasCustomPrompt="1"/>
          </p:nvPr>
        </p:nvSpPr>
        <p:spPr>
          <a:xfrm>
            <a:off x="990600" y="1051560"/>
            <a:ext cx="44958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6" name="Text Placeholder 7"/>
          <p:cNvSpPr>
            <a:spLocks noGrp="1"/>
          </p:cNvSpPr>
          <p:nvPr>
            <p:ph type="body" sz="quarter" idx="13" hasCustomPrompt="1"/>
          </p:nvPr>
        </p:nvSpPr>
        <p:spPr>
          <a:xfrm>
            <a:off x="990600" y="6053328"/>
            <a:ext cx="10210800"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7" name="Slide Number">
            <a:extLst>
              <a:ext uri="{FF2B5EF4-FFF2-40B4-BE49-F238E27FC236}">
                <a16:creationId xmlns:a16="http://schemas.microsoft.com/office/drawing/2014/main" id="{218ABFBA-FFB0-4956-8232-9AE5AE6C90A8}"/>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4065794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pos="624">
          <p15:clr>
            <a:srgbClr val="FBAE40"/>
          </p15:clr>
        </p15:guide>
        <p15:guide id="4" orient="horz" pos="816" userDrawn="1">
          <p15:clr>
            <a:srgbClr val="A4A3A4"/>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w/Sub">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990600" y="289013"/>
            <a:ext cx="10210800" cy="740664"/>
          </a:xfrm>
        </p:spPr>
        <p:txBody>
          <a:bodyPr>
            <a:noAutofit/>
          </a:bodyPr>
          <a:lstStyle>
            <a:lvl1pPr>
              <a:defRPr sz="2600" baseline="0">
                <a:solidFill>
                  <a:schemeClr val="accent1"/>
                </a:solidFill>
              </a:defRPr>
            </a:lvl1pPr>
          </a:lstStyle>
          <a:p>
            <a:r>
              <a:rPr lang="en-US" dirty="0"/>
              <a:t>Click to add title</a:t>
            </a:r>
          </a:p>
        </p:txBody>
      </p:sp>
      <p:sp>
        <p:nvSpPr>
          <p:cNvPr id="3" name="Content Placeholder 2"/>
          <p:cNvSpPr>
            <a:spLocks noGrp="1"/>
          </p:cNvSpPr>
          <p:nvPr>
            <p:ph idx="1"/>
          </p:nvPr>
        </p:nvSpPr>
        <p:spPr>
          <a:xfrm>
            <a:off x="990600" y="1981200"/>
            <a:ext cx="10210800" cy="3916680"/>
          </a:xfrm>
        </p:spPr>
        <p:txBody>
          <a:bodyPr>
            <a:noAutofit/>
          </a:bodyPr>
          <a:lstStyle>
            <a:lvl1pPr marL="342900" indent="-342900">
              <a:lnSpc>
                <a:spcPct val="110000"/>
              </a:lnSpc>
              <a:buClr>
                <a:schemeClr val="accent2"/>
              </a:buClr>
              <a:defRPr sz="2000"/>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hasCustomPrompt="1"/>
          </p:nvPr>
        </p:nvSpPr>
        <p:spPr>
          <a:xfrm>
            <a:off x="990600" y="6053328"/>
            <a:ext cx="10210800"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7" name="Text Placeholder 4"/>
          <p:cNvSpPr>
            <a:spLocks noGrp="1"/>
          </p:cNvSpPr>
          <p:nvPr>
            <p:ph type="body" sz="quarter" idx="14" hasCustomPrompt="1"/>
          </p:nvPr>
        </p:nvSpPr>
        <p:spPr>
          <a:xfrm>
            <a:off x="990601" y="1051560"/>
            <a:ext cx="4495800" cy="228600"/>
          </a:xfrm>
        </p:spPr>
        <p:txBody>
          <a:bodyPr anchor="b">
            <a:noAutofit/>
          </a:bodyPr>
          <a:lstStyle>
            <a:lvl1pPr marL="0" indent="0">
              <a:buNone/>
              <a:defRPr sz="900" baseline="0">
                <a:solidFill>
                  <a:schemeClr val="tx2"/>
                </a:solidFill>
              </a:defRPr>
            </a:lvl1pPr>
          </a:lstStyle>
          <a:p>
            <a:pPr lvl="0"/>
            <a:r>
              <a:rPr lang="en-US" dirty="0"/>
              <a:t>As of date</a:t>
            </a:r>
          </a:p>
        </p:txBody>
      </p:sp>
      <p:sp>
        <p:nvSpPr>
          <p:cNvPr id="5" name="Text Placeholder 4"/>
          <p:cNvSpPr>
            <a:spLocks noGrp="1"/>
          </p:cNvSpPr>
          <p:nvPr>
            <p:ph type="body" sz="quarter" idx="15" hasCustomPrompt="1"/>
          </p:nvPr>
        </p:nvSpPr>
        <p:spPr>
          <a:xfrm>
            <a:off x="990600" y="1371601"/>
            <a:ext cx="10210800" cy="409575"/>
          </a:xfrm>
        </p:spPr>
        <p:txBody>
          <a:bodyPr>
            <a:noAutofit/>
          </a:bodyPr>
          <a:lstStyle>
            <a:lvl1pPr marL="0" indent="0">
              <a:buNone/>
              <a:defRPr sz="1600" b="0" cap="all" baseline="0">
                <a:solidFill>
                  <a:schemeClr val="tx2"/>
                </a:solidFill>
                <a:latin typeface="+mj-lt"/>
              </a:defRPr>
            </a:lvl1pPr>
          </a:lstStyle>
          <a:p>
            <a:pPr lvl="0"/>
            <a:r>
              <a:rPr lang="en-US" dirty="0"/>
              <a:t>subhead</a:t>
            </a:r>
          </a:p>
        </p:txBody>
      </p:sp>
      <p:sp>
        <p:nvSpPr>
          <p:cNvPr id="10" name="Slide Number">
            <a:extLst>
              <a:ext uri="{FF2B5EF4-FFF2-40B4-BE49-F238E27FC236}">
                <a16:creationId xmlns:a16="http://schemas.microsoft.com/office/drawing/2014/main" id="{2CCE985F-EB77-49FB-B569-0120DBF20196}"/>
              </a:ext>
            </a:extLst>
          </p:cNvPr>
          <p:cNvSpPr txBox="1"/>
          <p:nvPr userDrawn="1"/>
        </p:nvSpPr>
        <p:spPr>
          <a:xfrm>
            <a:off x="10893859" y="6620256"/>
            <a:ext cx="307542" cy="228600"/>
          </a:xfrm>
          <a:prstGeom prst="rect">
            <a:avLst/>
          </a:prstGeom>
          <a:noFill/>
        </p:spPr>
        <p:txBody>
          <a:bodyPr wrap="square" lIns="0" tIns="0" rIns="0" bIns="0" rtlCol="0" anchor="ctr">
            <a:noAutofit/>
          </a:bodyPr>
          <a:lstStyle/>
          <a:p>
            <a:pPr algn="ctr"/>
            <a:fld id="{8EDFB997-4523-4D25-AFCA-51DDD9577CA9}" type="slidenum">
              <a:rPr lang="en-US" sz="900" kern="1200" smtClean="0">
                <a:solidFill>
                  <a:schemeClr val="accent1"/>
                </a:solidFill>
                <a:latin typeface="+mj-lt"/>
                <a:ea typeface="+mn-ea"/>
                <a:cs typeface="+mn-cs"/>
              </a:rPr>
              <a:pPr algn="ctr"/>
              <a:t>‹#›</a:t>
            </a:fld>
            <a:endParaRPr lang="en-US" sz="900" kern="1200" dirty="0">
              <a:solidFill>
                <a:schemeClr val="accent1"/>
              </a:solidFill>
              <a:latin typeface="+mj-lt"/>
              <a:ea typeface="+mn-ea"/>
              <a:cs typeface="+mn-cs"/>
            </a:endParaRPr>
          </a:p>
        </p:txBody>
      </p:sp>
    </p:spTree>
    <p:extLst>
      <p:ext uri="{BB962C8B-B14F-4D97-AF65-F5344CB8AC3E}">
        <p14:creationId xmlns:p14="http://schemas.microsoft.com/office/powerpoint/2010/main" val="2078437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guide id="2" orient="horz" pos="1224" userDrawn="1">
          <p15:clr>
            <a:srgbClr val="A4A3A4"/>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5EEF99FD-4A0A-4070-8FD6-B8AE4D0DD38A}"/>
              </a:ext>
            </a:extLst>
          </p:cNvPr>
          <p:cNvPicPr>
            <a:picLocks noChangeAspect="1"/>
          </p:cNvPicPr>
          <p:nvPr userDrawn="1"/>
        </p:nvPicPr>
        <p:blipFill>
          <a:blip r:embed="rId49"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990600" y="298186"/>
            <a:ext cx="10210800" cy="741915"/>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990601" y="1371600"/>
            <a:ext cx="10210799" cy="4876800"/>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a:extLst>
              <a:ext uri="{FF2B5EF4-FFF2-40B4-BE49-F238E27FC236}">
                <a16:creationId xmlns:a16="http://schemas.microsoft.com/office/drawing/2014/main" id="{7C465BFA-73DC-4D0E-B434-CF144EC1AA29}"/>
              </a:ext>
            </a:extLst>
          </p:cNvPr>
          <p:cNvSpPr txBox="1"/>
          <p:nvPr userDrawn="1"/>
        </p:nvSpPr>
        <p:spPr>
          <a:xfrm>
            <a:off x="3878317" y="6621520"/>
            <a:ext cx="5002924" cy="436017"/>
          </a:xfrm>
          <a:prstGeom prst="rect">
            <a:avLst/>
          </a:prstGeom>
          <a:noFill/>
        </p:spPr>
        <p:txBody>
          <a:bodyPr wrap="square" lIns="0" tIns="0" rIns="0" bIns="0" rtlCol="0">
            <a:spAutoFit/>
          </a:bodyPr>
          <a:lstStyle/>
          <a:p>
            <a:pPr marL="0" marR="0" lvl="0" indent="0" algn="ctr" defTabSz="1088473" rtl="0" eaLnBrk="1" fontAlgn="auto" latinLnBrk="0" hangingPunct="1">
              <a:lnSpc>
                <a:spcPct val="100000"/>
              </a:lnSpc>
              <a:spcBef>
                <a:spcPts val="0"/>
              </a:spcBef>
              <a:spcAft>
                <a:spcPts val="1000"/>
              </a:spcAft>
              <a:buClr>
                <a:schemeClr val="accent2"/>
              </a:buClr>
              <a:buSzTx/>
              <a:buFont typeface="Wingdings" panose="05000000000000000000" pitchFamily="2" charset="2"/>
              <a:buNone/>
              <a:tabLst/>
              <a:defRPr/>
            </a:pPr>
            <a:r>
              <a:rPr lang="en-US" sz="1000" b="1" kern="1200" dirty="0">
                <a:solidFill>
                  <a:schemeClr val="tx1"/>
                </a:solidFill>
                <a:effectLst/>
                <a:latin typeface="+mn-lt"/>
                <a:ea typeface="+mn-ea"/>
                <a:cs typeface="+mn-cs"/>
              </a:rPr>
              <a:t>For Investment Professional Use Only. Not For Further Distribution.</a:t>
            </a:r>
            <a:endParaRPr lang="en-US" sz="1000" kern="1200" dirty="0">
              <a:solidFill>
                <a:schemeClr val="tx1"/>
              </a:solidFill>
              <a:effectLst/>
              <a:latin typeface="+mn-lt"/>
              <a:ea typeface="+mn-ea"/>
              <a:cs typeface="+mn-cs"/>
            </a:endParaRPr>
          </a:p>
          <a:p>
            <a:pPr marL="0" indent="0" algn="ctr">
              <a:spcAft>
                <a:spcPts val="1000"/>
              </a:spcAft>
              <a:buClr>
                <a:schemeClr val="accent2"/>
              </a:buClr>
              <a:buFont typeface="Wingdings" panose="05000000000000000000" pitchFamily="2" charset="2"/>
              <a:buNone/>
            </a:pPr>
            <a:endParaRPr lang="en-US" sz="1000" dirty="0"/>
          </a:p>
        </p:txBody>
      </p:sp>
    </p:spTree>
    <p:extLst>
      <p:ext uri="{BB962C8B-B14F-4D97-AF65-F5344CB8AC3E}">
        <p14:creationId xmlns:p14="http://schemas.microsoft.com/office/powerpoint/2010/main" val="1481540889"/>
      </p:ext>
    </p:extLst>
  </p:cSld>
  <p:clrMap bg1="lt1" tx1="dk1" bg2="lt2" tx2="dk2" accent1="accent1" accent2="accent2" accent3="accent3" accent4="accent4" accent5="accent5" accent6="accent6" hlink="hlink" folHlink="folHlink"/>
  <p:sldLayoutIdLst>
    <p:sldLayoutId id="2147483730" r:id="rId1"/>
    <p:sldLayoutId id="2147483780" r:id="rId2"/>
    <p:sldLayoutId id="2147483840" r:id="rId3"/>
    <p:sldLayoutId id="2147483732" r:id="rId4"/>
    <p:sldLayoutId id="2147483781" r:id="rId5"/>
    <p:sldLayoutId id="2147483759" r:id="rId6"/>
    <p:sldLayoutId id="2147483758" r:id="rId7"/>
    <p:sldLayoutId id="2147483733" r:id="rId8"/>
    <p:sldLayoutId id="2147483734" r:id="rId9"/>
    <p:sldLayoutId id="2147483736" r:id="rId10"/>
    <p:sldLayoutId id="2147483835" r:id="rId11"/>
    <p:sldLayoutId id="2147483737" r:id="rId12"/>
    <p:sldLayoutId id="2147483755" r:id="rId13"/>
    <p:sldLayoutId id="2147483750" r:id="rId14"/>
    <p:sldLayoutId id="2147483773" r:id="rId15"/>
    <p:sldLayoutId id="2147483756" r:id="rId16"/>
    <p:sldLayoutId id="2147483748" r:id="rId17"/>
    <p:sldLayoutId id="2147483777" r:id="rId18"/>
    <p:sldLayoutId id="2147483834" r:id="rId19"/>
    <p:sldLayoutId id="2147483747" r:id="rId20"/>
    <p:sldLayoutId id="2147483754" r:id="rId21"/>
    <p:sldLayoutId id="2147483775" r:id="rId22"/>
    <p:sldLayoutId id="2147483776" r:id="rId23"/>
    <p:sldLayoutId id="2147483738" r:id="rId24"/>
    <p:sldLayoutId id="2147483739" r:id="rId25"/>
    <p:sldLayoutId id="2147483740" r:id="rId26"/>
    <p:sldLayoutId id="2147483741" r:id="rId27"/>
    <p:sldLayoutId id="2147483761" r:id="rId28"/>
    <p:sldLayoutId id="2147483760" r:id="rId29"/>
    <p:sldLayoutId id="2147483742" r:id="rId30"/>
    <p:sldLayoutId id="2147483774" r:id="rId31"/>
    <p:sldLayoutId id="2147483768" r:id="rId32"/>
    <p:sldLayoutId id="2147483833" r:id="rId33"/>
    <p:sldLayoutId id="2147483743" r:id="rId34"/>
    <p:sldLayoutId id="2147483766" r:id="rId35"/>
    <p:sldLayoutId id="2147483767" r:id="rId36"/>
    <p:sldLayoutId id="2147483765" r:id="rId37"/>
    <p:sldLayoutId id="2147483831" r:id="rId38"/>
    <p:sldLayoutId id="2147483763" r:id="rId39"/>
    <p:sldLayoutId id="2147483779" r:id="rId40"/>
    <p:sldLayoutId id="2147483832" r:id="rId41"/>
    <p:sldLayoutId id="2147483762" r:id="rId42"/>
    <p:sldLayoutId id="2147483744" r:id="rId43"/>
    <p:sldLayoutId id="2147483745" r:id="rId44"/>
    <p:sldLayoutId id="2147483746" r:id="rId45"/>
    <p:sldLayoutId id="2147483841" r:id="rId46"/>
    <p:sldLayoutId id="2147483842" r:id="rId47"/>
  </p:sldLayoutIdLst>
  <p:hf hdr="0" dt="0"/>
  <p:txStyles>
    <p:titleStyle>
      <a:lvl1pPr algn="l" defTabSz="914400" rtl="0" eaLnBrk="1" latinLnBrk="0" hangingPunct="1">
        <a:lnSpc>
          <a:spcPct val="85000"/>
        </a:lnSpc>
        <a:spcBef>
          <a:spcPct val="0"/>
        </a:spcBef>
        <a:buNone/>
        <a:defRPr sz="2600" kern="1200" baseline="0">
          <a:solidFill>
            <a:srgbClr val="054C70"/>
          </a:solidFill>
          <a:latin typeface="+mj-lt"/>
          <a:ea typeface="+mj-ea"/>
          <a:cs typeface="+mj-cs"/>
        </a:defRPr>
      </a:lvl1pPr>
    </p:titleStyle>
    <p:bodyStyle>
      <a:lvl1pPr marL="342900" indent="-34290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742950"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624" userDrawn="1">
          <p15:clr>
            <a:srgbClr val="F26B43"/>
          </p15:clr>
        </p15:guide>
        <p15:guide id="4" pos="7056" userDrawn="1">
          <p15:clr>
            <a:srgbClr val="F26B43"/>
          </p15:clr>
        </p15:guide>
        <p15:guide id="5" orient="horz" pos="864" userDrawn="1">
          <p15:clr>
            <a:srgbClr val="A4A3A4"/>
          </p15:clr>
        </p15:guide>
        <p15:guide id="6" orient="horz" pos="4104"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4.xml"/><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7.xml"/><Relationship Id="rId1"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16.emf"/><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8.xml"/><Relationship Id="rId5" Type="http://schemas.openxmlformats.org/officeDocument/2006/relationships/image" Target="../media/image19.emf"/><Relationship Id="rId4" Type="http://schemas.openxmlformats.org/officeDocument/2006/relationships/image" Target="../media/image18.emf"/></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19.emf"/><Relationship Id="rId5" Type="http://schemas.openxmlformats.org/officeDocument/2006/relationships/hyperlink" Target="http://www.troweprice.com/nextwave" TargetMode="External"/><Relationship Id="rId4" Type="http://schemas.openxmlformats.org/officeDocument/2006/relationships/image" Target="../media/image18.emf"/></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0.xml"/><Relationship Id="rId1" Type="http://schemas.openxmlformats.org/officeDocument/2006/relationships/slideLayout" Target="../slideLayouts/slideLayout46.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31.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22.emf"/><Relationship Id="rId2" Type="http://schemas.openxmlformats.org/officeDocument/2006/relationships/notesSlide" Target="../notesSlides/notesSlide31.xml"/><Relationship Id="rId1" Type="http://schemas.openxmlformats.org/officeDocument/2006/relationships/slideLayout" Target="../slideLayouts/slideLayout46.xml"/><Relationship Id="rId6" Type="http://schemas.openxmlformats.org/officeDocument/2006/relationships/image" Target="../media/image23.emf"/><Relationship Id="rId5" Type="http://schemas.openxmlformats.org/officeDocument/2006/relationships/image" Target="../media/image21.emf"/><Relationship Id="rId4" Type="http://schemas.openxmlformats.org/officeDocument/2006/relationships/image" Target="../media/image20.e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hyperlink" Target="http://news.gallup.com/poll/201731/lgbt-identification-rises.aspx" TargetMode="External"/><Relationship Id="rId7" Type="http://schemas.openxmlformats.org/officeDocument/2006/relationships/hyperlink" Target="https://www.hrc.org/campaigns/corporate-equality-index" TargetMode="External"/><Relationship Id="rId2" Type="http://schemas.openxmlformats.org/officeDocument/2006/relationships/notesSlide" Target="../notesSlides/notesSlide42.xml"/><Relationship Id="rId1" Type="http://schemas.openxmlformats.org/officeDocument/2006/relationships/slideLayout" Target="../slideLayouts/slideLayout8.xml"/><Relationship Id="rId6" Type="http://schemas.openxmlformats.org/officeDocument/2006/relationships/hyperlink" Target="https://www.prnewswire.com/news-releases/lgbt-inclusive-advertising-is-driving-business-yet-consumers-demand-authenticity-according-to-ogilvy-survey-300481056.html" TargetMode="External"/><Relationship Id="rId5" Type="http://schemas.openxmlformats.org/officeDocument/2006/relationships/hyperlink" Target="http://www.glaad.org/files/2016_GLAAD_Accelerating_Acceptance.pdf" TargetMode="External"/><Relationship Id="rId4" Type="http://schemas.openxmlformats.org/officeDocument/2006/relationships/hyperlink" Target="https://www.jwtintelligence.com/2016/03/gen-z-goes-beyond-gender-binaries-in-new-innovation-group-data"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7.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43.xml"/><Relationship Id="rId1" Type="http://schemas.openxmlformats.org/officeDocument/2006/relationships/tags" Target="../tags/tag1.xml"/><Relationship Id="rId5" Type="http://schemas.openxmlformats.org/officeDocument/2006/relationships/hyperlink" Target="https://www.glaad.org/blog/new-glaad-study-reveals-twenty-percent-millennials-identify-lgbtq" TargetMode="External"/><Relationship Id="rId4" Type="http://schemas.openxmlformats.org/officeDocument/2006/relationships/hyperlink" Target="http://www.nglcc.org/report" TargetMode="Externa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9.xml"/><Relationship Id="rId1" Type="http://schemas.openxmlformats.org/officeDocument/2006/relationships/tags" Target="../tags/tag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2B38A90-07DC-D145-AE06-0A8C22F0FEF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1201" b="21201"/>
          <a:stretch/>
        </p:blipFill>
        <p:spPr>
          <a:xfrm>
            <a:off x="0" y="1371600"/>
            <a:ext cx="12192000" cy="4681538"/>
          </a:xfrm>
          <a:prstGeom prst="rect">
            <a:avLst/>
          </a:prstGeom>
        </p:spPr>
      </p:pic>
      <p:sp>
        <p:nvSpPr>
          <p:cNvPr id="3" name="Text Placeholder 2">
            <a:extLst>
              <a:ext uri="{FF2B5EF4-FFF2-40B4-BE49-F238E27FC236}">
                <a16:creationId xmlns:a16="http://schemas.microsoft.com/office/drawing/2014/main" id="{FFCB8D5E-801B-0C4E-9667-5176A29ED60C}"/>
              </a:ext>
            </a:extLst>
          </p:cNvPr>
          <p:cNvSpPr>
            <a:spLocks noGrp="1"/>
          </p:cNvSpPr>
          <p:nvPr>
            <p:ph type="body" sz="quarter" idx="14"/>
          </p:nvPr>
        </p:nvSpPr>
        <p:spPr/>
        <p:txBody>
          <a:bodyPr/>
          <a:lstStyle/>
          <a:p>
            <a:endParaRPr lang="en-US" dirty="0"/>
          </a:p>
        </p:txBody>
      </p:sp>
      <p:sp>
        <p:nvSpPr>
          <p:cNvPr id="2" name="Text Placeholder 1">
            <a:extLst>
              <a:ext uri="{FF2B5EF4-FFF2-40B4-BE49-F238E27FC236}">
                <a16:creationId xmlns:a16="http://schemas.microsoft.com/office/drawing/2014/main" id="{131AE383-9CFB-124C-9D6E-34B2BB6F0853}"/>
              </a:ext>
            </a:extLst>
          </p:cNvPr>
          <p:cNvSpPr>
            <a:spLocks noGrp="1"/>
          </p:cNvSpPr>
          <p:nvPr>
            <p:ph type="body" sz="quarter" idx="13"/>
          </p:nvPr>
        </p:nvSpPr>
        <p:spPr/>
        <p:txBody>
          <a:bodyPr/>
          <a:lstStyle/>
          <a:p>
            <a:r>
              <a:rPr lang="en-US" b="1" dirty="0"/>
              <a:t>Are you prepared for the “Next Wave” of wealth?</a:t>
            </a:r>
            <a:endParaRPr lang="en-US" dirty="0"/>
          </a:p>
        </p:txBody>
      </p:sp>
      <p:sp>
        <p:nvSpPr>
          <p:cNvPr id="4" name="TextBox 3">
            <a:extLst>
              <a:ext uri="{FF2B5EF4-FFF2-40B4-BE49-F238E27FC236}">
                <a16:creationId xmlns:a16="http://schemas.microsoft.com/office/drawing/2014/main" id="{5CC560A2-8167-4800-8ADB-EFD337C67C07}"/>
              </a:ext>
            </a:extLst>
          </p:cNvPr>
          <p:cNvSpPr txBox="1"/>
          <p:nvPr/>
        </p:nvSpPr>
        <p:spPr>
          <a:xfrm>
            <a:off x="4102767" y="6617368"/>
            <a:ext cx="4283243" cy="589905"/>
          </a:xfrm>
          <a:prstGeom prst="rect">
            <a:avLst/>
          </a:prstGeom>
          <a:noFill/>
        </p:spPr>
        <p:txBody>
          <a:bodyPr wrap="square" lIns="0" tIns="0" rIns="0" bIns="0" rtlCol="0">
            <a:spAutoFit/>
          </a:bodyPr>
          <a:lstStyle/>
          <a:p>
            <a:pPr algn="r">
              <a:spcAft>
                <a:spcPts val="1000"/>
              </a:spcAft>
              <a:buClr>
                <a:schemeClr val="accent2"/>
              </a:buClr>
            </a:pPr>
            <a:r>
              <a:rPr lang="en-US" sz="1000" b="1" dirty="0"/>
              <a:t>For Investment Professional Use Only. Not For Further Distribution.</a:t>
            </a:r>
            <a:endParaRPr lang="en-US" sz="1000" dirty="0"/>
          </a:p>
          <a:p>
            <a:pPr algn="r">
              <a:spcAft>
                <a:spcPts val="1000"/>
              </a:spcAft>
              <a:buClr>
                <a:schemeClr val="accent2"/>
              </a:buClr>
            </a:pPr>
            <a:endParaRPr lang="en-US" sz="2000" dirty="0"/>
          </a:p>
        </p:txBody>
      </p:sp>
    </p:spTree>
    <p:extLst>
      <p:ext uri="{BB962C8B-B14F-4D97-AF65-F5344CB8AC3E}">
        <p14:creationId xmlns:p14="http://schemas.microsoft.com/office/powerpoint/2010/main" val="107364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19456"/>
            <a:ext cx="10210800" cy="740664"/>
          </a:xfrm>
        </p:spPr>
        <p:txBody>
          <a:bodyPr/>
          <a:lstStyle/>
          <a:p>
            <a:r>
              <a:rPr lang="en-US" dirty="0"/>
              <a:t>Better Understand the Next Wave</a:t>
            </a:r>
          </a:p>
        </p:txBody>
      </p:sp>
      <p:sp>
        <p:nvSpPr>
          <p:cNvPr id="5" name="Rectangle 6">
            <a:extLst>
              <a:ext uri="{FF2B5EF4-FFF2-40B4-BE49-F238E27FC236}">
                <a16:creationId xmlns:a16="http://schemas.microsoft.com/office/drawing/2014/main" id="{6412745F-F37E-C04A-89A5-B5B44DC74270}"/>
              </a:ext>
            </a:extLst>
          </p:cNvPr>
          <p:cNvSpPr>
            <a:spLocks noChangeArrowheads="1"/>
          </p:cNvSpPr>
          <p:nvPr/>
        </p:nvSpPr>
        <p:spPr bwMode="auto">
          <a:xfrm>
            <a:off x="8462666" y="-267426"/>
            <a:ext cx="3315677" cy="7804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852" tIns="54426" rIns="108852" bIns="54426">
            <a:spAutoFit/>
          </a:bodyPr>
          <a:lstStyle/>
          <a:p>
            <a:r>
              <a:rPr lang="en-US" altLang="en-US" sz="50000" b="1" spc="-178" dirty="0">
                <a:solidFill>
                  <a:schemeClr val="accent5"/>
                </a:solidFill>
              </a:rPr>
              <a:t>1</a:t>
            </a:r>
          </a:p>
        </p:txBody>
      </p:sp>
      <p:sp>
        <p:nvSpPr>
          <p:cNvPr id="3" name="Content Placeholder 2"/>
          <p:cNvSpPr>
            <a:spLocks noGrp="1"/>
          </p:cNvSpPr>
          <p:nvPr>
            <p:ph idx="1"/>
          </p:nvPr>
        </p:nvSpPr>
        <p:spPr>
          <a:xfrm>
            <a:off x="990600" y="1371600"/>
            <a:ext cx="7815943" cy="4526280"/>
          </a:xfrm>
        </p:spPr>
        <p:txBody>
          <a:bodyPr/>
          <a:lstStyle/>
          <a:p>
            <a:pPr marL="0" indent="0">
              <a:buNone/>
            </a:pPr>
            <a:r>
              <a:rPr lang="en-US" b="1" dirty="0"/>
              <a:t>Next Wave of Wealth investors at a glance </a:t>
            </a:r>
            <a:r>
              <a:rPr lang="en-US" dirty="0"/>
              <a:t> </a:t>
            </a:r>
          </a:p>
          <a:p>
            <a:r>
              <a:rPr lang="en-US" dirty="0"/>
              <a:t>Don’t feel on track toward goals </a:t>
            </a:r>
          </a:p>
          <a:p>
            <a:r>
              <a:rPr lang="en-US" dirty="0"/>
              <a:t>Seek security and overall financial health </a:t>
            </a:r>
          </a:p>
          <a:p>
            <a:r>
              <a:rPr lang="en-US" dirty="0"/>
              <a:t>Focused on shorter-term goals, such as establishing an emergency fund, buying a home, and education savings </a:t>
            </a:r>
          </a:p>
          <a:p>
            <a:r>
              <a:rPr lang="en-US" dirty="0"/>
              <a:t>Open to new ways to consume and pay for advice </a:t>
            </a:r>
          </a:p>
          <a:p>
            <a:r>
              <a:rPr lang="en-US" dirty="0"/>
              <a:t>Want coaching, not just advice </a:t>
            </a:r>
          </a:p>
          <a:p>
            <a:r>
              <a:rPr lang="en-US" dirty="0"/>
              <a:t>Are more diverse </a:t>
            </a:r>
          </a:p>
        </p:txBody>
      </p:sp>
    </p:spTree>
    <p:extLst>
      <p:ext uri="{BB962C8B-B14F-4D97-AF65-F5344CB8AC3E}">
        <p14:creationId xmlns:p14="http://schemas.microsoft.com/office/powerpoint/2010/main" val="341368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1">
            <a:extLst>
              <a:ext uri="{FF2B5EF4-FFF2-40B4-BE49-F238E27FC236}">
                <a16:creationId xmlns:a16="http://schemas.microsoft.com/office/drawing/2014/main" id="{9D45AE68-7BA9-5546-8347-F17DE1F6DDC0}"/>
              </a:ext>
            </a:extLst>
          </p:cNvPr>
          <p:cNvGraphicFramePr>
            <a:graphicFrameLocks noGrp="1"/>
          </p:cNvGraphicFramePr>
          <p:nvPr>
            <p:extLst>
              <p:ext uri="{D42A27DB-BD31-4B8C-83A1-F6EECF244321}">
                <p14:modId xmlns:p14="http://schemas.microsoft.com/office/powerpoint/2010/main" val="3529186134"/>
              </p:ext>
            </p:extLst>
          </p:nvPr>
        </p:nvGraphicFramePr>
        <p:xfrm>
          <a:off x="1103086" y="4381384"/>
          <a:ext cx="9956800" cy="370840"/>
        </p:xfrm>
        <a:graphic>
          <a:graphicData uri="http://schemas.openxmlformats.org/drawingml/2006/table">
            <a:tbl>
              <a:tblPr>
                <a:tableStyleId>{5C22544A-7EE6-4342-B048-85BDC9FD1C3A}</a:tableStyleId>
              </a:tblPr>
              <a:tblGrid>
                <a:gridCol w="995680">
                  <a:extLst>
                    <a:ext uri="{9D8B030D-6E8A-4147-A177-3AD203B41FA5}">
                      <a16:colId xmlns:a16="http://schemas.microsoft.com/office/drawing/2014/main" val="3689212560"/>
                    </a:ext>
                  </a:extLst>
                </a:gridCol>
                <a:gridCol w="995680">
                  <a:extLst>
                    <a:ext uri="{9D8B030D-6E8A-4147-A177-3AD203B41FA5}">
                      <a16:colId xmlns:a16="http://schemas.microsoft.com/office/drawing/2014/main" val="1207535858"/>
                    </a:ext>
                  </a:extLst>
                </a:gridCol>
                <a:gridCol w="995680">
                  <a:extLst>
                    <a:ext uri="{9D8B030D-6E8A-4147-A177-3AD203B41FA5}">
                      <a16:colId xmlns:a16="http://schemas.microsoft.com/office/drawing/2014/main" val="291137809"/>
                    </a:ext>
                  </a:extLst>
                </a:gridCol>
                <a:gridCol w="995680">
                  <a:extLst>
                    <a:ext uri="{9D8B030D-6E8A-4147-A177-3AD203B41FA5}">
                      <a16:colId xmlns:a16="http://schemas.microsoft.com/office/drawing/2014/main" val="3645199997"/>
                    </a:ext>
                  </a:extLst>
                </a:gridCol>
                <a:gridCol w="995680">
                  <a:extLst>
                    <a:ext uri="{9D8B030D-6E8A-4147-A177-3AD203B41FA5}">
                      <a16:colId xmlns:a16="http://schemas.microsoft.com/office/drawing/2014/main" val="198387549"/>
                    </a:ext>
                  </a:extLst>
                </a:gridCol>
                <a:gridCol w="995680">
                  <a:extLst>
                    <a:ext uri="{9D8B030D-6E8A-4147-A177-3AD203B41FA5}">
                      <a16:colId xmlns:a16="http://schemas.microsoft.com/office/drawing/2014/main" val="1723576514"/>
                    </a:ext>
                  </a:extLst>
                </a:gridCol>
                <a:gridCol w="995680">
                  <a:extLst>
                    <a:ext uri="{9D8B030D-6E8A-4147-A177-3AD203B41FA5}">
                      <a16:colId xmlns:a16="http://schemas.microsoft.com/office/drawing/2014/main" val="3257075006"/>
                    </a:ext>
                  </a:extLst>
                </a:gridCol>
                <a:gridCol w="995680">
                  <a:extLst>
                    <a:ext uri="{9D8B030D-6E8A-4147-A177-3AD203B41FA5}">
                      <a16:colId xmlns:a16="http://schemas.microsoft.com/office/drawing/2014/main" val="3195819312"/>
                    </a:ext>
                  </a:extLst>
                </a:gridCol>
                <a:gridCol w="995680">
                  <a:extLst>
                    <a:ext uri="{9D8B030D-6E8A-4147-A177-3AD203B41FA5}">
                      <a16:colId xmlns:a16="http://schemas.microsoft.com/office/drawing/2014/main" val="628711496"/>
                    </a:ext>
                  </a:extLst>
                </a:gridCol>
                <a:gridCol w="995680">
                  <a:extLst>
                    <a:ext uri="{9D8B030D-6E8A-4147-A177-3AD203B41FA5}">
                      <a16:colId xmlns:a16="http://schemas.microsoft.com/office/drawing/2014/main" val="3255401220"/>
                    </a:ext>
                  </a:extLst>
                </a:gridCol>
              </a:tblGrid>
              <a:tr h="370840">
                <a:tc>
                  <a:txBody>
                    <a:bodyPr/>
                    <a:lstStyle/>
                    <a:p>
                      <a:pPr algn="ctr"/>
                      <a:r>
                        <a:rPr lang="en-US" dirty="0">
                          <a:solidFill>
                            <a:schemeClr val="tx1">
                              <a:lumMod val="50000"/>
                              <a:lumOff val="50000"/>
                            </a:schemeClr>
                          </a:solidFill>
                        </a:rPr>
                        <a:t>1930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dirty="0">
                          <a:solidFill>
                            <a:schemeClr val="tx1">
                              <a:lumMod val="50000"/>
                              <a:lumOff val="50000"/>
                            </a:schemeClr>
                          </a:solidFill>
                        </a:rPr>
                        <a:t>1940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dirty="0">
                          <a:solidFill>
                            <a:schemeClr val="tx1">
                              <a:lumMod val="50000"/>
                              <a:lumOff val="50000"/>
                            </a:schemeClr>
                          </a:solidFill>
                        </a:rPr>
                        <a:t>1950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dirty="0">
                          <a:solidFill>
                            <a:schemeClr val="tx1">
                              <a:lumMod val="50000"/>
                              <a:lumOff val="50000"/>
                            </a:schemeClr>
                          </a:solidFill>
                        </a:rPr>
                        <a:t>1960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dirty="0">
                          <a:solidFill>
                            <a:schemeClr val="tx1">
                              <a:lumMod val="50000"/>
                              <a:lumOff val="50000"/>
                            </a:schemeClr>
                          </a:solidFill>
                        </a:rPr>
                        <a:t>1970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dirty="0">
                          <a:solidFill>
                            <a:schemeClr val="tx1">
                              <a:lumMod val="50000"/>
                              <a:lumOff val="50000"/>
                            </a:schemeClr>
                          </a:solidFill>
                        </a:rPr>
                        <a:t>1980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dirty="0">
                          <a:solidFill>
                            <a:schemeClr val="tx1">
                              <a:lumMod val="50000"/>
                              <a:lumOff val="50000"/>
                            </a:schemeClr>
                          </a:solidFill>
                        </a:rPr>
                        <a:t>1990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dirty="0">
                          <a:solidFill>
                            <a:schemeClr val="tx1">
                              <a:lumMod val="50000"/>
                              <a:lumOff val="50000"/>
                            </a:schemeClr>
                          </a:solidFill>
                        </a:rPr>
                        <a:t>2000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dirty="0">
                          <a:solidFill>
                            <a:schemeClr val="tx1">
                              <a:lumMod val="50000"/>
                              <a:lumOff val="50000"/>
                            </a:schemeClr>
                          </a:solidFill>
                        </a:rPr>
                        <a:t>2010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dirty="0">
                          <a:solidFill>
                            <a:schemeClr val="tx1">
                              <a:lumMod val="50000"/>
                              <a:lumOff val="50000"/>
                            </a:schemeClr>
                          </a:solidFill>
                        </a:rPr>
                        <a:t>2020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70319566"/>
                  </a:ext>
                </a:extLst>
              </a:tr>
            </a:tbl>
          </a:graphicData>
        </a:graphic>
      </p:graphicFrame>
      <p:grpSp>
        <p:nvGrpSpPr>
          <p:cNvPr id="6" name="Group 5">
            <a:extLst>
              <a:ext uri="{FF2B5EF4-FFF2-40B4-BE49-F238E27FC236}">
                <a16:creationId xmlns:a16="http://schemas.microsoft.com/office/drawing/2014/main" id="{DA7A08F3-ADD1-F74D-974F-5B2A2FC54CC2}"/>
              </a:ext>
            </a:extLst>
          </p:cNvPr>
          <p:cNvGrpSpPr/>
          <p:nvPr/>
        </p:nvGrpSpPr>
        <p:grpSpPr>
          <a:xfrm>
            <a:off x="987551" y="2249715"/>
            <a:ext cx="10213848" cy="2090056"/>
            <a:chOff x="987551" y="2467429"/>
            <a:chExt cx="10014279" cy="2090056"/>
          </a:xfrm>
        </p:grpSpPr>
        <p:sp>
          <p:nvSpPr>
            <p:cNvPr id="3" name="Rectangle 2">
              <a:extLst>
                <a:ext uri="{FF2B5EF4-FFF2-40B4-BE49-F238E27FC236}">
                  <a16:creationId xmlns:a16="http://schemas.microsoft.com/office/drawing/2014/main" id="{9DE05F4B-A1DA-224D-AD1F-486E91D1FBCF}"/>
                </a:ext>
              </a:extLst>
            </p:cNvPr>
            <p:cNvSpPr/>
            <p:nvPr/>
          </p:nvSpPr>
          <p:spPr>
            <a:xfrm>
              <a:off x="8244114" y="2467429"/>
              <a:ext cx="2757715" cy="522514"/>
            </a:xfrm>
            <a:prstGeom prst="rect">
              <a:avLst/>
            </a:prstGeom>
            <a:solidFill>
              <a:srgbClr val="E47F0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1600" dirty="0"/>
                <a:t>GEN WE</a:t>
              </a:r>
            </a:p>
          </p:txBody>
        </p:sp>
        <p:sp>
          <p:nvSpPr>
            <p:cNvPr id="7" name="Rectangle 6">
              <a:extLst>
                <a:ext uri="{FF2B5EF4-FFF2-40B4-BE49-F238E27FC236}">
                  <a16:creationId xmlns:a16="http://schemas.microsoft.com/office/drawing/2014/main" id="{163ABED8-E434-DB4D-B123-67CC471B6171}"/>
                </a:ext>
              </a:extLst>
            </p:cNvPr>
            <p:cNvSpPr/>
            <p:nvPr/>
          </p:nvSpPr>
          <p:spPr>
            <a:xfrm>
              <a:off x="6502400" y="2989943"/>
              <a:ext cx="4499429" cy="5225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marL="274320"/>
              <a:r>
                <a:rPr lang="en-US" sz="1600" dirty="0"/>
                <a:t>      MILLENNIALS</a:t>
              </a:r>
            </a:p>
          </p:txBody>
        </p:sp>
        <p:sp>
          <p:nvSpPr>
            <p:cNvPr id="8" name="Rectangle 7">
              <a:extLst>
                <a:ext uri="{FF2B5EF4-FFF2-40B4-BE49-F238E27FC236}">
                  <a16:creationId xmlns:a16="http://schemas.microsoft.com/office/drawing/2014/main" id="{AEE9E400-06A0-8C4F-9F86-DA2B3C222645}"/>
                </a:ext>
              </a:extLst>
            </p:cNvPr>
            <p:cNvSpPr/>
            <p:nvPr/>
          </p:nvSpPr>
          <p:spPr>
            <a:xfrm>
              <a:off x="3106058" y="3512457"/>
              <a:ext cx="7895772" cy="5225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marL="1005840"/>
              <a:r>
                <a:rPr lang="en-US" sz="1600" dirty="0">
                  <a:solidFill>
                    <a:schemeClr val="tx1"/>
                  </a:solidFill>
                </a:rPr>
                <a:t>     BABY BOOMERS</a:t>
              </a:r>
            </a:p>
          </p:txBody>
        </p:sp>
        <p:sp>
          <p:nvSpPr>
            <p:cNvPr id="9" name="Rectangle 8">
              <a:extLst>
                <a:ext uri="{FF2B5EF4-FFF2-40B4-BE49-F238E27FC236}">
                  <a16:creationId xmlns:a16="http://schemas.microsoft.com/office/drawing/2014/main" id="{78F3FD91-0571-BE43-B5B6-7B04873C1EBE}"/>
                </a:ext>
              </a:extLst>
            </p:cNvPr>
            <p:cNvSpPr/>
            <p:nvPr/>
          </p:nvSpPr>
          <p:spPr>
            <a:xfrm>
              <a:off x="987551" y="4034971"/>
              <a:ext cx="10014279" cy="5225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marL="731520"/>
              <a:r>
                <a:rPr lang="en-US" sz="1600" dirty="0">
                  <a:solidFill>
                    <a:schemeClr val="tx1"/>
                  </a:solidFill>
                </a:rPr>
                <a:t>	MATURES</a:t>
              </a:r>
            </a:p>
          </p:txBody>
        </p:sp>
      </p:grpSp>
      <p:sp>
        <p:nvSpPr>
          <p:cNvPr id="2" name="Title 1">
            <a:extLst>
              <a:ext uri="{FF2B5EF4-FFF2-40B4-BE49-F238E27FC236}">
                <a16:creationId xmlns:a16="http://schemas.microsoft.com/office/drawing/2014/main" id="{D1E6C2B2-C204-49AE-AE5E-E3B1FB8D6DA9}"/>
              </a:ext>
            </a:extLst>
          </p:cNvPr>
          <p:cNvSpPr>
            <a:spLocks noGrp="1"/>
          </p:cNvSpPr>
          <p:nvPr>
            <p:ph type="title"/>
          </p:nvPr>
        </p:nvSpPr>
        <p:spPr/>
        <p:txBody>
          <a:bodyPr/>
          <a:lstStyle/>
          <a:p>
            <a:r>
              <a:rPr lang="en-US" dirty="0"/>
              <a:t>The Next Wave Has a Different Perspective on Money</a:t>
            </a:r>
          </a:p>
        </p:txBody>
      </p:sp>
      <p:sp>
        <p:nvSpPr>
          <p:cNvPr id="5" name="Text Placeholder 4">
            <a:extLst>
              <a:ext uri="{FF2B5EF4-FFF2-40B4-BE49-F238E27FC236}">
                <a16:creationId xmlns:a16="http://schemas.microsoft.com/office/drawing/2014/main" id="{B16508BB-AAA6-409D-B1D4-FE31F09CAB83}"/>
              </a:ext>
            </a:extLst>
          </p:cNvPr>
          <p:cNvSpPr>
            <a:spLocks noGrp="1"/>
          </p:cNvSpPr>
          <p:nvPr>
            <p:ph type="body" sz="quarter" idx="13"/>
          </p:nvPr>
        </p:nvSpPr>
        <p:spPr/>
        <p:txBody>
          <a:bodyPr/>
          <a:lstStyle/>
          <a:p>
            <a:r>
              <a:rPr lang="en-US" dirty="0"/>
              <a:t>Source: Gartner, 2019</a:t>
            </a:r>
          </a:p>
        </p:txBody>
      </p:sp>
      <p:sp>
        <p:nvSpPr>
          <p:cNvPr id="10" name="Title 5">
            <a:extLst>
              <a:ext uri="{FF2B5EF4-FFF2-40B4-BE49-F238E27FC236}">
                <a16:creationId xmlns:a16="http://schemas.microsoft.com/office/drawing/2014/main" id="{62C0BED0-AAD3-5F4C-9558-F8F256896E95}"/>
              </a:ext>
            </a:extLst>
          </p:cNvPr>
          <p:cNvSpPr txBox="1">
            <a:spLocks/>
          </p:cNvSpPr>
          <p:nvPr/>
        </p:nvSpPr>
        <p:spPr bwMode="auto">
          <a:xfrm>
            <a:off x="987551" y="1145306"/>
            <a:ext cx="10213848" cy="740664"/>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baseline="0">
                <a:solidFill>
                  <a:schemeClr val="accent1"/>
                </a:solidFill>
                <a:latin typeface="+mj-lt"/>
                <a:ea typeface="+mj-ea"/>
                <a:cs typeface="+mj-cs"/>
              </a:defRPr>
            </a:lvl1pPr>
          </a:lstStyle>
          <a:p>
            <a:r>
              <a:rPr lang="en-US" sz="1600" dirty="0">
                <a:solidFill>
                  <a:schemeClr val="tx2"/>
                </a:solidFill>
              </a:rPr>
              <a:t>SCARCITY MINDSET TIMELINE</a:t>
            </a:r>
          </a:p>
        </p:txBody>
      </p:sp>
      <p:sp>
        <p:nvSpPr>
          <p:cNvPr id="12" name="TextBox 11">
            <a:extLst>
              <a:ext uri="{FF2B5EF4-FFF2-40B4-BE49-F238E27FC236}">
                <a16:creationId xmlns:a16="http://schemas.microsoft.com/office/drawing/2014/main" id="{A5DD5494-8EB9-1346-B160-E9DBDFAC5ECC}"/>
              </a:ext>
            </a:extLst>
          </p:cNvPr>
          <p:cNvSpPr txBox="1"/>
          <p:nvPr/>
        </p:nvSpPr>
        <p:spPr>
          <a:xfrm>
            <a:off x="8490857" y="1633717"/>
            <a:ext cx="2569028" cy="553998"/>
          </a:xfrm>
          <a:prstGeom prst="rect">
            <a:avLst/>
          </a:prstGeom>
          <a:noFill/>
        </p:spPr>
        <p:txBody>
          <a:bodyPr wrap="square" lIns="0" tIns="0" rIns="0" bIns="0" rtlCol="0">
            <a:spAutoFit/>
          </a:bodyPr>
          <a:lstStyle/>
          <a:p>
            <a:pPr algn="ctr">
              <a:spcAft>
                <a:spcPts val="1000"/>
              </a:spcAft>
              <a:buClr>
                <a:schemeClr val="accent2"/>
              </a:buClr>
            </a:pPr>
            <a:r>
              <a:rPr lang="en-US" sz="1800" dirty="0">
                <a:solidFill>
                  <a:schemeClr val="tx1">
                    <a:lumMod val="50000"/>
                    <a:lumOff val="50000"/>
                  </a:schemeClr>
                </a:solidFill>
              </a:rPr>
              <a:t>Born into </a:t>
            </a:r>
            <a:br>
              <a:rPr lang="en-US" sz="1800" dirty="0">
                <a:solidFill>
                  <a:schemeClr val="tx1">
                    <a:lumMod val="50000"/>
                    <a:lumOff val="50000"/>
                  </a:schemeClr>
                </a:solidFill>
              </a:rPr>
            </a:br>
            <a:r>
              <a:rPr lang="en-US" sz="1800" dirty="0">
                <a:solidFill>
                  <a:schemeClr val="tx1">
                    <a:lumMod val="50000"/>
                    <a:lumOff val="50000"/>
                  </a:schemeClr>
                </a:solidFill>
              </a:rPr>
              <a:t>New Scarcity</a:t>
            </a:r>
          </a:p>
        </p:txBody>
      </p:sp>
      <p:sp>
        <p:nvSpPr>
          <p:cNvPr id="13" name="TextBox 12">
            <a:extLst>
              <a:ext uri="{FF2B5EF4-FFF2-40B4-BE49-F238E27FC236}">
                <a16:creationId xmlns:a16="http://schemas.microsoft.com/office/drawing/2014/main" id="{7B88EA3C-7834-C441-91EE-AAAA3B3EA615}"/>
              </a:ext>
            </a:extLst>
          </p:cNvPr>
          <p:cNvSpPr txBox="1"/>
          <p:nvPr/>
        </p:nvSpPr>
        <p:spPr>
          <a:xfrm>
            <a:off x="6175131" y="2153704"/>
            <a:ext cx="2569028" cy="553998"/>
          </a:xfrm>
          <a:prstGeom prst="rect">
            <a:avLst/>
          </a:prstGeom>
          <a:noFill/>
        </p:spPr>
        <p:txBody>
          <a:bodyPr wrap="square" lIns="0" tIns="0" rIns="0" bIns="0" rtlCol="0">
            <a:spAutoFit/>
          </a:bodyPr>
          <a:lstStyle/>
          <a:p>
            <a:pPr algn="ctr">
              <a:spcAft>
                <a:spcPts val="1000"/>
              </a:spcAft>
              <a:buClr>
                <a:schemeClr val="accent2"/>
              </a:buClr>
            </a:pPr>
            <a:r>
              <a:rPr lang="en-US" sz="1800" dirty="0">
                <a:solidFill>
                  <a:schemeClr val="tx1">
                    <a:lumMod val="50000"/>
                    <a:lumOff val="50000"/>
                  </a:schemeClr>
                </a:solidFill>
              </a:rPr>
              <a:t>Ushered into </a:t>
            </a:r>
            <a:br>
              <a:rPr lang="en-US" sz="1800" dirty="0">
                <a:solidFill>
                  <a:schemeClr val="tx1">
                    <a:lumMod val="50000"/>
                    <a:lumOff val="50000"/>
                  </a:schemeClr>
                </a:solidFill>
              </a:rPr>
            </a:br>
            <a:r>
              <a:rPr lang="en-US" sz="1800" dirty="0">
                <a:solidFill>
                  <a:schemeClr val="tx1">
                    <a:lumMod val="50000"/>
                    <a:lumOff val="50000"/>
                  </a:schemeClr>
                </a:solidFill>
              </a:rPr>
              <a:t>New Scarcity</a:t>
            </a:r>
          </a:p>
        </p:txBody>
      </p:sp>
      <p:sp>
        <p:nvSpPr>
          <p:cNvPr id="14" name="TextBox 13">
            <a:extLst>
              <a:ext uri="{FF2B5EF4-FFF2-40B4-BE49-F238E27FC236}">
                <a16:creationId xmlns:a16="http://schemas.microsoft.com/office/drawing/2014/main" id="{2DAC1B85-C419-D348-B61A-5F36C9F1F8A9}"/>
              </a:ext>
            </a:extLst>
          </p:cNvPr>
          <p:cNvSpPr txBox="1"/>
          <p:nvPr/>
        </p:nvSpPr>
        <p:spPr>
          <a:xfrm>
            <a:off x="3780276" y="2702922"/>
            <a:ext cx="2569028" cy="553998"/>
          </a:xfrm>
          <a:prstGeom prst="rect">
            <a:avLst/>
          </a:prstGeom>
          <a:noFill/>
        </p:spPr>
        <p:txBody>
          <a:bodyPr wrap="square" lIns="0" tIns="0" rIns="0" bIns="0" rtlCol="0">
            <a:spAutoFit/>
          </a:bodyPr>
          <a:lstStyle/>
          <a:p>
            <a:pPr algn="ctr">
              <a:spcAft>
                <a:spcPts val="1000"/>
              </a:spcAft>
              <a:buClr>
                <a:schemeClr val="accent2"/>
              </a:buClr>
            </a:pPr>
            <a:r>
              <a:rPr lang="en-US" sz="1800" dirty="0">
                <a:solidFill>
                  <a:schemeClr val="tx1">
                    <a:lumMod val="50000"/>
                    <a:lumOff val="50000"/>
                  </a:schemeClr>
                </a:solidFill>
              </a:rPr>
              <a:t>Born into</a:t>
            </a:r>
            <a:br>
              <a:rPr lang="en-US" sz="1800" dirty="0">
                <a:solidFill>
                  <a:schemeClr val="tx1">
                    <a:lumMod val="50000"/>
                    <a:lumOff val="50000"/>
                  </a:schemeClr>
                </a:solidFill>
              </a:rPr>
            </a:br>
            <a:r>
              <a:rPr lang="en-US" sz="1800" dirty="0">
                <a:solidFill>
                  <a:schemeClr val="tx1">
                    <a:lumMod val="50000"/>
                    <a:lumOff val="50000"/>
                  </a:schemeClr>
                </a:solidFill>
              </a:rPr>
              <a:t>Abundance</a:t>
            </a:r>
          </a:p>
        </p:txBody>
      </p:sp>
      <p:sp>
        <p:nvSpPr>
          <p:cNvPr id="15" name="TextBox 14">
            <a:extLst>
              <a:ext uri="{FF2B5EF4-FFF2-40B4-BE49-F238E27FC236}">
                <a16:creationId xmlns:a16="http://schemas.microsoft.com/office/drawing/2014/main" id="{893C699F-30EC-EC42-BF3D-DF13BF51E127}"/>
              </a:ext>
            </a:extLst>
          </p:cNvPr>
          <p:cNvSpPr txBox="1"/>
          <p:nvPr/>
        </p:nvSpPr>
        <p:spPr>
          <a:xfrm>
            <a:off x="1061568" y="3226158"/>
            <a:ext cx="2569028" cy="553998"/>
          </a:xfrm>
          <a:prstGeom prst="rect">
            <a:avLst/>
          </a:prstGeom>
          <a:noFill/>
        </p:spPr>
        <p:txBody>
          <a:bodyPr wrap="square" lIns="0" tIns="0" rIns="0" bIns="0" rtlCol="0">
            <a:spAutoFit/>
          </a:bodyPr>
          <a:lstStyle/>
          <a:p>
            <a:pPr algn="ctr">
              <a:spcAft>
                <a:spcPts val="1000"/>
              </a:spcAft>
              <a:buClr>
                <a:schemeClr val="accent2"/>
              </a:buClr>
            </a:pPr>
            <a:r>
              <a:rPr lang="en-US" sz="1800" dirty="0">
                <a:solidFill>
                  <a:schemeClr val="tx1">
                    <a:lumMod val="50000"/>
                    <a:lumOff val="50000"/>
                  </a:schemeClr>
                </a:solidFill>
              </a:rPr>
              <a:t>Born into</a:t>
            </a:r>
            <a:br>
              <a:rPr lang="en-US" sz="1800" dirty="0">
                <a:solidFill>
                  <a:schemeClr val="tx1">
                    <a:lumMod val="50000"/>
                    <a:lumOff val="50000"/>
                  </a:schemeClr>
                </a:solidFill>
              </a:rPr>
            </a:br>
            <a:r>
              <a:rPr lang="en-US" sz="1800" dirty="0">
                <a:solidFill>
                  <a:schemeClr val="tx1">
                    <a:lumMod val="50000"/>
                    <a:lumOff val="50000"/>
                  </a:schemeClr>
                </a:solidFill>
              </a:rPr>
              <a:t>Scarcity</a:t>
            </a:r>
          </a:p>
        </p:txBody>
      </p:sp>
      <p:sp>
        <p:nvSpPr>
          <p:cNvPr id="16" name="TextBox 15">
            <a:extLst>
              <a:ext uri="{FF2B5EF4-FFF2-40B4-BE49-F238E27FC236}">
                <a16:creationId xmlns:a16="http://schemas.microsoft.com/office/drawing/2014/main" id="{B185C5A1-7FF7-A448-A2D7-F322A5CA155F}"/>
              </a:ext>
            </a:extLst>
          </p:cNvPr>
          <p:cNvSpPr txBox="1"/>
          <p:nvPr/>
        </p:nvSpPr>
        <p:spPr>
          <a:xfrm>
            <a:off x="1385419" y="5052487"/>
            <a:ext cx="1778696" cy="553998"/>
          </a:xfrm>
          <a:prstGeom prst="rect">
            <a:avLst/>
          </a:prstGeom>
          <a:noFill/>
        </p:spPr>
        <p:txBody>
          <a:bodyPr wrap="square" lIns="0" tIns="0" rIns="0" bIns="0" rtlCol="0">
            <a:spAutoFit/>
          </a:bodyPr>
          <a:lstStyle/>
          <a:p>
            <a:pPr>
              <a:spcAft>
                <a:spcPts val="1000"/>
              </a:spcAft>
              <a:buClr>
                <a:schemeClr val="accent2"/>
              </a:buClr>
            </a:pPr>
            <a:r>
              <a:rPr lang="en-US" sz="1800" dirty="0"/>
              <a:t>1929:</a:t>
            </a:r>
            <a:br>
              <a:rPr lang="en-US" sz="1800" dirty="0"/>
            </a:br>
            <a:r>
              <a:rPr lang="en-US" sz="1800" dirty="0"/>
              <a:t>Black Friday</a:t>
            </a:r>
          </a:p>
        </p:txBody>
      </p:sp>
      <p:sp>
        <p:nvSpPr>
          <p:cNvPr id="17" name="TextBox 16">
            <a:extLst>
              <a:ext uri="{FF2B5EF4-FFF2-40B4-BE49-F238E27FC236}">
                <a16:creationId xmlns:a16="http://schemas.microsoft.com/office/drawing/2014/main" id="{1C29C59E-24AB-4448-9F35-C708F59E9898}"/>
              </a:ext>
            </a:extLst>
          </p:cNvPr>
          <p:cNvSpPr txBox="1"/>
          <p:nvPr/>
        </p:nvSpPr>
        <p:spPr>
          <a:xfrm>
            <a:off x="3222173" y="5052487"/>
            <a:ext cx="1778696" cy="553998"/>
          </a:xfrm>
          <a:prstGeom prst="rect">
            <a:avLst/>
          </a:prstGeom>
          <a:noFill/>
        </p:spPr>
        <p:txBody>
          <a:bodyPr wrap="square" lIns="0" tIns="0" rIns="0" bIns="0" rtlCol="0">
            <a:spAutoFit/>
          </a:bodyPr>
          <a:lstStyle/>
          <a:p>
            <a:pPr>
              <a:spcAft>
                <a:spcPts val="1000"/>
              </a:spcAft>
              <a:buClr>
                <a:schemeClr val="accent2"/>
              </a:buClr>
            </a:pPr>
            <a:r>
              <a:rPr lang="en-US" sz="1800" dirty="0"/>
              <a:t>1945:</a:t>
            </a:r>
            <a:br>
              <a:rPr lang="en-US" sz="1800" dirty="0"/>
            </a:br>
            <a:r>
              <a:rPr lang="en-US" sz="1800" dirty="0"/>
              <a:t>WWII Ends</a:t>
            </a:r>
          </a:p>
        </p:txBody>
      </p:sp>
      <p:sp>
        <p:nvSpPr>
          <p:cNvPr id="18" name="TextBox 17">
            <a:extLst>
              <a:ext uri="{FF2B5EF4-FFF2-40B4-BE49-F238E27FC236}">
                <a16:creationId xmlns:a16="http://schemas.microsoft.com/office/drawing/2014/main" id="{CAD514D1-F6F1-CC49-8FC0-D6E7D345D49C}"/>
              </a:ext>
            </a:extLst>
          </p:cNvPr>
          <p:cNvSpPr txBox="1"/>
          <p:nvPr/>
        </p:nvSpPr>
        <p:spPr>
          <a:xfrm>
            <a:off x="7256446" y="5052487"/>
            <a:ext cx="1778696" cy="553998"/>
          </a:xfrm>
          <a:prstGeom prst="rect">
            <a:avLst/>
          </a:prstGeom>
          <a:noFill/>
        </p:spPr>
        <p:txBody>
          <a:bodyPr wrap="square" lIns="0" tIns="0" rIns="0" bIns="0" rtlCol="0">
            <a:spAutoFit/>
          </a:bodyPr>
          <a:lstStyle/>
          <a:p>
            <a:pPr algn="r">
              <a:spcAft>
                <a:spcPts val="1000"/>
              </a:spcAft>
              <a:buClr>
                <a:schemeClr val="accent2"/>
              </a:buClr>
            </a:pPr>
            <a:r>
              <a:rPr lang="en-US" sz="1800" dirty="0"/>
              <a:t>2007:</a:t>
            </a:r>
            <a:br>
              <a:rPr lang="en-US" sz="1800" dirty="0"/>
            </a:br>
            <a:r>
              <a:rPr lang="en-US" sz="1800" dirty="0"/>
              <a:t>iPhone</a:t>
            </a:r>
          </a:p>
        </p:txBody>
      </p:sp>
      <p:sp>
        <p:nvSpPr>
          <p:cNvPr id="19" name="TextBox 18">
            <a:extLst>
              <a:ext uri="{FF2B5EF4-FFF2-40B4-BE49-F238E27FC236}">
                <a16:creationId xmlns:a16="http://schemas.microsoft.com/office/drawing/2014/main" id="{9423388C-71E1-004B-8E13-DB504F9C26FF}"/>
              </a:ext>
            </a:extLst>
          </p:cNvPr>
          <p:cNvSpPr txBox="1"/>
          <p:nvPr/>
        </p:nvSpPr>
        <p:spPr>
          <a:xfrm>
            <a:off x="9339246" y="5052487"/>
            <a:ext cx="2620521" cy="553998"/>
          </a:xfrm>
          <a:prstGeom prst="rect">
            <a:avLst/>
          </a:prstGeom>
          <a:noFill/>
        </p:spPr>
        <p:txBody>
          <a:bodyPr wrap="square" lIns="0" tIns="0" rIns="0" bIns="0" rtlCol="0">
            <a:spAutoFit/>
          </a:bodyPr>
          <a:lstStyle/>
          <a:p>
            <a:pPr>
              <a:spcAft>
                <a:spcPts val="1000"/>
              </a:spcAft>
              <a:buClr>
                <a:schemeClr val="accent2"/>
              </a:buClr>
            </a:pPr>
            <a:r>
              <a:rPr lang="en-US" sz="1800" dirty="0"/>
              <a:t>2008:</a:t>
            </a:r>
            <a:br>
              <a:rPr lang="en-US" sz="1800" dirty="0"/>
            </a:br>
            <a:r>
              <a:rPr lang="en-US" sz="1800" dirty="0"/>
              <a:t>The Great Recession</a:t>
            </a:r>
          </a:p>
        </p:txBody>
      </p:sp>
      <p:pic>
        <p:nvPicPr>
          <p:cNvPr id="27" name="Picture 26">
            <a:extLst>
              <a:ext uri="{FF2B5EF4-FFF2-40B4-BE49-F238E27FC236}">
                <a16:creationId xmlns:a16="http://schemas.microsoft.com/office/drawing/2014/main" id="{005DF57D-80F5-8E4E-B7B5-C70ABE321950}"/>
              </a:ext>
            </a:extLst>
          </p:cNvPr>
          <p:cNvPicPr>
            <a:picLocks noChangeAspect="1"/>
          </p:cNvPicPr>
          <p:nvPr/>
        </p:nvPicPr>
        <p:blipFill>
          <a:blip r:embed="rId3"/>
          <a:stretch>
            <a:fillRect/>
          </a:stretch>
        </p:blipFill>
        <p:spPr>
          <a:xfrm>
            <a:off x="991084" y="3511897"/>
            <a:ext cx="788670" cy="822960"/>
          </a:xfrm>
          <a:prstGeom prst="rect">
            <a:avLst/>
          </a:prstGeom>
        </p:spPr>
      </p:pic>
      <p:pic>
        <p:nvPicPr>
          <p:cNvPr id="29" name="Picture 28">
            <a:extLst>
              <a:ext uri="{FF2B5EF4-FFF2-40B4-BE49-F238E27FC236}">
                <a16:creationId xmlns:a16="http://schemas.microsoft.com/office/drawing/2014/main" id="{30C56B57-18EB-2943-BDEA-6C76DFFBDC8F}"/>
              </a:ext>
            </a:extLst>
          </p:cNvPr>
          <p:cNvPicPr>
            <a:picLocks noChangeAspect="1"/>
          </p:cNvPicPr>
          <p:nvPr/>
        </p:nvPicPr>
        <p:blipFill>
          <a:blip r:embed="rId4"/>
          <a:stretch>
            <a:fillRect/>
          </a:stretch>
        </p:blipFill>
        <p:spPr>
          <a:xfrm>
            <a:off x="3373092" y="3500536"/>
            <a:ext cx="822960" cy="822960"/>
          </a:xfrm>
          <a:prstGeom prst="rect">
            <a:avLst/>
          </a:prstGeom>
        </p:spPr>
      </p:pic>
      <p:grpSp>
        <p:nvGrpSpPr>
          <p:cNvPr id="28" name="Group 27">
            <a:extLst>
              <a:ext uri="{FF2B5EF4-FFF2-40B4-BE49-F238E27FC236}">
                <a16:creationId xmlns:a16="http://schemas.microsoft.com/office/drawing/2014/main" id="{B9918922-8CAD-2940-B8F1-8F4BCFAD1547}"/>
              </a:ext>
            </a:extLst>
          </p:cNvPr>
          <p:cNvGrpSpPr/>
          <p:nvPr/>
        </p:nvGrpSpPr>
        <p:grpSpPr>
          <a:xfrm>
            <a:off x="1283821" y="4352354"/>
            <a:ext cx="7968341" cy="1214088"/>
            <a:chOff x="1283821" y="4468468"/>
            <a:chExt cx="7968341" cy="1214088"/>
          </a:xfrm>
        </p:grpSpPr>
        <p:cxnSp>
          <p:nvCxnSpPr>
            <p:cNvPr id="21" name="Straight Connector 20">
              <a:extLst>
                <a:ext uri="{FF2B5EF4-FFF2-40B4-BE49-F238E27FC236}">
                  <a16:creationId xmlns:a16="http://schemas.microsoft.com/office/drawing/2014/main" id="{D3B12B9D-B53F-7446-A7D2-4436CC2D84A3}"/>
                </a:ext>
              </a:extLst>
            </p:cNvPr>
            <p:cNvCxnSpPr/>
            <p:nvPr/>
          </p:nvCxnSpPr>
          <p:spPr>
            <a:xfrm flipV="1">
              <a:off x="1283821" y="4468468"/>
              <a:ext cx="0" cy="1214088"/>
            </a:xfrm>
            <a:prstGeom prst="line">
              <a:avLst/>
            </a:prstGeom>
            <a:ln w="19050" cap="rnd">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5767951-A88D-0146-AD42-A065442A238B}"/>
                </a:ext>
              </a:extLst>
            </p:cNvPr>
            <p:cNvCxnSpPr/>
            <p:nvPr/>
          </p:nvCxnSpPr>
          <p:spPr>
            <a:xfrm flipV="1">
              <a:off x="3127136" y="4468468"/>
              <a:ext cx="0" cy="1214088"/>
            </a:xfrm>
            <a:prstGeom prst="line">
              <a:avLst/>
            </a:prstGeom>
            <a:ln w="19050" cap="rnd">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B82E593-8156-0F48-90B9-098C3DE910AD}"/>
                </a:ext>
              </a:extLst>
            </p:cNvPr>
            <p:cNvCxnSpPr/>
            <p:nvPr/>
          </p:nvCxnSpPr>
          <p:spPr>
            <a:xfrm flipV="1">
              <a:off x="9121534" y="4468468"/>
              <a:ext cx="0" cy="1214088"/>
            </a:xfrm>
            <a:prstGeom prst="line">
              <a:avLst/>
            </a:prstGeom>
            <a:ln w="19050" cap="rnd">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206B3E4-9851-9A44-A795-EE2BDACDC7FC}"/>
                </a:ext>
              </a:extLst>
            </p:cNvPr>
            <p:cNvCxnSpPr/>
            <p:nvPr/>
          </p:nvCxnSpPr>
          <p:spPr>
            <a:xfrm flipV="1">
              <a:off x="9252162" y="4468468"/>
              <a:ext cx="0" cy="1214088"/>
            </a:xfrm>
            <a:prstGeom prst="line">
              <a:avLst/>
            </a:prstGeom>
            <a:ln w="19050" cap="rnd">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grpSp>
      <p:pic>
        <p:nvPicPr>
          <p:cNvPr id="30" name="Picture 29">
            <a:extLst>
              <a:ext uri="{FF2B5EF4-FFF2-40B4-BE49-F238E27FC236}">
                <a16:creationId xmlns:a16="http://schemas.microsoft.com/office/drawing/2014/main" id="{958289E1-1C56-BA47-8134-C1DB270CD957}"/>
              </a:ext>
            </a:extLst>
          </p:cNvPr>
          <p:cNvPicPr>
            <a:picLocks noChangeAspect="1"/>
          </p:cNvPicPr>
          <p:nvPr/>
        </p:nvPicPr>
        <p:blipFill>
          <a:blip r:embed="rId5"/>
          <a:stretch>
            <a:fillRect/>
          </a:stretch>
        </p:blipFill>
        <p:spPr>
          <a:xfrm>
            <a:off x="6175131" y="3511337"/>
            <a:ext cx="788670" cy="822960"/>
          </a:xfrm>
          <a:prstGeom prst="rect">
            <a:avLst/>
          </a:prstGeom>
        </p:spPr>
      </p:pic>
      <p:pic>
        <p:nvPicPr>
          <p:cNvPr id="31" name="Picture 30">
            <a:extLst>
              <a:ext uri="{FF2B5EF4-FFF2-40B4-BE49-F238E27FC236}">
                <a16:creationId xmlns:a16="http://schemas.microsoft.com/office/drawing/2014/main" id="{9CDBF748-FC5F-D642-89A0-305435912D28}"/>
              </a:ext>
            </a:extLst>
          </p:cNvPr>
          <p:cNvPicPr>
            <a:picLocks noChangeAspect="1"/>
          </p:cNvPicPr>
          <p:nvPr/>
        </p:nvPicPr>
        <p:blipFill>
          <a:blip r:embed="rId6"/>
          <a:stretch>
            <a:fillRect/>
          </a:stretch>
        </p:blipFill>
        <p:spPr>
          <a:xfrm>
            <a:off x="8009437" y="3511337"/>
            <a:ext cx="788670" cy="822960"/>
          </a:xfrm>
          <a:prstGeom prst="rect">
            <a:avLst/>
          </a:prstGeom>
        </p:spPr>
      </p:pic>
    </p:spTree>
    <p:extLst>
      <p:ext uri="{BB962C8B-B14F-4D97-AF65-F5344CB8AC3E}">
        <p14:creationId xmlns:p14="http://schemas.microsoft.com/office/powerpoint/2010/main" val="3000663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EE755D7A-95CE-D844-9B60-AEC581941A25}"/>
              </a:ext>
            </a:extLst>
          </p:cNvPr>
          <p:cNvGraphicFramePr/>
          <p:nvPr>
            <p:extLst>
              <p:ext uri="{D42A27DB-BD31-4B8C-83A1-F6EECF244321}">
                <p14:modId xmlns:p14="http://schemas.microsoft.com/office/powerpoint/2010/main" val="3341320136"/>
              </p:ext>
            </p:extLst>
          </p:nvPr>
        </p:nvGraphicFramePr>
        <p:xfrm>
          <a:off x="800098" y="2221065"/>
          <a:ext cx="12654645" cy="3080668"/>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Box 2"/>
          <p:cNvSpPr txBox="1">
            <a:spLocks noChangeArrowheads="1"/>
          </p:cNvSpPr>
          <p:nvPr/>
        </p:nvSpPr>
        <p:spPr bwMode="auto">
          <a:xfrm>
            <a:off x="990600" y="2348105"/>
            <a:ext cx="97128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spcBef>
                <a:spcPct val="50000"/>
              </a:spcBef>
            </a:pPr>
            <a:r>
              <a:rPr lang="en-US" altLang="en-US" sz="2400" dirty="0">
                <a:solidFill>
                  <a:schemeClr val="tx2"/>
                </a:solidFill>
              </a:rPr>
              <a:t>The </a:t>
            </a:r>
            <a:r>
              <a:rPr lang="en-US" altLang="en-US" sz="2400" dirty="0">
                <a:solidFill>
                  <a:srgbClr val="E47F00"/>
                </a:solidFill>
                <a:latin typeface="+mj-lt"/>
              </a:rPr>
              <a:t>Next Wave</a:t>
            </a:r>
            <a:r>
              <a:rPr lang="en-US" altLang="en-US" sz="2400" dirty="0">
                <a:solidFill>
                  <a:schemeClr val="tx2"/>
                </a:solidFill>
              </a:rPr>
              <a:t> don’t feel like they are on track (42%)</a:t>
            </a:r>
          </a:p>
        </p:txBody>
      </p:sp>
      <p:sp>
        <p:nvSpPr>
          <p:cNvPr id="6" name="Title 5">
            <a:extLst>
              <a:ext uri="{FF2B5EF4-FFF2-40B4-BE49-F238E27FC236}">
                <a16:creationId xmlns:a16="http://schemas.microsoft.com/office/drawing/2014/main" id="{82BA2E59-9775-AA48-8620-90366B4FAB18}"/>
              </a:ext>
            </a:extLst>
          </p:cNvPr>
          <p:cNvSpPr>
            <a:spLocks noGrp="1"/>
          </p:cNvSpPr>
          <p:nvPr>
            <p:ph type="title"/>
          </p:nvPr>
        </p:nvSpPr>
        <p:spPr/>
        <p:txBody>
          <a:bodyPr/>
          <a:lstStyle/>
          <a:p>
            <a:r>
              <a:rPr lang="en-US" dirty="0"/>
              <a:t>The Next Wave Has Twice as Many Financial Pain Points as Traditional Clients </a:t>
            </a:r>
          </a:p>
        </p:txBody>
      </p:sp>
      <p:sp>
        <p:nvSpPr>
          <p:cNvPr id="3" name="Text Placeholder 2">
            <a:extLst>
              <a:ext uri="{FF2B5EF4-FFF2-40B4-BE49-F238E27FC236}">
                <a16:creationId xmlns:a16="http://schemas.microsoft.com/office/drawing/2014/main" id="{D5BA69ED-4BEF-478E-813D-D4D47D11C7A5}"/>
              </a:ext>
            </a:extLst>
          </p:cNvPr>
          <p:cNvSpPr>
            <a:spLocks noGrp="1"/>
          </p:cNvSpPr>
          <p:nvPr>
            <p:ph type="body" sz="quarter" idx="13"/>
          </p:nvPr>
        </p:nvSpPr>
        <p:spPr/>
        <p:txBody>
          <a:bodyPr/>
          <a:lstStyle/>
          <a:p>
            <a:r>
              <a:rPr lang="en-US" dirty="0"/>
              <a:t>Source: T. Rowe Price Next Wave of Wealth Research Study, January 2020.</a:t>
            </a:r>
          </a:p>
          <a:p>
            <a:endParaRPr lang="en-US" dirty="0"/>
          </a:p>
        </p:txBody>
      </p:sp>
      <p:sp>
        <p:nvSpPr>
          <p:cNvPr id="8" name="Text Placeholder 7">
            <a:extLst>
              <a:ext uri="{FF2B5EF4-FFF2-40B4-BE49-F238E27FC236}">
                <a16:creationId xmlns:a16="http://schemas.microsoft.com/office/drawing/2014/main" id="{A276F22F-79D1-8B4B-80A7-03BCFFA39EB9}"/>
              </a:ext>
            </a:extLst>
          </p:cNvPr>
          <p:cNvSpPr>
            <a:spLocks noGrp="1"/>
          </p:cNvSpPr>
          <p:nvPr>
            <p:ph type="body" sz="quarter" idx="15"/>
          </p:nvPr>
        </p:nvSpPr>
        <p:spPr/>
        <p:txBody>
          <a:bodyPr/>
          <a:lstStyle/>
          <a:p>
            <a:r>
              <a:rPr lang="en-US" dirty="0"/>
              <a:t>Are You On Track with Current Savings/Investing Levels?</a:t>
            </a:r>
          </a:p>
        </p:txBody>
      </p:sp>
      <p:sp>
        <p:nvSpPr>
          <p:cNvPr id="11" name="Text Box 2">
            <a:extLst>
              <a:ext uri="{FF2B5EF4-FFF2-40B4-BE49-F238E27FC236}">
                <a16:creationId xmlns:a16="http://schemas.microsoft.com/office/drawing/2014/main" id="{3F61F49C-2355-C04A-B57D-00652A8DA379}"/>
              </a:ext>
            </a:extLst>
          </p:cNvPr>
          <p:cNvSpPr txBox="1">
            <a:spLocks noChangeArrowheads="1"/>
          </p:cNvSpPr>
          <p:nvPr/>
        </p:nvSpPr>
        <p:spPr bwMode="auto">
          <a:xfrm>
            <a:off x="990600" y="4801772"/>
            <a:ext cx="97128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spcBef>
                <a:spcPct val="50000"/>
              </a:spcBef>
            </a:pPr>
            <a:r>
              <a:rPr lang="en-US" altLang="en-US" sz="2400" dirty="0">
                <a:solidFill>
                  <a:schemeClr val="tx2"/>
                </a:solidFill>
              </a:rPr>
              <a:t>when compared to </a:t>
            </a:r>
            <a:r>
              <a:rPr lang="en-US" altLang="en-US" sz="2400" dirty="0">
                <a:solidFill>
                  <a:schemeClr val="accent1"/>
                </a:solidFill>
                <a:latin typeface="+mj-lt"/>
              </a:rPr>
              <a:t>traditional clients</a:t>
            </a:r>
            <a:r>
              <a:rPr lang="en-US" altLang="en-US" sz="2400" dirty="0">
                <a:solidFill>
                  <a:schemeClr val="tx2"/>
                </a:solidFill>
              </a:rPr>
              <a:t> (96%)</a:t>
            </a:r>
            <a:r>
              <a:rPr lang="en-US" altLang="en-US" sz="2400" dirty="0">
                <a:solidFill>
                  <a:schemeClr val="accent1"/>
                </a:solidFill>
                <a:latin typeface="+mj-lt"/>
              </a:rPr>
              <a:t> </a:t>
            </a:r>
          </a:p>
        </p:txBody>
      </p:sp>
    </p:spTree>
    <p:extLst>
      <p:ext uri="{BB962C8B-B14F-4D97-AF65-F5344CB8AC3E}">
        <p14:creationId xmlns:p14="http://schemas.microsoft.com/office/powerpoint/2010/main" val="832920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98F3372-816B-4962-857B-98637F73023E}"/>
              </a:ext>
            </a:extLst>
          </p:cNvPr>
          <p:cNvSpPr>
            <a:spLocks noGrp="1"/>
          </p:cNvSpPr>
          <p:nvPr>
            <p:ph type="title"/>
          </p:nvPr>
        </p:nvSpPr>
        <p:spPr/>
        <p:txBody>
          <a:bodyPr/>
          <a:lstStyle/>
          <a:p>
            <a:r>
              <a:rPr lang="en-US" dirty="0"/>
              <a:t>The Next Wave Has Different Concerns Than Your Traditional Clients </a:t>
            </a:r>
          </a:p>
        </p:txBody>
      </p:sp>
      <p:sp>
        <p:nvSpPr>
          <p:cNvPr id="7" name="Title 5">
            <a:extLst>
              <a:ext uri="{FF2B5EF4-FFF2-40B4-BE49-F238E27FC236}">
                <a16:creationId xmlns:a16="http://schemas.microsoft.com/office/drawing/2014/main" id="{1FA186F7-B487-F44C-8003-8C47FF09DD0E}"/>
              </a:ext>
            </a:extLst>
          </p:cNvPr>
          <p:cNvSpPr txBox="1">
            <a:spLocks/>
          </p:cNvSpPr>
          <p:nvPr/>
        </p:nvSpPr>
        <p:spPr bwMode="auto">
          <a:xfrm>
            <a:off x="987551" y="1145306"/>
            <a:ext cx="10213848" cy="740664"/>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baseline="0">
                <a:solidFill>
                  <a:schemeClr val="accent1"/>
                </a:solidFill>
                <a:latin typeface="+mj-lt"/>
                <a:ea typeface="+mj-ea"/>
                <a:cs typeface="+mj-cs"/>
              </a:defRPr>
            </a:lvl1pPr>
          </a:lstStyle>
          <a:p>
            <a:endParaRPr lang="en-US" sz="1600" dirty="0">
              <a:solidFill>
                <a:schemeClr val="tx2"/>
              </a:solidFill>
            </a:endParaRPr>
          </a:p>
        </p:txBody>
      </p:sp>
      <p:graphicFrame>
        <p:nvGraphicFramePr>
          <p:cNvPr id="9" name="Chart 8">
            <a:extLst>
              <a:ext uri="{FF2B5EF4-FFF2-40B4-BE49-F238E27FC236}">
                <a16:creationId xmlns:a16="http://schemas.microsoft.com/office/drawing/2014/main" id="{2C395BFF-54AB-904F-9F65-B4C13898573F}"/>
              </a:ext>
            </a:extLst>
          </p:cNvPr>
          <p:cNvGraphicFramePr/>
          <p:nvPr>
            <p:extLst>
              <p:ext uri="{D42A27DB-BD31-4B8C-83A1-F6EECF244321}">
                <p14:modId xmlns:p14="http://schemas.microsoft.com/office/powerpoint/2010/main" val="1754684851"/>
              </p:ext>
            </p:extLst>
          </p:nvPr>
        </p:nvGraphicFramePr>
        <p:xfrm>
          <a:off x="990601" y="1295400"/>
          <a:ext cx="10210800" cy="468344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24A6F9F4-8CE2-4C2B-98F2-4AEF00018A0A}"/>
              </a:ext>
            </a:extLst>
          </p:cNvPr>
          <p:cNvSpPr txBox="1"/>
          <p:nvPr/>
        </p:nvSpPr>
        <p:spPr>
          <a:xfrm>
            <a:off x="990600" y="6386947"/>
            <a:ext cx="9358745" cy="123111"/>
          </a:xfrm>
          <a:prstGeom prst="rect">
            <a:avLst/>
          </a:prstGeom>
          <a:noFill/>
        </p:spPr>
        <p:txBody>
          <a:bodyPr wrap="square" lIns="0" tIns="0" rIns="0" bIns="0" rtlCol="0">
            <a:spAutoFit/>
          </a:bodyPr>
          <a:lstStyle/>
          <a:p>
            <a:pPr>
              <a:spcAft>
                <a:spcPts val="1000"/>
              </a:spcAft>
              <a:buClr>
                <a:schemeClr val="accent2"/>
              </a:buClr>
            </a:pPr>
            <a:r>
              <a:rPr lang="en-US" sz="800" dirty="0"/>
              <a:t>Source: T. Rowe Price Next Wave of Wealth Research Study, January 2020.</a:t>
            </a:r>
          </a:p>
        </p:txBody>
      </p:sp>
    </p:spTree>
    <p:extLst>
      <p:ext uri="{BB962C8B-B14F-4D97-AF65-F5344CB8AC3E}">
        <p14:creationId xmlns:p14="http://schemas.microsoft.com/office/powerpoint/2010/main" val="3750287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6">
            <a:extLst>
              <a:ext uri="{FF2B5EF4-FFF2-40B4-BE49-F238E27FC236}">
                <a16:creationId xmlns:a16="http://schemas.microsoft.com/office/drawing/2014/main" id="{3B903DA3-88FF-3E4A-B27C-A4FA8AE20289}"/>
              </a:ext>
            </a:extLst>
          </p:cNvPr>
          <p:cNvSpPr txBox="1">
            <a:spLocks/>
          </p:cNvSpPr>
          <p:nvPr/>
        </p:nvSpPr>
        <p:spPr>
          <a:xfrm>
            <a:off x="987552" y="2196908"/>
            <a:ext cx="3108960" cy="3108960"/>
          </a:xfrm>
          <a:prstGeom prst="rect">
            <a:avLst/>
          </a:prstGeom>
          <a:solidFill>
            <a:srgbClr val="E5E5E5"/>
          </a:solidFill>
          <a:ln>
            <a:noFill/>
          </a:ln>
        </p:spPr>
        <p:txBody>
          <a:bodyPr lIns="182880" tIns="91440" rIns="0" numCol="1" anchor="t"/>
          <a:lstStyle>
            <a:lvl1pPr marL="342900" indent="-34290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742950"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Clr>
                <a:srgbClr val="05C3DE"/>
              </a:buClr>
              <a:buFont typeface="Wingdings" panose="05000000000000000000" pitchFamily="2" charset="2"/>
              <a:buNone/>
              <a:defRPr/>
            </a:pPr>
            <a:r>
              <a:rPr lang="en-US" sz="2800" dirty="0">
                <a:solidFill>
                  <a:schemeClr val="accent1"/>
                </a:solidFill>
                <a:latin typeface="Arial"/>
              </a:rPr>
              <a:t>Manage investments</a:t>
            </a:r>
            <a:endParaRPr lang="en-US" sz="2800" dirty="0">
              <a:solidFill>
                <a:schemeClr val="accent1"/>
              </a:solidFill>
            </a:endParaRPr>
          </a:p>
        </p:txBody>
      </p:sp>
      <p:sp>
        <p:nvSpPr>
          <p:cNvPr id="13" name="Content Placeholder 7">
            <a:extLst>
              <a:ext uri="{FF2B5EF4-FFF2-40B4-BE49-F238E27FC236}">
                <a16:creationId xmlns:a16="http://schemas.microsoft.com/office/drawing/2014/main" id="{9F54F557-9BA7-C84C-B82D-7B7D6ABCC0AB}"/>
              </a:ext>
            </a:extLst>
          </p:cNvPr>
          <p:cNvSpPr txBox="1">
            <a:spLocks/>
          </p:cNvSpPr>
          <p:nvPr/>
        </p:nvSpPr>
        <p:spPr>
          <a:xfrm>
            <a:off x="4539996" y="2196908"/>
            <a:ext cx="3108960" cy="3108960"/>
          </a:xfrm>
          <a:prstGeom prst="rect">
            <a:avLst/>
          </a:prstGeom>
          <a:solidFill>
            <a:srgbClr val="E5E5E5"/>
          </a:solidFill>
          <a:ln>
            <a:noFill/>
          </a:ln>
        </p:spPr>
        <p:txBody>
          <a:bodyPr lIns="182880" tIns="91440" rIns="0" numCol="1" anchor="t"/>
          <a:lstStyle>
            <a:lvl1pPr marL="342900" indent="-34290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742950"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Font typeface="Wingdings" panose="05000000000000000000" pitchFamily="2" charset="2"/>
              <a:buNone/>
            </a:pPr>
            <a:r>
              <a:rPr lang="en-US" sz="2800" dirty="0">
                <a:solidFill>
                  <a:schemeClr val="accent1"/>
                </a:solidFill>
              </a:rPr>
              <a:t>Manage financial health</a:t>
            </a:r>
          </a:p>
        </p:txBody>
      </p:sp>
      <p:sp>
        <p:nvSpPr>
          <p:cNvPr id="14" name="Content Placeholder 8">
            <a:extLst>
              <a:ext uri="{FF2B5EF4-FFF2-40B4-BE49-F238E27FC236}">
                <a16:creationId xmlns:a16="http://schemas.microsoft.com/office/drawing/2014/main" id="{381706EC-A6C5-3F40-A61A-1F95618AC1C2}"/>
              </a:ext>
            </a:extLst>
          </p:cNvPr>
          <p:cNvSpPr txBox="1">
            <a:spLocks/>
          </p:cNvSpPr>
          <p:nvPr/>
        </p:nvSpPr>
        <p:spPr>
          <a:xfrm>
            <a:off x="8092440" y="2196908"/>
            <a:ext cx="3108960" cy="3108960"/>
          </a:xfrm>
          <a:prstGeom prst="rect">
            <a:avLst/>
          </a:prstGeom>
          <a:solidFill>
            <a:srgbClr val="E5E5E5"/>
          </a:solidFill>
          <a:ln>
            <a:noFill/>
          </a:ln>
        </p:spPr>
        <p:txBody>
          <a:bodyPr lIns="182880" tIns="91440" rIns="0" numCol="1" anchor="t"/>
          <a:lstStyle>
            <a:lvl1pPr marL="342900" indent="-34290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742950"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Clr>
                <a:srgbClr val="05C3DE"/>
              </a:buClr>
              <a:buFont typeface="Wingdings" panose="05000000000000000000" pitchFamily="2" charset="2"/>
              <a:buNone/>
              <a:defRPr/>
            </a:pPr>
            <a:r>
              <a:rPr lang="en-US" sz="2800" dirty="0">
                <a:solidFill>
                  <a:schemeClr val="accent1"/>
                </a:solidFill>
                <a:latin typeface="Arial"/>
              </a:rPr>
              <a:t>Act as a financial coach</a:t>
            </a:r>
          </a:p>
        </p:txBody>
      </p:sp>
      <p:sp>
        <p:nvSpPr>
          <p:cNvPr id="6" name="Title 5">
            <a:extLst>
              <a:ext uri="{FF2B5EF4-FFF2-40B4-BE49-F238E27FC236}">
                <a16:creationId xmlns:a16="http://schemas.microsoft.com/office/drawing/2014/main" id="{598F3372-816B-4962-857B-98637F73023E}"/>
              </a:ext>
            </a:extLst>
          </p:cNvPr>
          <p:cNvSpPr>
            <a:spLocks noGrp="1"/>
          </p:cNvSpPr>
          <p:nvPr>
            <p:ph type="title"/>
          </p:nvPr>
        </p:nvSpPr>
        <p:spPr/>
        <p:txBody>
          <a:bodyPr/>
          <a:lstStyle/>
          <a:p>
            <a:r>
              <a:rPr lang="en-US" dirty="0"/>
              <a:t>They Also Have Very Different Preferences When It Comes to Getting Advice</a:t>
            </a:r>
          </a:p>
        </p:txBody>
      </p:sp>
      <p:sp>
        <p:nvSpPr>
          <p:cNvPr id="5" name="Text Placeholder 4">
            <a:extLst>
              <a:ext uri="{FF2B5EF4-FFF2-40B4-BE49-F238E27FC236}">
                <a16:creationId xmlns:a16="http://schemas.microsoft.com/office/drawing/2014/main" id="{F6D4343E-7989-4E6D-9445-85D85FD6FAD1}"/>
              </a:ext>
            </a:extLst>
          </p:cNvPr>
          <p:cNvSpPr>
            <a:spLocks noGrp="1"/>
          </p:cNvSpPr>
          <p:nvPr>
            <p:ph type="body" sz="quarter" idx="13"/>
          </p:nvPr>
        </p:nvSpPr>
        <p:spPr/>
        <p:txBody>
          <a:bodyPr/>
          <a:lstStyle/>
          <a:p>
            <a:r>
              <a:rPr lang="en-US" dirty="0"/>
              <a:t>Source: T. Rowe Price Next Wave of Wealth Research Study, January 2020.</a:t>
            </a:r>
          </a:p>
        </p:txBody>
      </p:sp>
      <p:sp>
        <p:nvSpPr>
          <p:cNvPr id="11" name="Title 5">
            <a:extLst>
              <a:ext uri="{FF2B5EF4-FFF2-40B4-BE49-F238E27FC236}">
                <a16:creationId xmlns:a16="http://schemas.microsoft.com/office/drawing/2014/main" id="{5C7D256C-6C14-6340-BE68-719B62E5B1B9}"/>
              </a:ext>
            </a:extLst>
          </p:cNvPr>
          <p:cNvSpPr txBox="1">
            <a:spLocks/>
          </p:cNvSpPr>
          <p:nvPr/>
        </p:nvSpPr>
        <p:spPr bwMode="auto">
          <a:xfrm>
            <a:off x="987551" y="1145306"/>
            <a:ext cx="9652740" cy="740664"/>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baseline="0">
                <a:solidFill>
                  <a:schemeClr val="accent1"/>
                </a:solidFill>
                <a:latin typeface="+mj-lt"/>
                <a:ea typeface="+mj-ea"/>
                <a:cs typeface="+mj-cs"/>
              </a:defRPr>
            </a:lvl1pPr>
          </a:lstStyle>
          <a:p>
            <a:pPr>
              <a:lnSpc>
                <a:spcPct val="95000"/>
              </a:lnSpc>
            </a:pPr>
            <a:r>
              <a:rPr lang="en-US" sz="1600" dirty="0">
                <a:solidFill>
                  <a:schemeClr val="tx2"/>
                </a:solidFill>
              </a:rPr>
              <a:t>PERCENTAGE OF NEXT WAVE INVESTORS WHO WOULD LIKE A FINANCIAL </a:t>
            </a:r>
          </a:p>
          <a:p>
            <a:pPr>
              <a:lnSpc>
                <a:spcPct val="95000"/>
              </a:lnSpc>
            </a:pPr>
            <a:r>
              <a:rPr lang="en-US" sz="1600" dirty="0">
                <a:solidFill>
                  <a:schemeClr val="tx2"/>
                </a:solidFill>
              </a:rPr>
              <a:t>PROFESSIONAL TO PERFORM THIS ROLE:</a:t>
            </a:r>
          </a:p>
        </p:txBody>
      </p:sp>
      <p:graphicFrame>
        <p:nvGraphicFramePr>
          <p:cNvPr id="15" name="Chart 14">
            <a:extLst>
              <a:ext uri="{FF2B5EF4-FFF2-40B4-BE49-F238E27FC236}">
                <a16:creationId xmlns:a16="http://schemas.microsoft.com/office/drawing/2014/main" id="{95010904-00C4-9A4B-ADEB-A79A1D448AE5}"/>
              </a:ext>
            </a:extLst>
          </p:cNvPr>
          <p:cNvGraphicFramePr/>
          <p:nvPr>
            <p:extLst>
              <p:ext uri="{D42A27DB-BD31-4B8C-83A1-F6EECF244321}">
                <p14:modId xmlns:p14="http://schemas.microsoft.com/office/powerpoint/2010/main" val="1324493224"/>
              </p:ext>
            </p:extLst>
          </p:nvPr>
        </p:nvGraphicFramePr>
        <p:xfrm>
          <a:off x="616686" y="3156677"/>
          <a:ext cx="10877107" cy="30251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76220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98F3372-816B-4962-857B-98637F73023E}"/>
              </a:ext>
            </a:extLst>
          </p:cNvPr>
          <p:cNvSpPr>
            <a:spLocks noGrp="1"/>
          </p:cNvSpPr>
          <p:nvPr>
            <p:ph type="title"/>
          </p:nvPr>
        </p:nvSpPr>
        <p:spPr/>
        <p:txBody>
          <a:bodyPr/>
          <a:lstStyle/>
          <a:p>
            <a:r>
              <a:rPr lang="en-US" dirty="0"/>
              <a:t>The Next Wave Increasingly Turns to the Internet to Find a Financial Professional</a:t>
            </a:r>
          </a:p>
        </p:txBody>
      </p:sp>
      <p:sp>
        <p:nvSpPr>
          <p:cNvPr id="5" name="Text Placeholder 4">
            <a:extLst>
              <a:ext uri="{FF2B5EF4-FFF2-40B4-BE49-F238E27FC236}">
                <a16:creationId xmlns:a16="http://schemas.microsoft.com/office/drawing/2014/main" id="{F6D4343E-7989-4E6D-9445-85D85FD6FAD1}"/>
              </a:ext>
            </a:extLst>
          </p:cNvPr>
          <p:cNvSpPr>
            <a:spLocks noGrp="1"/>
          </p:cNvSpPr>
          <p:nvPr>
            <p:ph type="body" sz="quarter" idx="13"/>
          </p:nvPr>
        </p:nvSpPr>
        <p:spPr/>
        <p:txBody>
          <a:bodyPr/>
          <a:lstStyle/>
          <a:p>
            <a:r>
              <a:rPr lang="en-US" dirty="0"/>
              <a:t>Source: T. Rowe Price Next Wave of Wealth Research Study, January 2020.</a:t>
            </a:r>
          </a:p>
        </p:txBody>
      </p:sp>
      <p:graphicFrame>
        <p:nvGraphicFramePr>
          <p:cNvPr id="2" name="Chart 1">
            <a:extLst>
              <a:ext uri="{FF2B5EF4-FFF2-40B4-BE49-F238E27FC236}">
                <a16:creationId xmlns:a16="http://schemas.microsoft.com/office/drawing/2014/main" id="{61E3B1A2-B180-457D-9E01-B725125846AE}"/>
              </a:ext>
            </a:extLst>
          </p:cNvPr>
          <p:cNvGraphicFramePr/>
          <p:nvPr>
            <p:extLst>
              <p:ext uri="{D42A27DB-BD31-4B8C-83A1-F6EECF244321}">
                <p14:modId xmlns:p14="http://schemas.microsoft.com/office/powerpoint/2010/main" val="3198889654"/>
              </p:ext>
            </p:extLst>
          </p:nvPr>
        </p:nvGraphicFramePr>
        <p:xfrm>
          <a:off x="987551" y="1371600"/>
          <a:ext cx="10213848" cy="47148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9628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Know the Answer to This Question: What Do Prospects See When They Search Your Name Online? </a:t>
            </a:r>
            <a:endParaRPr lang="en-US" dirty="0"/>
          </a:p>
        </p:txBody>
      </p:sp>
      <p:sp>
        <p:nvSpPr>
          <p:cNvPr id="3" name="Content Placeholder 2"/>
          <p:cNvSpPr>
            <a:spLocks noGrp="1"/>
          </p:cNvSpPr>
          <p:nvPr>
            <p:ph idx="1"/>
          </p:nvPr>
        </p:nvSpPr>
        <p:spPr>
          <a:xfrm>
            <a:off x="990601" y="1371600"/>
            <a:ext cx="7472066" cy="4526280"/>
          </a:xfrm>
        </p:spPr>
        <p:txBody>
          <a:bodyPr/>
          <a:lstStyle/>
          <a:p>
            <a:r>
              <a:rPr lang="en-US" dirty="0"/>
              <a:t>Examine how you and your </a:t>
            </a:r>
            <a:r>
              <a:rPr lang="en-US" b="1" dirty="0"/>
              <a:t>practice appear online </a:t>
            </a:r>
            <a:r>
              <a:rPr lang="en-US" dirty="0"/>
              <a:t>by searching your name or phrases like “financial professionals near me” to see where you rank in a search. </a:t>
            </a:r>
          </a:p>
          <a:p>
            <a:pPr lvl="0">
              <a:spcAft>
                <a:spcPts val="1200"/>
              </a:spcAft>
            </a:pPr>
            <a:r>
              <a:rPr lang="en-US" dirty="0"/>
              <a:t>Cultivating your online relationship requires an ongoing commitment that starts with </a:t>
            </a:r>
            <a:r>
              <a:rPr lang="en-US" b="1" dirty="0">
                <a:solidFill>
                  <a:schemeClr val="accent1"/>
                </a:solidFill>
              </a:rPr>
              <a:t>three best practices:</a:t>
            </a:r>
            <a:r>
              <a:rPr lang="en-US" dirty="0"/>
              <a:t> </a:t>
            </a:r>
          </a:p>
          <a:p>
            <a:pPr marL="1051560" lvl="1" indent="0">
              <a:spcAft>
                <a:spcPts val="1200"/>
              </a:spcAft>
              <a:buNone/>
            </a:pPr>
            <a:r>
              <a:rPr lang="en-US" sz="2000" b="1" dirty="0">
                <a:solidFill>
                  <a:schemeClr val="accent1"/>
                </a:solidFill>
              </a:rPr>
              <a:t>OWNERSHIP: </a:t>
            </a:r>
            <a:r>
              <a:rPr lang="en-US" sz="2000" dirty="0">
                <a:solidFill>
                  <a:schemeClr val="accent1"/>
                </a:solidFill>
              </a:rPr>
              <a:t>Single accountability </a:t>
            </a:r>
          </a:p>
          <a:p>
            <a:pPr marL="1051560" lvl="1" indent="0">
              <a:spcAft>
                <a:spcPts val="1200"/>
              </a:spcAft>
              <a:buNone/>
            </a:pPr>
            <a:r>
              <a:rPr lang="en-US" sz="2000" b="1" dirty="0">
                <a:solidFill>
                  <a:schemeClr val="accent1"/>
                </a:solidFill>
              </a:rPr>
              <a:t>TIME:</a:t>
            </a:r>
            <a:r>
              <a:rPr lang="en-US" sz="2000" dirty="0">
                <a:solidFill>
                  <a:schemeClr val="accent1"/>
                </a:solidFill>
              </a:rPr>
              <a:t> </a:t>
            </a:r>
            <a:r>
              <a:rPr lang="en-US" sz="2000" i="1" dirty="0">
                <a:solidFill>
                  <a:schemeClr val="accent1"/>
                </a:solidFill>
              </a:rPr>
              <a:t>Media Morning </a:t>
            </a:r>
            <a:r>
              <a:rPr lang="en-US" sz="2000" dirty="0">
                <a:solidFill>
                  <a:schemeClr val="accent1"/>
                </a:solidFill>
              </a:rPr>
              <a:t>once a week </a:t>
            </a:r>
          </a:p>
          <a:p>
            <a:pPr marL="1051560" lvl="1" indent="0">
              <a:spcAft>
                <a:spcPts val="1200"/>
              </a:spcAft>
              <a:buNone/>
            </a:pPr>
            <a:r>
              <a:rPr lang="en-US" sz="2000" b="1" dirty="0">
                <a:solidFill>
                  <a:schemeClr val="accent1"/>
                </a:solidFill>
              </a:rPr>
              <a:t>CONVERT: </a:t>
            </a:r>
            <a:r>
              <a:rPr lang="en-US" sz="2000" dirty="0">
                <a:solidFill>
                  <a:schemeClr val="accent1"/>
                </a:solidFill>
              </a:rPr>
              <a:t>Follow-up with prospects engaging </a:t>
            </a:r>
            <a:br>
              <a:rPr lang="en-US" sz="2000" dirty="0">
                <a:solidFill>
                  <a:schemeClr val="accent1"/>
                </a:solidFill>
              </a:rPr>
            </a:br>
            <a:r>
              <a:rPr lang="en-US" sz="2000" dirty="0">
                <a:solidFill>
                  <a:schemeClr val="accent1"/>
                </a:solidFill>
              </a:rPr>
              <a:t>with your content online </a:t>
            </a:r>
          </a:p>
        </p:txBody>
      </p:sp>
      <p:sp>
        <p:nvSpPr>
          <p:cNvPr id="5" name="Rectangle 6">
            <a:extLst>
              <a:ext uri="{FF2B5EF4-FFF2-40B4-BE49-F238E27FC236}">
                <a16:creationId xmlns:a16="http://schemas.microsoft.com/office/drawing/2014/main" id="{BF599733-174E-C94D-AAB4-CDC1985DC4ED}"/>
              </a:ext>
            </a:extLst>
          </p:cNvPr>
          <p:cNvSpPr>
            <a:spLocks noChangeArrowheads="1"/>
          </p:cNvSpPr>
          <p:nvPr/>
        </p:nvSpPr>
        <p:spPr bwMode="auto">
          <a:xfrm>
            <a:off x="8462666" y="-267426"/>
            <a:ext cx="3315677" cy="7804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852" tIns="54426" rIns="108852" bIns="54426">
            <a:spAutoFit/>
          </a:bodyPr>
          <a:lstStyle/>
          <a:p>
            <a:r>
              <a:rPr lang="en-US" altLang="en-US" sz="50000" b="1" spc="-178" dirty="0">
                <a:solidFill>
                  <a:schemeClr val="accent5"/>
                </a:solidFill>
              </a:rPr>
              <a:t>2</a:t>
            </a:r>
          </a:p>
        </p:txBody>
      </p:sp>
      <p:grpSp>
        <p:nvGrpSpPr>
          <p:cNvPr id="6" name="Group 5">
            <a:extLst>
              <a:ext uri="{FF2B5EF4-FFF2-40B4-BE49-F238E27FC236}">
                <a16:creationId xmlns:a16="http://schemas.microsoft.com/office/drawing/2014/main" id="{4A420655-59C3-7A4B-94B3-9D25E3F1D4D1}"/>
              </a:ext>
            </a:extLst>
          </p:cNvPr>
          <p:cNvGrpSpPr>
            <a:grpSpLocks noChangeAspect="1"/>
          </p:cNvGrpSpPr>
          <p:nvPr/>
        </p:nvGrpSpPr>
        <p:grpSpPr>
          <a:xfrm>
            <a:off x="1379245" y="3439140"/>
            <a:ext cx="475488" cy="477547"/>
            <a:chOff x="4864913" y="1432730"/>
            <a:chExt cx="366712" cy="368300"/>
          </a:xfrm>
        </p:grpSpPr>
        <p:sp>
          <p:nvSpPr>
            <p:cNvPr id="7" name="Freeform 213">
              <a:extLst>
                <a:ext uri="{FF2B5EF4-FFF2-40B4-BE49-F238E27FC236}">
                  <a16:creationId xmlns:a16="http://schemas.microsoft.com/office/drawing/2014/main" id="{39243E9F-E339-9642-90B0-FBB7B431373C}"/>
                </a:ext>
              </a:extLst>
            </p:cNvPr>
            <p:cNvSpPr>
              <a:spLocks/>
            </p:cNvSpPr>
            <p:nvPr/>
          </p:nvSpPr>
          <p:spPr bwMode="auto">
            <a:xfrm>
              <a:off x="5026838" y="1432730"/>
              <a:ext cx="204787" cy="238125"/>
            </a:xfrm>
            <a:custGeom>
              <a:avLst/>
              <a:gdLst>
                <a:gd name="T0" fmla="*/ 0 w 43"/>
                <a:gd name="T1" fmla="*/ 20 h 50"/>
                <a:gd name="T2" fmla="*/ 21 w 43"/>
                <a:gd name="T3" fmla="*/ 0 h 50"/>
                <a:gd name="T4" fmla="*/ 43 w 43"/>
                <a:gd name="T5" fmla="*/ 20 h 50"/>
                <a:gd name="T6" fmla="*/ 30 w 43"/>
                <a:gd name="T7" fmla="*/ 39 h 50"/>
                <a:gd name="T8" fmla="*/ 17 w 43"/>
                <a:gd name="T9" fmla="*/ 50 h 50"/>
                <a:gd name="T10" fmla="*/ 17 w 43"/>
                <a:gd name="T11" fmla="*/ 40 h 50"/>
                <a:gd name="T12" fmla="*/ 12 w 43"/>
                <a:gd name="T13" fmla="*/ 38 h 50"/>
              </a:gdLst>
              <a:ahLst/>
              <a:cxnLst>
                <a:cxn ang="0">
                  <a:pos x="T0" y="T1"/>
                </a:cxn>
                <a:cxn ang="0">
                  <a:pos x="T2" y="T3"/>
                </a:cxn>
                <a:cxn ang="0">
                  <a:pos x="T4" y="T5"/>
                </a:cxn>
                <a:cxn ang="0">
                  <a:pos x="T6" y="T7"/>
                </a:cxn>
                <a:cxn ang="0">
                  <a:pos x="T8" y="T9"/>
                </a:cxn>
                <a:cxn ang="0">
                  <a:pos x="T10" y="T11"/>
                </a:cxn>
                <a:cxn ang="0">
                  <a:pos x="T12" y="T13"/>
                </a:cxn>
              </a:cxnLst>
              <a:rect l="0" t="0" r="r" b="b"/>
              <a:pathLst>
                <a:path w="43" h="50">
                  <a:moveTo>
                    <a:pt x="0" y="20"/>
                  </a:moveTo>
                  <a:cubicBezTo>
                    <a:pt x="0" y="9"/>
                    <a:pt x="9" y="0"/>
                    <a:pt x="21" y="0"/>
                  </a:cubicBezTo>
                  <a:cubicBezTo>
                    <a:pt x="33" y="0"/>
                    <a:pt x="43" y="9"/>
                    <a:pt x="43" y="20"/>
                  </a:cubicBezTo>
                  <a:cubicBezTo>
                    <a:pt x="43" y="28"/>
                    <a:pt x="38" y="35"/>
                    <a:pt x="30" y="39"/>
                  </a:cubicBezTo>
                  <a:cubicBezTo>
                    <a:pt x="28" y="40"/>
                    <a:pt x="18" y="48"/>
                    <a:pt x="17" y="50"/>
                  </a:cubicBezTo>
                  <a:cubicBezTo>
                    <a:pt x="17" y="48"/>
                    <a:pt x="17" y="42"/>
                    <a:pt x="17" y="40"/>
                  </a:cubicBezTo>
                  <a:cubicBezTo>
                    <a:pt x="15" y="40"/>
                    <a:pt x="13" y="39"/>
                    <a:pt x="12" y="38"/>
                  </a:cubicBezTo>
                </a:path>
              </a:pathLst>
            </a:custGeom>
            <a:noFill/>
            <a:ln w="25400"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214">
              <a:extLst>
                <a:ext uri="{FF2B5EF4-FFF2-40B4-BE49-F238E27FC236}">
                  <a16:creationId xmlns:a16="http://schemas.microsoft.com/office/drawing/2014/main" id="{94B2E68C-7BE1-2243-80E9-6F4B9EE596A6}"/>
                </a:ext>
              </a:extLst>
            </p:cNvPr>
            <p:cNvSpPr>
              <a:spLocks/>
            </p:cNvSpPr>
            <p:nvPr/>
          </p:nvSpPr>
          <p:spPr bwMode="auto">
            <a:xfrm>
              <a:off x="5164951" y="1527980"/>
              <a:ext cx="9525" cy="9525"/>
            </a:xfrm>
            <a:custGeom>
              <a:avLst/>
              <a:gdLst>
                <a:gd name="T0" fmla="*/ 6 w 6"/>
                <a:gd name="T1" fmla="*/ 0 h 6"/>
                <a:gd name="T2" fmla="*/ 0 w 6"/>
                <a:gd name="T3" fmla="*/ 0 h 6"/>
                <a:gd name="T4" fmla="*/ 0 w 6"/>
                <a:gd name="T5" fmla="*/ 6 h 6"/>
                <a:gd name="T6" fmla="*/ 6 w 6"/>
                <a:gd name="T7" fmla="*/ 6 h 6"/>
                <a:gd name="T8" fmla="*/ 6 w 6"/>
                <a:gd name="T9" fmla="*/ 0 h 6"/>
                <a:gd name="T10" fmla="*/ 6 w 6"/>
                <a:gd name="T11" fmla="*/ 0 h 6"/>
              </a:gdLst>
              <a:ahLst/>
              <a:cxnLst>
                <a:cxn ang="0">
                  <a:pos x="T0" y="T1"/>
                </a:cxn>
                <a:cxn ang="0">
                  <a:pos x="T2" y="T3"/>
                </a:cxn>
                <a:cxn ang="0">
                  <a:pos x="T4" y="T5"/>
                </a:cxn>
                <a:cxn ang="0">
                  <a:pos x="T6" y="T7"/>
                </a:cxn>
                <a:cxn ang="0">
                  <a:pos x="T8" y="T9"/>
                </a:cxn>
                <a:cxn ang="0">
                  <a:pos x="T10" y="T11"/>
                </a:cxn>
              </a:cxnLst>
              <a:rect l="0" t="0" r="r" b="b"/>
              <a:pathLst>
                <a:path w="6" h="6">
                  <a:moveTo>
                    <a:pt x="6" y="0"/>
                  </a:moveTo>
                  <a:lnTo>
                    <a:pt x="0" y="0"/>
                  </a:lnTo>
                  <a:lnTo>
                    <a:pt x="0" y="6"/>
                  </a:lnTo>
                  <a:lnTo>
                    <a:pt x="6" y="6"/>
                  </a:lnTo>
                  <a:lnTo>
                    <a:pt x="6" y="0"/>
                  </a:lnTo>
                  <a:lnTo>
                    <a:pt x="6" y="0"/>
                  </a:lnTo>
                  <a:close/>
                </a:path>
              </a:pathLst>
            </a:custGeom>
            <a:solidFill>
              <a:srgbClr val="231F20"/>
            </a:solidFill>
            <a:ln w="2540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reeform 215">
              <a:extLst>
                <a:ext uri="{FF2B5EF4-FFF2-40B4-BE49-F238E27FC236}">
                  <a16:creationId xmlns:a16="http://schemas.microsoft.com/office/drawing/2014/main" id="{BE673D2A-4786-3B4D-9D55-B84F61E9EBFA}"/>
                </a:ext>
              </a:extLst>
            </p:cNvPr>
            <p:cNvSpPr>
              <a:spLocks/>
            </p:cNvSpPr>
            <p:nvPr/>
          </p:nvSpPr>
          <p:spPr bwMode="auto">
            <a:xfrm>
              <a:off x="5126851" y="1527980"/>
              <a:ext cx="9525" cy="9525"/>
            </a:xfrm>
            <a:custGeom>
              <a:avLst/>
              <a:gdLst>
                <a:gd name="T0" fmla="*/ 6 w 6"/>
                <a:gd name="T1" fmla="*/ 0 h 6"/>
                <a:gd name="T2" fmla="*/ 0 w 6"/>
                <a:gd name="T3" fmla="*/ 0 h 6"/>
                <a:gd name="T4" fmla="*/ 0 w 6"/>
                <a:gd name="T5" fmla="*/ 6 h 6"/>
                <a:gd name="T6" fmla="*/ 6 w 6"/>
                <a:gd name="T7" fmla="*/ 6 h 6"/>
                <a:gd name="T8" fmla="*/ 6 w 6"/>
                <a:gd name="T9" fmla="*/ 0 h 6"/>
                <a:gd name="T10" fmla="*/ 6 w 6"/>
                <a:gd name="T11" fmla="*/ 0 h 6"/>
              </a:gdLst>
              <a:ahLst/>
              <a:cxnLst>
                <a:cxn ang="0">
                  <a:pos x="T0" y="T1"/>
                </a:cxn>
                <a:cxn ang="0">
                  <a:pos x="T2" y="T3"/>
                </a:cxn>
                <a:cxn ang="0">
                  <a:pos x="T4" y="T5"/>
                </a:cxn>
                <a:cxn ang="0">
                  <a:pos x="T6" y="T7"/>
                </a:cxn>
                <a:cxn ang="0">
                  <a:pos x="T8" y="T9"/>
                </a:cxn>
                <a:cxn ang="0">
                  <a:pos x="T10" y="T11"/>
                </a:cxn>
              </a:cxnLst>
              <a:rect l="0" t="0" r="r" b="b"/>
              <a:pathLst>
                <a:path w="6" h="6">
                  <a:moveTo>
                    <a:pt x="6" y="0"/>
                  </a:moveTo>
                  <a:lnTo>
                    <a:pt x="0" y="0"/>
                  </a:lnTo>
                  <a:lnTo>
                    <a:pt x="0" y="6"/>
                  </a:lnTo>
                  <a:lnTo>
                    <a:pt x="6" y="6"/>
                  </a:lnTo>
                  <a:lnTo>
                    <a:pt x="6" y="0"/>
                  </a:lnTo>
                  <a:lnTo>
                    <a:pt x="6" y="0"/>
                  </a:lnTo>
                  <a:close/>
                </a:path>
              </a:pathLst>
            </a:custGeom>
            <a:solidFill>
              <a:srgbClr val="231F20"/>
            </a:solidFill>
            <a:ln w="2540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216">
              <a:extLst>
                <a:ext uri="{FF2B5EF4-FFF2-40B4-BE49-F238E27FC236}">
                  <a16:creationId xmlns:a16="http://schemas.microsoft.com/office/drawing/2014/main" id="{7B7F367D-877D-1944-A5CD-D434B9CC1336}"/>
                </a:ext>
              </a:extLst>
            </p:cNvPr>
            <p:cNvSpPr>
              <a:spLocks/>
            </p:cNvSpPr>
            <p:nvPr/>
          </p:nvSpPr>
          <p:spPr bwMode="auto">
            <a:xfrm>
              <a:off x="5088751" y="1527980"/>
              <a:ext cx="9525" cy="9525"/>
            </a:xfrm>
            <a:custGeom>
              <a:avLst/>
              <a:gdLst>
                <a:gd name="T0" fmla="*/ 6 w 6"/>
                <a:gd name="T1" fmla="*/ 0 h 6"/>
                <a:gd name="T2" fmla="*/ 0 w 6"/>
                <a:gd name="T3" fmla="*/ 0 h 6"/>
                <a:gd name="T4" fmla="*/ 0 w 6"/>
                <a:gd name="T5" fmla="*/ 6 h 6"/>
                <a:gd name="T6" fmla="*/ 6 w 6"/>
                <a:gd name="T7" fmla="*/ 6 h 6"/>
                <a:gd name="T8" fmla="*/ 6 w 6"/>
                <a:gd name="T9" fmla="*/ 0 h 6"/>
                <a:gd name="T10" fmla="*/ 6 w 6"/>
                <a:gd name="T11" fmla="*/ 0 h 6"/>
              </a:gdLst>
              <a:ahLst/>
              <a:cxnLst>
                <a:cxn ang="0">
                  <a:pos x="T0" y="T1"/>
                </a:cxn>
                <a:cxn ang="0">
                  <a:pos x="T2" y="T3"/>
                </a:cxn>
                <a:cxn ang="0">
                  <a:pos x="T4" y="T5"/>
                </a:cxn>
                <a:cxn ang="0">
                  <a:pos x="T6" y="T7"/>
                </a:cxn>
                <a:cxn ang="0">
                  <a:pos x="T8" y="T9"/>
                </a:cxn>
                <a:cxn ang="0">
                  <a:pos x="T10" y="T11"/>
                </a:cxn>
              </a:cxnLst>
              <a:rect l="0" t="0" r="r" b="b"/>
              <a:pathLst>
                <a:path w="6" h="6">
                  <a:moveTo>
                    <a:pt x="6" y="0"/>
                  </a:moveTo>
                  <a:lnTo>
                    <a:pt x="0" y="0"/>
                  </a:lnTo>
                  <a:lnTo>
                    <a:pt x="0" y="6"/>
                  </a:lnTo>
                  <a:lnTo>
                    <a:pt x="6" y="6"/>
                  </a:lnTo>
                  <a:lnTo>
                    <a:pt x="6" y="0"/>
                  </a:lnTo>
                  <a:lnTo>
                    <a:pt x="6" y="0"/>
                  </a:lnTo>
                  <a:close/>
                </a:path>
              </a:pathLst>
            </a:custGeom>
            <a:solidFill>
              <a:srgbClr val="231F20"/>
            </a:solidFill>
            <a:ln w="2540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217">
              <a:extLst>
                <a:ext uri="{FF2B5EF4-FFF2-40B4-BE49-F238E27FC236}">
                  <a16:creationId xmlns:a16="http://schemas.microsoft.com/office/drawing/2014/main" id="{528023EC-F7AA-674A-82A1-F78651954917}"/>
                </a:ext>
              </a:extLst>
            </p:cNvPr>
            <p:cNvSpPr>
              <a:spLocks/>
            </p:cNvSpPr>
            <p:nvPr/>
          </p:nvSpPr>
          <p:spPr bwMode="auto">
            <a:xfrm>
              <a:off x="4864913" y="1537505"/>
              <a:ext cx="242887" cy="263525"/>
            </a:xfrm>
            <a:custGeom>
              <a:avLst/>
              <a:gdLst>
                <a:gd name="T0" fmla="*/ 25 w 51"/>
                <a:gd name="T1" fmla="*/ 55 h 55"/>
                <a:gd name="T2" fmla="*/ 51 w 51"/>
                <a:gd name="T3" fmla="*/ 55 h 55"/>
                <a:gd name="T4" fmla="*/ 51 w 51"/>
                <a:gd name="T5" fmla="*/ 47 h 55"/>
                <a:gd name="T6" fmla="*/ 32 w 51"/>
                <a:gd name="T7" fmla="*/ 36 h 55"/>
                <a:gd name="T8" fmla="*/ 32 w 51"/>
                <a:gd name="T9" fmla="*/ 30 h 55"/>
                <a:gd name="T10" fmla="*/ 35 w 51"/>
                <a:gd name="T11" fmla="*/ 21 h 55"/>
                <a:gd name="T12" fmla="*/ 35 w 51"/>
                <a:gd name="T13" fmla="*/ 15 h 55"/>
                <a:gd name="T14" fmla="*/ 37 w 51"/>
                <a:gd name="T15" fmla="*/ 6 h 55"/>
                <a:gd name="T16" fmla="*/ 17 w 51"/>
                <a:gd name="T17" fmla="*/ 6 h 55"/>
                <a:gd name="T18" fmla="*/ 15 w 51"/>
                <a:gd name="T19" fmla="*/ 15 h 55"/>
                <a:gd name="T20" fmla="*/ 15 w 51"/>
                <a:gd name="T21" fmla="*/ 21 h 55"/>
                <a:gd name="T22" fmla="*/ 19 w 51"/>
                <a:gd name="T23" fmla="*/ 30 h 55"/>
                <a:gd name="T24" fmla="*/ 19 w 51"/>
                <a:gd name="T25" fmla="*/ 36 h 55"/>
                <a:gd name="T26" fmla="*/ 0 w 51"/>
                <a:gd name="T27" fmla="*/ 47 h 55"/>
                <a:gd name="T28" fmla="*/ 0 w 51"/>
                <a:gd name="T29" fmla="*/ 55 h 55"/>
                <a:gd name="T30" fmla="*/ 25 w 51"/>
                <a:gd name="T31"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5">
                  <a:moveTo>
                    <a:pt x="25" y="55"/>
                  </a:moveTo>
                  <a:cubicBezTo>
                    <a:pt x="51" y="55"/>
                    <a:pt x="51" y="55"/>
                    <a:pt x="51" y="55"/>
                  </a:cubicBezTo>
                  <a:cubicBezTo>
                    <a:pt x="51" y="55"/>
                    <a:pt x="51" y="52"/>
                    <a:pt x="51" y="47"/>
                  </a:cubicBezTo>
                  <a:cubicBezTo>
                    <a:pt x="51" y="45"/>
                    <a:pt x="40" y="40"/>
                    <a:pt x="32" y="36"/>
                  </a:cubicBezTo>
                  <a:cubicBezTo>
                    <a:pt x="32" y="30"/>
                    <a:pt x="32" y="30"/>
                    <a:pt x="32" y="30"/>
                  </a:cubicBezTo>
                  <a:cubicBezTo>
                    <a:pt x="32" y="30"/>
                    <a:pt x="35" y="29"/>
                    <a:pt x="35" y="21"/>
                  </a:cubicBezTo>
                  <a:cubicBezTo>
                    <a:pt x="38" y="21"/>
                    <a:pt x="39" y="15"/>
                    <a:pt x="35" y="15"/>
                  </a:cubicBezTo>
                  <a:cubicBezTo>
                    <a:pt x="35" y="14"/>
                    <a:pt x="38" y="10"/>
                    <a:pt x="37" y="6"/>
                  </a:cubicBezTo>
                  <a:cubicBezTo>
                    <a:pt x="35" y="0"/>
                    <a:pt x="18" y="0"/>
                    <a:pt x="17" y="6"/>
                  </a:cubicBezTo>
                  <a:cubicBezTo>
                    <a:pt x="10" y="5"/>
                    <a:pt x="15" y="14"/>
                    <a:pt x="15" y="15"/>
                  </a:cubicBezTo>
                  <a:cubicBezTo>
                    <a:pt x="12" y="15"/>
                    <a:pt x="13" y="21"/>
                    <a:pt x="15" y="21"/>
                  </a:cubicBezTo>
                  <a:cubicBezTo>
                    <a:pt x="15" y="29"/>
                    <a:pt x="19" y="30"/>
                    <a:pt x="19" y="30"/>
                  </a:cubicBezTo>
                  <a:cubicBezTo>
                    <a:pt x="19" y="36"/>
                    <a:pt x="19" y="36"/>
                    <a:pt x="19" y="36"/>
                  </a:cubicBezTo>
                  <a:cubicBezTo>
                    <a:pt x="10" y="40"/>
                    <a:pt x="0" y="45"/>
                    <a:pt x="0" y="47"/>
                  </a:cubicBezTo>
                  <a:cubicBezTo>
                    <a:pt x="0" y="50"/>
                    <a:pt x="0" y="55"/>
                    <a:pt x="0" y="55"/>
                  </a:cubicBezTo>
                  <a:lnTo>
                    <a:pt x="25" y="55"/>
                  </a:lnTo>
                  <a:close/>
                </a:path>
              </a:pathLst>
            </a:custGeom>
            <a:noFill/>
            <a:ln w="25400" cap="flat">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6" name="Group 15">
            <a:extLst>
              <a:ext uri="{FF2B5EF4-FFF2-40B4-BE49-F238E27FC236}">
                <a16:creationId xmlns:a16="http://schemas.microsoft.com/office/drawing/2014/main" id="{0DEB0297-C1CB-1D4F-BF1A-186EB4E2D086}"/>
              </a:ext>
            </a:extLst>
          </p:cNvPr>
          <p:cNvGrpSpPr>
            <a:grpSpLocks noChangeAspect="1"/>
          </p:cNvGrpSpPr>
          <p:nvPr/>
        </p:nvGrpSpPr>
        <p:grpSpPr>
          <a:xfrm>
            <a:off x="1373149" y="4161632"/>
            <a:ext cx="457200" cy="447305"/>
            <a:chOff x="988219" y="1479452"/>
            <a:chExt cx="366712" cy="358775"/>
          </a:xfrm>
        </p:grpSpPr>
        <p:sp>
          <p:nvSpPr>
            <p:cNvPr id="17" name="Oval 31">
              <a:extLst>
                <a:ext uri="{FF2B5EF4-FFF2-40B4-BE49-F238E27FC236}">
                  <a16:creationId xmlns:a16="http://schemas.microsoft.com/office/drawing/2014/main" id="{2B8EC8CB-9752-E945-8F4D-33A888C7D9A7}"/>
                </a:ext>
              </a:extLst>
            </p:cNvPr>
            <p:cNvSpPr>
              <a:spLocks noChangeArrowheads="1"/>
            </p:cNvSpPr>
            <p:nvPr/>
          </p:nvSpPr>
          <p:spPr bwMode="auto">
            <a:xfrm>
              <a:off x="1012031" y="1531839"/>
              <a:ext cx="304800" cy="306388"/>
            </a:xfrm>
            <a:prstGeom prst="ellipse">
              <a:avLst/>
            </a:pr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8" name="Line 32">
              <a:extLst>
                <a:ext uri="{FF2B5EF4-FFF2-40B4-BE49-F238E27FC236}">
                  <a16:creationId xmlns:a16="http://schemas.microsoft.com/office/drawing/2014/main" id="{E9D655C8-F847-584F-9176-E813F346FDE9}"/>
                </a:ext>
              </a:extLst>
            </p:cNvPr>
            <p:cNvSpPr>
              <a:spLocks noChangeShapeType="1"/>
            </p:cNvSpPr>
            <p:nvPr/>
          </p:nvSpPr>
          <p:spPr bwMode="auto">
            <a:xfrm flipH="1">
              <a:off x="1059656" y="1809652"/>
              <a:ext cx="23812" cy="23813"/>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9" name="Line 33">
              <a:extLst>
                <a:ext uri="{FF2B5EF4-FFF2-40B4-BE49-F238E27FC236}">
                  <a16:creationId xmlns:a16="http://schemas.microsoft.com/office/drawing/2014/main" id="{19ED1C7D-91E2-8444-A82C-81F46E2380FD}"/>
                </a:ext>
              </a:extLst>
            </p:cNvPr>
            <p:cNvSpPr>
              <a:spLocks noChangeShapeType="1"/>
            </p:cNvSpPr>
            <p:nvPr/>
          </p:nvSpPr>
          <p:spPr bwMode="auto">
            <a:xfrm>
              <a:off x="1254919" y="1809652"/>
              <a:ext cx="28575" cy="23813"/>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34">
              <a:extLst>
                <a:ext uri="{FF2B5EF4-FFF2-40B4-BE49-F238E27FC236}">
                  <a16:creationId xmlns:a16="http://schemas.microsoft.com/office/drawing/2014/main" id="{579EF7DF-F2CA-A24E-9A02-BBE875638207}"/>
                </a:ext>
              </a:extLst>
            </p:cNvPr>
            <p:cNvSpPr>
              <a:spLocks/>
            </p:cNvSpPr>
            <p:nvPr/>
          </p:nvSpPr>
          <p:spPr bwMode="auto">
            <a:xfrm>
              <a:off x="1116806" y="1595339"/>
              <a:ext cx="61912" cy="95250"/>
            </a:xfrm>
            <a:custGeom>
              <a:avLst/>
              <a:gdLst>
                <a:gd name="T0" fmla="*/ 0 w 39"/>
                <a:gd name="T1" fmla="*/ 60 h 60"/>
                <a:gd name="T2" fmla="*/ 39 w 39"/>
                <a:gd name="T3" fmla="*/ 60 h 60"/>
                <a:gd name="T4" fmla="*/ 39 w 39"/>
                <a:gd name="T5" fmla="*/ 0 h 60"/>
              </a:gdLst>
              <a:ahLst/>
              <a:cxnLst>
                <a:cxn ang="0">
                  <a:pos x="T0" y="T1"/>
                </a:cxn>
                <a:cxn ang="0">
                  <a:pos x="T2" y="T3"/>
                </a:cxn>
                <a:cxn ang="0">
                  <a:pos x="T4" y="T5"/>
                </a:cxn>
              </a:cxnLst>
              <a:rect l="0" t="0" r="r" b="b"/>
              <a:pathLst>
                <a:path w="39" h="60">
                  <a:moveTo>
                    <a:pt x="0" y="60"/>
                  </a:moveTo>
                  <a:lnTo>
                    <a:pt x="39" y="60"/>
                  </a:lnTo>
                  <a:lnTo>
                    <a:pt x="39" y="0"/>
                  </a:lnTo>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35">
              <a:extLst>
                <a:ext uri="{FF2B5EF4-FFF2-40B4-BE49-F238E27FC236}">
                  <a16:creationId xmlns:a16="http://schemas.microsoft.com/office/drawing/2014/main" id="{D87A53EB-88F3-A241-BD6E-7F0898915AD6}"/>
                </a:ext>
              </a:extLst>
            </p:cNvPr>
            <p:cNvSpPr>
              <a:spLocks/>
            </p:cNvSpPr>
            <p:nvPr/>
          </p:nvSpPr>
          <p:spPr bwMode="auto">
            <a:xfrm>
              <a:off x="988219" y="1479452"/>
              <a:ext cx="109537" cy="115888"/>
            </a:xfrm>
            <a:custGeom>
              <a:avLst/>
              <a:gdLst>
                <a:gd name="T0" fmla="*/ 5 w 23"/>
                <a:gd name="T1" fmla="*/ 24 h 24"/>
                <a:gd name="T2" fmla="*/ 5 w 23"/>
                <a:gd name="T3" fmla="*/ 6 h 24"/>
                <a:gd name="T4" fmla="*/ 23 w 23"/>
                <a:gd name="T5" fmla="*/ 6 h 24"/>
              </a:gdLst>
              <a:ahLst/>
              <a:cxnLst>
                <a:cxn ang="0">
                  <a:pos x="T0" y="T1"/>
                </a:cxn>
                <a:cxn ang="0">
                  <a:pos x="T2" y="T3"/>
                </a:cxn>
                <a:cxn ang="0">
                  <a:pos x="T4" y="T5"/>
                </a:cxn>
              </a:cxnLst>
              <a:rect l="0" t="0" r="r" b="b"/>
              <a:pathLst>
                <a:path w="23" h="24">
                  <a:moveTo>
                    <a:pt x="5" y="24"/>
                  </a:moveTo>
                  <a:cubicBezTo>
                    <a:pt x="0" y="19"/>
                    <a:pt x="0" y="11"/>
                    <a:pt x="5" y="6"/>
                  </a:cubicBezTo>
                  <a:cubicBezTo>
                    <a:pt x="10" y="0"/>
                    <a:pt x="18" y="0"/>
                    <a:pt x="23" y="6"/>
                  </a:cubicBezTo>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36">
              <a:extLst>
                <a:ext uri="{FF2B5EF4-FFF2-40B4-BE49-F238E27FC236}">
                  <a16:creationId xmlns:a16="http://schemas.microsoft.com/office/drawing/2014/main" id="{003E9CE7-3AAA-DB45-AE63-18E35975CDE5}"/>
                </a:ext>
              </a:extLst>
            </p:cNvPr>
            <p:cNvSpPr>
              <a:spLocks/>
            </p:cNvSpPr>
            <p:nvPr/>
          </p:nvSpPr>
          <p:spPr bwMode="auto">
            <a:xfrm>
              <a:off x="1245394" y="1479452"/>
              <a:ext cx="109537" cy="115888"/>
            </a:xfrm>
            <a:custGeom>
              <a:avLst/>
              <a:gdLst>
                <a:gd name="T0" fmla="*/ 18 w 23"/>
                <a:gd name="T1" fmla="*/ 24 h 24"/>
                <a:gd name="T2" fmla="*/ 18 w 23"/>
                <a:gd name="T3" fmla="*/ 6 h 24"/>
                <a:gd name="T4" fmla="*/ 0 w 23"/>
                <a:gd name="T5" fmla="*/ 6 h 24"/>
              </a:gdLst>
              <a:ahLst/>
              <a:cxnLst>
                <a:cxn ang="0">
                  <a:pos x="T0" y="T1"/>
                </a:cxn>
                <a:cxn ang="0">
                  <a:pos x="T2" y="T3"/>
                </a:cxn>
                <a:cxn ang="0">
                  <a:pos x="T4" y="T5"/>
                </a:cxn>
              </a:cxnLst>
              <a:rect l="0" t="0" r="r" b="b"/>
              <a:pathLst>
                <a:path w="23" h="24">
                  <a:moveTo>
                    <a:pt x="18" y="24"/>
                  </a:moveTo>
                  <a:cubicBezTo>
                    <a:pt x="23" y="19"/>
                    <a:pt x="23" y="11"/>
                    <a:pt x="18" y="6"/>
                  </a:cubicBezTo>
                  <a:cubicBezTo>
                    <a:pt x="13" y="0"/>
                    <a:pt x="5" y="0"/>
                    <a:pt x="0" y="6"/>
                  </a:cubicBezTo>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3" name="Group 22">
            <a:extLst>
              <a:ext uri="{FF2B5EF4-FFF2-40B4-BE49-F238E27FC236}">
                <a16:creationId xmlns:a16="http://schemas.microsoft.com/office/drawing/2014/main" id="{5CF5386D-867B-294B-A0B9-DD8B8DE16D8E}"/>
              </a:ext>
            </a:extLst>
          </p:cNvPr>
          <p:cNvGrpSpPr>
            <a:grpSpLocks noChangeAspect="1"/>
          </p:cNvGrpSpPr>
          <p:nvPr/>
        </p:nvGrpSpPr>
        <p:grpSpPr>
          <a:xfrm>
            <a:off x="1407935" y="4920832"/>
            <a:ext cx="387628" cy="411480"/>
            <a:chOff x="7096547" y="1549401"/>
            <a:chExt cx="309563" cy="328612"/>
          </a:xfrm>
        </p:grpSpPr>
        <p:sp>
          <p:nvSpPr>
            <p:cNvPr id="24" name="Freeform 87">
              <a:extLst>
                <a:ext uri="{FF2B5EF4-FFF2-40B4-BE49-F238E27FC236}">
                  <a16:creationId xmlns:a16="http://schemas.microsoft.com/office/drawing/2014/main" id="{7083D6A1-3F7D-6540-8D43-381D630D171C}"/>
                </a:ext>
              </a:extLst>
            </p:cNvPr>
            <p:cNvSpPr>
              <a:spLocks/>
            </p:cNvSpPr>
            <p:nvPr/>
          </p:nvSpPr>
          <p:spPr bwMode="auto">
            <a:xfrm>
              <a:off x="7191797" y="1606551"/>
              <a:ext cx="214313" cy="271462"/>
            </a:xfrm>
            <a:custGeom>
              <a:avLst/>
              <a:gdLst>
                <a:gd name="T0" fmla="*/ 24 w 45"/>
                <a:gd name="T1" fmla="*/ 21 h 57"/>
                <a:gd name="T2" fmla="*/ 24 w 45"/>
                <a:gd name="T3" fmla="*/ 4 h 57"/>
                <a:gd name="T4" fmla="*/ 20 w 45"/>
                <a:gd name="T5" fmla="*/ 0 h 57"/>
                <a:gd name="T6" fmla="*/ 17 w 45"/>
                <a:gd name="T7" fmla="*/ 0 h 57"/>
                <a:gd name="T8" fmla="*/ 13 w 45"/>
                <a:gd name="T9" fmla="*/ 4 h 57"/>
                <a:gd name="T10" fmla="*/ 13 w 45"/>
                <a:gd name="T11" fmla="*/ 34 h 57"/>
                <a:gd name="T12" fmla="*/ 9 w 45"/>
                <a:gd name="T13" fmla="*/ 28 h 57"/>
                <a:gd name="T14" fmla="*/ 6 w 45"/>
                <a:gd name="T15" fmla="*/ 26 h 57"/>
                <a:gd name="T16" fmla="*/ 3 w 45"/>
                <a:gd name="T17" fmla="*/ 26 h 57"/>
                <a:gd name="T18" fmla="*/ 0 w 45"/>
                <a:gd name="T19" fmla="*/ 28 h 57"/>
                <a:gd name="T20" fmla="*/ 0 w 45"/>
                <a:gd name="T21" fmla="*/ 31 h 57"/>
                <a:gd name="T22" fmla="*/ 13 w 45"/>
                <a:gd name="T23" fmla="*/ 55 h 57"/>
                <a:gd name="T24" fmla="*/ 16 w 45"/>
                <a:gd name="T25" fmla="*/ 57 h 57"/>
                <a:gd name="T26" fmla="*/ 37 w 45"/>
                <a:gd name="T27" fmla="*/ 57 h 57"/>
                <a:gd name="T28" fmla="*/ 40 w 45"/>
                <a:gd name="T29" fmla="*/ 55 h 57"/>
                <a:gd name="T30" fmla="*/ 45 w 45"/>
                <a:gd name="T31" fmla="*/ 31 h 57"/>
                <a:gd name="T32" fmla="*/ 43 w 45"/>
                <a:gd name="T33" fmla="*/ 28 h 57"/>
                <a:gd name="T34" fmla="*/ 24 w 45"/>
                <a:gd name="T35" fmla="*/ 2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57">
                  <a:moveTo>
                    <a:pt x="24" y="21"/>
                  </a:moveTo>
                  <a:cubicBezTo>
                    <a:pt x="24" y="4"/>
                    <a:pt x="24" y="4"/>
                    <a:pt x="24" y="4"/>
                  </a:cubicBezTo>
                  <a:cubicBezTo>
                    <a:pt x="24" y="1"/>
                    <a:pt x="22" y="0"/>
                    <a:pt x="20" y="0"/>
                  </a:cubicBezTo>
                  <a:cubicBezTo>
                    <a:pt x="17" y="0"/>
                    <a:pt x="17" y="0"/>
                    <a:pt x="17" y="0"/>
                  </a:cubicBezTo>
                  <a:cubicBezTo>
                    <a:pt x="15" y="0"/>
                    <a:pt x="13" y="1"/>
                    <a:pt x="13" y="4"/>
                  </a:cubicBezTo>
                  <a:cubicBezTo>
                    <a:pt x="13" y="34"/>
                    <a:pt x="13" y="34"/>
                    <a:pt x="13" y="34"/>
                  </a:cubicBezTo>
                  <a:cubicBezTo>
                    <a:pt x="9" y="28"/>
                    <a:pt x="9" y="28"/>
                    <a:pt x="9" y="28"/>
                  </a:cubicBezTo>
                  <a:cubicBezTo>
                    <a:pt x="9" y="27"/>
                    <a:pt x="7" y="26"/>
                    <a:pt x="6" y="26"/>
                  </a:cubicBezTo>
                  <a:cubicBezTo>
                    <a:pt x="3" y="26"/>
                    <a:pt x="3" y="26"/>
                    <a:pt x="3" y="26"/>
                  </a:cubicBezTo>
                  <a:cubicBezTo>
                    <a:pt x="2" y="26"/>
                    <a:pt x="1" y="27"/>
                    <a:pt x="0" y="28"/>
                  </a:cubicBezTo>
                  <a:cubicBezTo>
                    <a:pt x="0" y="29"/>
                    <a:pt x="0" y="30"/>
                    <a:pt x="0" y="31"/>
                  </a:cubicBezTo>
                  <a:cubicBezTo>
                    <a:pt x="13" y="55"/>
                    <a:pt x="13" y="55"/>
                    <a:pt x="13" y="55"/>
                  </a:cubicBezTo>
                  <a:cubicBezTo>
                    <a:pt x="13" y="56"/>
                    <a:pt x="15" y="57"/>
                    <a:pt x="16" y="57"/>
                  </a:cubicBezTo>
                  <a:cubicBezTo>
                    <a:pt x="37" y="57"/>
                    <a:pt x="37" y="57"/>
                    <a:pt x="37" y="57"/>
                  </a:cubicBezTo>
                  <a:cubicBezTo>
                    <a:pt x="38" y="57"/>
                    <a:pt x="39" y="56"/>
                    <a:pt x="40" y="55"/>
                  </a:cubicBezTo>
                  <a:cubicBezTo>
                    <a:pt x="45" y="31"/>
                    <a:pt x="45" y="31"/>
                    <a:pt x="45" y="31"/>
                  </a:cubicBezTo>
                  <a:cubicBezTo>
                    <a:pt x="45" y="30"/>
                    <a:pt x="45" y="28"/>
                    <a:pt x="43" y="28"/>
                  </a:cubicBezTo>
                  <a:lnTo>
                    <a:pt x="24" y="21"/>
                  </a:lnTo>
                  <a:close/>
                </a:path>
              </a:pathLst>
            </a:custGeom>
            <a:noFill/>
            <a:ln w="25400" cap="flat">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5" name="Line 88">
              <a:extLst>
                <a:ext uri="{FF2B5EF4-FFF2-40B4-BE49-F238E27FC236}">
                  <a16:creationId xmlns:a16="http://schemas.microsoft.com/office/drawing/2014/main" id="{C16B2E65-5DD9-7745-B7F4-5ED486DD591A}"/>
                </a:ext>
              </a:extLst>
            </p:cNvPr>
            <p:cNvSpPr>
              <a:spLocks noChangeShapeType="1"/>
            </p:cNvSpPr>
            <p:nvPr/>
          </p:nvSpPr>
          <p:spPr bwMode="auto">
            <a:xfrm>
              <a:off x="7096547" y="1549401"/>
              <a:ext cx="33338"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6" name="Line 89">
              <a:extLst>
                <a:ext uri="{FF2B5EF4-FFF2-40B4-BE49-F238E27FC236}">
                  <a16:creationId xmlns:a16="http://schemas.microsoft.com/office/drawing/2014/main" id="{4CC485BA-F27E-764B-9A03-19B36B58DE01}"/>
                </a:ext>
              </a:extLst>
            </p:cNvPr>
            <p:cNvSpPr>
              <a:spLocks noChangeShapeType="1"/>
            </p:cNvSpPr>
            <p:nvPr/>
          </p:nvSpPr>
          <p:spPr bwMode="auto">
            <a:xfrm>
              <a:off x="7096547" y="1611314"/>
              <a:ext cx="33338"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7" name="Line 90">
              <a:extLst>
                <a:ext uri="{FF2B5EF4-FFF2-40B4-BE49-F238E27FC236}">
                  <a16:creationId xmlns:a16="http://schemas.microsoft.com/office/drawing/2014/main" id="{81FC6358-0D6F-D945-8FF0-FBBED74F8B49}"/>
                </a:ext>
              </a:extLst>
            </p:cNvPr>
            <p:cNvSpPr>
              <a:spLocks noChangeShapeType="1"/>
            </p:cNvSpPr>
            <p:nvPr/>
          </p:nvSpPr>
          <p:spPr bwMode="auto">
            <a:xfrm>
              <a:off x="7096547" y="1673226"/>
              <a:ext cx="28575"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8" name="Line 91">
              <a:extLst>
                <a:ext uri="{FF2B5EF4-FFF2-40B4-BE49-F238E27FC236}">
                  <a16:creationId xmlns:a16="http://schemas.microsoft.com/office/drawing/2014/main" id="{73FE8E27-025E-6640-97B3-88B7111C6C56}"/>
                </a:ext>
              </a:extLst>
            </p:cNvPr>
            <p:cNvSpPr>
              <a:spLocks noChangeShapeType="1"/>
            </p:cNvSpPr>
            <p:nvPr/>
          </p:nvSpPr>
          <p:spPr bwMode="auto">
            <a:xfrm>
              <a:off x="7172747" y="1549401"/>
              <a:ext cx="28575"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9" name="Line 92">
              <a:extLst>
                <a:ext uri="{FF2B5EF4-FFF2-40B4-BE49-F238E27FC236}">
                  <a16:creationId xmlns:a16="http://schemas.microsoft.com/office/drawing/2014/main" id="{83410187-DF49-7046-B917-DD019B386DE8}"/>
                </a:ext>
              </a:extLst>
            </p:cNvPr>
            <p:cNvSpPr>
              <a:spLocks noChangeShapeType="1"/>
            </p:cNvSpPr>
            <p:nvPr/>
          </p:nvSpPr>
          <p:spPr bwMode="auto">
            <a:xfrm>
              <a:off x="7172747" y="1611314"/>
              <a:ext cx="28575"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0" name="Line 93">
              <a:extLst>
                <a:ext uri="{FF2B5EF4-FFF2-40B4-BE49-F238E27FC236}">
                  <a16:creationId xmlns:a16="http://schemas.microsoft.com/office/drawing/2014/main" id="{810DE07D-AF17-B241-B46C-179E6E9B773E}"/>
                </a:ext>
              </a:extLst>
            </p:cNvPr>
            <p:cNvSpPr>
              <a:spLocks noChangeShapeType="1"/>
            </p:cNvSpPr>
            <p:nvPr/>
          </p:nvSpPr>
          <p:spPr bwMode="auto">
            <a:xfrm>
              <a:off x="7172747" y="1673226"/>
              <a:ext cx="28575"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1" name="Line 94">
              <a:extLst>
                <a:ext uri="{FF2B5EF4-FFF2-40B4-BE49-F238E27FC236}">
                  <a16:creationId xmlns:a16="http://schemas.microsoft.com/office/drawing/2014/main" id="{9D1BBADE-8A4E-8E48-BCA5-5228C2A9E147}"/>
                </a:ext>
              </a:extLst>
            </p:cNvPr>
            <p:cNvSpPr>
              <a:spLocks noChangeShapeType="1"/>
            </p:cNvSpPr>
            <p:nvPr/>
          </p:nvSpPr>
          <p:spPr bwMode="auto">
            <a:xfrm>
              <a:off x="7253709" y="1549401"/>
              <a:ext cx="33338"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2868456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98F3372-816B-4962-857B-98637F73023E}"/>
              </a:ext>
            </a:extLst>
          </p:cNvPr>
          <p:cNvSpPr>
            <a:spLocks noGrp="1"/>
          </p:cNvSpPr>
          <p:nvPr>
            <p:ph type="title"/>
          </p:nvPr>
        </p:nvSpPr>
        <p:spPr/>
        <p:txBody>
          <a:bodyPr/>
          <a:lstStyle/>
          <a:p>
            <a:r>
              <a:rPr lang="en-US" dirty="0"/>
              <a:t>The Next Wave Wants to Pay for Advice Differently</a:t>
            </a:r>
          </a:p>
        </p:txBody>
      </p:sp>
      <p:sp>
        <p:nvSpPr>
          <p:cNvPr id="3" name="Text Placeholder 2">
            <a:extLst>
              <a:ext uri="{FF2B5EF4-FFF2-40B4-BE49-F238E27FC236}">
                <a16:creationId xmlns:a16="http://schemas.microsoft.com/office/drawing/2014/main" id="{53796A1B-DB9B-450C-8180-9E66CAC7063B}"/>
              </a:ext>
            </a:extLst>
          </p:cNvPr>
          <p:cNvSpPr>
            <a:spLocks noGrp="1"/>
          </p:cNvSpPr>
          <p:nvPr>
            <p:ph type="body" sz="quarter" idx="15"/>
          </p:nvPr>
        </p:nvSpPr>
        <p:spPr/>
        <p:txBody>
          <a:bodyPr/>
          <a:lstStyle/>
          <a:p>
            <a:endParaRPr lang="en-US" dirty="0"/>
          </a:p>
        </p:txBody>
      </p:sp>
      <p:sp>
        <p:nvSpPr>
          <p:cNvPr id="5" name="Text Placeholder 4">
            <a:extLst>
              <a:ext uri="{FF2B5EF4-FFF2-40B4-BE49-F238E27FC236}">
                <a16:creationId xmlns:a16="http://schemas.microsoft.com/office/drawing/2014/main" id="{F6D4343E-7989-4E6D-9445-85D85FD6FAD1}"/>
              </a:ext>
            </a:extLst>
          </p:cNvPr>
          <p:cNvSpPr>
            <a:spLocks noGrp="1"/>
          </p:cNvSpPr>
          <p:nvPr>
            <p:ph type="body" sz="quarter" idx="13"/>
          </p:nvPr>
        </p:nvSpPr>
        <p:spPr>
          <a:xfrm>
            <a:off x="990600" y="6172908"/>
            <a:ext cx="9961414" cy="342192"/>
          </a:xfrm>
        </p:spPr>
        <p:txBody>
          <a:bodyPr/>
          <a:lstStyle/>
          <a:p>
            <a:r>
              <a:rPr lang="en-US" dirty="0"/>
              <a:t>Source: TRP Next Wave of Wealth Research Study, January 2020.</a:t>
            </a:r>
          </a:p>
        </p:txBody>
      </p:sp>
      <p:graphicFrame>
        <p:nvGraphicFramePr>
          <p:cNvPr id="10" name="Content Placeholder 16" title="Sample Column Chart">
            <a:extLst>
              <a:ext uri="{FF2B5EF4-FFF2-40B4-BE49-F238E27FC236}">
                <a16:creationId xmlns:a16="http://schemas.microsoft.com/office/drawing/2014/main" id="{FB5F034F-246E-1B48-815B-574E1C9BA33E}"/>
              </a:ext>
            </a:extLst>
          </p:cNvPr>
          <p:cNvGraphicFramePr>
            <a:graphicFrameLocks/>
          </p:cNvGraphicFramePr>
          <p:nvPr>
            <p:extLst>
              <p:ext uri="{D42A27DB-BD31-4B8C-83A1-F6EECF244321}">
                <p14:modId xmlns:p14="http://schemas.microsoft.com/office/powerpoint/2010/main" val="3622926896"/>
              </p:ext>
            </p:extLst>
          </p:nvPr>
        </p:nvGraphicFramePr>
        <p:xfrm>
          <a:off x="693086" y="1739076"/>
          <a:ext cx="10258928" cy="4139522"/>
        </p:xfrm>
        <a:graphic>
          <a:graphicData uri="http://schemas.openxmlformats.org/drawingml/2006/chart">
            <c:chart xmlns:c="http://schemas.openxmlformats.org/drawingml/2006/chart" xmlns:r="http://schemas.openxmlformats.org/officeDocument/2006/relationships" r:id="rId3"/>
          </a:graphicData>
        </a:graphic>
      </p:graphicFrame>
      <p:sp>
        <p:nvSpPr>
          <p:cNvPr id="11" name="Title 5">
            <a:extLst>
              <a:ext uri="{FF2B5EF4-FFF2-40B4-BE49-F238E27FC236}">
                <a16:creationId xmlns:a16="http://schemas.microsoft.com/office/drawing/2014/main" id="{8EB60D53-7748-584F-B1E6-766CF9CA0623}"/>
              </a:ext>
            </a:extLst>
          </p:cNvPr>
          <p:cNvSpPr txBox="1">
            <a:spLocks/>
          </p:cNvSpPr>
          <p:nvPr/>
        </p:nvSpPr>
        <p:spPr bwMode="auto">
          <a:xfrm>
            <a:off x="987551" y="1145306"/>
            <a:ext cx="10213848" cy="740664"/>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baseline="0">
                <a:solidFill>
                  <a:schemeClr val="accent1"/>
                </a:solidFill>
                <a:latin typeface="+mj-lt"/>
                <a:ea typeface="+mj-ea"/>
                <a:cs typeface="+mj-cs"/>
              </a:defRPr>
            </a:lvl1pPr>
          </a:lstStyle>
          <a:p>
            <a:r>
              <a:rPr lang="en-US" sz="1600" dirty="0">
                <a:solidFill>
                  <a:schemeClr val="tx2"/>
                </a:solidFill>
              </a:rPr>
              <a:t>SUBSCRIPTION MODELS APPEAL MORE TO NEXT WAVE CLIENTS</a:t>
            </a:r>
          </a:p>
        </p:txBody>
      </p:sp>
    </p:spTree>
    <p:extLst>
      <p:ext uri="{BB962C8B-B14F-4D97-AF65-F5344CB8AC3E}">
        <p14:creationId xmlns:p14="http://schemas.microsoft.com/office/powerpoint/2010/main" val="754800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Identify How Your Services and Approach Align With Your Target Prospects’ Priorities </a:t>
            </a:r>
            <a:endParaRPr lang="en-US" dirty="0"/>
          </a:p>
        </p:txBody>
      </p:sp>
      <p:sp>
        <p:nvSpPr>
          <p:cNvPr id="3" name="Content Placeholder 2"/>
          <p:cNvSpPr>
            <a:spLocks noGrp="1"/>
          </p:cNvSpPr>
          <p:nvPr>
            <p:ph idx="1"/>
          </p:nvPr>
        </p:nvSpPr>
        <p:spPr>
          <a:xfrm>
            <a:off x="990601" y="1371600"/>
            <a:ext cx="7609114" cy="4526280"/>
          </a:xfrm>
        </p:spPr>
        <p:txBody>
          <a:bodyPr/>
          <a:lstStyle/>
          <a:p>
            <a:pPr lvl="0"/>
            <a:r>
              <a:rPr lang="en-US" dirty="0"/>
              <a:t>Stop </a:t>
            </a:r>
            <a:r>
              <a:rPr lang="en-US" b="1" dirty="0"/>
              <a:t>leading with Retirement. </a:t>
            </a:r>
            <a:r>
              <a:rPr lang="en-US" dirty="0"/>
              <a:t>Highlight the advice you offer that goes beyond saving and investing for retirement and can </a:t>
            </a:r>
            <a:r>
              <a:rPr lang="en-US" b="1" dirty="0"/>
              <a:t>help clients address both short- and long-term goals.</a:t>
            </a:r>
          </a:p>
          <a:p>
            <a:pPr lvl="0"/>
            <a:r>
              <a:rPr lang="en-US" dirty="0"/>
              <a:t>Offer </a:t>
            </a:r>
            <a:r>
              <a:rPr lang="en-US" b="1" dirty="0"/>
              <a:t>behavioral coaching</a:t>
            </a:r>
            <a:r>
              <a:rPr lang="en-US" dirty="0"/>
              <a:t>, like a financial planning bootcamp, as a way to help address the “scarcity” mindset of the </a:t>
            </a:r>
            <a:br>
              <a:rPr lang="en-US" dirty="0"/>
            </a:br>
            <a:r>
              <a:rPr lang="en-US" dirty="0"/>
              <a:t>Next Wave. </a:t>
            </a:r>
          </a:p>
          <a:p>
            <a:pPr lvl="0"/>
            <a:r>
              <a:rPr lang="en-US" dirty="0"/>
              <a:t>Understand the Next Wave’s </a:t>
            </a:r>
            <a:r>
              <a:rPr lang="en-US" b="1" dirty="0"/>
              <a:t>preference for ESG</a:t>
            </a:r>
            <a:r>
              <a:rPr lang="en-US" dirty="0"/>
              <a:t>. </a:t>
            </a:r>
          </a:p>
          <a:p>
            <a:r>
              <a:rPr lang="en-US" dirty="0"/>
              <a:t>Consider offering </a:t>
            </a:r>
            <a:r>
              <a:rPr lang="en-US" b="1" dirty="0"/>
              <a:t>different levels of service </a:t>
            </a:r>
            <a:br>
              <a:rPr lang="en-US" b="1" dirty="0"/>
            </a:br>
            <a:r>
              <a:rPr lang="en-US" dirty="0"/>
              <a:t>for Next Wave clients  </a:t>
            </a:r>
          </a:p>
          <a:p>
            <a:pPr marL="0" indent="0">
              <a:buNone/>
            </a:pPr>
            <a:endParaRPr lang="en-US" dirty="0"/>
          </a:p>
          <a:p>
            <a:pPr marL="0" lvl="0" indent="0">
              <a:buNone/>
            </a:pPr>
            <a:endParaRPr lang="en-US" dirty="0"/>
          </a:p>
        </p:txBody>
      </p:sp>
      <p:sp>
        <p:nvSpPr>
          <p:cNvPr id="5" name="Rectangle 6">
            <a:extLst>
              <a:ext uri="{FF2B5EF4-FFF2-40B4-BE49-F238E27FC236}">
                <a16:creationId xmlns:a16="http://schemas.microsoft.com/office/drawing/2014/main" id="{8A74AF34-EE0E-2143-93F7-17CDB849D014}"/>
              </a:ext>
            </a:extLst>
          </p:cNvPr>
          <p:cNvSpPr>
            <a:spLocks noChangeArrowheads="1"/>
          </p:cNvSpPr>
          <p:nvPr/>
        </p:nvSpPr>
        <p:spPr bwMode="auto">
          <a:xfrm>
            <a:off x="8462666" y="-267426"/>
            <a:ext cx="3315677" cy="7804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852" tIns="54426" rIns="108852" bIns="54426">
            <a:spAutoFit/>
          </a:bodyPr>
          <a:lstStyle/>
          <a:p>
            <a:r>
              <a:rPr lang="en-US" altLang="en-US" sz="50000" b="1" spc="-178" dirty="0">
                <a:solidFill>
                  <a:schemeClr val="accent5"/>
                </a:solidFill>
              </a:rPr>
              <a:t>3</a:t>
            </a:r>
          </a:p>
        </p:txBody>
      </p:sp>
    </p:spTree>
    <p:extLst>
      <p:ext uri="{BB962C8B-B14F-4D97-AF65-F5344CB8AC3E}">
        <p14:creationId xmlns:p14="http://schemas.microsoft.com/office/powerpoint/2010/main" val="3282935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2">
            <a:extLst>
              <a:ext uri="{FF2B5EF4-FFF2-40B4-BE49-F238E27FC236}">
                <a16:creationId xmlns:a16="http://schemas.microsoft.com/office/drawing/2014/main" id="{0A642147-FFB3-2A46-BA95-F3A97D63BC61}"/>
              </a:ext>
            </a:extLst>
          </p:cNvPr>
          <p:cNvSpPr txBox="1">
            <a:spLocks noChangeArrowheads="1"/>
          </p:cNvSpPr>
          <p:nvPr/>
        </p:nvSpPr>
        <p:spPr bwMode="auto">
          <a:xfrm>
            <a:off x="1957062" y="1393854"/>
            <a:ext cx="4659927" cy="444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nSpc>
                <a:spcPct val="110000"/>
              </a:lnSpc>
              <a:spcBef>
                <a:spcPts val="300"/>
              </a:spcBef>
            </a:pPr>
            <a:r>
              <a:rPr lang="en-US" altLang="en-US" sz="2800" b="1" u="sng" dirty="0">
                <a:solidFill>
                  <a:schemeClr val="accent1"/>
                </a:solidFill>
                <a:latin typeface="+mj-lt"/>
              </a:rPr>
              <a:t>Words to Use</a:t>
            </a:r>
          </a:p>
          <a:p>
            <a:pPr>
              <a:lnSpc>
                <a:spcPct val="110000"/>
              </a:lnSpc>
              <a:spcBef>
                <a:spcPts val="300"/>
              </a:spcBef>
            </a:pPr>
            <a:r>
              <a:rPr lang="en-US" altLang="en-US" sz="2400" b="1" dirty="0">
                <a:solidFill>
                  <a:schemeClr val="accent1"/>
                </a:solidFill>
              </a:rPr>
              <a:t>Prepare for your future</a:t>
            </a:r>
          </a:p>
          <a:p>
            <a:pPr>
              <a:lnSpc>
                <a:spcPct val="110000"/>
              </a:lnSpc>
              <a:spcBef>
                <a:spcPts val="300"/>
              </a:spcBef>
            </a:pPr>
            <a:r>
              <a:rPr lang="en-US" altLang="en-US" sz="2400" b="1" dirty="0">
                <a:solidFill>
                  <a:schemeClr val="accent1"/>
                </a:solidFill>
              </a:rPr>
              <a:t>Protect your finances</a:t>
            </a:r>
          </a:p>
          <a:p>
            <a:pPr>
              <a:lnSpc>
                <a:spcPct val="110000"/>
              </a:lnSpc>
              <a:spcBef>
                <a:spcPts val="300"/>
              </a:spcBef>
            </a:pPr>
            <a:r>
              <a:rPr lang="en-US" altLang="en-US" sz="2400" b="1" dirty="0">
                <a:solidFill>
                  <a:schemeClr val="accent1"/>
                </a:solidFill>
              </a:rPr>
              <a:t>Financial health</a:t>
            </a:r>
          </a:p>
          <a:p>
            <a:pPr>
              <a:lnSpc>
                <a:spcPct val="110000"/>
              </a:lnSpc>
              <a:spcBef>
                <a:spcPts val="300"/>
              </a:spcBef>
            </a:pPr>
            <a:r>
              <a:rPr lang="en-US" altLang="en-US" sz="2400" b="1" dirty="0">
                <a:solidFill>
                  <a:schemeClr val="accent1"/>
                </a:solidFill>
              </a:rPr>
              <a:t>Customized</a:t>
            </a:r>
          </a:p>
          <a:p>
            <a:pPr>
              <a:lnSpc>
                <a:spcPct val="110000"/>
              </a:lnSpc>
              <a:spcBef>
                <a:spcPts val="300"/>
              </a:spcBef>
            </a:pPr>
            <a:r>
              <a:rPr lang="en-US" altLang="en-US" sz="2400" b="1" dirty="0">
                <a:solidFill>
                  <a:schemeClr val="accent1"/>
                </a:solidFill>
              </a:rPr>
              <a:t>Long-term approach</a:t>
            </a:r>
          </a:p>
          <a:p>
            <a:pPr>
              <a:lnSpc>
                <a:spcPct val="110000"/>
              </a:lnSpc>
              <a:spcBef>
                <a:spcPts val="300"/>
              </a:spcBef>
            </a:pPr>
            <a:r>
              <a:rPr lang="en-US" altLang="en-US" sz="2400" b="1" dirty="0">
                <a:solidFill>
                  <a:schemeClr val="accent1"/>
                </a:solidFill>
              </a:rPr>
              <a:t>Investment manager</a:t>
            </a:r>
          </a:p>
          <a:p>
            <a:pPr>
              <a:lnSpc>
                <a:spcPct val="110000"/>
              </a:lnSpc>
              <a:spcBef>
                <a:spcPts val="300"/>
              </a:spcBef>
            </a:pPr>
            <a:r>
              <a:rPr lang="en-US" altLang="en-US" sz="2400" b="1" dirty="0">
                <a:solidFill>
                  <a:schemeClr val="accent1"/>
                </a:solidFill>
              </a:rPr>
              <a:t>Financial coach</a:t>
            </a:r>
          </a:p>
          <a:p>
            <a:pPr>
              <a:lnSpc>
                <a:spcPct val="110000"/>
              </a:lnSpc>
              <a:spcBef>
                <a:spcPts val="300"/>
              </a:spcBef>
            </a:pPr>
            <a:r>
              <a:rPr lang="en-US" altLang="en-US" sz="2400" b="1" dirty="0">
                <a:solidFill>
                  <a:schemeClr val="accent1"/>
                </a:solidFill>
              </a:rPr>
              <a:t>Financial planning</a:t>
            </a:r>
          </a:p>
          <a:p>
            <a:pPr>
              <a:lnSpc>
                <a:spcPct val="110000"/>
              </a:lnSpc>
              <a:spcBef>
                <a:spcPts val="300"/>
              </a:spcBef>
            </a:pPr>
            <a:r>
              <a:rPr lang="en-US" altLang="en-US" sz="2400" b="1" dirty="0">
                <a:solidFill>
                  <a:schemeClr val="accent1"/>
                </a:solidFill>
              </a:rPr>
              <a:t>Goals-based</a:t>
            </a:r>
          </a:p>
        </p:txBody>
      </p:sp>
      <p:sp>
        <p:nvSpPr>
          <p:cNvPr id="6" name="Title 5">
            <a:extLst>
              <a:ext uri="{FF2B5EF4-FFF2-40B4-BE49-F238E27FC236}">
                <a16:creationId xmlns:a16="http://schemas.microsoft.com/office/drawing/2014/main" id="{598F3372-816B-4962-857B-98637F73023E}"/>
              </a:ext>
            </a:extLst>
          </p:cNvPr>
          <p:cNvSpPr>
            <a:spLocks noGrp="1"/>
          </p:cNvSpPr>
          <p:nvPr>
            <p:ph type="title"/>
          </p:nvPr>
        </p:nvSpPr>
        <p:spPr/>
        <p:txBody>
          <a:bodyPr/>
          <a:lstStyle/>
          <a:p>
            <a:r>
              <a:rPr lang="en-US" dirty="0"/>
              <a:t>The Words You Use Could Alienate Potential Prospects </a:t>
            </a:r>
          </a:p>
        </p:txBody>
      </p:sp>
      <p:sp>
        <p:nvSpPr>
          <p:cNvPr id="32" name="Text Box 2">
            <a:extLst>
              <a:ext uri="{FF2B5EF4-FFF2-40B4-BE49-F238E27FC236}">
                <a16:creationId xmlns:a16="http://schemas.microsoft.com/office/drawing/2014/main" id="{23EDCB06-539A-8E4D-A8C2-EB381C2CE4FF}"/>
              </a:ext>
            </a:extLst>
          </p:cNvPr>
          <p:cNvSpPr txBox="1">
            <a:spLocks noChangeArrowheads="1"/>
          </p:cNvSpPr>
          <p:nvPr/>
        </p:nvSpPr>
        <p:spPr bwMode="auto">
          <a:xfrm>
            <a:off x="6936814" y="1379340"/>
            <a:ext cx="4659926" cy="4594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nSpc>
                <a:spcPct val="110000"/>
              </a:lnSpc>
              <a:spcBef>
                <a:spcPts val="300"/>
              </a:spcBef>
            </a:pPr>
            <a:r>
              <a:rPr lang="en-US" altLang="en-US" sz="2800" b="1" u="sng" dirty="0">
                <a:solidFill>
                  <a:schemeClr val="tx2"/>
                </a:solidFill>
                <a:latin typeface="+mj-lt"/>
              </a:rPr>
              <a:t>Words to Lose</a:t>
            </a:r>
          </a:p>
          <a:p>
            <a:pPr>
              <a:lnSpc>
                <a:spcPct val="110000"/>
              </a:lnSpc>
              <a:spcBef>
                <a:spcPts val="300"/>
              </a:spcBef>
            </a:pPr>
            <a:r>
              <a:rPr lang="en-US" altLang="en-US" sz="2000" dirty="0">
                <a:solidFill>
                  <a:schemeClr val="tx2"/>
                </a:solidFill>
              </a:rPr>
              <a:t>Holistic</a:t>
            </a:r>
          </a:p>
          <a:p>
            <a:pPr>
              <a:lnSpc>
                <a:spcPct val="110000"/>
              </a:lnSpc>
              <a:spcBef>
                <a:spcPts val="300"/>
              </a:spcBef>
            </a:pPr>
            <a:r>
              <a:rPr lang="en-US" altLang="en-US" sz="2000" dirty="0">
                <a:solidFill>
                  <a:schemeClr val="tx2"/>
                </a:solidFill>
              </a:rPr>
              <a:t>Risk management</a:t>
            </a:r>
          </a:p>
          <a:p>
            <a:pPr>
              <a:lnSpc>
                <a:spcPct val="110000"/>
              </a:lnSpc>
              <a:spcBef>
                <a:spcPts val="300"/>
              </a:spcBef>
            </a:pPr>
            <a:r>
              <a:rPr lang="en-US" altLang="en-US" sz="2000" dirty="0">
                <a:solidFill>
                  <a:schemeClr val="tx2"/>
                </a:solidFill>
              </a:rPr>
              <a:t>Portfolio management</a:t>
            </a:r>
          </a:p>
          <a:p>
            <a:pPr>
              <a:lnSpc>
                <a:spcPct val="110000"/>
              </a:lnSpc>
              <a:spcBef>
                <a:spcPts val="300"/>
              </a:spcBef>
            </a:pPr>
            <a:r>
              <a:rPr lang="en-US" altLang="en-US" sz="2000" dirty="0">
                <a:solidFill>
                  <a:schemeClr val="tx2"/>
                </a:solidFill>
              </a:rPr>
              <a:t>Boutique</a:t>
            </a:r>
          </a:p>
          <a:p>
            <a:pPr>
              <a:lnSpc>
                <a:spcPct val="110000"/>
              </a:lnSpc>
              <a:spcBef>
                <a:spcPts val="300"/>
              </a:spcBef>
            </a:pPr>
            <a:r>
              <a:rPr lang="en-US" altLang="en-US" sz="2000" dirty="0">
                <a:solidFill>
                  <a:schemeClr val="tx2"/>
                </a:solidFill>
              </a:rPr>
              <a:t>Fiduciary</a:t>
            </a:r>
          </a:p>
          <a:p>
            <a:pPr>
              <a:lnSpc>
                <a:spcPct val="110000"/>
              </a:lnSpc>
              <a:spcBef>
                <a:spcPts val="300"/>
              </a:spcBef>
            </a:pPr>
            <a:r>
              <a:rPr lang="en-US" altLang="en-US" sz="2000" dirty="0">
                <a:solidFill>
                  <a:schemeClr val="tx2"/>
                </a:solidFill>
              </a:rPr>
              <a:t>Wealth management</a:t>
            </a:r>
          </a:p>
          <a:p>
            <a:pPr>
              <a:lnSpc>
                <a:spcPct val="110000"/>
              </a:lnSpc>
              <a:spcBef>
                <a:spcPts val="300"/>
              </a:spcBef>
            </a:pPr>
            <a:r>
              <a:rPr lang="en-US" altLang="en-US" sz="2000" dirty="0">
                <a:solidFill>
                  <a:schemeClr val="tx2"/>
                </a:solidFill>
              </a:rPr>
              <a:t>Asset allocation</a:t>
            </a:r>
          </a:p>
          <a:p>
            <a:pPr>
              <a:lnSpc>
                <a:spcPct val="110000"/>
              </a:lnSpc>
              <a:spcBef>
                <a:spcPts val="300"/>
              </a:spcBef>
            </a:pPr>
            <a:r>
              <a:rPr lang="en-US" altLang="en-US" sz="2000" dirty="0">
                <a:solidFill>
                  <a:schemeClr val="tx2"/>
                </a:solidFill>
              </a:rPr>
              <a:t>Diversification</a:t>
            </a:r>
          </a:p>
          <a:p>
            <a:pPr>
              <a:lnSpc>
                <a:spcPct val="110000"/>
              </a:lnSpc>
              <a:spcBef>
                <a:spcPts val="300"/>
              </a:spcBef>
            </a:pPr>
            <a:r>
              <a:rPr lang="en-US" altLang="en-US" sz="2000" dirty="0">
                <a:solidFill>
                  <a:schemeClr val="tx2"/>
                </a:solidFill>
              </a:rPr>
              <a:t>High net worth</a:t>
            </a:r>
          </a:p>
          <a:p>
            <a:pPr>
              <a:lnSpc>
                <a:spcPct val="110000"/>
              </a:lnSpc>
              <a:spcBef>
                <a:spcPts val="300"/>
              </a:spcBef>
            </a:pPr>
            <a:r>
              <a:rPr lang="en-US" altLang="en-US" sz="2000" dirty="0">
                <a:solidFill>
                  <a:schemeClr val="tx2"/>
                </a:solidFill>
              </a:rPr>
              <a:t>Risk aware</a:t>
            </a:r>
          </a:p>
          <a:p>
            <a:pPr>
              <a:lnSpc>
                <a:spcPct val="110000"/>
              </a:lnSpc>
              <a:spcBef>
                <a:spcPts val="300"/>
              </a:spcBef>
            </a:pPr>
            <a:r>
              <a:rPr lang="en-US" altLang="en-US" sz="2000" dirty="0">
                <a:solidFill>
                  <a:schemeClr val="tx2"/>
                </a:solidFill>
              </a:rPr>
              <a:t>Time horizon</a:t>
            </a:r>
          </a:p>
        </p:txBody>
      </p:sp>
    </p:spTree>
    <p:extLst>
      <p:ext uri="{BB962C8B-B14F-4D97-AF65-F5344CB8AC3E}">
        <p14:creationId xmlns:p14="http://schemas.microsoft.com/office/powerpoint/2010/main" val="2506895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8176B-F730-FA44-A782-0FF30EB53803}"/>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5C445953-466C-5845-AA68-5476DE3861D9}"/>
              </a:ext>
            </a:extLst>
          </p:cNvPr>
          <p:cNvSpPr>
            <a:spLocks noGrp="1"/>
          </p:cNvSpPr>
          <p:nvPr>
            <p:ph idx="1"/>
          </p:nvPr>
        </p:nvSpPr>
        <p:spPr/>
        <p:txBody>
          <a:bodyPr lIns="182880" rIns="0"/>
          <a:lstStyle/>
          <a:p>
            <a:pPr>
              <a:lnSpc>
                <a:spcPct val="105000"/>
              </a:lnSpc>
              <a:spcBef>
                <a:spcPts val="600"/>
              </a:spcBef>
            </a:pPr>
            <a:r>
              <a:rPr lang="en-US" sz="8000" dirty="0">
                <a:solidFill>
                  <a:schemeClr val="accent2"/>
                </a:solidFill>
              </a:rPr>
              <a:t>1</a:t>
            </a:r>
          </a:p>
          <a:p>
            <a:pPr>
              <a:lnSpc>
                <a:spcPct val="105000"/>
              </a:lnSpc>
              <a:spcBef>
                <a:spcPts val="600"/>
              </a:spcBef>
            </a:pPr>
            <a:r>
              <a:rPr lang="en-US" sz="3200" b="1" dirty="0"/>
              <a:t>The Opportunity  </a:t>
            </a:r>
          </a:p>
        </p:txBody>
      </p:sp>
      <p:sp>
        <p:nvSpPr>
          <p:cNvPr id="6" name="Content Placeholder 5">
            <a:extLst>
              <a:ext uri="{FF2B5EF4-FFF2-40B4-BE49-F238E27FC236}">
                <a16:creationId xmlns:a16="http://schemas.microsoft.com/office/drawing/2014/main" id="{F3CFC96D-1A5C-BF45-819B-CEA832BD0AEB}"/>
              </a:ext>
            </a:extLst>
          </p:cNvPr>
          <p:cNvSpPr>
            <a:spLocks noGrp="1"/>
          </p:cNvSpPr>
          <p:nvPr>
            <p:ph idx="20"/>
          </p:nvPr>
        </p:nvSpPr>
        <p:spPr/>
        <p:txBody>
          <a:bodyPr lIns="182880" rIns="0"/>
          <a:lstStyle/>
          <a:p>
            <a:pPr>
              <a:lnSpc>
                <a:spcPct val="105000"/>
              </a:lnSpc>
              <a:spcBef>
                <a:spcPts val="600"/>
              </a:spcBef>
            </a:pPr>
            <a:r>
              <a:rPr lang="en-US" sz="8000" dirty="0">
                <a:solidFill>
                  <a:schemeClr val="accent2"/>
                </a:solidFill>
              </a:rPr>
              <a:t>2</a:t>
            </a:r>
          </a:p>
          <a:p>
            <a:pPr>
              <a:lnSpc>
                <a:spcPct val="105000"/>
              </a:lnSpc>
              <a:spcBef>
                <a:spcPts val="600"/>
              </a:spcBef>
            </a:pPr>
            <a:r>
              <a:rPr lang="en-US" sz="3200" b="1" dirty="0"/>
              <a:t>7 Insight-Driven Ideas</a:t>
            </a:r>
          </a:p>
        </p:txBody>
      </p:sp>
      <p:sp>
        <p:nvSpPr>
          <p:cNvPr id="7" name="Content Placeholder 6">
            <a:extLst>
              <a:ext uri="{FF2B5EF4-FFF2-40B4-BE49-F238E27FC236}">
                <a16:creationId xmlns:a16="http://schemas.microsoft.com/office/drawing/2014/main" id="{20D486C4-9581-8F4D-AEEF-0D3DC8646315}"/>
              </a:ext>
            </a:extLst>
          </p:cNvPr>
          <p:cNvSpPr>
            <a:spLocks noGrp="1"/>
          </p:cNvSpPr>
          <p:nvPr>
            <p:ph idx="21"/>
          </p:nvPr>
        </p:nvSpPr>
        <p:spPr/>
        <p:txBody>
          <a:bodyPr lIns="182880" rIns="0"/>
          <a:lstStyle/>
          <a:p>
            <a:pPr lvl="0">
              <a:lnSpc>
                <a:spcPct val="105000"/>
              </a:lnSpc>
              <a:spcBef>
                <a:spcPts val="600"/>
              </a:spcBef>
              <a:buClr>
                <a:srgbClr val="05C3DE"/>
              </a:buClr>
            </a:pPr>
            <a:r>
              <a:rPr lang="en-US" sz="8000" dirty="0">
                <a:solidFill>
                  <a:srgbClr val="05C3DE"/>
                </a:solidFill>
              </a:rPr>
              <a:t>3</a:t>
            </a:r>
          </a:p>
          <a:p>
            <a:pPr lvl="0">
              <a:lnSpc>
                <a:spcPct val="105000"/>
              </a:lnSpc>
              <a:spcBef>
                <a:spcPts val="600"/>
              </a:spcBef>
              <a:buClr>
                <a:srgbClr val="05C3DE"/>
              </a:buClr>
            </a:pPr>
            <a:r>
              <a:rPr lang="en-US" sz="3200" b="1" dirty="0">
                <a:solidFill>
                  <a:srgbClr val="FFFFFF"/>
                </a:solidFill>
              </a:rPr>
              <a:t>Resources to Prospect </a:t>
            </a:r>
          </a:p>
        </p:txBody>
      </p:sp>
    </p:spTree>
    <p:extLst>
      <p:ext uri="{BB962C8B-B14F-4D97-AF65-F5344CB8AC3E}">
        <p14:creationId xmlns:p14="http://schemas.microsoft.com/office/powerpoint/2010/main" val="1869049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Create a Positioning Statement With Words That Connect You to Your Prospects</a:t>
            </a:r>
            <a:endParaRPr lang="en-US" dirty="0"/>
          </a:p>
        </p:txBody>
      </p:sp>
      <p:sp>
        <p:nvSpPr>
          <p:cNvPr id="3" name="Content Placeholder 2"/>
          <p:cNvSpPr>
            <a:spLocks noGrp="1"/>
          </p:cNvSpPr>
          <p:nvPr>
            <p:ph idx="1"/>
          </p:nvPr>
        </p:nvSpPr>
        <p:spPr>
          <a:xfrm>
            <a:off x="990600" y="1371600"/>
            <a:ext cx="6585857" cy="4526280"/>
          </a:xfrm>
        </p:spPr>
        <p:txBody>
          <a:bodyPr/>
          <a:lstStyle/>
          <a:p>
            <a:pPr lvl="0">
              <a:lnSpc>
                <a:spcPct val="114000"/>
              </a:lnSpc>
            </a:pPr>
            <a:r>
              <a:rPr lang="en-US" dirty="0"/>
              <a:t>Think about how you communicate today—both in writing and verbally—and </a:t>
            </a:r>
            <a:r>
              <a:rPr lang="en-US" b="1" dirty="0"/>
              <a:t>consider the words that resonate </a:t>
            </a:r>
            <a:r>
              <a:rPr lang="en-US" dirty="0"/>
              <a:t>(and don’t) with the Next Wave.</a:t>
            </a:r>
          </a:p>
          <a:p>
            <a:pPr lvl="0">
              <a:lnSpc>
                <a:spcPct val="114000"/>
              </a:lnSpc>
            </a:pPr>
            <a:r>
              <a:rPr lang="en-US" dirty="0"/>
              <a:t>Develop a positioning statement you can use with the Next Wave that demonstrates your </a:t>
            </a:r>
            <a:r>
              <a:rPr lang="en-US" b="1" dirty="0"/>
              <a:t>ability to serve as a partner and coach</a:t>
            </a:r>
            <a:r>
              <a:rPr lang="en-US" dirty="0"/>
              <a:t>.</a:t>
            </a:r>
            <a:r>
              <a:rPr lang="en-US" b="1" dirty="0"/>
              <a:t> </a:t>
            </a:r>
          </a:p>
        </p:txBody>
      </p:sp>
      <p:sp>
        <p:nvSpPr>
          <p:cNvPr id="5" name="Rectangle 6">
            <a:extLst>
              <a:ext uri="{FF2B5EF4-FFF2-40B4-BE49-F238E27FC236}">
                <a16:creationId xmlns:a16="http://schemas.microsoft.com/office/drawing/2014/main" id="{064D65EC-EB0A-C749-B70E-4DEBEFAD09E9}"/>
              </a:ext>
            </a:extLst>
          </p:cNvPr>
          <p:cNvSpPr>
            <a:spLocks noChangeArrowheads="1"/>
          </p:cNvSpPr>
          <p:nvPr/>
        </p:nvSpPr>
        <p:spPr bwMode="auto">
          <a:xfrm>
            <a:off x="8462666" y="-267426"/>
            <a:ext cx="3315677" cy="7804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852" tIns="54426" rIns="108852" bIns="54426">
            <a:spAutoFit/>
          </a:bodyPr>
          <a:lstStyle/>
          <a:p>
            <a:r>
              <a:rPr lang="en-US" altLang="en-US" sz="50000" b="1" spc="-178" dirty="0">
                <a:solidFill>
                  <a:schemeClr val="accent5"/>
                </a:solidFill>
              </a:rPr>
              <a:t>4</a:t>
            </a:r>
          </a:p>
        </p:txBody>
      </p:sp>
    </p:spTree>
    <p:extLst>
      <p:ext uri="{BB962C8B-B14F-4D97-AF65-F5344CB8AC3E}">
        <p14:creationId xmlns:p14="http://schemas.microsoft.com/office/powerpoint/2010/main" val="2932843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Evaluate Your Current Prospecting Efforts</a:t>
            </a:r>
          </a:p>
        </p:txBody>
      </p:sp>
      <p:sp>
        <p:nvSpPr>
          <p:cNvPr id="3" name="Content Placeholder 2"/>
          <p:cNvSpPr>
            <a:spLocks noGrp="1"/>
          </p:cNvSpPr>
          <p:nvPr>
            <p:ph idx="1"/>
          </p:nvPr>
        </p:nvSpPr>
        <p:spPr/>
        <p:txBody>
          <a:bodyPr/>
          <a:lstStyle/>
          <a:p>
            <a:pPr marL="457200" indent="-457200">
              <a:buClr>
                <a:schemeClr val="accent1"/>
              </a:buClr>
              <a:buFont typeface="+mj-lt"/>
              <a:buAutoNum type="arabicPeriod"/>
            </a:pPr>
            <a:r>
              <a:rPr lang="en-US" dirty="0"/>
              <a:t>What sources are you using to find new clients?</a:t>
            </a:r>
          </a:p>
          <a:p>
            <a:pPr marL="457200" indent="-457200">
              <a:buClr>
                <a:schemeClr val="accent1"/>
              </a:buClr>
              <a:buFont typeface="+mj-lt"/>
              <a:buAutoNum type="arabicPeriod"/>
            </a:pPr>
            <a:r>
              <a:rPr lang="en-US" dirty="0"/>
              <a:t>Have you predefined certain characteristics to look for?</a:t>
            </a:r>
          </a:p>
          <a:p>
            <a:pPr marL="457200" indent="-457200">
              <a:buClr>
                <a:schemeClr val="accent1"/>
              </a:buClr>
              <a:buFont typeface="+mj-lt"/>
              <a:buAutoNum type="arabicPeriod"/>
            </a:pPr>
            <a:r>
              <a:rPr lang="en-US" dirty="0"/>
              <a:t>What goals or solutions do you focus on first when prospecting? </a:t>
            </a:r>
          </a:p>
          <a:p>
            <a:pPr marL="457200" indent="-457200">
              <a:buClr>
                <a:schemeClr val="accent1"/>
              </a:buClr>
              <a:buFont typeface="+mj-lt"/>
              <a:buAutoNum type="arabicPeriod"/>
            </a:pPr>
            <a:r>
              <a:rPr lang="en-US" dirty="0"/>
              <a:t>What steps are you taking to manage risks to your pipeline?</a:t>
            </a:r>
          </a:p>
          <a:p>
            <a:pPr marL="457200" indent="-457200">
              <a:buClr>
                <a:schemeClr val="accent1"/>
              </a:buClr>
              <a:buFont typeface="+mj-lt"/>
              <a:buAutoNum type="arabicPeriod"/>
            </a:pPr>
            <a:r>
              <a:rPr lang="en-US" dirty="0"/>
              <a:t>Are you looking for clients in the Next Wave of wealth?</a:t>
            </a:r>
          </a:p>
        </p:txBody>
      </p:sp>
      <p:sp>
        <p:nvSpPr>
          <p:cNvPr id="6" name="Text Placeholder 5">
            <a:extLst>
              <a:ext uri="{FF2B5EF4-FFF2-40B4-BE49-F238E27FC236}">
                <a16:creationId xmlns:a16="http://schemas.microsoft.com/office/drawing/2014/main" id="{89170865-147D-6540-A7D2-6A2C13983AD7}"/>
              </a:ext>
            </a:extLst>
          </p:cNvPr>
          <p:cNvSpPr>
            <a:spLocks noGrp="1"/>
          </p:cNvSpPr>
          <p:nvPr>
            <p:ph type="body" sz="quarter" idx="15"/>
          </p:nvPr>
        </p:nvSpPr>
        <p:spPr/>
        <p:txBody>
          <a:bodyPr/>
          <a:lstStyle/>
          <a:p>
            <a:r>
              <a:rPr lang="en-US" dirty="0"/>
              <a:t>5 Questions to Sharpen Your Focus</a:t>
            </a:r>
          </a:p>
        </p:txBody>
      </p:sp>
    </p:spTree>
    <p:extLst>
      <p:ext uri="{BB962C8B-B14F-4D97-AF65-F5344CB8AC3E}">
        <p14:creationId xmlns:p14="http://schemas.microsoft.com/office/powerpoint/2010/main" val="2946668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Create a Prospecting Plan Specific to The Next Wave </a:t>
            </a:r>
          </a:p>
        </p:txBody>
      </p:sp>
      <p:sp>
        <p:nvSpPr>
          <p:cNvPr id="3" name="Content Placeholder 2"/>
          <p:cNvSpPr>
            <a:spLocks noGrp="1"/>
          </p:cNvSpPr>
          <p:nvPr>
            <p:ph idx="1"/>
          </p:nvPr>
        </p:nvSpPr>
        <p:spPr>
          <a:xfrm>
            <a:off x="990601" y="1371600"/>
            <a:ext cx="7707086" cy="4526280"/>
          </a:xfrm>
        </p:spPr>
        <p:txBody>
          <a:bodyPr/>
          <a:lstStyle/>
          <a:p>
            <a:pPr lvl="0"/>
            <a:r>
              <a:rPr lang="en-US" dirty="0"/>
              <a:t>Focus on three areas</a:t>
            </a:r>
            <a:r>
              <a:rPr lang="en-US" b="1" dirty="0"/>
              <a:t>: Clients, Digital, Community </a:t>
            </a:r>
          </a:p>
          <a:p>
            <a:r>
              <a:rPr lang="en-US" b="1" dirty="0"/>
              <a:t>Clients: </a:t>
            </a:r>
            <a:r>
              <a:rPr lang="en-US" dirty="0">
                <a:cs typeface="Arial" panose="020B0604020202020204" pitchFamily="34" charset="0"/>
              </a:rPr>
              <a:t>Review the roster of your top clients over the age of </a:t>
            </a:r>
            <a:br>
              <a:rPr lang="en-US" dirty="0">
                <a:cs typeface="Arial" panose="020B0604020202020204" pitchFamily="34" charset="0"/>
              </a:rPr>
            </a:br>
            <a:r>
              <a:rPr lang="en-US" dirty="0">
                <a:cs typeface="Arial" panose="020B0604020202020204" pitchFamily="34" charset="0"/>
              </a:rPr>
              <a:t>70 with adult children.</a:t>
            </a:r>
            <a:r>
              <a:rPr lang="en-US" b="1" dirty="0">
                <a:cs typeface="Arial" panose="020B0604020202020204" pitchFamily="34" charset="0"/>
              </a:rPr>
              <a:t> Make a list of 10 </a:t>
            </a:r>
            <a:r>
              <a:rPr lang="en-US" dirty="0">
                <a:cs typeface="Arial" panose="020B0604020202020204" pitchFamily="34" charset="0"/>
              </a:rPr>
              <a:t>whom you think would be viable prospects. </a:t>
            </a:r>
            <a:endParaRPr lang="en-US" b="1" dirty="0"/>
          </a:p>
          <a:p>
            <a:r>
              <a:rPr lang="en-US" b="1" dirty="0"/>
              <a:t>Digital: Promote your expertise </a:t>
            </a:r>
            <a:r>
              <a:rPr lang="en-US" dirty="0"/>
              <a:t>in meeting the needs of the Next Wave to clients and prospects online. </a:t>
            </a:r>
          </a:p>
          <a:p>
            <a:pPr lvl="0"/>
            <a:r>
              <a:rPr lang="en-US" b="1" dirty="0"/>
              <a:t>Community:</a:t>
            </a:r>
            <a:r>
              <a:rPr lang="en-US" dirty="0"/>
              <a:t> </a:t>
            </a:r>
            <a:r>
              <a:rPr lang="en-US" b="1" dirty="0"/>
              <a:t>Seek out members </a:t>
            </a:r>
            <a:r>
              <a:rPr lang="en-US" dirty="0"/>
              <a:t>of the subgroup you’d like to target. Become a specialist by speaking to members of the community you are targeting and listening to their needs</a:t>
            </a:r>
          </a:p>
        </p:txBody>
      </p:sp>
      <p:sp>
        <p:nvSpPr>
          <p:cNvPr id="5" name="Rectangle 6">
            <a:extLst>
              <a:ext uri="{FF2B5EF4-FFF2-40B4-BE49-F238E27FC236}">
                <a16:creationId xmlns:a16="http://schemas.microsoft.com/office/drawing/2014/main" id="{02B2B12D-25B9-F142-978A-5BB06C04FDBD}"/>
              </a:ext>
            </a:extLst>
          </p:cNvPr>
          <p:cNvSpPr>
            <a:spLocks noChangeArrowheads="1"/>
          </p:cNvSpPr>
          <p:nvPr/>
        </p:nvSpPr>
        <p:spPr bwMode="auto">
          <a:xfrm>
            <a:off x="8462666" y="-267426"/>
            <a:ext cx="3315677" cy="7804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852" tIns="54426" rIns="108852" bIns="54426">
            <a:spAutoFit/>
          </a:bodyPr>
          <a:lstStyle/>
          <a:p>
            <a:r>
              <a:rPr lang="en-US" altLang="en-US" sz="50000" b="1" spc="-178" dirty="0">
                <a:solidFill>
                  <a:schemeClr val="accent5"/>
                </a:solidFill>
              </a:rPr>
              <a:t>5</a:t>
            </a:r>
          </a:p>
        </p:txBody>
      </p:sp>
    </p:spTree>
    <p:extLst>
      <p:ext uri="{BB962C8B-B14F-4D97-AF65-F5344CB8AC3E}">
        <p14:creationId xmlns:p14="http://schemas.microsoft.com/office/powerpoint/2010/main" val="2959823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Next Wave is Becoming Increasingly Diverse </a:t>
            </a:r>
          </a:p>
        </p:txBody>
      </p:sp>
      <p:graphicFrame>
        <p:nvGraphicFramePr>
          <p:cNvPr id="6" name="Content Placeholder 5" title="Sample Table"/>
          <p:cNvGraphicFramePr>
            <a:graphicFrameLocks noGrp="1"/>
          </p:cNvGraphicFramePr>
          <p:nvPr>
            <p:ph idx="1"/>
            <p:extLst>
              <p:ext uri="{D42A27DB-BD31-4B8C-83A1-F6EECF244321}">
                <p14:modId xmlns:p14="http://schemas.microsoft.com/office/powerpoint/2010/main" val="4201687805"/>
              </p:ext>
            </p:extLst>
          </p:nvPr>
        </p:nvGraphicFramePr>
        <p:xfrm>
          <a:off x="990600" y="1811952"/>
          <a:ext cx="10213848" cy="4005072"/>
        </p:xfrm>
        <a:graphic>
          <a:graphicData uri="http://schemas.openxmlformats.org/drawingml/2006/table">
            <a:tbl>
              <a:tblPr firstRow="1" firstCol="1" bandRow="1">
                <a:tableStyleId>{B301B821-A1FF-4177-AEE7-76D212191A09}</a:tableStyleId>
              </a:tblPr>
              <a:tblGrid>
                <a:gridCol w="1288233">
                  <a:extLst>
                    <a:ext uri="{9D8B030D-6E8A-4147-A177-3AD203B41FA5}">
                      <a16:colId xmlns:a16="http://schemas.microsoft.com/office/drawing/2014/main" val="20000"/>
                    </a:ext>
                  </a:extLst>
                </a:gridCol>
                <a:gridCol w="1748316">
                  <a:extLst>
                    <a:ext uri="{9D8B030D-6E8A-4147-A177-3AD203B41FA5}">
                      <a16:colId xmlns:a16="http://schemas.microsoft.com/office/drawing/2014/main" val="20001"/>
                    </a:ext>
                  </a:extLst>
                </a:gridCol>
                <a:gridCol w="1702308">
                  <a:extLst>
                    <a:ext uri="{9D8B030D-6E8A-4147-A177-3AD203B41FA5}">
                      <a16:colId xmlns:a16="http://schemas.microsoft.com/office/drawing/2014/main" val="20002"/>
                    </a:ext>
                  </a:extLst>
                </a:gridCol>
                <a:gridCol w="1748316">
                  <a:extLst>
                    <a:ext uri="{9D8B030D-6E8A-4147-A177-3AD203B41FA5}">
                      <a16:colId xmlns:a16="http://schemas.microsoft.com/office/drawing/2014/main" val="20003"/>
                    </a:ext>
                  </a:extLst>
                </a:gridCol>
                <a:gridCol w="1932350">
                  <a:extLst>
                    <a:ext uri="{9D8B030D-6E8A-4147-A177-3AD203B41FA5}">
                      <a16:colId xmlns:a16="http://schemas.microsoft.com/office/drawing/2014/main" val="20004"/>
                    </a:ext>
                  </a:extLst>
                </a:gridCol>
                <a:gridCol w="1794325">
                  <a:extLst>
                    <a:ext uri="{9D8B030D-6E8A-4147-A177-3AD203B41FA5}">
                      <a16:colId xmlns:a16="http://schemas.microsoft.com/office/drawing/2014/main" val="20005"/>
                    </a:ext>
                  </a:extLst>
                </a:gridCol>
              </a:tblGrid>
              <a:tr h="335417">
                <a:tc>
                  <a:txBody>
                    <a:bodyPr/>
                    <a:lstStyle/>
                    <a:p>
                      <a:pPr algn="ctr"/>
                      <a:endParaRPr lang="en-US" sz="1400" dirty="0"/>
                    </a:p>
                  </a:txBody>
                  <a:tcPr marL="114319" marR="114319" marT="73152" marB="73152"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solidFill>
                        <a:schemeClr val="accent4"/>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ctr"/>
                      <a:r>
                        <a:rPr lang="en-US" sz="1600" dirty="0"/>
                        <a:t>African-American</a:t>
                      </a:r>
                    </a:p>
                  </a:txBody>
                  <a:tcPr marL="109185" marR="109185" marT="73152" marB="73152"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solidFill>
                        <a:schemeClr val="accent4"/>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ctr"/>
                      <a:r>
                        <a:rPr lang="en-US" sz="1600" dirty="0"/>
                        <a:t>Latinx</a:t>
                      </a:r>
                    </a:p>
                  </a:txBody>
                  <a:tcPr marL="109185" marR="109185" marT="73152" marB="73152"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solidFill>
                        <a:schemeClr val="accent4"/>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ctr"/>
                      <a:r>
                        <a:rPr lang="en-US" sz="1600" dirty="0"/>
                        <a:t>Asian</a:t>
                      </a:r>
                    </a:p>
                  </a:txBody>
                  <a:tcPr marL="109185" marR="109185" marT="73152" marB="73152"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solidFill>
                        <a:schemeClr val="accent4"/>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ctr"/>
                      <a:r>
                        <a:rPr lang="en-US" sz="1600" dirty="0"/>
                        <a:t>LGBTQ+</a:t>
                      </a:r>
                    </a:p>
                  </a:txBody>
                  <a:tcPr marL="109185" marR="109185" marT="73152" marB="73152"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solidFill>
                        <a:schemeClr val="accent4"/>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ctr"/>
                      <a:r>
                        <a:rPr lang="en-US" sz="1600" dirty="0"/>
                        <a:t>Women</a:t>
                      </a:r>
                    </a:p>
                  </a:txBody>
                  <a:tcPr marL="109185" marR="109185" marT="73152" marB="73152"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solidFill>
                        <a:schemeClr val="accent4"/>
                      </a:solid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10000"/>
                  </a:ext>
                </a:extLst>
              </a:tr>
              <a:tr h="1425686">
                <a:tc>
                  <a:txBody>
                    <a:bodyPr/>
                    <a:lstStyle/>
                    <a:p>
                      <a:r>
                        <a:rPr lang="en-US" sz="1600" dirty="0"/>
                        <a:t>BY THE NUMBERS</a:t>
                      </a:r>
                      <a:endParaRPr lang="en-US" sz="1600" b="1" dirty="0">
                        <a:solidFill>
                          <a:schemeClr val="accent2"/>
                        </a:solidFill>
                      </a:endParaRPr>
                    </a:p>
                  </a:txBody>
                  <a:tcPr marL="114319" marR="114319"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l"/>
                      <a:r>
                        <a:rPr lang="en-US" sz="1600" b="1" dirty="0"/>
                        <a:t>50%</a:t>
                      </a:r>
                      <a:r>
                        <a:rPr lang="en-US" sz="1600" dirty="0"/>
                        <a:t> rank “saving for an emergency fund” as a top priority, more than any other group</a:t>
                      </a:r>
                    </a:p>
                  </a:txBody>
                  <a:tcPr marL="109185" marR="17745"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l"/>
                      <a:r>
                        <a:rPr lang="en-US" sz="1600" b="1" dirty="0"/>
                        <a:t>44% </a:t>
                      </a:r>
                      <a:r>
                        <a:rPr lang="en-US" sz="1600" dirty="0"/>
                        <a:t>expect to work in retirement, compared to </a:t>
                      </a:r>
                      <a:r>
                        <a:rPr lang="en-US" sz="1600" b="1" dirty="0"/>
                        <a:t>27% </a:t>
                      </a:r>
                      <a:r>
                        <a:rPr lang="en-US" sz="1600" dirty="0"/>
                        <a:t>on average</a:t>
                      </a:r>
                    </a:p>
                  </a:txBody>
                  <a:tcPr marL="109185" marR="17745"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l"/>
                      <a:r>
                        <a:rPr lang="en-US" sz="1600" b="1" spc="-10" baseline="0" dirty="0"/>
                        <a:t>11.2 years </a:t>
                      </a:r>
                      <a:r>
                        <a:rPr lang="en-US" sz="1600" spc="-10" baseline="0" dirty="0"/>
                        <a:t>of </a:t>
                      </a:r>
                      <a:r>
                        <a:rPr lang="en-US" sz="1600" spc="-20" baseline="0" dirty="0"/>
                        <a:t>investing experience</a:t>
                      </a:r>
                      <a:r>
                        <a:rPr lang="en-US" sz="1600" spc="-10" baseline="0" dirty="0"/>
                        <a:t>, on average—the highest of any group</a:t>
                      </a:r>
                    </a:p>
                  </a:txBody>
                  <a:tcPr marL="109185" marR="17745"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l"/>
                      <a:r>
                        <a:rPr lang="en-US" sz="1600" b="1" dirty="0"/>
                        <a:t>43% </a:t>
                      </a:r>
                      <a:r>
                        <a:rPr lang="en-US" sz="1600" dirty="0"/>
                        <a:t>rank security highest—indicating the lowest risk tolerance of any group</a:t>
                      </a:r>
                    </a:p>
                  </a:txBody>
                  <a:tcPr marL="109185" marR="17745"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l"/>
                      <a:r>
                        <a:rPr lang="en-US" sz="1600" b="1" dirty="0"/>
                        <a:t>31% </a:t>
                      </a:r>
                      <a:r>
                        <a:rPr lang="en-US" sz="1600" dirty="0"/>
                        <a:t>of women are comfortable managing their investments </a:t>
                      </a:r>
                      <a:br>
                        <a:rPr lang="en-US" sz="1600" dirty="0"/>
                      </a:br>
                      <a:r>
                        <a:rPr lang="en-US" sz="1600" dirty="0"/>
                        <a:t>alone—the lowest </a:t>
                      </a:r>
                      <a:br>
                        <a:rPr lang="en-US" sz="1600" dirty="0"/>
                      </a:br>
                      <a:r>
                        <a:rPr lang="en-US" sz="1600" dirty="0"/>
                        <a:t>of any group</a:t>
                      </a:r>
                    </a:p>
                  </a:txBody>
                  <a:tcPr marL="109185" marR="17745"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10001"/>
                  </a:ext>
                </a:extLst>
              </a:tr>
              <a:tr h="158541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TOP GOALS</a:t>
                      </a:r>
                      <a:endParaRPr lang="en-US" sz="1600" b="1" dirty="0">
                        <a:solidFill>
                          <a:schemeClr val="accent2"/>
                        </a:solidFill>
                      </a:endParaRPr>
                    </a:p>
                  </a:txBody>
                  <a:tcPr marL="114319" marR="114319"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noFill/>
                  </a:tcPr>
                </a:tc>
                <a:tc>
                  <a:txBody>
                    <a:bodyPr/>
                    <a:lstStyle/>
                    <a:p>
                      <a:pPr marL="182880" marR="0" lvl="0" indent="-182880" algn="l" defTabSz="914400" rtl="0" eaLnBrk="1" fontAlgn="auto" latinLnBrk="0" hangingPunct="1">
                        <a:lnSpc>
                          <a:spcPct val="100000"/>
                        </a:lnSpc>
                        <a:spcBef>
                          <a:spcPts val="0"/>
                        </a:spcBef>
                        <a:spcAft>
                          <a:spcPts val="1200"/>
                        </a:spcAft>
                        <a:buClr>
                          <a:schemeClr val="accent2"/>
                        </a:buClr>
                        <a:buSzPct val="125000"/>
                        <a:buFont typeface="Wingdings" pitchFamily="2" charset="2"/>
                        <a:buChar char="§"/>
                        <a:tabLst/>
                        <a:defRPr/>
                      </a:pPr>
                      <a:r>
                        <a:rPr lang="en-US" sz="1600" dirty="0"/>
                        <a:t>Saving for an emergency fund</a:t>
                      </a:r>
                    </a:p>
                    <a:p>
                      <a:pPr marL="182880" marR="0" lvl="0" indent="-182880" algn="l" defTabSz="914400" rtl="0" eaLnBrk="1" fontAlgn="auto" latinLnBrk="0" hangingPunct="1">
                        <a:lnSpc>
                          <a:spcPct val="100000"/>
                        </a:lnSpc>
                        <a:spcBef>
                          <a:spcPts val="0"/>
                        </a:spcBef>
                        <a:spcAft>
                          <a:spcPts val="1200"/>
                        </a:spcAft>
                        <a:buClr>
                          <a:schemeClr val="accent2"/>
                        </a:buClr>
                        <a:buSzPct val="125000"/>
                        <a:buFont typeface="Wingdings" pitchFamily="2" charset="2"/>
                        <a:buChar char="§"/>
                        <a:tabLst/>
                        <a:defRPr/>
                      </a:pPr>
                      <a:r>
                        <a:rPr lang="en-US" sz="1600" dirty="0"/>
                        <a:t>Long-term </a:t>
                      </a:r>
                      <a:br>
                        <a:rPr lang="en-US" sz="1600" dirty="0"/>
                      </a:br>
                      <a:r>
                        <a:rPr lang="en-US" sz="1600" dirty="0"/>
                        <a:t>care</a:t>
                      </a:r>
                    </a:p>
                  </a:txBody>
                  <a:tcPr marR="45720"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noFill/>
                  </a:tcPr>
                </a:tc>
                <a:tc>
                  <a:txBody>
                    <a:bodyPr/>
                    <a:lstStyle/>
                    <a:p>
                      <a:pPr marL="182880" marR="0" lvl="0" indent="-182880" algn="l" defTabSz="914400" rtl="0" eaLnBrk="1" fontAlgn="auto" latinLnBrk="0" hangingPunct="1">
                        <a:lnSpc>
                          <a:spcPct val="100000"/>
                        </a:lnSpc>
                        <a:spcBef>
                          <a:spcPts val="0"/>
                        </a:spcBef>
                        <a:spcAft>
                          <a:spcPts val="1200"/>
                        </a:spcAft>
                        <a:buClr>
                          <a:schemeClr val="accent2"/>
                        </a:buClr>
                        <a:buSzPct val="125000"/>
                        <a:buFont typeface="Wingdings" pitchFamily="2" charset="2"/>
                        <a:buChar char="§"/>
                        <a:tabLst/>
                        <a:defRPr/>
                      </a:pPr>
                      <a:r>
                        <a:rPr lang="en-US" sz="1600" dirty="0"/>
                        <a:t>Creating retirement income stream</a:t>
                      </a:r>
                    </a:p>
                    <a:p>
                      <a:pPr marL="182880" marR="0" lvl="0" indent="-182880" algn="l" defTabSz="914400" rtl="0" eaLnBrk="1" fontAlgn="auto" latinLnBrk="0" hangingPunct="1">
                        <a:lnSpc>
                          <a:spcPct val="100000"/>
                        </a:lnSpc>
                        <a:spcBef>
                          <a:spcPts val="0"/>
                        </a:spcBef>
                        <a:spcAft>
                          <a:spcPts val="1200"/>
                        </a:spcAft>
                        <a:buClr>
                          <a:schemeClr val="accent2"/>
                        </a:buClr>
                        <a:buSzPct val="125000"/>
                        <a:buFont typeface="Wingdings" pitchFamily="2" charset="2"/>
                        <a:buChar char="§"/>
                        <a:tabLst/>
                        <a:defRPr/>
                      </a:pPr>
                      <a:r>
                        <a:rPr lang="en-US" sz="1600" dirty="0"/>
                        <a:t>Saving for education</a:t>
                      </a:r>
                    </a:p>
                  </a:txBody>
                  <a:tcPr marR="45720"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noFill/>
                  </a:tcPr>
                </a:tc>
                <a:tc>
                  <a:txBody>
                    <a:bodyPr/>
                    <a:lstStyle/>
                    <a:p>
                      <a:pPr marL="182880" marR="0" lvl="0" indent="-182880" algn="l" defTabSz="914400" rtl="0" eaLnBrk="1" fontAlgn="auto" latinLnBrk="0" hangingPunct="1">
                        <a:lnSpc>
                          <a:spcPct val="100000"/>
                        </a:lnSpc>
                        <a:spcBef>
                          <a:spcPts val="0"/>
                        </a:spcBef>
                        <a:spcAft>
                          <a:spcPts val="1200"/>
                        </a:spcAft>
                        <a:buClr>
                          <a:schemeClr val="accent2"/>
                        </a:buClr>
                        <a:buSzPct val="125000"/>
                        <a:buFont typeface="Wingdings" pitchFamily="2" charset="2"/>
                        <a:buChar char="§"/>
                        <a:tabLst/>
                        <a:defRPr/>
                      </a:pPr>
                      <a:r>
                        <a:rPr lang="en-US" sz="1600" dirty="0"/>
                        <a:t>Paying for a house or condo </a:t>
                      </a:r>
                    </a:p>
                    <a:p>
                      <a:pPr marL="182880" marR="0" lvl="0" indent="-182880" algn="l" defTabSz="914400" rtl="0" eaLnBrk="1" fontAlgn="auto" latinLnBrk="0" hangingPunct="1">
                        <a:lnSpc>
                          <a:spcPct val="100000"/>
                        </a:lnSpc>
                        <a:spcBef>
                          <a:spcPts val="0"/>
                        </a:spcBef>
                        <a:spcAft>
                          <a:spcPts val="1200"/>
                        </a:spcAft>
                        <a:buClr>
                          <a:schemeClr val="accent2"/>
                        </a:buClr>
                        <a:buSzPct val="125000"/>
                        <a:buFont typeface="Wingdings" pitchFamily="2" charset="2"/>
                        <a:buChar char="§"/>
                        <a:tabLst/>
                        <a:defRPr/>
                      </a:pPr>
                      <a:r>
                        <a:rPr lang="en-US" sz="1600" dirty="0"/>
                        <a:t>Creating retirement income stream</a:t>
                      </a:r>
                    </a:p>
                  </a:txBody>
                  <a:tcPr marR="45720"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noFill/>
                  </a:tcPr>
                </a:tc>
                <a:tc>
                  <a:txBody>
                    <a:bodyPr/>
                    <a:lstStyle/>
                    <a:p>
                      <a:pPr marL="182880" marR="0" lvl="0" indent="-182880" algn="l" defTabSz="914400" rtl="0" eaLnBrk="1" fontAlgn="auto" latinLnBrk="0" hangingPunct="1">
                        <a:lnSpc>
                          <a:spcPct val="100000"/>
                        </a:lnSpc>
                        <a:spcBef>
                          <a:spcPts val="0"/>
                        </a:spcBef>
                        <a:spcAft>
                          <a:spcPts val="1200"/>
                        </a:spcAft>
                        <a:buClr>
                          <a:schemeClr val="accent2"/>
                        </a:buClr>
                        <a:buSzPct val="125000"/>
                        <a:buFont typeface="Wingdings" pitchFamily="2" charset="2"/>
                        <a:buChar char="§"/>
                        <a:tabLst/>
                        <a:defRPr/>
                      </a:pPr>
                      <a:r>
                        <a:rPr lang="en-US" sz="1600" dirty="0"/>
                        <a:t>Paying for a house or condo </a:t>
                      </a:r>
                    </a:p>
                    <a:p>
                      <a:pPr marL="182880" marR="0" lvl="0" indent="-182880" algn="l" defTabSz="914400" rtl="0" eaLnBrk="1" fontAlgn="auto" latinLnBrk="0" hangingPunct="1">
                        <a:lnSpc>
                          <a:spcPct val="100000"/>
                        </a:lnSpc>
                        <a:spcBef>
                          <a:spcPts val="0"/>
                        </a:spcBef>
                        <a:spcAft>
                          <a:spcPts val="1200"/>
                        </a:spcAft>
                        <a:buClr>
                          <a:schemeClr val="accent2"/>
                        </a:buClr>
                        <a:buSzPct val="125000"/>
                        <a:buFont typeface="Wingdings" pitchFamily="2" charset="2"/>
                        <a:buChar char="§"/>
                        <a:tabLst/>
                        <a:defRPr/>
                      </a:pPr>
                      <a:r>
                        <a:rPr lang="en-US" sz="1600" dirty="0"/>
                        <a:t>Supporting family members</a:t>
                      </a:r>
                    </a:p>
                  </a:txBody>
                  <a:tcPr marR="45720"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noFill/>
                  </a:tcPr>
                </a:tc>
                <a:tc>
                  <a:txBody>
                    <a:bodyPr/>
                    <a:lstStyle/>
                    <a:p>
                      <a:pPr marL="182880" marR="0" lvl="0" indent="-182880" algn="l" defTabSz="914400" rtl="0" eaLnBrk="1" fontAlgn="auto" latinLnBrk="0" hangingPunct="1">
                        <a:lnSpc>
                          <a:spcPct val="100000"/>
                        </a:lnSpc>
                        <a:spcBef>
                          <a:spcPts val="0"/>
                        </a:spcBef>
                        <a:spcAft>
                          <a:spcPts val="1200"/>
                        </a:spcAft>
                        <a:buClr>
                          <a:schemeClr val="accent2"/>
                        </a:buClr>
                        <a:buSzPct val="125000"/>
                        <a:buFont typeface="Wingdings" pitchFamily="2" charset="2"/>
                        <a:buChar char="§"/>
                        <a:tabLst/>
                        <a:defRPr/>
                      </a:pPr>
                      <a:r>
                        <a:rPr lang="en-US" sz="1600" dirty="0"/>
                        <a:t>Paying for a house or condo </a:t>
                      </a:r>
                    </a:p>
                    <a:p>
                      <a:pPr marL="182880" marR="0" lvl="0" indent="-182880" algn="l" defTabSz="914400" rtl="0" eaLnBrk="1" fontAlgn="auto" latinLnBrk="0" hangingPunct="1">
                        <a:lnSpc>
                          <a:spcPct val="100000"/>
                        </a:lnSpc>
                        <a:spcBef>
                          <a:spcPts val="0"/>
                        </a:spcBef>
                        <a:spcAft>
                          <a:spcPts val="1200"/>
                        </a:spcAft>
                        <a:buClr>
                          <a:schemeClr val="accent2"/>
                        </a:buClr>
                        <a:buSzPct val="125000"/>
                        <a:buFont typeface="Wingdings" pitchFamily="2" charset="2"/>
                        <a:buChar char="§"/>
                        <a:tabLst/>
                        <a:defRPr/>
                      </a:pPr>
                      <a:r>
                        <a:rPr lang="en-US" sz="1600" dirty="0"/>
                        <a:t>Saving for education</a:t>
                      </a:r>
                    </a:p>
                  </a:txBody>
                  <a:tcPr marR="45720" marT="73152" marB="73152">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noFill/>
                  </a:tcPr>
                </a:tc>
                <a:extLst>
                  <a:ext uri="{0D108BD9-81ED-4DB2-BD59-A6C34878D82A}">
                    <a16:rowId xmlns:a16="http://schemas.microsoft.com/office/drawing/2014/main" val="10009"/>
                  </a:ext>
                </a:extLst>
              </a:tr>
            </a:tbl>
          </a:graphicData>
        </a:graphic>
      </p:graphicFrame>
      <p:pic>
        <p:nvPicPr>
          <p:cNvPr id="4" name="Picture 3">
            <a:extLst>
              <a:ext uri="{FF2B5EF4-FFF2-40B4-BE49-F238E27FC236}">
                <a16:creationId xmlns:a16="http://schemas.microsoft.com/office/drawing/2014/main" id="{D7A4DD0C-1249-3B44-8D4B-CE5F0838A0AC}"/>
              </a:ext>
            </a:extLst>
          </p:cNvPr>
          <p:cNvPicPr>
            <a:picLocks noChangeAspect="1"/>
          </p:cNvPicPr>
          <p:nvPr/>
        </p:nvPicPr>
        <p:blipFill>
          <a:blip r:embed="rId3"/>
          <a:stretch>
            <a:fillRect/>
          </a:stretch>
        </p:blipFill>
        <p:spPr>
          <a:xfrm>
            <a:off x="2871561" y="1137261"/>
            <a:ext cx="622300" cy="649356"/>
          </a:xfrm>
          <a:prstGeom prst="rect">
            <a:avLst/>
          </a:prstGeom>
        </p:spPr>
      </p:pic>
      <p:pic>
        <p:nvPicPr>
          <p:cNvPr id="7" name="Picture 6">
            <a:extLst>
              <a:ext uri="{FF2B5EF4-FFF2-40B4-BE49-F238E27FC236}">
                <a16:creationId xmlns:a16="http://schemas.microsoft.com/office/drawing/2014/main" id="{24346D2F-DA9C-6B4B-A82E-1FF6B73D5958}"/>
              </a:ext>
            </a:extLst>
          </p:cNvPr>
          <p:cNvPicPr>
            <a:picLocks noChangeAspect="1"/>
          </p:cNvPicPr>
          <p:nvPr/>
        </p:nvPicPr>
        <p:blipFill>
          <a:blip r:embed="rId4"/>
          <a:stretch>
            <a:fillRect/>
          </a:stretch>
        </p:blipFill>
        <p:spPr>
          <a:xfrm>
            <a:off x="4583340" y="1105787"/>
            <a:ext cx="652462" cy="680830"/>
          </a:xfrm>
          <a:prstGeom prst="rect">
            <a:avLst/>
          </a:prstGeom>
        </p:spPr>
      </p:pic>
      <p:pic>
        <p:nvPicPr>
          <p:cNvPr id="8" name="Picture 7">
            <a:extLst>
              <a:ext uri="{FF2B5EF4-FFF2-40B4-BE49-F238E27FC236}">
                <a16:creationId xmlns:a16="http://schemas.microsoft.com/office/drawing/2014/main" id="{E7073B7C-7CE8-474A-B00C-97CDDC89CCDD}"/>
              </a:ext>
            </a:extLst>
          </p:cNvPr>
          <p:cNvPicPr>
            <a:picLocks noChangeAspect="1"/>
          </p:cNvPicPr>
          <p:nvPr/>
        </p:nvPicPr>
        <p:blipFill>
          <a:blip r:embed="rId5"/>
          <a:stretch>
            <a:fillRect/>
          </a:stretch>
        </p:blipFill>
        <p:spPr>
          <a:xfrm>
            <a:off x="6296930" y="1129393"/>
            <a:ext cx="657224" cy="657224"/>
          </a:xfrm>
          <a:prstGeom prst="rect">
            <a:avLst/>
          </a:prstGeom>
        </p:spPr>
      </p:pic>
      <p:pic>
        <p:nvPicPr>
          <p:cNvPr id="10" name="Picture 9">
            <a:extLst>
              <a:ext uri="{FF2B5EF4-FFF2-40B4-BE49-F238E27FC236}">
                <a16:creationId xmlns:a16="http://schemas.microsoft.com/office/drawing/2014/main" id="{BC1F8633-F7EB-5F49-9ED1-6B256CF2F078}"/>
              </a:ext>
            </a:extLst>
          </p:cNvPr>
          <p:cNvPicPr>
            <a:picLocks noChangeAspect="1"/>
          </p:cNvPicPr>
          <p:nvPr/>
        </p:nvPicPr>
        <p:blipFill>
          <a:blip r:embed="rId6"/>
          <a:stretch>
            <a:fillRect/>
          </a:stretch>
        </p:blipFill>
        <p:spPr>
          <a:xfrm>
            <a:off x="8091943" y="1129391"/>
            <a:ext cx="657226" cy="657226"/>
          </a:xfrm>
          <a:prstGeom prst="rect">
            <a:avLst/>
          </a:prstGeom>
        </p:spPr>
      </p:pic>
      <p:pic>
        <p:nvPicPr>
          <p:cNvPr id="11" name="Picture 10">
            <a:extLst>
              <a:ext uri="{FF2B5EF4-FFF2-40B4-BE49-F238E27FC236}">
                <a16:creationId xmlns:a16="http://schemas.microsoft.com/office/drawing/2014/main" id="{A60B27A2-D975-6248-BE50-5EC757938EF4}"/>
              </a:ext>
            </a:extLst>
          </p:cNvPr>
          <p:cNvPicPr>
            <a:picLocks noChangeAspect="1"/>
          </p:cNvPicPr>
          <p:nvPr/>
        </p:nvPicPr>
        <p:blipFill>
          <a:blip r:embed="rId7"/>
          <a:stretch>
            <a:fillRect/>
          </a:stretch>
        </p:blipFill>
        <p:spPr>
          <a:xfrm>
            <a:off x="10000796" y="1152169"/>
            <a:ext cx="608013" cy="634448"/>
          </a:xfrm>
          <a:prstGeom prst="rect">
            <a:avLst/>
          </a:prstGeom>
        </p:spPr>
      </p:pic>
    </p:spTree>
    <p:extLst>
      <p:ext uri="{BB962C8B-B14F-4D97-AF65-F5344CB8AC3E}">
        <p14:creationId xmlns:p14="http://schemas.microsoft.com/office/powerpoint/2010/main" val="1962502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Make Your Practice Look More Like The Next Wave You Want to Serve</a:t>
            </a:r>
          </a:p>
        </p:txBody>
      </p:sp>
      <p:sp>
        <p:nvSpPr>
          <p:cNvPr id="3" name="Content Placeholder 2"/>
          <p:cNvSpPr>
            <a:spLocks noGrp="1"/>
          </p:cNvSpPr>
          <p:nvPr>
            <p:ph idx="1"/>
          </p:nvPr>
        </p:nvSpPr>
        <p:spPr>
          <a:xfrm>
            <a:off x="990000" y="1371600"/>
            <a:ext cx="7554686" cy="4526280"/>
          </a:xfrm>
        </p:spPr>
        <p:txBody>
          <a:bodyPr/>
          <a:lstStyle/>
          <a:p>
            <a:pPr lvl="0"/>
            <a:r>
              <a:rPr lang="en-US" dirty="0"/>
              <a:t>Look for opportunities to </a:t>
            </a:r>
            <a:r>
              <a:rPr lang="en-US" b="1" dirty="0"/>
              <a:t>collaborate with younger financial professionals </a:t>
            </a:r>
            <a:r>
              <a:rPr lang="en-US" dirty="0"/>
              <a:t>or less well-established teams that are as diverse as the Next Wave of wealth. </a:t>
            </a:r>
          </a:p>
          <a:p>
            <a:pPr lvl="0"/>
            <a:r>
              <a:rPr lang="en-US" dirty="0"/>
              <a:t>Embrace best practices for diverse hiring as you add members to your team. </a:t>
            </a:r>
            <a:r>
              <a:rPr lang="en-US" b="1" dirty="0"/>
              <a:t>Bring diversity into your practice </a:t>
            </a:r>
            <a:r>
              <a:rPr lang="en-US" dirty="0"/>
              <a:t>with programs such as internship programs or recruiting from local universities.</a:t>
            </a:r>
          </a:p>
          <a:p>
            <a:r>
              <a:rPr lang="en-US" b="1" dirty="0"/>
              <a:t>Seek out members </a:t>
            </a:r>
            <a:r>
              <a:rPr lang="en-US" dirty="0"/>
              <a:t>of the subgroup you’d like to target. Become a specialist in a subgroup of the Next Wave</a:t>
            </a:r>
          </a:p>
          <a:p>
            <a:pPr lvl="0"/>
            <a:endParaRPr lang="en-US" dirty="0"/>
          </a:p>
        </p:txBody>
      </p:sp>
      <p:sp>
        <p:nvSpPr>
          <p:cNvPr id="5" name="Rectangle 6">
            <a:extLst>
              <a:ext uri="{FF2B5EF4-FFF2-40B4-BE49-F238E27FC236}">
                <a16:creationId xmlns:a16="http://schemas.microsoft.com/office/drawing/2014/main" id="{CB894552-EC10-4D4E-9B30-25965776574D}"/>
              </a:ext>
            </a:extLst>
          </p:cNvPr>
          <p:cNvSpPr>
            <a:spLocks noChangeArrowheads="1"/>
          </p:cNvSpPr>
          <p:nvPr/>
        </p:nvSpPr>
        <p:spPr bwMode="auto">
          <a:xfrm>
            <a:off x="8462666" y="-267426"/>
            <a:ext cx="3315677" cy="7804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852" tIns="54426" rIns="108852" bIns="54426">
            <a:spAutoFit/>
          </a:bodyPr>
          <a:lstStyle/>
          <a:p>
            <a:r>
              <a:rPr lang="en-US" altLang="en-US" sz="50000" b="1" spc="-178" dirty="0">
                <a:solidFill>
                  <a:schemeClr val="accent5"/>
                </a:solidFill>
              </a:rPr>
              <a:t>6</a:t>
            </a:r>
          </a:p>
        </p:txBody>
      </p:sp>
    </p:spTree>
    <p:extLst>
      <p:ext uri="{BB962C8B-B14F-4D97-AF65-F5344CB8AC3E}">
        <p14:creationId xmlns:p14="http://schemas.microsoft.com/office/powerpoint/2010/main" val="2771096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 Your Progress </a:t>
            </a:r>
          </a:p>
        </p:txBody>
      </p:sp>
      <p:sp>
        <p:nvSpPr>
          <p:cNvPr id="3" name="Content Placeholder 2"/>
          <p:cNvSpPr>
            <a:spLocks noGrp="1"/>
          </p:cNvSpPr>
          <p:nvPr>
            <p:ph idx="1"/>
          </p:nvPr>
        </p:nvSpPr>
        <p:spPr>
          <a:xfrm>
            <a:off x="990601" y="1042988"/>
            <a:ext cx="7472065" cy="3286124"/>
          </a:xfrm>
        </p:spPr>
        <p:txBody>
          <a:bodyPr anchor="t"/>
          <a:lstStyle/>
          <a:p>
            <a:pPr marL="0" indent="0">
              <a:buNone/>
            </a:pPr>
            <a:endParaRPr lang="en-US" dirty="0"/>
          </a:p>
          <a:p>
            <a:pPr>
              <a:spcBef>
                <a:spcPts val="0"/>
              </a:spcBef>
            </a:pPr>
            <a:r>
              <a:rPr lang="en-US" dirty="0"/>
              <a:t>Evaluate the actions you have taken in adapting your service model and communications. </a:t>
            </a:r>
          </a:p>
          <a:p>
            <a:r>
              <a:rPr lang="en-US" dirty="0"/>
              <a:t>Measure the success of your prospecting efforts and adjust based on learnings from these efforts. </a:t>
            </a:r>
          </a:p>
          <a:p>
            <a:r>
              <a:rPr lang="en-US" dirty="0"/>
              <a:t>Set an attainable long-term plan to adapting your </a:t>
            </a:r>
            <a:br>
              <a:rPr lang="en-US" dirty="0"/>
            </a:br>
            <a:r>
              <a:rPr lang="en-US" dirty="0"/>
              <a:t>practice further.</a:t>
            </a:r>
          </a:p>
        </p:txBody>
      </p:sp>
      <p:sp>
        <p:nvSpPr>
          <p:cNvPr id="5" name="Rectangle 6">
            <a:extLst>
              <a:ext uri="{FF2B5EF4-FFF2-40B4-BE49-F238E27FC236}">
                <a16:creationId xmlns:a16="http://schemas.microsoft.com/office/drawing/2014/main" id="{C8D8E3E8-6D24-8748-994C-C0F75A93F94D}"/>
              </a:ext>
            </a:extLst>
          </p:cNvPr>
          <p:cNvSpPr>
            <a:spLocks noChangeArrowheads="1"/>
          </p:cNvSpPr>
          <p:nvPr/>
        </p:nvSpPr>
        <p:spPr bwMode="auto">
          <a:xfrm>
            <a:off x="8462666" y="-267426"/>
            <a:ext cx="3315677" cy="7804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852" tIns="54426" rIns="108852" bIns="54426">
            <a:spAutoFit/>
          </a:bodyPr>
          <a:lstStyle/>
          <a:p>
            <a:r>
              <a:rPr lang="en-US" altLang="en-US" sz="50000" b="1" spc="-178" dirty="0">
                <a:solidFill>
                  <a:schemeClr val="accent5"/>
                </a:solidFill>
              </a:rPr>
              <a:t>7</a:t>
            </a:r>
          </a:p>
        </p:txBody>
      </p:sp>
    </p:spTree>
    <p:extLst>
      <p:ext uri="{BB962C8B-B14F-4D97-AF65-F5344CB8AC3E}">
        <p14:creationId xmlns:p14="http://schemas.microsoft.com/office/powerpoint/2010/main" val="224122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AE15D9E5-706D-EA4E-A218-D54B8705F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23160" y="1114900"/>
            <a:ext cx="2678240" cy="3465957"/>
          </a:xfrm>
          <a:prstGeom prst="rect">
            <a:avLst/>
          </a:prstGeom>
        </p:spPr>
      </p:pic>
      <p:grpSp>
        <p:nvGrpSpPr>
          <p:cNvPr id="11" name="Group 10">
            <a:extLst>
              <a:ext uri="{FF2B5EF4-FFF2-40B4-BE49-F238E27FC236}">
                <a16:creationId xmlns:a16="http://schemas.microsoft.com/office/drawing/2014/main" id="{969A5AF4-A57A-794A-ABC7-93183BB99CE4}"/>
              </a:ext>
            </a:extLst>
          </p:cNvPr>
          <p:cNvGrpSpPr/>
          <p:nvPr/>
        </p:nvGrpSpPr>
        <p:grpSpPr>
          <a:xfrm>
            <a:off x="6346899" y="1583803"/>
            <a:ext cx="2533098" cy="3278127"/>
            <a:chOff x="9129131" y="2309294"/>
            <a:chExt cx="2834178" cy="3667760"/>
          </a:xfrm>
        </p:grpSpPr>
        <p:sp>
          <p:nvSpPr>
            <p:cNvPr id="8" name="Rectangle 7">
              <a:extLst>
                <a:ext uri="{FF2B5EF4-FFF2-40B4-BE49-F238E27FC236}">
                  <a16:creationId xmlns:a16="http://schemas.microsoft.com/office/drawing/2014/main" id="{92FEE34C-CE97-F048-8A4F-54218E968A3A}"/>
                </a:ext>
              </a:extLst>
            </p:cNvPr>
            <p:cNvSpPr/>
            <p:nvPr/>
          </p:nvSpPr>
          <p:spPr>
            <a:xfrm>
              <a:off x="9129131" y="2309294"/>
              <a:ext cx="2834178" cy="3667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pic>
          <p:nvPicPr>
            <p:cNvPr id="7" name="Picture 6">
              <a:extLst>
                <a:ext uri="{FF2B5EF4-FFF2-40B4-BE49-F238E27FC236}">
                  <a16:creationId xmlns:a16="http://schemas.microsoft.com/office/drawing/2014/main" id="{D369C496-FD1F-9646-9A74-B3C8D3D1266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29131" y="2309294"/>
              <a:ext cx="2834178" cy="3667760"/>
            </a:xfrm>
            <a:prstGeom prst="rect">
              <a:avLst/>
            </a:prstGeom>
            <a:ln>
              <a:solidFill>
                <a:schemeClr val="accent4"/>
              </a:solidFill>
            </a:ln>
          </p:spPr>
        </p:pic>
      </p:grpSp>
      <p:sp>
        <p:nvSpPr>
          <p:cNvPr id="2" name="Title 1">
            <a:extLst>
              <a:ext uri="{FF2B5EF4-FFF2-40B4-BE49-F238E27FC236}">
                <a16:creationId xmlns:a16="http://schemas.microsoft.com/office/drawing/2014/main" id="{0C2F12DB-9F54-445D-B473-FCC600C3D184}"/>
              </a:ext>
            </a:extLst>
          </p:cNvPr>
          <p:cNvSpPr>
            <a:spLocks noGrp="1"/>
          </p:cNvSpPr>
          <p:nvPr>
            <p:ph type="title"/>
          </p:nvPr>
        </p:nvSpPr>
        <p:spPr>
          <a:xfrm>
            <a:off x="990600" y="289013"/>
            <a:ext cx="10210800" cy="740664"/>
          </a:xfrm>
        </p:spPr>
        <p:txBody>
          <a:bodyPr/>
          <a:lstStyle/>
          <a:p>
            <a:r>
              <a:rPr lang="en-US" dirty="0"/>
              <a:t>Use Our Resources to Create Your Prospecting Plan </a:t>
            </a:r>
          </a:p>
        </p:txBody>
      </p:sp>
      <p:sp>
        <p:nvSpPr>
          <p:cNvPr id="10" name="Content Placeholder 2">
            <a:extLst>
              <a:ext uri="{FF2B5EF4-FFF2-40B4-BE49-F238E27FC236}">
                <a16:creationId xmlns:a16="http://schemas.microsoft.com/office/drawing/2014/main" id="{EF5A9D37-19D6-42AD-BAB0-C547565BD84C}"/>
              </a:ext>
            </a:extLst>
          </p:cNvPr>
          <p:cNvSpPr>
            <a:spLocks noGrp="1"/>
          </p:cNvSpPr>
          <p:nvPr>
            <p:ph idx="1"/>
          </p:nvPr>
        </p:nvSpPr>
        <p:spPr>
          <a:xfrm>
            <a:off x="990600" y="1371600"/>
            <a:ext cx="4445696" cy="4773499"/>
          </a:xfrm>
        </p:spPr>
        <p:txBody>
          <a:bodyPr/>
          <a:lstStyle/>
          <a:p>
            <a:r>
              <a:rPr lang="en-US" b="1" dirty="0"/>
              <a:t>Clients: </a:t>
            </a:r>
            <a:r>
              <a:rPr lang="en-US" dirty="0"/>
              <a:t>Our suite of intergenerational client resources helps you connect. </a:t>
            </a:r>
          </a:p>
          <a:p>
            <a:r>
              <a:rPr lang="en-US" b="1" dirty="0"/>
              <a:t>Digital: </a:t>
            </a:r>
            <a:r>
              <a:rPr lang="en-US" dirty="0"/>
              <a:t> Our Prospecting Playbook will help you increase your presence online in a sustainable way. </a:t>
            </a:r>
          </a:p>
          <a:p>
            <a:pPr>
              <a:spcAft>
                <a:spcPts val="1000"/>
              </a:spcAft>
              <a:buClr>
                <a:schemeClr val="accent2"/>
              </a:buClr>
            </a:pPr>
            <a:r>
              <a:rPr lang="en-US" b="1" dirty="0">
                <a:effectLst/>
                <a:latin typeface="Arial" panose="020B0604020202020204" pitchFamily="34" charset="0"/>
                <a:ea typeface="Times New Roman" panose="02020603050405020304" pitchFamily="18" charset="0"/>
                <a:cs typeface="Arial" panose="020B0604020202020204" pitchFamily="34" charset="0"/>
              </a:rPr>
              <a:t>Community</a:t>
            </a:r>
            <a:r>
              <a:rPr lang="en-US" b="1" dirty="0">
                <a:latin typeface="Arial" panose="020B0604020202020204" pitchFamily="34" charset="0"/>
                <a:ea typeface="Times New Roman" panose="02020603050405020304" pitchFamily="18" charset="0"/>
                <a:cs typeface="Arial" panose="020B0604020202020204" pitchFamily="34" charset="0"/>
              </a:rPr>
              <a:t>: </a:t>
            </a:r>
            <a:r>
              <a:rPr lang="en-US" dirty="0"/>
              <a:t> Use our investor materials on diverse investors to connect to emerging wealth centers in your area. </a:t>
            </a:r>
            <a:endParaRPr lang="en-US" b="1" dirty="0">
              <a:effectLst/>
              <a:latin typeface="Arial" panose="020B0604020202020204" pitchFamily="34" charset="0"/>
              <a:ea typeface="Times New Roman" panose="02020603050405020304" pitchFamily="18" charset="0"/>
              <a:cs typeface="Arial" panose="020B0604020202020204" pitchFamily="34" charset="0"/>
            </a:endParaRPr>
          </a:p>
          <a:p>
            <a:pPr marL="0" indent="0">
              <a:spcAft>
                <a:spcPts val="1000"/>
              </a:spcAft>
              <a:buClr>
                <a:schemeClr val="accent2"/>
              </a:buClr>
              <a:buNone/>
            </a:pPr>
            <a:endParaRPr lang="en-US"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0CD40B16-1730-644B-BF27-AFBD78B78C8B}"/>
              </a:ext>
            </a:extLst>
          </p:cNvPr>
          <p:cNvGrpSpPr/>
          <p:nvPr/>
        </p:nvGrpSpPr>
        <p:grpSpPr>
          <a:xfrm>
            <a:off x="7629291" y="3090140"/>
            <a:ext cx="2533098" cy="3278127"/>
            <a:chOff x="6096000" y="1316834"/>
            <a:chExt cx="2834179" cy="3667761"/>
          </a:xfrm>
        </p:grpSpPr>
        <p:sp>
          <p:nvSpPr>
            <p:cNvPr id="9" name="Rectangle 8">
              <a:extLst>
                <a:ext uri="{FF2B5EF4-FFF2-40B4-BE49-F238E27FC236}">
                  <a16:creationId xmlns:a16="http://schemas.microsoft.com/office/drawing/2014/main" id="{6585EE7C-333D-44BF-9D2E-5C94108E3569}"/>
                </a:ext>
              </a:extLst>
            </p:cNvPr>
            <p:cNvSpPr/>
            <p:nvPr/>
          </p:nvSpPr>
          <p:spPr>
            <a:xfrm>
              <a:off x="6096000" y="1316835"/>
              <a:ext cx="2834179" cy="3667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endParaRPr lang="en-US" dirty="0"/>
            </a:p>
          </p:txBody>
        </p:sp>
        <p:pic>
          <p:nvPicPr>
            <p:cNvPr id="4" name="Picture 3">
              <a:extLst>
                <a:ext uri="{FF2B5EF4-FFF2-40B4-BE49-F238E27FC236}">
                  <a16:creationId xmlns:a16="http://schemas.microsoft.com/office/drawing/2014/main" id="{9E317157-CC97-3C4A-91F7-0BA413664F2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6000" y="1316834"/>
              <a:ext cx="2834179" cy="3667761"/>
            </a:xfrm>
            <a:prstGeom prst="rect">
              <a:avLst/>
            </a:prstGeom>
            <a:ln>
              <a:solidFill>
                <a:schemeClr val="accent4"/>
              </a:solidFill>
            </a:ln>
          </p:spPr>
        </p:pic>
      </p:grpSp>
    </p:spTree>
    <p:extLst>
      <p:ext uri="{BB962C8B-B14F-4D97-AF65-F5344CB8AC3E}">
        <p14:creationId xmlns:p14="http://schemas.microsoft.com/office/powerpoint/2010/main" val="823632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AE15D9E5-706D-EA4E-A218-D54B8705FB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23160" y="1114900"/>
            <a:ext cx="2678240" cy="3465957"/>
          </a:xfrm>
          <a:prstGeom prst="rect">
            <a:avLst/>
          </a:prstGeom>
        </p:spPr>
      </p:pic>
      <p:grpSp>
        <p:nvGrpSpPr>
          <p:cNvPr id="11" name="Group 10">
            <a:extLst>
              <a:ext uri="{FF2B5EF4-FFF2-40B4-BE49-F238E27FC236}">
                <a16:creationId xmlns:a16="http://schemas.microsoft.com/office/drawing/2014/main" id="{969A5AF4-A57A-794A-ABC7-93183BB99CE4}"/>
              </a:ext>
            </a:extLst>
          </p:cNvPr>
          <p:cNvGrpSpPr/>
          <p:nvPr/>
        </p:nvGrpSpPr>
        <p:grpSpPr>
          <a:xfrm>
            <a:off x="6346899" y="1583803"/>
            <a:ext cx="2533098" cy="3278127"/>
            <a:chOff x="9129131" y="2309294"/>
            <a:chExt cx="2834178" cy="3667760"/>
          </a:xfrm>
        </p:grpSpPr>
        <p:sp>
          <p:nvSpPr>
            <p:cNvPr id="8" name="Rectangle 7">
              <a:extLst>
                <a:ext uri="{FF2B5EF4-FFF2-40B4-BE49-F238E27FC236}">
                  <a16:creationId xmlns:a16="http://schemas.microsoft.com/office/drawing/2014/main" id="{92FEE34C-CE97-F048-8A4F-54218E968A3A}"/>
                </a:ext>
              </a:extLst>
            </p:cNvPr>
            <p:cNvSpPr/>
            <p:nvPr/>
          </p:nvSpPr>
          <p:spPr>
            <a:xfrm>
              <a:off x="9129131" y="2309294"/>
              <a:ext cx="2834178" cy="3667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pic>
          <p:nvPicPr>
            <p:cNvPr id="7" name="Picture 6">
              <a:extLst>
                <a:ext uri="{FF2B5EF4-FFF2-40B4-BE49-F238E27FC236}">
                  <a16:creationId xmlns:a16="http://schemas.microsoft.com/office/drawing/2014/main" id="{D369C496-FD1F-9646-9A74-B3C8D3D1266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29131" y="2309294"/>
              <a:ext cx="2834178" cy="3667760"/>
            </a:xfrm>
            <a:prstGeom prst="rect">
              <a:avLst/>
            </a:prstGeom>
            <a:ln>
              <a:solidFill>
                <a:schemeClr val="accent4"/>
              </a:solidFill>
            </a:ln>
          </p:spPr>
        </p:pic>
      </p:grpSp>
      <p:sp>
        <p:nvSpPr>
          <p:cNvPr id="2" name="Title 1">
            <a:extLst>
              <a:ext uri="{FF2B5EF4-FFF2-40B4-BE49-F238E27FC236}">
                <a16:creationId xmlns:a16="http://schemas.microsoft.com/office/drawing/2014/main" id="{0C2F12DB-9F54-445D-B473-FCC600C3D184}"/>
              </a:ext>
            </a:extLst>
          </p:cNvPr>
          <p:cNvSpPr>
            <a:spLocks noGrp="1"/>
          </p:cNvSpPr>
          <p:nvPr>
            <p:ph type="title"/>
          </p:nvPr>
        </p:nvSpPr>
        <p:spPr>
          <a:xfrm>
            <a:off x="990600" y="289013"/>
            <a:ext cx="10210800" cy="740664"/>
          </a:xfrm>
        </p:spPr>
        <p:txBody>
          <a:bodyPr/>
          <a:lstStyle/>
          <a:p>
            <a:r>
              <a:rPr lang="en-US" dirty="0"/>
              <a:t>Leverage The Resources You Have From T. Rowe Price</a:t>
            </a:r>
          </a:p>
        </p:txBody>
      </p:sp>
      <p:sp>
        <p:nvSpPr>
          <p:cNvPr id="10" name="Content Placeholder 2">
            <a:extLst>
              <a:ext uri="{FF2B5EF4-FFF2-40B4-BE49-F238E27FC236}">
                <a16:creationId xmlns:a16="http://schemas.microsoft.com/office/drawing/2014/main" id="{EF5A9D37-19D6-42AD-BAB0-C547565BD84C}"/>
              </a:ext>
            </a:extLst>
          </p:cNvPr>
          <p:cNvSpPr>
            <a:spLocks noGrp="1"/>
          </p:cNvSpPr>
          <p:nvPr>
            <p:ph idx="1"/>
          </p:nvPr>
        </p:nvSpPr>
        <p:spPr>
          <a:xfrm>
            <a:off x="990600" y="1583803"/>
            <a:ext cx="4318000" cy="3764280"/>
          </a:xfrm>
        </p:spPr>
        <p:txBody>
          <a:bodyPr/>
          <a:lstStyle/>
          <a:p>
            <a:r>
              <a:rPr lang="en-US" dirty="0"/>
              <a:t>Use the “Next Wave of Wealth” prospecting materials to support your efforts</a:t>
            </a:r>
          </a:p>
          <a:p>
            <a:pPr>
              <a:spcAft>
                <a:spcPts val="1000"/>
              </a:spcAft>
              <a:buClr>
                <a:schemeClr val="accent2"/>
              </a:buClr>
            </a:pPr>
            <a:r>
              <a:rPr lang="en-US" dirty="0">
                <a:latin typeface="Arial" panose="020B0604020202020204" pitchFamily="34" charset="0"/>
                <a:cs typeface="Arial" panose="020B0604020202020204" pitchFamily="34" charset="0"/>
              </a:rPr>
              <a:t>Speak with your Relationship Manager or visit us at </a:t>
            </a:r>
            <a:r>
              <a:rPr lang="en-US" dirty="0">
                <a:solidFill>
                  <a:schemeClr val="accent1"/>
                </a:solidFill>
                <a:effectLst/>
                <a:latin typeface="Arial" panose="020B0604020202020204" pitchFamily="34" charset="0"/>
                <a:ea typeface="Times New Roman" panose="02020603050405020304" pitchFamily="18" charset="0"/>
                <a:cs typeface="Arial" panose="020B0604020202020204" pitchFamily="34" charset="0"/>
                <a:hlinkClick r:id="rId5">
                  <a:extLst>
                    <a:ext uri="{A12FA001-AC4F-418D-AE19-62706E023703}">
                      <ahyp:hlinkClr xmlns:ahyp="http://schemas.microsoft.com/office/drawing/2018/hyperlinkcolor" val="tx"/>
                    </a:ext>
                  </a:extLst>
                </a:hlinkClick>
              </a:rPr>
              <a:t>troweprice.com/nextwave</a:t>
            </a:r>
            <a:endParaRPr lang="en-US" dirty="0">
              <a:solidFill>
                <a:schemeClr val="accent1"/>
              </a:solidFill>
              <a:effectLst/>
              <a:latin typeface="Arial" panose="020B0604020202020204" pitchFamily="34" charset="0"/>
              <a:ea typeface="Times New Roman" panose="02020603050405020304" pitchFamily="18" charset="0"/>
              <a:cs typeface="Arial" panose="020B0604020202020204" pitchFamily="34" charset="0"/>
            </a:endParaRPr>
          </a:p>
          <a:p>
            <a:pPr>
              <a:spcAft>
                <a:spcPts val="1000"/>
              </a:spcAft>
              <a:buClr>
                <a:schemeClr val="accent2"/>
              </a:buClr>
            </a:pPr>
            <a:endParaRPr lang="en-US"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0CD40B16-1730-644B-BF27-AFBD78B78C8B}"/>
              </a:ext>
            </a:extLst>
          </p:cNvPr>
          <p:cNvGrpSpPr/>
          <p:nvPr/>
        </p:nvGrpSpPr>
        <p:grpSpPr>
          <a:xfrm>
            <a:off x="7629291" y="3090140"/>
            <a:ext cx="2533098" cy="3278127"/>
            <a:chOff x="6096000" y="1316834"/>
            <a:chExt cx="2834179" cy="3667761"/>
          </a:xfrm>
        </p:grpSpPr>
        <p:sp>
          <p:nvSpPr>
            <p:cNvPr id="9" name="Rectangle 8">
              <a:extLst>
                <a:ext uri="{FF2B5EF4-FFF2-40B4-BE49-F238E27FC236}">
                  <a16:creationId xmlns:a16="http://schemas.microsoft.com/office/drawing/2014/main" id="{6585EE7C-333D-44BF-9D2E-5C94108E3569}"/>
                </a:ext>
              </a:extLst>
            </p:cNvPr>
            <p:cNvSpPr/>
            <p:nvPr/>
          </p:nvSpPr>
          <p:spPr>
            <a:xfrm>
              <a:off x="6096000" y="1316835"/>
              <a:ext cx="2834179" cy="3667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endParaRPr lang="en-US" dirty="0"/>
            </a:p>
          </p:txBody>
        </p:sp>
        <p:pic>
          <p:nvPicPr>
            <p:cNvPr id="4" name="Picture 3">
              <a:extLst>
                <a:ext uri="{FF2B5EF4-FFF2-40B4-BE49-F238E27FC236}">
                  <a16:creationId xmlns:a16="http://schemas.microsoft.com/office/drawing/2014/main" id="{9E317157-CC97-3C4A-91F7-0BA413664F2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6000" y="1316834"/>
              <a:ext cx="2834179" cy="3667761"/>
            </a:xfrm>
            <a:prstGeom prst="rect">
              <a:avLst/>
            </a:prstGeom>
            <a:ln>
              <a:solidFill>
                <a:schemeClr val="accent4"/>
              </a:solidFill>
            </a:ln>
          </p:spPr>
        </p:pic>
      </p:grpSp>
    </p:spTree>
    <p:extLst>
      <p:ext uri="{BB962C8B-B14F-4D97-AF65-F5344CB8AC3E}">
        <p14:creationId xmlns:p14="http://schemas.microsoft.com/office/powerpoint/2010/main" val="3840974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dirty="0"/>
              <a:t>Appendix</a:t>
            </a:r>
          </a:p>
        </p:txBody>
      </p:sp>
      <p:sp>
        <p:nvSpPr>
          <p:cNvPr id="2" name="TextBox 1">
            <a:extLst>
              <a:ext uri="{FF2B5EF4-FFF2-40B4-BE49-F238E27FC236}">
                <a16:creationId xmlns:a16="http://schemas.microsoft.com/office/drawing/2014/main" id="{2C679F1A-AC28-43EB-A804-E914BCC7D878}"/>
              </a:ext>
            </a:extLst>
          </p:cNvPr>
          <p:cNvSpPr txBox="1"/>
          <p:nvPr/>
        </p:nvSpPr>
        <p:spPr>
          <a:xfrm>
            <a:off x="4211054" y="6557206"/>
            <a:ext cx="4150894" cy="589905"/>
          </a:xfrm>
          <a:prstGeom prst="rect">
            <a:avLst/>
          </a:prstGeom>
          <a:noFill/>
        </p:spPr>
        <p:txBody>
          <a:bodyPr wrap="square" lIns="0" tIns="0" rIns="0" bIns="0" rtlCol="0">
            <a:spAutoFit/>
          </a:bodyPr>
          <a:lstStyle/>
          <a:p>
            <a:pPr algn="ctr">
              <a:spcAft>
                <a:spcPts val="1000"/>
              </a:spcAft>
              <a:buClr>
                <a:schemeClr val="accent2"/>
              </a:buClr>
            </a:pPr>
            <a:r>
              <a:rPr lang="en-US" sz="1000" b="1" dirty="0">
                <a:solidFill>
                  <a:schemeClr val="bg1"/>
                </a:solidFill>
              </a:rPr>
              <a:t>For Investment Professional Use Only. Not For Further Distribution.</a:t>
            </a:r>
            <a:endParaRPr lang="en-US" sz="1000" dirty="0">
              <a:solidFill>
                <a:schemeClr val="bg1"/>
              </a:solidFill>
            </a:endParaRPr>
          </a:p>
          <a:p>
            <a:pPr algn="ctr">
              <a:spcAft>
                <a:spcPts val="1000"/>
              </a:spcAft>
              <a:buClr>
                <a:schemeClr val="accent2"/>
              </a:buClr>
            </a:pPr>
            <a:endParaRPr lang="en-US" sz="2000" dirty="0">
              <a:solidFill>
                <a:schemeClr val="bg1"/>
              </a:solidFill>
            </a:endParaRPr>
          </a:p>
        </p:txBody>
      </p:sp>
    </p:spTree>
    <p:extLst>
      <p:ext uri="{BB962C8B-B14F-4D97-AF65-F5344CB8AC3E}">
        <p14:creationId xmlns:p14="http://schemas.microsoft.com/office/powerpoint/2010/main" val="3243968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D605203-4049-1E46-929C-4D408F4E171B}"/>
              </a:ext>
            </a:extLst>
          </p:cNvPr>
          <p:cNvSpPr>
            <a:spLocks noGrp="1"/>
          </p:cNvSpPr>
          <p:nvPr>
            <p:ph type="title"/>
          </p:nvPr>
        </p:nvSpPr>
        <p:spPr>
          <a:xfrm>
            <a:off x="990600" y="347388"/>
            <a:ext cx="10210800" cy="740664"/>
          </a:xfrm>
        </p:spPr>
        <p:txBody>
          <a:bodyPr/>
          <a:lstStyle/>
          <a:p>
            <a:r>
              <a:rPr lang="en-US" dirty="0"/>
              <a:t>Next Wave </a:t>
            </a:r>
            <a:r>
              <a:rPr lang="en-US" dirty="0">
                <a:solidFill>
                  <a:srgbClr val="054C70"/>
                </a:solidFill>
              </a:rPr>
              <a:t>Demographic Groups Included In Our Research</a:t>
            </a:r>
          </a:p>
        </p:txBody>
      </p:sp>
      <p:graphicFrame>
        <p:nvGraphicFramePr>
          <p:cNvPr id="8" name="Content Placeholder 7">
            <a:extLst>
              <a:ext uri="{FF2B5EF4-FFF2-40B4-BE49-F238E27FC236}">
                <a16:creationId xmlns:a16="http://schemas.microsoft.com/office/drawing/2014/main" id="{C7A2130D-4A74-AD4A-93CE-1ABB277C2144}"/>
              </a:ext>
            </a:extLst>
          </p:cNvPr>
          <p:cNvGraphicFramePr>
            <a:graphicFrameLocks noGrp="1"/>
          </p:cNvGraphicFramePr>
          <p:nvPr>
            <p:ph idx="1"/>
            <p:extLst>
              <p:ext uri="{D42A27DB-BD31-4B8C-83A1-F6EECF244321}">
                <p14:modId xmlns:p14="http://schemas.microsoft.com/office/powerpoint/2010/main" val="1231083145"/>
              </p:ext>
            </p:extLst>
          </p:nvPr>
        </p:nvGraphicFramePr>
        <p:xfrm>
          <a:off x="981075" y="1189653"/>
          <a:ext cx="10210074" cy="5169408"/>
        </p:xfrm>
        <a:graphic>
          <a:graphicData uri="http://schemas.openxmlformats.org/drawingml/2006/table">
            <a:tbl>
              <a:tblPr firstRow="1" firstCol="1" bandRow="1">
                <a:tableStyleId>{5C22544A-7EE6-4342-B048-85BDC9FD1C3A}</a:tableStyleId>
              </a:tblPr>
              <a:tblGrid>
                <a:gridCol w="1645920">
                  <a:extLst>
                    <a:ext uri="{9D8B030D-6E8A-4147-A177-3AD203B41FA5}">
                      <a16:colId xmlns:a16="http://schemas.microsoft.com/office/drawing/2014/main" val="1658793875"/>
                    </a:ext>
                  </a:extLst>
                </a:gridCol>
                <a:gridCol w="1737360">
                  <a:extLst>
                    <a:ext uri="{9D8B030D-6E8A-4147-A177-3AD203B41FA5}">
                      <a16:colId xmlns:a16="http://schemas.microsoft.com/office/drawing/2014/main" val="3739214387"/>
                    </a:ext>
                  </a:extLst>
                </a:gridCol>
                <a:gridCol w="1645920">
                  <a:extLst>
                    <a:ext uri="{9D8B030D-6E8A-4147-A177-3AD203B41FA5}">
                      <a16:colId xmlns:a16="http://schemas.microsoft.com/office/drawing/2014/main" val="2637002898"/>
                    </a:ext>
                  </a:extLst>
                </a:gridCol>
                <a:gridCol w="1645920">
                  <a:extLst>
                    <a:ext uri="{9D8B030D-6E8A-4147-A177-3AD203B41FA5}">
                      <a16:colId xmlns:a16="http://schemas.microsoft.com/office/drawing/2014/main" val="1487160970"/>
                    </a:ext>
                  </a:extLst>
                </a:gridCol>
                <a:gridCol w="1828800">
                  <a:extLst>
                    <a:ext uri="{9D8B030D-6E8A-4147-A177-3AD203B41FA5}">
                      <a16:colId xmlns:a16="http://schemas.microsoft.com/office/drawing/2014/main" val="2036520903"/>
                    </a:ext>
                  </a:extLst>
                </a:gridCol>
                <a:gridCol w="1706154">
                  <a:extLst>
                    <a:ext uri="{9D8B030D-6E8A-4147-A177-3AD203B41FA5}">
                      <a16:colId xmlns:a16="http://schemas.microsoft.com/office/drawing/2014/main" val="1743239544"/>
                    </a:ext>
                  </a:extLst>
                </a:gridCol>
              </a:tblGrid>
              <a:tr h="276162">
                <a:tc>
                  <a:txBody>
                    <a:bodyPr/>
                    <a:lstStyle/>
                    <a:p>
                      <a:pPr algn="ctr"/>
                      <a:endParaRPr lang="en-US" sz="1400" dirty="0"/>
                    </a:p>
                  </a:txBody>
                  <a:tcPr marL="114319" marR="114319" anchor="ctr">
                    <a:lnL w="9525" cap="flat" cmpd="sng" algn="ctr">
                      <a:solidFill>
                        <a:schemeClr val="accent4"/>
                      </a:solidFill>
                      <a:prstDash val="solid"/>
                      <a:round/>
                      <a:headEnd type="none" w="med" len="med"/>
                      <a:tailEnd type="none" w="med" len="med"/>
                    </a:lnL>
                    <a:lnR w="6350" cap="flat" cmpd="sng" algn="ctr">
                      <a:noFill/>
                      <a:prstDash val="solid"/>
                      <a:round/>
                      <a:headEnd type="none" w="med" len="med"/>
                      <a:tailEnd type="none" w="med" len="med"/>
                    </a:lnR>
                    <a:lnB w="9525" cap="flat" cmpd="sng" algn="ctr">
                      <a:solidFill>
                        <a:schemeClr val="accent4"/>
                      </a:solidFill>
                      <a:prstDash val="solid"/>
                      <a:round/>
                      <a:headEnd type="none" w="med" len="med"/>
                      <a:tailEnd type="none" w="med" len="med"/>
                    </a:lnB>
                    <a:solidFill>
                      <a:schemeClr val="accent1"/>
                    </a:solidFill>
                  </a:tcPr>
                </a:tc>
                <a:tc>
                  <a:txBody>
                    <a:bodyPr/>
                    <a:lstStyle/>
                    <a:p>
                      <a:pPr algn="ctr"/>
                      <a:r>
                        <a:rPr lang="en-US" sz="1400" dirty="0"/>
                        <a:t>African-American</a:t>
                      </a:r>
                    </a:p>
                  </a:txBody>
                  <a:tcPr marL="109185" marR="109185"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9525" cap="flat" cmpd="sng" algn="ctr">
                      <a:solidFill>
                        <a:schemeClr val="accent4"/>
                      </a:solidFill>
                      <a:prstDash val="solid"/>
                      <a:round/>
                      <a:headEnd type="none" w="med" len="med"/>
                      <a:tailEnd type="none" w="med" len="med"/>
                    </a:lnB>
                    <a:solidFill>
                      <a:schemeClr val="accent1"/>
                    </a:solidFill>
                  </a:tcPr>
                </a:tc>
                <a:tc>
                  <a:txBody>
                    <a:bodyPr/>
                    <a:lstStyle/>
                    <a:p>
                      <a:pPr algn="ctr"/>
                      <a:r>
                        <a:rPr lang="en-US" sz="1400" dirty="0"/>
                        <a:t>Latinx</a:t>
                      </a:r>
                    </a:p>
                  </a:txBody>
                  <a:tcPr marL="109185" marR="109185"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9525" cap="flat" cmpd="sng" algn="ctr">
                      <a:solidFill>
                        <a:schemeClr val="accent4"/>
                      </a:solidFill>
                      <a:prstDash val="solid"/>
                      <a:round/>
                      <a:headEnd type="none" w="med" len="med"/>
                      <a:tailEnd type="none" w="med" len="med"/>
                    </a:lnB>
                    <a:solidFill>
                      <a:schemeClr val="accent1"/>
                    </a:solidFill>
                  </a:tcPr>
                </a:tc>
                <a:tc>
                  <a:txBody>
                    <a:bodyPr/>
                    <a:lstStyle/>
                    <a:p>
                      <a:pPr algn="ctr"/>
                      <a:r>
                        <a:rPr lang="en-US" sz="1400" dirty="0"/>
                        <a:t>Asian</a:t>
                      </a:r>
                    </a:p>
                  </a:txBody>
                  <a:tcPr marL="109185" marR="109185"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9525" cap="flat" cmpd="sng" algn="ctr">
                      <a:solidFill>
                        <a:schemeClr val="accent4"/>
                      </a:solidFill>
                      <a:prstDash val="solid"/>
                      <a:round/>
                      <a:headEnd type="none" w="med" len="med"/>
                      <a:tailEnd type="none" w="med" len="med"/>
                    </a:lnB>
                    <a:solidFill>
                      <a:schemeClr val="accent1"/>
                    </a:solidFill>
                  </a:tcPr>
                </a:tc>
                <a:tc>
                  <a:txBody>
                    <a:bodyPr/>
                    <a:lstStyle/>
                    <a:p>
                      <a:pPr algn="ctr"/>
                      <a:r>
                        <a:rPr lang="en-US" sz="1400" dirty="0"/>
                        <a:t>LGBTQ+</a:t>
                      </a:r>
                    </a:p>
                  </a:txBody>
                  <a:tcPr marL="109185" marR="109185"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9525" cap="flat" cmpd="sng" algn="ctr">
                      <a:solidFill>
                        <a:schemeClr val="accent4"/>
                      </a:solidFill>
                      <a:prstDash val="solid"/>
                      <a:round/>
                      <a:headEnd type="none" w="med" len="med"/>
                      <a:tailEnd type="none" w="med" len="med"/>
                    </a:lnB>
                    <a:solidFill>
                      <a:schemeClr val="accent1"/>
                    </a:solidFill>
                  </a:tcPr>
                </a:tc>
                <a:tc>
                  <a:txBody>
                    <a:bodyPr/>
                    <a:lstStyle/>
                    <a:p>
                      <a:pPr algn="ctr"/>
                      <a:r>
                        <a:rPr lang="en-US" sz="1400" dirty="0"/>
                        <a:t>Women</a:t>
                      </a:r>
                    </a:p>
                  </a:txBody>
                  <a:tcPr marL="109185" marR="109185" anchor="ctr">
                    <a:lnL w="6350" cap="flat" cmpd="sng" algn="ctr">
                      <a:noFill/>
                      <a:prstDash val="solid"/>
                      <a:round/>
                      <a:headEnd type="none" w="med" len="med"/>
                      <a:tailEnd type="none" w="med" len="med"/>
                    </a:lnL>
                    <a:lnR w="9525" cap="flat" cmpd="sng" algn="ctr">
                      <a:solidFill>
                        <a:schemeClr val="accent4"/>
                      </a:solidFill>
                      <a:prstDash val="solid"/>
                      <a:round/>
                      <a:headEnd type="none" w="med" len="med"/>
                      <a:tailEnd type="none" w="med" len="med"/>
                    </a:lnR>
                    <a:lnB w="9525" cap="flat" cmpd="sng" algn="ctr">
                      <a:solidFill>
                        <a:schemeClr val="accent4"/>
                      </a:solidFill>
                      <a:prstDash val="solid"/>
                      <a:round/>
                      <a:headEnd type="none" w="med" len="med"/>
                      <a:tailEnd type="none" w="med" len="med"/>
                    </a:lnB>
                    <a:solidFill>
                      <a:schemeClr val="accent1"/>
                    </a:solidFill>
                  </a:tcPr>
                </a:tc>
                <a:extLst>
                  <a:ext uri="{0D108BD9-81ED-4DB2-BD59-A6C34878D82A}">
                    <a16:rowId xmlns:a16="http://schemas.microsoft.com/office/drawing/2014/main" val="929981793"/>
                  </a:ext>
                </a:extLst>
              </a:tr>
              <a:tr h="1012594">
                <a:tc>
                  <a:txBody>
                    <a:bodyPr/>
                    <a:lstStyle/>
                    <a:p>
                      <a:r>
                        <a:rPr lang="en-US" sz="1400" dirty="0">
                          <a:solidFill>
                            <a:schemeClr val="tx1"/>
                          </a:solidFill>
                        </a:rPr>
                        <a:t>BY THE NUMBERS…</a:t>
                      </a:r>
                      <a:endParaRPr lang="en-US" sz="1400" b="1" dirty="0">
                        <a:solidFill>
                          <a:schemeClr val="tx1"/>
                        </a:solidFill>
                      </a:endParaRPr>
                    </a:p>
                  </a:txBody>
                  <a:tcPr marR="45720">
                    <a:lnL w="9525" cap="flat" cmpd="sng" algn="ctr">
                      <a:solidFill>
                        <a:schemeClr val="accent4"/>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tc>
                  <a:txBody>
                    <a:bodyPr/>
                    <a:lstStyle/>
                    <a:p>
                      <a:pPr algn="l"/>
                      <a:r>
                        <a:rPr lang="en-US" sz="1400" b="1" dirty="0"/>
                        <a:t>50%</a:t>
                      </a:r>
                      <a:r>
                        <a:rPr lang="en-US" sz="1400" dirty="0"/>
                        <a:t> rank “saving for an emergency fund” as a top priority, more than any other group</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tc>
                  <a:txBody>
                    <a:bodyPr/>
                    <a:lstStyle/>
                    <a:p>
                      <a:pPr algn="l"/>
                      <a:r>
                        <a:rPr lang="en-US" sz="1400" b="1" dirty="0"/>
                        <a:t>44% </a:t>
                      </a:r>
                      <a:r>
                        <a:rPr lang="en-US" sz="1400" dirty="0"/>
                        <a:t>expect to work in retirement, compared to </a:t>
                      </a:r>
                      <a:r>
                        <a:rPr lang="en-US" sz="1400" b="1" dirty="0"/>
                        <a:t>27% </a:t>
                      </a:r>
                      <a:r>
                        <a:rPr lang="en-US" sz="1400" dirty="0"/>
                        <a:t>on average</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tc>
                  <a:txBody>
                    <a:bodyPr/>
                    <a:lstStyle/>
                    <a:p>
                      <a:pPr algn="l"/>
                      <a:r>
                        <a:rPr lang="en-US" sz="1400" b="1" dirty="0"/>
                        <a:t>11.2 years </a:t>
                      </a:r>
                      <a:r>
                        <a:rPr lang="en-US" sz="1400" dirty="0"/>
                        <a:t>of investing experience, on average—the highest of any group</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tc>
                  <a:txBody>
                    <a:bodyPr/>
                    <a:lstStyle/>
                    <a:p>
                      <a:pPr algn="l"/>
                      <a:r>
                        <a:rPr lang="en-US" sz="1400" b="1" dirty="0"/>
                        <a:t>43% </a:t>
                      </a:r>
                      <a:r>
                        <a:rPr lang="en-US" sz="1400" dirty="0"/>
                        <a:t>rank security highest—indicating the lowest risk tolerance of any group</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tc>
                  <a:txBody>
                    <a:bodyPr/>
                    <a:lstStyle/>
                    <a:p>
                      <a:pPr algn="l"/>
                      <a:r>
                        <a:rPr lang="en-US" sz="1400" b="1" dirty="0"/>
                        <a:t>31% </a:t>
                      </a:r>
                      <a:r>
                        <a:rPr lang="en-US" sz="1400" dirty="0"/>
                        <a:t>of women are comfortable managing their investments alone—the lowest of any group</a:t>
                      </a:r>
                    </a:p>
                  </a:txBody>
                  <a:tcPr marR="27432">
                    <a:lnL w="9525" cap="flat" cmpd="sng" algn="ctr">
                      <a:solidFill>
                        <a:schemeClr val="tx2"/>
                      </a:solidFill>
                      <a:prstDash val="solid"/>
                      <a:round/>
                      <a:headEnd type="none" w="med" len="med"/>
                      <a:tailEnd type="none" w="med" len="med"/>
                    </a:lnL>
                    <a:lnR w="9525" cap="flat" cmpd="sng" algn="ctr">
                      <a:solidFill>
                        <a:schemeClr val="accent4"/>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extLst>
                  <a:ext uri="{0D108BD9-81ED-4DB2-BD59-A6C34878D82A}">
                    <a16:rowId xmlns:a16="http://schemas.microsoft.com/office/drawing/2014/main" val="3652105203"/>
                  </a:ext>
                </a:extLst>
              </a:tr>
              <a:tr h="8355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TOP GOALS</a:t>
                      </a:r>
                      <a:endParaRPr lang="en-US" sz="1400" b="1" dirty="0">
                        <a:solidFill>
                          <a:schemeClr val="tx1"/>
                        </a:solidFill>
                      </a:endParaRPr>
                    </a:p>
                  </a:txBody>
                  <a:tcPr marR="45720">
                    <a:lnL w="9525" cap="flat" cmpd="sng" algn="ctr">
                      <a:solidFill>
                        <a:schemeClr val="accent4"/>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Saving for an emergency fund</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Long-term care</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Creating retirement income stream</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Saving for education</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Paying for a house or condo</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Creating retirement income stream</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Paying for a house or condo</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Supporting family members</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Paying for a house or condo</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Saving for education</a:t>
                      </a:r>
                    </a:p>
                  </a:txBody>
                  <a:tcPr marR="27432">
                    <a:lnL w="9525" cap="flat" cmpd="sng" algn="ctr">
                      <a:solidFill>
                        <a:schemeClr val="tx2"/>
                      </a:solidFill>
                      <a:prstDash val="solid"/>
                      <a:round/>
                      <a:headEnd type="none" w="med" len="med"/>
                      <a:tailEnd type="none" w="med" len="med"/>
                    </a:lnL>
                    <a:lnR w="9525" cap="flat" cmpd="sng" algn="ctr">
                      <a:solidFill>
                        <a:schemeClr val="accent4"/>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extLst>
                  <a:ext uri="{0D108BD9-81ED-4DB2-BD59-A6C34878D82A}">
                    <a16:rowId xmlns:a16="http://schemas.microsoft.com/office/drawing/2014/main" val="2067654291"/>
                  </a:ext>
                </a:extLst>
              </a:tr>
              <a:tr h="9265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TOP INFLUENCE TO START INVESTING</a:t>
                      </a:r>
                    </a:p>
                  </a:txBody>
                  <a:tcPr marR="45720">
                    <a:lnL w="9525" cap="flat" cmpd="sng" algn="ctr">
                      <a:solidFill>
                        <a:schemeClr val="accent4"/>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tc>
                  <a:txBody>
                    <a:bodyPr/>
                    <a:lstStyle/>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Friends, family, and coworkers</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Pay increase</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tc>
                  <a:txBody>
                    <a:bodyPr/>
                    <a:lstStyle/>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Starting a family</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A financial professional</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tc>
                  <a:txBody>
                    <a:bodyPr/>
                    <a:lstStyle/>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Friends, family &amp; coworkers</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Pay increase</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tc>
                  <a:txBody>
                    <a:bodyPr/>
                    <a:lstStyle/>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Financial professional</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Pay increase</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Receiving a bonus</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tc>
                  <a:txBody>
                    <a:bodyPr/>
                    <a:lstStyle/>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Friends, family, and coworkers</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New Job</a:t>
                      </a:r>
                    </a:p>
                    <a:p>
                      <a:pPr marL="171450" marR="0" lvl="0" indent="-171450" algn="l" defTabSz="914400" rtl="0" eaLnBrk="1" fontAlgn="auto" latinLnBrk="0" hangingPunct="1">
                        <a:lnSpc>
                          <a:spcPct val="95000"/>
                        </a:lnSpc>
                        <a:spcBef>
                          <a:spcPts val="0"/>
                        </a:spcBef>
                        <a:spcAft>
                          <a:spcPts val="300"/>
                        </a:spcAft>
                        <a:buClr>
                          <a:schemeClr val="accent2"/>
                        </a:buClr>
                        <a:buSzPct val="125000"/>
                        <a:buFont typeface="Wingdings" pitchFamily="2" charset="2"/>
                        <a:buChar char="§"/>
                        <a:tabLst/>
                        <a:defRPr/>
                      </a:pPr>
                      <a:r>
                        <a:rPr lang="en-US" sz="1400" dirty="0"/>
                        <a:t>Starting a family</a:t>
                      </a:r>
                    </a:p>
                  </a:txBody>
                  <a:tcPr marR="27432">
                    <a:lnL w="9525" cap="flat" cmpd="sng" algn="ctr">
                      <a:solidFill>
                        <a:schemeClr val="tx2"/>
                      </a:solidFill>
                      <a:prstDash val="solid"/>
                      <a:round/>
                      <a:headEnd type="none" w="med" len="med"/>
                      <a:tailEnd type="none" w="med" len="med"/>
                    </a:lnL>
                    <a:lnR w="9525" cap="flat" cmpd="sng" algn="ctr">
                      <a:solidFill>
                        <a:schemeClr val="accent4"/>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solidFill>
                      <a:srgbClr val="E5E5E5"/>
                    </a:solidFill>
                  </a:tcPr>
                </a:tc>
                <a:extLst>
                  <a:ext uri="{0D108BD9-81ED-4DB2-BD59-A6C34878D82A}">
                    <a16:rowId xmlns:a16="http://schemas.microsoft.com/office/drawing/2014/main" val="3971261252"/>
                  </a:ext>
                </a:extLst>
              </a:tr>
              <a:tr h="9584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CURRENT LEVEL OF FINANCIAL PROFESSIONAL INVOLVEMENT</a:t>
                      </a:r>
                      <a:endParaRPr lang="en-US" sz="1400" b="1" dirty="0">
                        <a:solidFill>
                          <a:schemeClr val="tx1"/>
                        </a:solidFill>
                      </a:endParaRPr>
                    </a:p>
                  </a:txBody>
                  <a:tcPr marR="45720">
                    <a:lnL w="9525" cap="flat" cmpd="sng" algn="ctr">
                      <a:solidFill>
                        <a:schemeClr val="accent4"/>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
                          <a:schemeClr val="accent2"/>
                        </a:buClr>
                        <a:buSzPct val="125000"/>
                        <a:buFont typeface="Wingdings" pitchFamily="2" charset="2"/>
                        <a:buNone/>
                        <a:tabLst/>
                        <a:defRPr/>
                      </a:pPr>
                      <a:r>
                        <a:rPr lang="en-US" sz="1400" dirty="0"/>
                        <a:t>Evenly split between not using a financial professional and using one but providing input on most decisions</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
                          <a:schemeClr val="accent2"/>
                        </a:buClr>
                        <a:buSzPct val="125000"/>
                        <a:buFont typeface="Wingdings" pitchFamily="2" charset="2"/>
                        <a:buNone/>
                        <a:tabLst/>
                        <a:defRPr/>
                      </a:pPr>
                      <a:r>
                        <a:rPr lang="en-US" sz="1400" dirty="0"/>
                        <a:t>Most likely to work with a financial professional, but provide input on most decisions</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
                          <a:schemeClr val="accent2"/>
                        </a:buClr>
                        <a:buSzPct val="125000"/>
                        <a:buFont typeface="Wingdings" pitchFamily="2" charset="2"/>
                        <a:buNone/>
                        <a:tabLst/>
                        <a:defRPr/>
                      </a:pPr>
                      <a:r>
                        <a:rPr lang="en-US" sz="1400" dirty="0"/>
                        <a:t>Most likely to not use a financial professional at all</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
                          <a:schemeClr val="accent2"/>
                        </a:buClr>
                        <a:buSzPct val="125000"/>
                        <a:buFont typeface="Wingdings" pitchFamily="2" charset="2"/>
                        <a:buNone/>
                        <a:tabLst/>
                        <a:defRPr/>
                      </a:pPr>
                      <a:r>
                        <a:rPr lang="en-US" sz="1400" dirty="0"/>
                        <a:t>Most likely to delegate most or all decisions with minimal input</a:t>
                      </a:r>
                    </a:p>
                  </a:txBody>
                  <a:tcPr marR="27432">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
                          <a:schemeClr val="accent2"/>
                        </a:buClr>
                        <a:buSzPct val="125000"/>
                        <a:buFont typeface="Wingdings" pitchFamily="2" charset="2"/>
                        <a:buNone/>
                        <a:tabLst/>
                        <a:defRPr/>
                      </a:pPr>
                      <a:r>
                        <a:rPr lang="en-US" sz="1400" dirty="0"/>
                        <a:t>Second most likely to not use a financial professional at all</a:t>
                      </a:r>
                    </a:p>
                  </a:txBody>
                  <a:tcPr marR="27432">
                    <a:lnL w="9525" cap="flat" cmpd="sng" algn="ctr">
                      <a:solidFill>
                        <a:schemeClr val="tx2"/>
                      </a:solidFill>
                      <a:prstDash val="solid"/>
                      <a:round/>
                      <a:headEnd type="none" w="med" len="med"/>
                      <a:tailEnd type="none" w="med" len="med"/>
                    </a:lnL>
                    <a:lnR w="9525" cap="flat" cmpd="sng" algn="ctr">
                      <a:solidFill>
                        <a:schemeClr val="accent4"/>
                      </a:solidFill>
                      <a:prstDash val="solid"/>
                      <a:round/>
                      <a:headEnd type="none" w="med" len="med"/>
                      <a:tailEnd type="none" w="med" len="med"/>
                    </a:lnR>
                    <a:lnT w="9525" cap="flat" cmpd="sng" algn="ctr">
                      <a:solidFill>
                        <a:schemeClr val="accent4"/>
                      </a:solidFill>
                      <a:prstDash val="solid"/>
                      <a:round/>
                      <a:headEnd type="none" w="med" len="med"/>
                      <a:tailEnd type="none" w="med" len="med"/>
                    </a:lnT>
                    <a:lnB w="9525" cap="flat" cmpd="sng" algn="ctr">
                      <a:solidFill>
                        <a:schemeClr val="accent4"/>
                      </a:solidFill>
                      <a:prstDash val="solid"/>
                      <a:round/>
                      <a:headEnd type="none" w="med" len="med"/>
                      <a:tailEnd type="none" w="med" len="med"/>
                    </a:lnB>
                    <a:noFill/>
                  </a:tcPr>
                </a:tc>
                <a:extLst>
                  <a:ext uri="{0D108BD9-81ED-4DB2-BD59-A6C34878D82A}">
                    <a16:rowId xmlns:a16="http://schemas.microsoft.com/office/drawing/2014/main" val="1069628838"/>
                  </a:ext>
                </a:extLst>
              </a:tr>
            </a:tbl>
          </a:graphicData>
        </a:graphic>
      </p:graphicFrame>
    </p:spTree>
    <p:extLst>
      <p:ext uri="{BB962C8B-B14F-4D97-AF65-F5344CB8AC3E}">
        <p14:creationId xmlns:p14="http://schemas.microsoft.com/office/powerpoint/2010/main" val="423474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dirty="0"/>
              <a:t>The Opportunity </a:t>
            </a:r>
          </a:p>
        </p:txBody>
      </p:sp>
      <p:sp>
        <p:nvSpPr>
          <p:cNvPr id="2" name="TextBox 1">
            <a:extLst>
              <a:ext uri="{FF2B5EF4-FFF2-40B4-BE49-F238E27FC236}">
                <a16:creationId xmlns:a16="http://schemas.microsoft.com/office/drawing/2014/main" id="{2C679F1A-AC28-43EB-A804-E914BCC7D878}"/>
              </a:ext>
            </a:extLst>
          </p:cNvPr>
          <p:cNvSpPr txBox="1"/>
          <p:nvPr/>
        </p:nvSpPr>
        <p:spPr>
          <a:xfrm>
            <a:off x="4211054" y="6557206"/>
            <a:ext cx="4150894" cy="589905"/>
          </a:xfrm>
          <a:prstGeom prst="rect">
            <a:avLst/>
          </a:prstGeom>
          <a:noFill/>
        </p:spPr>
        <p:txBody>
          <a:bodyPr wrap="square" lIns="0" tIns="0" rIns="0" bIns="0" rtlCol="0">
            <a:spAutoFit/>
          </a:bodyPr>
          <a:lstStyle/>
          <a:p>
            <a:pPr algn="ctr">
              <a:spcAft>
                <a:spcPts val="1000"/>
              </a:spcAft>
              <a:buClr>
                <a:schemeClr val="accent2"/>
              </a:buClr>
            </a:pPr>
            <a:r>
              <a:rPr lang="en-US" sz="1000" b="1" dirty="0">
                <a:solidFill>
                  <a:schemeClr val="bg1"/>
                </a:solidFill>
              </a:rPr>
              <a:t>For Investment Professional Use Only. Not For Further Distribution.</a:t>
            </a:r>
            <a:endParaRPr lang="en-US" sz="1000" dirty="0">
              <a:solidFill>
                <a:schemeClr val="bg1"/>
              </a:solidFill>
            </a:endParaRPr>
          </a:p>
          <a:p>
            <a:pPr algn="ctr">
              <a:spcAft>
                <a:spcPts val="1000"/>
              </a:spcAft>
              <a:buClr>
                <a:schemeClr val="accent2"/>
              </a:buClr>
            </a:pPr>
            <a:endParaRPr lang="en-US" sz="2000" dirty="0">
              <a:solidFill>
                <a:schemeClr val="bg1"/>
              </a:solidFill>
            </a:endParaRPr>
          </a:p>
        </p:txBody>
      </p:sp>
    </p:spTree>
    <p:extLst>
      <p:ext uri="{BB962C8B-B14F-4D97-AF65-F5344CB8AC3E}">
        <p14:creationId xmlns:p14="http://schemas.microsoft.com/office/powerpoint/2010/main" val="2175004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48A92-18E4-4649-8883-63116242EEF2}"/>
              </a:ext>
            </a:extLst>
          </p:cNvPr>
          <p:cNvSpPr>
            <a:spLocks noGrp="1"/>
          </p:cNvSpPr>
          <p:nvPr>
            <p:ph type="title"/>
          </p:nvPr>
        </p:nvSpPr>
        <p:spPr>
          <a:xfrm>
            <a:off x="976532" y="555836"/>
            <a:ext cx="10742613" cy="443198"/>
          </a:xfrm>
        </p:spPr>
        <p:txBody>
          <a:bodyPr/>
          <a:lstStyle/>
          <a:p>
            <a:r>
              <a:rPr lang="en-US" sz="2600" b="1" dirty="0"/>
              <a:t>Multicultural Americans Tend To Build Their Identities Around Cultural vs. Financial Affiliations</a:t>
            </a:r>
            <a:endParaRPr lang="en-US" sz="2600" dirty="0"/>
          </a:p>
        </p:txBody>
      </p:sp>
      <p:sp>
        <p:nvSpPr>
          <p:cNvPr id="14" name="Freeform 13">
            <a:extLst>
              <a:ext uri="{FF2B5EF4-FFF2-40B4-BE49-F238E27FC236}">
                <a16:creationId xmlns:a16="http://schemas.microsoft.com/office/drawing/2014/main" id="{A7234D16-2BD2-F542-B2D3-11255C96CCF8}"/>
              </a:ext>
            </a:extLst>
          </p:cNvPr>
          <p:cNvSpPr/>
          <p:nvPr/>
        </p:nvSpPr>
        <p:spPr>
          <a:xfrm rot="20792804">
            <a:off x="819030" y="984982"/>
            <a:ext cx="5281854" cy="3149947"/>
          </a:xfrm>
          <a:custGeom>
            <a:avLst/>
            <a:gdLst>
              <a:gd name="connsiteX0" fmla="*/ 478659 w 5281854"/>
              <a:gd name="connsiteY0" fmla="*/ 0 h 3149947"/>
              <a:gd name="connsiteX1" fmla="*/ 5281854 w 5281854"/>
              <a:gd name="connsiteY1" fmla="*/ 1149002 h 3149947"/>
              <a:gd name="connsiteX2" fmla="*/ 4803195 w 5281854"/>
              <a:gd name="connsiteY2" fmla="*/ 3149947 h 3149947"/>
              <a:gd name="connsiteX3" fmla="*/ 1790635 w 5281854"/>
              <a:gd name="connsiteY3" fmla="*/ 2429294 h 3149947"/>
              <a:gd name="connsiteX4" fmla="*/ 723127 w 5281854"/>
              <a:gd name="connsiteY4" fmla="*/ 2429294 h 3149947"/>
              <a:gd name="connsiteX5" fmla="*/ 783366 w 5281854"/>
              <a:gd name="connsiteY5" fmla="*/ 2188339 h 3149947"/>
              <a:gd name="connsiteX6" fmla="*/ 0 w 5281854"/>
              <a:gd name="connsiteY6" fmla="*/ 2000945 h 3149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1854" h="3149947">
                <a:moveTo>
                  <a:pt x="478659" y="0"/>
                </a:moveTo>
                <a:lnTo>
                  <a:pt x="5281854" y="1149002"/>
                </a:lnTo>
                <a:lnTo>
                  <a:pt x="4803195" y="3149947"/>
                </a:lnTo>
                <a:lnTo>
                  <a:pt x="1790635" y="2429294"/>
                </a:lnTo>
                <a:lnTo>
                  <a:pt x="723127" y="2429294"/>
                </a:lnTo>
                <a:lnTo>
                  <a:pt x="783366" y="2188339"/>
                </a:lnTo>
                <a:lnTo>
                  <a:pt x="0" y="2000945"/>
                </a:lnTo>
                <a:close/>
              </a:path>
            </a:pathLst>
          </a:custGeom>
          <a:noFill/>
          <a:ln w="4889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tIns="91440" bIns="91440" rtlCol="0" anchor="t">
            <a:noAutofit/>
          </a:bodyPr>
          <a:lstStyle/>
          <a:p>
            <a:pPr algn="ctr"/>
            <a:endParaRPr lang="en-US" dirty="0"/>
          </a:p>
        </p:txBody>
      </p:sp>
      <p:sp>
        <p:nvSpPr>
          <p:cNvPr id="15" name="Freeform 14">
            <a:extLst>
              <a:ext uri="{FF2B5EF4-FFF2-40B4-BE49-F238E27FC236}">
                <a16:creationId xmlns:a16="http://schemas.microsoft.com/office/drawing/2014/main" id="{02645F35-D1BB-9146-90FB-A69C8A085669}"/>
              </a:ext>
            </a:extLst>
          </p:cNvPr>
          <p:cNvSpPr/>
          <p:nvPr/>
        </p:nvSpPr>
        <p:spPr>
          <a:xfrm rot="9995693">
            <a:off x="819030" y="3397857"/>
            <a:ext cx="5281854" cy="3149947"/>
          </a:xfrm>
          <a:custGeom>
            <a:avLst/>
            <a:gdLst>
              <a:gd name="connsiteX0" fmla="*/ 478659 w 5281854"/>
              <a:gd name="connsiteY0" fmla="*/ 0 h 3149947"/>
              <a:gd name="connsiteX1" fmla="*/ 5281854 w 5281854"/>
              <a:gd name="connsiteY1" fmla="*/ 1149002 h 3149947"/>
              <a:gd name="connsiteX2" fmla="*/ 4803195 w 5281854"/>
              <a:gd name="connsiteY2" fmla="*/ 3149947 h 3149947"/>
              <a:gd name="connsiteX3" fmla="*/ 1790635 w 5281854"/>
              <a:gd name="connsiteY3" fmla="*/ 2429294 h 3149947"/>
              <a:gd name="connsiteX4" fmla="*/ 723127 w 5281854"/>
              <a:gd name="connsiteY4" fmla="*/ 2429294 h 3149947"/>
              <a:gd name="connsiteX5" fmla="*/ 783366 w 5281854"/>
              <a:gd name="connsiteY5" fmla="*/ 2188339 h 3149947"/>
              <a:gd name="connsiteX6" fmla="*/ 0 w 5281854"/>
              <a:gd name="connsiteY6" fmla="*/ 2000945 h 3149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1854" h="3149947">
                <a:moveTo>
                  <a:pt x="478659" y="0"/>
                </a:moveTo>
                <a:lnTo>
                  <a:pt x="5281854" y="1149002"/>
                </a:lnTo>
                <a:lnTo>
                  <a:pt x="4803195" y="3149947"/>
                </a:lnTo>
                <a:lnTo>
                  <a:pt x="1790635" y="2429294"/>
                </a:lnTo>
                <a:lnTo>
                  <a:pt x="723127" y="2429294"/>
                </a:lnTo>
                <a:lnTo>
                  <a:pt x="783366" y="2188339"/>
                </a:lnTo>
                <a:lnTo>
                  <a:pt x="0" y="2000945"/>
                </a:lnTo>
                <a:close/>
              </a:path>
            </a:pathLst>
          </a:custGeom>
          <a:noFill/>
          <a:ln w="4889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tIns="91440" bIns="91440" rtlCol="0" anchor="t">
            <a:noAutofit/>
          </a:bodyPr>
          <a:lstStyle/>
          <a:p>
            <a:pPr algn="ctr"/>
            <a:endParaRPr lang="en-US" dirty="0"/>
          </a:p>
        </p:txBody>
      </p:sp>
      <p:sp>
        <p:nvSpPr>
          <p:cNvPr id="16" name="Freeform 15">
            <a:extLst>
              <a:ext uri="{FF2B5EF4-FFF2-40B4-BE49-F238E27FC236}">
                <a16:creationId xmlns:a16="http://schemas.microsoft.com/office/drawing/2014/main" id="{FA75764F-0E6D-F64D-9E63-ECC11F35520B}"/>
              </a:ext>
            </a:extLst>
          </p:cNvPr>
          <p:cNvSpPr/>
          <p:nvPr/>
        </p:nvSpPr>
        <p:spPr>
          <a:xfrm rot="20792804">
            <a:off x="6085155" y="984983"/>
            <a:ext cx="5281854" cy="3149947"/>
          </a:xfrm>
          <a:custGeom>
            <a:avLst/>
            <a:gdLst>
              <a:gd name="connsiteX0" fmla="*/ 478659 w 5281854"/>
              <a:gd name="connsiteY0" fmla="*/ 0 h 3149947"/>
              <a:gd name="connsiteX1" fmla="*/ 5281854 w 5281854"/>
              <a:gd name="connsiteY1" fmla="*/ 1149002 h 3149947"/>
              <a:gd name="connsiteX2" fmla="*/ 4803195 w 5281854"/>
              <a:gd name="connsiteY2" fmla="*/ 3149947 h 3149947"/>
              <a:gd name="connsiteX3" fmla="*/ 1790635 w 5281854"/>
              <a:gd name="connsiteY3" fmla="*/ 2429294 h 3149947"/>
              <a:gd name="connsiteX4" fmla="*/ 723127 w 5281854"/>
              <a:gd name="connsiteY4" fmla="*/ 2429294 h 3149947"/>
              <a:gd name="connsiteX5" fmla="*/ 783366 w 5281854"/>
              <a:gd name="connsiteY5" fmla="*/ 2188339 h 3149947"/>
              <a:gd name="connsiteX6" fmla="*/ 0 w 5281854"/>
              <a:gd name="connsiteY6" fmla="*/ 2000945 h 3149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1854" h="3149947">
                <a:moveTo>
                  <a:pt x="478659" y="0"/>
                </a:moveTo>
                <a:lnTo>
                  <a:pt x="5281854" y="1149002"/>
                </a:lnTo>
                <a:lnTo>
                  <a:pt x="4803195" y="3149947"/>
                </a:lnTo>
                <a:lnTo>
                  <a:pt x="1790635" y="2429294"/>
                </a:lnTo>
                <a:lnTo>
                  <a:pt x="723127" y="2429294"/>
                </a:lnTo>
                <a:lnTo>
                  <a:pt x="783366" y="2188339"/>
                </a:lnTo>
                <a:lnTo>
                  <a:pt x="0" y="2000945"/>
                </a:lnTo>
                <a:close/>
              </a:path>
            </a:pathLst>
          </a:custGeom>
          <a:noFill/>
          <a:ln w="4889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tIns="91440" bIns="91440" rtlCol="0" anchor="t">
            <a:noAutofit/>
          </a:bodyPr>
          <a:lstStyle/>
          <a:p>
            <a:pPr algn="ctr"/>
            <a:endParaRPr lang="en-US" dirty="0"/>
          </a:p>
        </p:txBody>
      </p:sp>
      <p:sp>
        <p:nvSpPr>
          <p:cNvPr id="17" name="Freeform 16">
            <a:extLst>
              <a:ext uri="{FF2B5EF4-FFF2-40B4-BE49-F238E27FC236}">
                <a16:creationId xmlns:a16="http://schemas.microsoft.com/office/drawing/2014/main" id="{73E0858E-018F-864B-8FE1-0934A4887061}"/>
              </a:ext>
            </a:extLst>
          </p:cNvPr>
          <p:cNvSpPr/>
          <p:nvPr/>
        </p:nvSpPr>
        <p:spPr>
          <a:xfrm rot="9995693">
            <a:off x="6085155" y="3397858"/>
            <a:ext cx="5281854" cy="3149947"/>
          </a:xfrm>
          <a:custGeom>
            <a:avLst/>
            <a:gdLst>
              <a:gd name="connsiteX0" fmla="*/ 478659 w 5281854"/>
              <a:gd name="connsiteY0" fmla="*/ 0 h 3149947"/>
              <a:gd name="connsiteX1" fmla="*/ 5281854 w 5281854"/>
              <a:gd name="connsiteY1" fmla="*/ 1149002 h 3149947"/>
              <a:gd name="connsiteX2" fmla="*/ 4803195 w 5281854"/>
              <a:gd name="connsiteY2" fmla="*/ 3149947 h 3149947"/>
              <a:gd name="connsiteX3" fmla="*/ 1790635 w 5281854"/>
              <a:gd name="connsiteY3" fmla="*/ 2429294 h 3149947"/>
              <a:gd name="connsiteX4" fmla="*/ 723127 w 5281854"/>
              <a:gd name="connsiteY4" fmla="*/ 2429294 h 3149947"/>
              <a:gd name="connsiteX5" fmla="*/ 783366 w 5281854"/>
              <a:gd name="connsiteY5" fmla="*/ 2188339 h 3149947"/>
              <a:gd name="connsiteX6" fmla="*/ 0 w 5281854"/>
              <a:gd name="connsiteY6" fmla="*/ 2000945 h 3149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1854" h="3149947">
                <a:moveTo>
                  <a:pt x="478659" y="0"/>
                </a:moveTo>
                <a:lnTo>
                  <a:pt x="5281854" y="1149002"/>
                </a:lnTo>
                <a:lnTo>
                  <a:pt x="4803195" y="3149947"/>
                </a:lnTo>
                <a:lnTo>
                  <a:pt x="1790635" y="2429294"/>
                </a:lnTo>
                <a:lnTo>
                  <a:pt x="723127" y="2429294"/>
                </a:lnTo>
                <a:lnTo>
                  <a:pt x="783366" y="2188339"/>
                </a:lnTo>
                <a:lnTo>
                  <a:pt x="0" y="2000945"/>
                </a:lnTo>
                <a:close/>
              </a:path>
            </a:pathLst>
          </a:custGeom>
          <a:noFill/>
          <a:ln w="4889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tIns="91440" bIns="91440" rtlCol="0" anchor="t">
            <a:noAutofit/>
          </a:bodyPr>
          <a:lstStyle/>
          <a:p>
            <a:pPr algn="ctr"/>
            <a:endParaRPr lang="en-US" dirty="0"/>
          </a:p>
        </p:txBody>
      </p:sp>
      <p:sp>
        <p:nvSpPr>
          <p:cNvPr id="11" name="TextBox 10">
            <a:extLst>
              <a:ext uri="{FF2B5EF4-FFF2-40B4-BE49-F238E27FC236}">
                <a16:creationId xmlns:a16="http://schemas.microsoft.com/office/drawing/2014/main" id="{E23EC26B-6C8F-9744-9C6B-C66A76A1EB0A}"/>
              </a:ext>
            </a:extLst>
          </p:cNvPr>
          <p:cNvSpPr txBox="1"/>
          <p:nvPr/>
        </p:nvSpPr>
        <p:spPr>
          <a:xfrm>
            <a:off x="1229858" y="1818726"/>
            <a:ext cx="3486150" cy="1482457"/>
          </a:xfrm>
          <a:prstGeom prst="rect">
            <a:avLst/>
          </a:prstGeom>
          <a:noFill/>
        </p:spPr>
        <p:txBody>
          <a:bodyPr wrap="square" lIns="0" tIns="0" rIns="0" bIns="0" rtlCol="0">
            <a:spAutoFit/>
          </a:bodyPr>
          <a:lstStyle/>
          <a:p>
            <a:pPr>
              <a:spcAft>
                <a:spcPts val="1000"/>
              </a:spcAft>
              <a:buClr>
                <a:schemeClr val="accent2"/>
              </a:buClr>
            </a:pPr>
            <a:r>
              <a:rPr lang="en-US" sz="2000" b="1" dirty="0"/>
              <a:t>“It’s easy to connect to people from my own cultural background.”</a:t>
            </a:r>
          </a:p>
          <a:p>
            <a:pPr>
              <a:spcAft>
                <a:spcPts val="1000"/>
              </a:spcAft>
              <a:buClr>
                <a:schemeClr val="accent2"/>
              </a:buClr>
            </a:pPr>
            <a:r>
              <a:rPr lang="en-US" sz="1400" dirty="0"/>
              <a:t>– Nasheed, Asian-American, </a:t>
            </a:r>
            <a:br>
              <a:rPr lang="en-US" sz="1400" dirty="0"/>
            </a:br>
            <a:r>
              <a:rPr lang="en-US" sz="1400" dirty="0"/>
              <a:t>   rural New York</a:t>
            </a:r>
          </a:p>
        </p:txBody>
      </p:sp>
      <p:sp>
        <p:nvSpPr>
          <p:cNvPr id="18" name="TextBox 17">
            <a:extLst>
              <a:ext uri="{FF2B5EF4-FFF2-40B4-BE49-F238E27FC236}">
                <a16:creationId xmlns:a16="http://schemas.microsoft.com/office/drawing/2014/main" id="{3C37E728-B5D1-9F45-A544-C183175E04CC}"/>
              </a:ext>
            </a:extLst>
          </p:cNvPr>
          <p:cNvSpPr txBox="1"/>
          <p:nvPr/>
        </p:nvSpPr>
        <p:spPr>
          <a:xfrm>
            <a:off x="6477000" y="1818726"/>
            <a:ext cx="3784600" cy="1482457"/>
          </a:xfrm>
          <a:prstGeom prst="rect">
            <a:avLst/>
          </a:prstGeom>
          <a:noFill/>
        </p:spPr>
        <p:txBody>
          <a:bodyPr wrap="square" lIns="0" tIns="0" rIns="0" bIns="0" rtlCol="0">
            <a:spAutoFit/>
          </a:bodyPr>
          <a:lstStyle/>
          <a:p>
            <a:pPr>
              <a:spcAft>
                <a:spcPts val="1000"/>
              </a:spcAft>
              <a:buClr>
                <a:schemeClr val="accent2"/>
              </a:buClr>
            </a:pPr>
            <a:r>
              <a:rPr lang="en-US" sz="2000" b="1" dirty="0"/>
              <a:t>“A shared cultural background makes conversations easier and more understandable.”</a:t>
            </a:r>
          </a:p>
          <a:p>
            <a:pPr>
              <a:spcAft>
                <a:spcPts val="1000"/>
              </a:spcAft>
              <a:buClr>
                <a:schemeClr val="accent2"/>
              </a:buClr>
            </a:pPr>
            <a:r>
              <a:rPr lang="en-US" sz="1400" dirty="0"/>
              <a:t>– Leila, African-American, </a:t>
            </a:r>
            <a:br>
              <a:rPr lang="en-US" sz="1400" dirty="0"/>
            </a:br>
            <a:r>
              <a:rPr lang="en-US" sz="1400" dirty="0"/>
              <a:t>   suburban Washington</a:t>
            </a:r>
          </a:p>
        </p:txBody>
      </p:sp>
      <p:sp>
        <p:nvSpPr>
          <p:cNvPr id="19" name="TextBox 18">
            <a:extLst>
              <a:ext uri="{FF2B5EF4-FFF2-40B4-BE49-F238E27FC236}">
                <a16:creationId xmlns:a16="http://schemas.microsoft.com/office/drawing/2014/main" id="{F01B6565-F6B9-DB4E-8BF1-2D7E8589D671}"/>
              </a:ext>
            </a:extLst>
          </p:cNvPr>
          <p:cNvSpPr txBox="1"/>
          <p:nvPr/>
        </p:nvSpPr>
        <p:spPr>
          <a:xfrm>
            <a:off x="1229858" y="4585152"/>
            <a:ext cx="3486150" cy="866904"/>
          </a:xfrm>
          <a:prstGeom prst="rect">
            <a:avLst/>
          </a:prstGeom>
          <a:noFill/>
        </p:spPr>
        <p:txBody>
          <a:bodyPr wrap="square" lIns="0" tIns="0" rIns="0" bIns="0" rtlCol="0">
            <a:spAutoFit/>
          </a:bodyPr>
          <a:lstStyle/>
          <a:p>
            <a:pPr>
              <a:spcAft>
                <a:spcPts val="1000"/>
              </a:spcAft>
              <a:buClr>
                <a:schemeClr val="accent2"/>
              </a:buClr>
            </a:pPr>
            <a:r>
              <a:rPr lang="en-US" sz="2000" b="1" dirty="0"/>
              <a:t>“It’s where my roots are.”</a:t>
            </a:r>
          </a:p>
          <a:p>
            <a:pPr>
              <a:spcAft>
                <a:spcPts val="1000"/>
              </a:spcAft>
              <a:buClr>
                <a:schemeClr val="accent2"/>
              </a:buClr>
            </a:pPr>
            <a:r>
              <a:rPr lang="en-US" sz="1400" dirty="0"/>
              <a:t>– Alfred, African-American, </a:t>
            </a:r>
            <a:br>
              <a:rPr lang="en-US" sz="1400" dirty="0"/>
            </a:br>
            <a:r>
              <a:rPr lang="en-US" sz="1400" dirty="0"/>
              <a:t>   suburban Alabama</a:t>
            </a:r>
          </a:p>
        </p:txBody>
      </p:sp>
      <p:sp>
        <p:nvSpPr>
          <p:cNvPr id="20" name="TextBox 19">
            <a:extLst>
              <a:ext uri="{FF2B5EF4-FFF2-40B4-BE49-F238E27FC236}">
                <a16:creationId xmlns:a16="http://schemas.microsoft.com/office/drawing/2014/main" id="{8FB0A037-F78B-C74D-A1CE-8C3ABE021C6D}"/>
              </a:ext>
            </a:extLst>
          </p:cNvPr>
          <p:cNvSpPr txBox="1"/>
          <p:nvPr/>
        </p:nvSpPr>
        <p:spPr>
          <a:xfrm>
            <a:off x="6476999" y="4288087"/>
            <a:ext cx="3624943" cy="1482457"/>
          </a:xfrm>
          <a:prstGeom prst="rect">
            <a:avLst/>
          </a:prstGeom>
          <a:noFill/>
        </p:spPr>
        <p:txBody>
          <a:bodyPr wrap="square" lIns="0" tIns="0" rIns="0" bIns="0" rtlCol="0">
            <a:spAutoFit/>
          </a:bodyPr>
          <a:lstStyle/>
          <a:p>
            <a:pPr>
              <a:spcAft>
                <a:spcPts val="1000"/>
              </a:spcAft>
              <a:buClr>
                <a:schemeClr val="accent2"/>
              </a:buClr>
            </a:pPr>
            <a:r>
              <a:rPr lang="en-US" sz="2000" b="1" dirty="0"/>
              <a:t>“There is more likelihood </a:t>
            </a:r>
            <a:br>
              <a:rPr lang="en-US" sz="2000" b="1" dirty="0"/>
            </a:br>
            <a:r>
              <a:rPr lang="en-US" sz="2000" b="1" dirty="0"/>
              <a:t>that we will have some common ground.”</a:t>
            </a:r>
          </a:p>
          <a:p>
            <a:pPr>
              <a:spcAft>
                <a:spcPts val="1000"/>
              </a:spcAft>
              <a:buClr>
                <a:schemeClr val="accent2"/>
              </a:buClr>
            </a:pPr>
            <a:r>
              <a:rPr lang="en-US" sz="1400" dirty="0"/>
              <a:t>– Kevin, Asian-American, </a:t>
            </a:r>
            <a:br>
              <a:rPr lang="en-US" sz="1400" dirty="0"/>
            </a:br>
            <a:r>
              <a:rPr lang="en-US" sz="1400" dirty="0"/>
              <a:t>   suburban California </a:t>
            </a:r>
          </a:p>
        </p:txBody>
      </p:sp>
      <p:sp>
        <p:nvSpPr>
          <p:cNvPr id="21" name="Text Placeholder 4">
            <a:extLst>
              <a:ext uri="{FF2B5EF4-FFF2-40B4-BE49-F238E27FC236}">
                <a16:creationId xmlns:a16="http://schemas.microsoft.com/office/drawing/2014/main" id="{DD41E0E2-EC82-8241-BBD0-97E84D5AE116}"/>
              </a:ext>
            </a:extLst>
          </p:cNvPr>
          <p:cNvSpPr txBox="1">
            <a:spLocks/>
          </p:cNvSpPr>
          <p:nvPr/>
        </p:nvSpPr>
        <p:spPr>
          <a:xfrm>
            <a:off x="987551" y="6053328"/>
            <a:ext cx="10213848" cy="457200"/>
          </a:xfrm>
          <a:prstGeom prst="rect">
            <a:avLst/>
          </a:prstGeom>
        </p:spPr>
        <p:txBody>
          <a:bodyPr lIns="0" anchor="b"/>
          <a:lstStyle>
            <a:lvl1pPr marL="342900" indent="-34290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742950"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800" dirty="0"/>
              <a:t>Source: IconoCommunities, June 2018.</a:t>
            </a:r>
          </a:p>
        </p:txBody>
      </p:sp>
      <p:pic>
        <p:nvPicPr>
          <p:cNvPr id="23" name="Picture 22">
            <a:extLst>
              <a:ext uri="{FF2B5EF4-FFF2-40B4-BE49-F238E27FC236}">
                <a16:creationId xmlns:a16="http://schemas.microsoft.com/office/drawing/2014/main" id="{34D954B7-CD0D-2B4E-9360-88E918B813B9}"/>
              </a:ext>
            </a:extLst>
          </p:cNvPr>
          <p:cNvPicPr>
            <a:picLocks noChangeAspect="1"/>
          </p:cNvPicPr>
          <p:nvPr/>
        </p:nvPicPr>
        <p:blipFill>
          <a:blip r:embed="rId3"/>
          <a:stretch>
            <a:fillRect/>
          </a:stretch>
        </p:blipFill>
        <p:spPr>
          <a:xfrm>
            <a:off x="4805087" y="2146752"/>
            <a:ext cx="957535" cy="957535"/>
          </a:xfrm>
          <a:prstGeom prst="rect">
            <a:avLst/>
          </a:prstGeom>
        </p:spPr>
      </p:pic>
      <p:pic>
        <p:nvPicPr>
          <p:cNvPr id="25" name="Picture 24">
            <a:extLst>
              <a:ext uri="{FF2B5EF4-FFF2-40B4-BE49-F238E27FC236}">
                <a16:creationId xmlns:a16="http://schemas.microsoft.com/office/drawing/2014/main" id="{713D2C44-5993-BE44-9322-20A5841AFB4A}"/>
              </a:ext>
            </a:extLst>
          </p:cNvPr>
          <p:cNvPicPr>
            <a:picLocks noChangeAspect="1"/>
          </p:cNvPicPr>
          <p:nvPr/>
        </p:nvPicPr>
        <p:blipFill>
          <a:blip r:embed="rId4"/>
          <a:stretch>
            <a:fillRect/>
          </a:stretch>
        </p:blipFill>
        <p:spPr>
          <a:xfrm>
            <a:off x="9888906" y="4466088"/>
            <a:ext cx="1007693" cy="1007693"/>
          </a:xfrm>
          <a:prstGeom prst="rect">
            <a:avLst/>
          </a:prstGeom>
        </p:spPr>
      </p:pic>
      <p:pic>
        <p:nvPicPr>
          <p:cNvPr id="26" name="Picture 25">
            <a:extLst>
              <a:ext uri="{FF2B5EF4-FFF2-40B4-BE49-F238E27FC236}">
                <a16:creationId xmlns:a16="http://schemas.microsoft.com/office/drawing/2014/main" id="{96B5112B-2E6A-B740-BD01-A61C6A12711B}"/>
              </a:ext>
            </a:extLst>
          </p:cNvPr>
          <p:cNvPicPr>
            <a:picLocks noChangeAspect="1"/>
          </p:cNvPicPr>
          <p:nvPr/>
        </p:nvPicPr>
        <p:blipFill>
          <a:blip r:embed="rId5"/>
          <a:stretch>
            <a:fillRect/>
          </a:stretch>
        </p:blipFill>
        <p:spPr>
          <a:xfrm>
            <a:off x="4572944" y="4480377"/>
            <a:ext cx="984895" cy="984895"/>
          </a:xfrm>
          <a:prstGeom prst="rect">
            <a:avLst/>
          </a:prstGeom>
        </p:spPr>
      </p:pic>
      <p:pic>
        <p:nvPicPr>
          <p:cNvPr id="3" name="Picture 2">
            <a:extLst>
              <a:ext uri="{FF2B5EF4-FFF2-40B4-BE49-F238E27FC236}">
                <a16:creationId xmlns:a16="http://schemas.microsoft.com/office/drawing/2014/main" id="{723B3865-D0F1-964F-893F-66FD20CED58C}"/>
              </a:ext>
            </a:extLst>
          </p:cNvPr>
          <p:cNvPicPr>
            <a:picLocks noChangeAspect="1"/>
          </p:cNvPicPr>
          <p:nvPr/>
        </p:nvPicPr>
        <p:blipFill>
          <a:blip r:embed="rId6"/>
          <a:stretch>
            <a:fillRect/>
          </a:stretch>
        </p:blipFill>
        <p:spPr>
          <a:xfrm>
            <a:off x="9866504" y="2112883"/>
            <a:ext cx="955553" cy="997098"/>
          </a:xfrm>
          <a:prstGeom prst="rect">
            <a:avLst/>
          </a:prstGeom>
        </p:spPr>
      </p:pic>
    </p:spTree>
    <p:extLst>
      <p:ext uri="{BB962C8B-B14F-4D97-AF65-F5344CB8AC3E}">
        <p14:creationId xmlns:p14="http://schemas.microsoft.com/office/powerpoint/2010/main" val="15453200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48A92-18E4-4649-8883-63116242EEF2}"/>
              </a:ext>
            </a:extLst>
          </p:cNvPr>
          <p:cNvSpPr>
            <a:spLocks noGrp="1"/>
          </p:cNvSpPr>
          <p:nvPr>
            <p:ph type="title"/>
          </p:nvPr>
        </p:nvSpPr>
        <p:spPr>
          <a:xfrm>
            <a:off x="949580" y="569012"/>
            <a:ext cx="11276013" cy="443198"/>
          </a:xfrm>
        </p:spPr>
        <p:txBody>
          <a:bodyPr/>
          <a:lstStyle/>
          <a:p>
            <a:r>
              <a:rPr lang="en-US" sz="2600" b="1" dirty="0"/>
              <a:t>Focusing on Hard Work, Not Enjoyment, Helps </a:t>
            </a:r>
            <a:br>
              <a:rPr lang="en-US" sz="2600" b="1" dirty="0"/>
            </a:br>
            <a:r>
              <a:rPr lang="en-US" sz="2600" b="1" dirty="0"/>
              <a:t>Preserve Status</a:t>
            </a:r>
            <a:endParaRPr lang="en-US" sz="2600" dirty="0"/>
          </a:p>
        </p:txBody>
      </p:sp>
      <p:sp>
        <p:nvSpPr>
          <p:cNvPr id="5" name="Title 5">
            <a:extLst>
              <a:ext uri="{FF2B5EF4-FFF2-40B4-BE49-F238E27FC236}">
                <a16:creationId xmlns:a16="http://schemas.microsoft.com/office/drawing/2014/main" id="{736B428B-323E-034B-947A-E3EA6124F173}"/>
              </a:ext>
            </a:extLst>
          </p:cNvPr>
          <p:cNvSpPr txBox="1">
            <a:spLocks/>
          </p:cNvSpPr>
          <p:nvPr/>
        </p:nvSpPr>
        <p:spPr bwMode="auto">
          <a:xfrm>
            <a:off x="987550" y="1145306"/>
            <a:ext cx="10213849" cy="740664"/>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baseline="0">
                <a:solidFill>
                  <a:schemeClr val="accent1"/>
                </a:solidFill>
                <a:latin typeface="+mj-lt"/>
                <a:ea typeface="+mj-ea"/>
                <a:cs typeface="+mj-cs"/>
              </a:defRPr>
            </a:lvl1pPr>
          </a:lstStyle>
          <a:p>
            <a:r>
              <a:rPr lang="en-US" sz="1600" dirty="0">
                <a:solidFill>
                  <a:schemeClr val="tx2"/>
                </a:solidFill>
              </a:rPr>
              <a:t>MULTI-CULTURAL AMERICANS VALUES AT PLAY — RANK DIFFERENCE FROM </a:t>
            </a:r>
            <a:br>
              <a:rPr lang="en-US" sz="1600" dirty="0">
                <a:solidFill>
                  <a:schemeClr val="tx2"/>
                </a:solidFill>
              </a:rPr>
            </a:br>
            <a:r>
              <a:rPr lang="en-US" sz="1600" dirty="0">
                <a:solidFill>
                  <a:schemeClr val="tx2"/>
                </a:solidFill>
              </a:rPr>
              <a:t>HIGH-EARNING WHITE CONSUMERS:</a:t>
            </a:r>
          </a:p>
        </p:txBody>
      </p:sp>
      <p:sp>
        <p:nvSpPr>
          <p:cNvPr id="6" name="Rectangle 5">
            <a:extLst>
              <a:ext uri="{FF2B5EF4-FFF2-40B4-BE49-F238E27FC236}">
                <a16:creationId xmlns:a16="http://schemas.microsoft.com/office/drawing/2014/main" id="{0F5286AB-F41B-534E-A2FA-A68BE803C5DD}"/>
              </a:ext>
            </a:extLst>
          </p:cNvPr>
          <p:cNvSpPr/>
          <p:nvPr/>
        </p:nvSpPr>
        <p:spPr>
          <a:xfrm>
            <a:off x="990600" y="2498725"/>
            <a:ext cx="3867150" cy="1280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2000" i="1" dirty="0">
                <a:solidFill>
                  <a:schemeClr val="tx1"/>
                </a:solidFill>
              </a:rPr>
              <a:t>I actively work to achieve </a:t>
            </a:r>
            <a:br>
              <a:rPr lang="en-US" sz="2000" i="1" dirty="0">
                <a:solidFill>
                  <a:schemeClr val="tx1"/>
                </a:solidFill>
              </a:rPr>
            </a:br>
            <a:r>
              <a:rPr lang="en-US" sz="2000" i="1" dirty="0">
                <a:solidFill>
                  <a:schemeClr val="tx1"/>
                </a:solidFill>
              </a:rPr>
              <a:t>my full potential.</a:t>
            </a:r>
          </a:p>
        </p:txBody>
      </p:sp>
      <p:sp>
        <p:nvSpPr>
          <p:cNvPr id="8" name="Rectangle 7">
            <a:extLst>
              <a:ext uri="{FF2B5EF4-FFF2-40B4-BE49-F238E27FC236}">
                <a16:creationId xmlns:a16="http://schemas.microsoft.com/office/drawing/2014/main" id="{931DBB32-40A6-9643-91EF-CEB486D78B40}"/>
              </a:ext>
            </a:extLst>
          </p:cNvPr>
          <p:cNvSpPr/>
          <p:nvPr/>
        </p:nvSpPr>
        <p:spPr>
          <a:xfrm>
            <a:off x="7315200" y="2600325"/>
            <a:ext cx="3867150" cy="10287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9" name="Rectangle 8">
            <a:extLst>
              <a:ext uri="{FF2B5EF4-FFF2-40B4-BE49-F238E27FC236}">
                <a16:creationId xmlns:a16="http://schemas.microsoft.com/office/drawing/2014/main" id="{55C401B6-93B9-FD41-9B30-C6A034C6943E}"/>
              </a:ext>
            </a:extLst>
          </p:cNvPr>
          <p:cNvSpPr/>
          <p:nvPr/>
        </p:nvSpPr>
        <p:spPr>
          <a:xfrm>
            <a:off x="7315200" y="4862513"/>
            <a:ext cx="3867150" cy="10287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0" name="TextBox 9">
            <a:extLst>
              <a:ext uri="{FF2B5EF4-FFF2-40B4-BE49-F238E27FC236}">
                <a16:creationId xmlns:a16="http://schemas.microsoft.com/office/drawing/2014/main" id="{031A0400-A1D4-1643-BA21-EF8E12531BC6}"/>
              </a:ext>
            </a:extLst>
          </p:cNvPr>
          <p:cNvSpPr txBox="1"/>
          <p:nvPr/>
        </p:nvSpPr>
        <p:spPr>
          <a:xfrm>
            <a:off x="1171575" y="1870075"/>
            <a:ext cx="3486150" cy="615553"/>
          </a:xfrm>
          <a:prstGeom prst="rect">
            <a:avLst/>
          </a:prstGeom>
          <a:noFill/>
        </p:spPr>
        <p:txBody>
          <a:bodyPr wrap="square" lIns="0" tIns="0" rIns="0" bIns="0" rtlCol="0">
            <a:spAutoFit/>
          </a:bodyPr>
          <a:lstStyle/>
          <a:p>
            <a:pPr algn="ctr">
              <a:buClr>
                <a:schemeClr val="accent2"/>
              </a:buClr>
            </a:pPr>
            <a:r>
              <a:rPr lang="en-US" sz="2000" b="1" dirty="0">
                <a:solidFill>
                  <a:schemeClr val="accent1"/>
                </a:solidFill>
              </a:rPr>
              <a:t>+23</a:t>
            </a:r>
          </a:p>
          <a:p>
            <a:pPr algn="ctr">
              <a:spcAft>
                <a:spcPts val="1000"/>
              </a:spcAft>
              <a:buClr>
                <a:schemeClr val="accent2"/>
              </a:buClr>
            </a:pPr>
            <a:r>
              <a:rPr lang="en-US" sz="2000" b="1" dirty="0"/>
              <a:t>self-actualization</a:t>
            </a:r>
          </a:p>
        </p:txBody>
      </p:sp>
      <p:sp>
        <p:nvSpPr>
          <p:cNvPr id="11" name="TextBox 10">
            <a:extLst>
              <a:ext uri="{FF2B5EF4-FFF2-40B4-BE49-F238E27FC236}">
                <a16:creationId xmlns:a16="http://schemas.microsoft.com/office/drawing/2014/main" id="{6553D63D-375F-3545-AD5F-6EF1C0E8B43C}"/>
              </a:ext>
            </a:extLst>
          </p:cNvPr>
          <p:cNvSpPr txBox="1"/>
          <p:nvPr/>
        </p:nvSpPr>
        <p:spPr>
          <a:xfrm>
            <a:off x="1142999" y="4049487"/>
            <a:ext cx="3486150" cy="615553"/>
          </a:xfrm>
          <a:prstGeom prst="rect">
            <a:avLst/>
          </a:prstGeom>
          <a:noFill/>
        </p:spPr>
        <p:txBody>
          <a:bodyPr wrap="square" lIns="0" tIns="0" rIns="0" bIns="0" rtlCol="0">
            <a:spAutoFit/>
          </a:bodyPr>
          <a:lstStyle/>
          <a:p>
            <a:pPr algn="ctr">
              <a:buClr>
                <a:schemeClr val="accent2"/>
              </a:buClr>
            </a:pPr>
            <a:r>
              <a:rPr lang="en-US" sz="2000" b="1" dirty="0">
                <a:solidFill>
                  <a:schemeClr val="accent1"/>
                </a:solidFill>
              </a:rPr>
              <a:t>+17</a:t>
            </a:r>
          </a:p>
          <a:p>
            <a:pPr algn="ctr">
              <a:spcAft>
                <a:spcPts val="1000"/>
              </a:spcAft>
              <a:buClr>
                <a:schemeClr val="accent2"/>
              </a:buClr>
            </a:pPr>
            <a:r>
              <a:rPr lang="en-US" sz="2000" b="1" dirty="0"/>
              <a:t>excellence</a:t>
            </a:r>
          </a:p>
        </p:txBody>
      </p:sp>
      <p:sp>
        <p:nvSpPr>
          <p:cNvPr id="15" name="TextBox 14">
            <a:extLst>
              <a:ext uri="{FF2B5EF4-FFF2-40B4-BE49-F238E27FC236}">
                <a16:creationId xmlns:a16="http://schemas.microsoft.com/office/drawing/2014/main" id="{5246A757-A7C0-5F4A-B7CE-F04B0CB9B215}"/>
              </a:ext>
            </a:extLst>
          </p:cNvPr>
          <p:cNvSpPr txBox="1"/>
          <p:nvPr/>
        </p:nvSpPr>
        <p:spPr>
          <a:xfrm>
            <a:off x="7543800" y="1870075"/>
            <a:ext cx="3486150" cy="615553"/>
          </a:xfrm>
          <a:prstGeom prst="rect">
            <a:avLst/>
          </a:prstGeom>
          <a:noFill/>
        </p:spPr>
        <p:txBody>
          <a:bodyPr wrap="square" lIns="0" tIns="0" rIns="0" bIns="0" rtlCol="0">
            <a:spAutoFit/>
          </a:bodyPr>
          <a:lstStyle/>
          <a:p>
            <a:pPr algn="ctr">
              <a:buClr>
                <a:schemeClr val="accent2"/>
              </a:buClr>
            </a:pPr>
            <a:r>
              <a:rPr lang="en-US" sz="2000" b="1" dirty="0">
                <a:solidFill>
                  <a:schemeClr val="accent4"/>
                </a:solidFill>
              </a:rPr>
              <a:t>-37</a:t>
            </a:r>
          </a:p>
          <a:p>
            <a:pPr algn="ctr">
              <a:spcAft>
                <a:spcPts val="1000"/>
              </a:spcAft>
              <a:buClr>
                <a:schemeClr val="accent2"/>
              </a:buClr>
            </a:pPr>
            <a:r>
              <a:rPr lang="en-US" sz="2000" b="1" dirty="0"/>
              <a:t>happiness</a:t>
            </a:r>
          </a:p>
        </p:txBody>
      </p:sp>
      <p:sp>
        <p:nvSpPr>
          <p:cNvPr id="16" name="TextBox 15">
            <a:extLst>
              <a:ext uri="{FF2B5EF4-FFF2-40B4-BE49-F238E27FC236}">
                <a16:creationId xmlns:a16="http://schemas.microsoft.com/office/drawing/2014/main" id="{87A76236-505E-BA47-BFDD-5982F81497B8}"/>
              </a:ext>
            </a:extLst>
          </p:cNvPr>
          <p:cNvSpPr txBox="1"/>
          <p:nvPr/>
        </p:nvSpPr>
        <p:spPr>
          <a:xfrm>
            <a:off x="7515224" y="4049487"/>
            <a:ext cx="3486150" cy="615553"/>
          </a:xfrm>
          <a:prstGeom prst="rect">
            <a:avLst/>
          </a:prstGeom>
          <a:noFill/>
        </p:spPr>
        <p:txBody>
          <a:bodyPr wrap="square" lIns="0" tIns="0" rIns="0" bIns="0" rtlCol="0">
            <a:spAutoFit/>
          </a:bodyPr>
          <a:lstStyle/>
          <a:p>
            <a:pPr algn="ctr">
              <a:buClr>
                <a:schemeClr val="accent2"/>
              </a:buClr>
            </a:pPr>
            <a:r>
              <a:rPr lang="en-US" sz="2000" b="1" dirty="0">
                <a:solidFill>
                  <a:schemeClr val="accent4"/>
                </a:solidFill>
              </a:rPr>
              <a:t>-29</a:t>
            </a:r>
          </a:p>
          <a:p>
            <a:pPr algn="ctr">
              <a:spcAft>
                <a:spcPts val="1000"/>
              </a:spcAft>
              <a:buClr>
                <a:schemeClr val="accent2"/>
              </a:buClr>
            </a:pPr>
            <a:r>
              <a:rPr lang="en-US" sz="2000" b="1" dirty="0"/>
              <a:t>enjoyment</a:t>
            </a:r>
          </a:p>
        </p:txBody>
      </p:sp>
      <p:sp>
        <p:nvSpPr>
          <p:cNvPr id="17" name="Rectangle 16">
            <a:extLst>
              <a:ext uri="{FF2B5EF4-FFF2-40B4-BE49-F238E27FC236}">
                <a16:creationId xmlns:a16="http://schemas.microsoft.com/office/drawing/2014/main" id="{2AF4797E-4272-6F4B-A522-914C7DF2D811}"/>
              </a:ext>
            </a:extLst>
          </p:cNvPr>
          <p:cNvSpPr/>
          <p:nvPr/>
        </p:nvSpPr>
        <p:spPr>
          <a:xfrm>
            <a:off x="990600" y="4644799"/>
            <a:ext cx="3867150" cy="1280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1800" i="1" dirty="0">
                <a:solidFill>
                  <a:schemeClr val="tx1"/>
                </a:solidFill>
              </a:rPr>
              <a:t>I pursue and expect excellence in performance and quality from myself, others and things in my life.</a:t>
            </a:r>
          </a:p>
        </p:txBody>
      </p:sp>
      <p:sp>
        <p:nvSpPr>
          <p:cNvPr id="18" name="Rectangle 17">
            <a:extLst>
              <a:ext uri="{FF2B5EF4-FFF2-40B4-BE49-F238E27FC236}">
                <a16:creationId xmlns:a16="http://schemas.microsoft.com/office/drawing/2014/main" id="{D38A6940-AF0A-544D-952D-D285B115AC4D}"/>
              </a:ext>
            </a:extLst>
          </p:cNvPr>
          <p:cNvSpPr/>
          <p:nvPr/>
        </p:nvSpPr>
        <p:spPr>
          <a:xfrm>
            <a:off x="7315200" y="2498725"/>
            <a:ext cx="3867150" cy="12801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2000" i="1" dirty="0">
                <a:solidFill>
                  <a:schemeClr val="tx1"/>
                </a:solidFill>
              </a:rPr>
              <a:t>I continually seek to be </a:t>
            </a:r>
            <a:br>
              <a:rPr lang="en-US" sz="2000" i="1" dirty="0">
                <a:solidFill>
                  <a:schemeClr val="tx1"/>
                </a:solidFill>
              </a:rPr>
            </a:br>
            <a:r>
              <a:rPr lang="en-US" sz="2000" i="1" dirty="0">
                <a:solidFill>
                  <a:schemeClr val="tx1"/>
                </a:solidFill>
              </a:rPr>
              <a:t>happy in my life.</a:t>
            </a:r>
          </a:p>
        </p:txBody>
      </p:sp>
      <p:sp>
        <p:nvSpPr>
          <p:cNvPr id="19" name="Rectangle 18">
            <a:extLst>
              <a:ext uri="{FF2B5EF4-FFF2-40B4-BE49-F238E27FC236}">
                <a16:creationId xmlns:a16="http://schemas.microsoft.com/office/drawing/2014/main" id="{294B980E-F936-4C4E-B788-740138EA62C3}"/>
              </a:ext>
            </a:extLst>
          </p:cNvPr>
          <p:cNvSpPr/>
          <p:nvPr/>
        </p:nvSpPr>
        <p:spPr>
          <a:xfrm>
            <a:off x="7315200" y="4644799"/>
            <a:ext cx="3867150" cy="12801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2000" i="1" dirty="0">
                <a:solidFill>
                  <a:schemeClr val="tx1"/>
                </a:solidFill>
              </a:rPr>
              <a:t>I try to get the most enjoyment out of everything I do.</a:t>
            </a:r>
          </a:p>
        </p:txBody>
      </p:sp>
      <p:pic>
        <p:nvPicPr>
          <p:cNvPr id="20" name="Picture 19">
            <a:extLst>
              <a:ext uri="{FF2B5EF4-FFF2-40B4-BE49-F238E27FC236}">
                <a16:creationId xmlns:a16="http://schemas.microsoft.com/office/drawing/2014/main" id="{357378B3-BE40-A34D-87D5-DE4F7F3CD97F}"/>
              </a:ext>
            </a:extLst>
          </p:cNvPr>
          <p:cNvPicPr>
            <a:picLocks noChangeAspect="1"/>
          </p:cNvPicPr>
          <p:nvPr/>
        </p:nvPicPr>
        <p:blipFill>
          <a:blip r:embed="rId3"/>
          <a:stretch>
            <a:fillRect/>
          </a:stretch>
        </p:blipFill>
        <p:spPr>
          <a:xfrm>
            <a:off x="4962525" y="2628900"/>
            <a:ext cx="1000125" cy="1000125"/>
          </a:xfrm>
          <a:prstGeom prst="rect">
            <a:avLst/>
          </a:prstGeom>
        </p:spPr>
      </p:pic>
      <p:pic>
        <p:nvPicPr>
          <p:cNvPr id="22" name="Picture 21">
            <a:extLst>
              <a:ext uri="{FF2B5EF4-FFF2-40B4-BE49-F238E27FC236}">
                <a16:creationId xmlns:a16="http://schemas.microsoft.com/office/drawing/2014/main" id="{C6032F61-E659-CC4F-B97B-B133E2262488}"/>
              </a:ext>
            </a:extLst>
          </p:cNvPr>
          <p:cNvPicPr>
            <a:picLocks noChangeAspect="1"/>
          </p:cNvPicPr>
          <p:nvPr/>
        </p:nvPicPr>
        <p:blipFill>
          <a:blip r:embed="rId4"/>
          <a:stretch>
            <a:fillRect/>
          </a:stretch>
        </p:blipFill>
        <p:spPr>
          <a:xfrm>
            <a:off x="6149008" y="2576926"/>
            <a:ext cx="1052514" cy="1052514"/>
          </a:xfrm>
          <a:prstGeom prst="rect">
            <a:avLst/>
          </a:prstGeom>
        </p:spPr>
      </p:pic>
      <p:pic>
        <p:nvPicPr>
          <p:cNvPr id="23" name="Picture 22">
            <a:extLst>
              <a:ext uri="{FF2B5EF4-FFF2-40B4-BE49-F238E27FC236}">
                <a16:creationId xmlns:a16="http://schemas.microsoft.com/office/drawing/2014/main" id="{445C6B08-807A-BB4C-A777-592446230F2B}"/>
              </a:ext>
            </a:extLst>
          </p:cNvPr>
          <p:cNvPicPr>
            <a:picLocks noChangeAspect="1"/>
          </p:cNvPicPr>
          <p:nvPr/>
        </p:nvPicPr>
        <p:blipFill>
          <a:blip r:embed="rId5"/>
          <a:stretch>
            <a:fillRect/>
          </a:stretch>
        </p:blipFill>
        <p:spPr>
          <a:xfrm>
            <a:off x="4952998" y="4805363"/>
            <a:ext cx="1028702" cy="1028702"/>
          </a:xfrm>
          <a:prstGeom prst="rect">
            <a:avLst/>
          </a:prstGeom>
        </p:spPr>
      </p:pic>
      <p:pic>
        <p:nvPicPr>
          <p:cNvPr id="24" name="Picture 23">
            <a:extLst>
              <a:ext uri="{FF2B5EF4-FFF2-40B4-BE49-F238E27FC236}">
                <a16:creationId xmlns:a16="http://schemas.microsoft.com/office/drawing/2014/main" id="{E11FAD77-A737-0447-BEE3-CE1D765F6F96}"/>
              </a:ext>
            </a:extLst>
          </p:cNvPr>
          <p:cNvPicPr>
            <a:picLocks noChangeAspect="1"/>
          </p:cNvPicPr>
          <p:nvPr/>
        </p:nvPicPr>
        <p:blipFill>
          <a:blip r:embed="rId6"/>
          <a:stretch>
            <a:fillRect/>
          </a:stretch>
        </p:blipFill>
        <p:spPr>
          <a:xfrm>
            <a:off x="6235560" y="4826692"/>
            <a:ext cx="933451" cy="933451"/>
          </a:xfrm>
          <a:prstGeom prst="rect">
            <a:avLst/>
          </a:prstGeom>
        </p:spPr>
      </p:pic>
      <p:pic>
        <p:nvPicPr>
          <p:cNvPr id="25" name="Picture 24">
            <a:extLst>
              <a:ext uri="{FF2B5EF4-FFF2-40B4-BE49-F238E27FC236}">
                <a16:creationId xmlns:a16="http://schemas.microsoft.com/office/drawing/2014/main" id="{B0C8F4F7-D8AA-364F-B825-F007C1FB32EE}"/>
              </a:ext>
            </a:extLst>
          </p:cNvPr>
          <p:cNvPicPr>
            <a:picLocks noChangeAspect="1"/>
          </p:cNvPicPr>
          <p:nvPr/>
        </p:nvPicPr>
        <p:blipFill>
          <a:blip r:embed="rId7"/>
          <a:stretch>
            <a:fillRect/>
          </a:stretch>
        </p:blipFill>
        <p:spPr>
          <a:xfrm>
            <a:off x="5611053" y="3725588"/>
            <a:ext cx="969894" cy="1012063"/>
          </a:xfrm>
          <a:prstGeom prst="rect">
            <a:avLst/>
          </a:prstGeom>
        </p:spPr>
      </p:pic>
      <p:sp>
        <p:nvSpPr>
          <p:cNvPr id="26" name="Text Placeholder 4">
            <a:extLst>
              <a:ext uri="{FF2B5EF4-FFF2-40B4-BE49-F238E27FC236}">
                <a16:creationId xmlns:a16="http://schemas.microsoft.com/office/drawing/2014/main" id="{D21522FA-44FD-264D-AF4D-EE01A7268117}"/>
              </a:ext>
            </a:extLst>
          </p:cNvPr>
          <p:cNvSpPr txBox="1">
            <a:spLocks/>
          </p:cNvSpPr>
          <p:nvPr/>
        </p:nvSpPr>
        <p:spPr>
          <a:xfrm>
            <a:off x="987551" y="6053328"/>
            <a:ext cx="10213848" cy="457200"/>
          </a:xfrm>
          <a:prstGeom prst="rect">
            <a:avLst/>
          </a:prstGeom>
        </p:spPr>
        <p:txBody>
          <a:bodyPr lIns="0" anchor="b"/>
          <a:lstStyle>
            <a:lvl1pPr marL="342900" indent="-34290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742950"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800" dirty="0"/>
              <a:t>Note: Ranks are based on those who assigned a 6 or 7 on a 7-point scale where 1 means “not like me at all” and 7 means “describes me exactly.” Of 93 values, 1 is the strongest and 93 is the weakest. </a:t>
            </a:r>
            <a:br>
              <a:rPr lang="en-US" sz="800" dirty="0"/>
            </a:br>
            <a:r>
              <a:rPr lang="en-US" sz="800" dirty="0"/>
              <a:t>Source: Gartner Iconoculture Values and Lifestyle Survey. October 2017.</a:t>
            </a:r>
          </a:p>
        </p:txBody>
      </p:sp>
    </p:spTree>
    <p:extLst>
      <p:ext uri="{BB962C8B-B14F-4D97-AF65-F5344CB8AC3E}">
        <p14:creationId xmlns:p14="http://schemas.microsoft.com/office/powerpoint/2010/main" val="9661491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466E2CBB-BC4B-0249-9DE3-07002FAED94D}"/>
              </a:ext>
            </a:extLst>
          </p:cNvPr>
          <p:cNvGrpSpPr/>
          <p:nvPr/>
        </p:nvGrpSpPr>
        <p:grpSpPr>
          <a:xfrm>
            <a:off x="2378983" y="1709190"/>
            <a:ext cx="7133300" cy="4663440"/>
            <a:chOff x="5157992" y="1665629"/>
            <a:chExt cx="2936367" cy="1919171"/>
          </a:xfrm>
          <a:solidFill>
            <a:schemeClr val="bg1">
              <a:lumMod val="85000"/>
            </a:schemeClr>
          </a:solidFill>
        </p:grpSpPr>
        <p:sp>
          <p:nvSpPr>
            <p:cNvPr id="13" name="Freeform 5">
              <a:extLst>
                <a:ext uri="{FF2B5EF4-FFF2-40B4-BE49-F238E27FC236}">
                  <a16:creationId xmlns:a16="http://schemas.microsoft.com/office/drawing/2014/main" id="{F2F7E3BE-C9C5-A140-BBB8-CC28C837790B}"/>
                </a:ext>
              </a:extLst>
            </p:cNvPr>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4" name="Freeform 6">
              <a:extLst>
                <a:ext uri="{FF2B5EF4-FFF2-40B4-BE49-F238E27FC236}">
                  <a16:creationId xmlns:a16="http://schemas.microsoft.com/office/drawing/2014/main" id="{C9E259F5-E9AE-8D46-B033-0C6677F0EFDF}"/>
                </a:ext>
              </a:extLst>
            </p:cNvPr>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5" name="Freeform 7">
              <a:extLst>
                <a:ext uri="{FF2B5EF4-FFF2-40B4-BE49-F238E27FC236}">
                  <a16:creationId xmlns:a16="http://schemas.microsoft.com/office/drawing/2014/main" id="{22BF7C69-EE4B-834C-81E5-62458CE8BDDA}"/>
                </a:ext>
              </a:extLst>
            </p:cNvPr>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6" name="Freeform 8">
              <a:extLst>
                <a:ext uri="{FF2B5EF4-FFF2-40B4-BE49-F238E27FC236}">
                  <a16:creationId xmlns:a16="http://schemas.microsoft.com/office/drawing/2014/main" id="{47FEE51A-5EA1-F840-A6C0-CE41D112CC6E}"/>
                </a:ext>
              </a:extLst>
            </p:cNvPr>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7" name="Freeform 9">
              <a:extLst>
                <a:ext uri="{FF2B5EF4-FFF2-40B4-BE49-F238E27FC236}">
                  <a16:creationId xmlns:a16="http://schemas.microsoft.com/office/drawing/2014/main" id="{8CF86A7B-2B0A-154D-90F1-049DCFD3FE94}"/>
                </a:ext>
              </a:extLst>
            </p:cNvPr>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8" name="Freeform 10">
              <a:extLst>
                <a:ext uri="{FF2B5EF4-FFF2-40B4-BE49-F238E27FC236}">
                  <a16:creationId xmlns:a16="http://schemas.microsoft.com/office/drawing/2014/main" id="{DCD37690-7CA1-4748-99D6-19E5DBFF547D}"/>
                </a:ext>
              </a:extLst>
            </p:cNvPr>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9" name="Freeform 11">
              <a:extLst>
                <a:ext uri="{FF2B5EF4-FFF2-40B4-BE49-F238E27FC236}">
                  <a16:creationId xmlns:a16="http://schemas.microsoft.com/office/drawing/2014/main" id="{1477100D-71B2-3C4E-9B33-5562726B246F}"/>
                </a:ext>
              </a:extLst>
            </p:cNvPr>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0" name="Freeform 12">
              <a:extLst>
                <a:ext uri="{FF2B5EF4-FFF2-40B4-BE49-F238E27FC236}">
                  <a16:creationId xmlns:a16="http://schemas.microsoft.com/office/drawing/2014/main" id="{C6B85BB9-069C-DA4F-B436-7CB42ACD74DA}"/>
                </a:ext>
              </a:extLst>
            </p:cNvPr>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rgbClr val="DAD8D9"/>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1" name="Freeform 13">
              <a:extLst>
                <a:ext uri="{FF2B5EF4-FFF2-40B4-BE49-F238E27FC236}">
                  <a16:creationId xmlns:a16="http://schemas.microsoft.com/office/drawing/2014/main" id="{5AA132FA-ACE8-EE45-8A04-BCAE2DEE1B77}"/>
                </a:ext>
              </a:extLst>
            </p:cNvPr>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2" name="Freeform 14">
              <a:extLst>
                <a:ext uri="{FF2B5EF4-FFF2-40B4-BE49-F238E27FC236}">
                  <a16:creationId xmlns:a16="http://schemas.microsoft.com/office/drawing/2014/main" id="{E826E3AE-D8FA-514C-A169-E5F56F167F7B}"/>
                </a:ext>
              </a:extLst>
            </p:cNvPr>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3" name="Freeform 15">
              <a:extLst>
                <a:ext uri="{FF2B5EF4-FFF2-40B4-BE49-F238E27FC236}">
                  <a16:creationId xmlns:a16="http://schemas.microsoft.com/office/drawing/2014/main" id="{0182B8F8-91B0-3F46-9684-77F95D3588D3}"/>
                </a:ext>
              </a:extLst>
            </p:cNvPr>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4" name="Freeform 16">
              <a:extLst>
                <a:ext uri="{FF2B5EF4-FFF2-40B4-BE49-F238E27FC236}">
                  <a16:creationId xmlns:a16="http://schemas.microsoft.com/office/drawing/2014/main" id="{0EEB4114-E939-4B4F-A759-7277C351B0E3}"/>
                </a:ext>
              </a:extLst>
            </p:cNvPr>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5" name="Freeform 17">
              <a:extLst>
                <a:ext uri="{FF2B5EF4-FFF2-40B4-BE49-F238E27FC236}">
                  <a16:creationId xmlns:a16="http://schemas.microsoft.com/office/drawing/2014/main" id="{05CFD349-97C8-004B-9166-0F1CB2101E6E}"/>
                </a:ext>
              </a:extLst>
            </p:cNvPr>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6" name="Freeform 18">
              <a:extLst>
                <a:ext uri="{FF2B5EF4-FFF2-40B4-BE49-F238E27FC236}">
                  <a16:creationId xmlns:a16="http://schemas.microsoft.com/office/drawing/2014/main" id="{80FE2054-CC04-BD41-81F3-3026CFA3F97E}"/>
                </a:ext>
              </a:extLst>
            </p:cNvPr>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7" name="Freeform 19">
              <a:extLst>
                <a:ext uri="{FF2B5EF4-FFF2-40B4-BE49-F238E27FC236}">
                  <a16:creationId xmlns:a16="http://schemas.microsoft.com/office/drawing/2014/main" id="{782FF8A9-A7DE-A141-8E91-DBD8679E2958}"/>
                </a:ext>
              </a:extLst>
            </p:cNvPr>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rgbClr val="DAD8D9"/>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8" name="Freeform 20">
              <a:extLst>
                <a:ext uri="{FF2B5EF4-FFF2-40B4-BE49-F238E27FC236}">
                  <a16:creationId xmlns:a16="http://schemas.microsoft.com/office/drawing/2014/main" id="{5BF1DF38-F23D-4345-BDA5-8F0B92CF3415}"/>
                </a:ext>
              </a:extLst>
            </p:cNvPr>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9" name="Freeform 21">
              <a:extLst>
                <a:ext uri="{FF2B5EF4-FFF2-40B4-BE49-F238E27FC236}">
                  <a16:creationId xmlns:a16="http://schemas.microsoft.com/office/drawing/2014/main" id="{F551E95B-962B-CC41-BDA3-112D98AD5CCF}"/>
                </a:ext>
              </a:extLst>
            </p:cNvPr>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0" name="Freeform 22">
              <a:extLst>
                <a:ext uri="{FF2B5EF4-FFF2-40B4-BE49-F238E27FC236}">
                  <a16:creationId xmlns:a16="http://schemas.microsoft.com/office/drawing/2014/main" id="{EE4EF96C-09BF-424A-82EB-2AB132E91624}"/>
                </a:ext>
              </a:extLst>
            </p:cNvPr>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1" name="Freeform 23">
              <a:extLst>
                <a:ext uri="{FF2B5EF4-FFF2-40B4-BE49-F238E27FC236}">
                  <a16:creationId xmlns:a16="http://schemas.microsoft.com/office/drawing/2014/main" id="{EF2DEBD9-9E7B-924A-AFD5-EA8305B8038D}"/>
                </a:ext>
              </a:extLst>
            </p:cNvPr>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2" name="Freeform 24">
              <a:extLst>
                <a:ext uri="{FF2B5EF4-FFF2-40B4-BE49-F238E27FC236}">
                  <a16:creationId xmlns:a16="http://schemas.microsoft.com/office/drawing/2014/main" id="{A1FF87D2-B361-2D47-88E6-EF7E6C3FA3BF}"/>
                </a:ext>
              </a:extLst>
            </p:cNvPr>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3" name="Freeform 25">
              <a:extLst>
                <a:ext uri="{FF2B5EF4-FFF2-40B4-BE49-F238E27FC236}">
                  <a16:creationId xmlns:a16="http://schemas.microsoft.com/office/drawing/2014/main" id="{3D0753BB-9C8E-7B40-8C0E-F5B1AFAF05C4}"/>
                </a:ext>
              </a:extLst>
            </p:cNvPr>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4" name="Freeform 26">
              <a:extLst>
                <a:ext uri="{FF2B5EF4-FFF2-40B4-BE49-F238E27FC236}">
                  <a16:creationId xmlns:a16="http://schemas.microsoft.com/office/drawing/2014/main" id="{3A9B66EC-F836-044F-9DB0-C52F1FDC36B0}"/>
                </a:ext>
              </a:extLst>
            </p:cNvPr>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5" name="Freeform 27">
              <a:extLst>
                <a:ext uri="{FF2B5EF4-FFF2-40B4-BE49-F238E27FC236}">
                  <a16:creationId xmlns:a16="http://schemas.microsoft.com/office/drawing/2014/main" id="{365D2D72-F8FE-9046-BA38-76F3ACF551DB}"/>
                </a:ext>
              </a:extLst>
            </p:cNvPr>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6" name="Freeform 28">
              <a:extLst>
                <a:ext uri="{FF2B5EF4-FFF2-40B4-BE49-F238E27FC236}">
                  <a16:creationId xmlns:a16="http://schemas.microsoft.com/office/drawing/2014/main" id="{512E308D-7FB2-FF41-95B9-BF0431874819}"/>
                </a:ext>
              </a:extLst>
            </p:cNvPr>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7" name="Freeform 29">
              <a:extLst>
                <a:ext uri="{FF2B5EF4-FFF2-40B4-BE49-F238E27FC236}">
                  <a16:creationId xmlns:a16="http://schemas.microsoft.com/office/drawing/2014/main" id="{421D18F2-4DFF-214B-AACD-C3E12AE17065}"/>
                </a:ext>
              </a:extLst>
            </p:cNvPr>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8" name="Freeform 30">
              <a:extLst>
                <a:ext uri="{FF2B5EF4-FFF2-40B4-BE49-F238E27FC236}">
                  <a16:creationId xmlns:a16="http://schemas.microsoft.com/office/drawing/2014/main" id="{4A23CCB4-EC7B-0D4F-921D-135568F0E3AA}"/>
                </a:ext>
              </a:extLst>
            </p:cNvPr>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9" name="Freeform 31">
              <a:extLst>
                <a:ext uri="{FF2B5EF4-FFF2-40B4-BE49-F238E27FC236}">
                  <a16:creationId xmlns:a16="http://schemas.microsoft.com/office/drawing/2014/main" id="{5CBC510F-C127-4C46-9875-9069E4DDE839}"/>
                </a:ext>
              </a:extLst>
            </p:cNvPr>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0" name="Freeform 32">
              <a:extLst>
                <a:ext uri="{FF2B5EF4-FFF2-40B4-BE49-F238E27FC236}">
                  <a16:creationId xmlns:a16="http://schemas.microsoft.com/office/drawing/2014/main" id="{D3D58D28-BB82-F245-A58F-A381A2D26AF6}"/>
                </a:ext>
              </a:extLst>
            </p:cNvPr>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rgbClr val="DAD8D9"/>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1" name="Freeform 33">
              <a:extLst>
                <a:ext uri="{FF2B5EF4-FFF2-40B4-BE49-F238E27FC236}">
                  <a16:creationId xmlns:a16="http://schemas.microsoft.com/office/drawing/2014/main" id="{178AC896-B853-874B-9E71-06688B1F6B60}"/>
                </a:ext>
              </a:extLst>
            </p:cNvPr>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2" name="Freeform 34">
              <a:extLst>
                <a:ext uri="{FF2B5EF4-FFF2-40B4-BE49-F238E27FC236}">
                  <a16:creationId xmlns:a16="http://schemas.microsoft.com/office/drawing/2014/main" id="{E8EA4190-02DC-904F-AA48-0C77CE607F9E}"/>
                </a:ext>
              </a:extLst>
            </p:cNvPr>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rgbClr val="DAD8D9"/>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3" name="Freeform 35">
              <a:extLst>
                <a:ext uri="{FF2B5EF4-FFF2-40B4-BE49-F238E27FC236}">
                  <a16:creationId xmlns:a16="http://schemas.microsoft.com/office/drawing/2014/main" id="{EE2E68DB-1F83-5849-BFD8-290D5A837155}"/>
                </a:ext>
              </a:extLst>
            </p:cNvPr>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4" name="Freeform 36">
              <a:extLst>
                <a:ext uri="{FF2B5EF4-FFF2-40B4-BE49-F238E27FC236}">
                  <a16:creationId xmlns:a16="http://schemas.microsoft.com/office/drawing/2014/main" id="{9EADBFC5-3CA7-2846-BFED-015B6B5C781C}"/>
                </a:ext>
              </a:extLst>
            </p:cNvPr>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5" name="Freeform 37">
              <a:extLst>
                <a:ext uri="{FF2B5EF4-FFF2-40B4-BE49-F238E27FC236}">
                  <a16:creationId xmlns:a16="http://schemas.microsoft.com/office/drawing/2014/main" id="{3B9C9A0E-195F-C147-9BD4-063626058BB8}"/>
                </a:ext>
              </a:extLst>
            </p:cNvPr>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accent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6" name="Freeform 38">
              <a:extLst>
                <a:ext uri="{FF2B5EF4-FFF2-40B4-BE49-F238E27FC236}">
                  <a16:creationId xmlns:a16="http://schemas.microsoft.com/office/drawing/2014/main" id="{B7E54EEF-ED3B-4D4D-9123-A8699605035F}"/>
                </a:ext>
              </a:extLst>
            </p:cNvPr>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accent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solidFill>
                  <a:schemeClr val="accent6"/>
                </a:solidFill>
                <a:latin typeface="+mn-lt"/>
              </a:endParaRPr>
            </a:p>
          </p:txBody>
        </p:sp>
        <p:sp>
          <p:nvSpPr>
            <p:cNvPr id="47" name="Freeform 39">
              <a:extLst>
                <a:ext uri="{FF2B5EF4-FFF2-40B4-BE49-F238E27FC236}">
                  <a16:creationId xmlns:a16="http://schemas.microsoft.com/office/drawing/2014/main" id="{C9955B2F-671B-7342-9CF7-58A1CDDBB374}"/>
                </a:ext>
              </a:extLst>
            </p:cNvPr>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8" name="Freeform 40">
              <a:extLst>
                <a:ext uri="{FF2B5EF4-FFF2-40B4-BE49-F238E27FC236}">
                  <a16:creationId xmlns:a16="http://schemas.microsoft.com/office/drawing/2014/main" id="{04B72C22-68D4-4747-B566-E45F6AB5EBB0}"/>
                </a:ext>
              </a:extLst>
            </p:cNvPr>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9" name="Freeform 41">
              <a:extLst>
                <a:ext uri="{FF2B5EF4-FFF2-40B4-BE49-F238E27FC236}">
                  <a16:creationId xmlns:a16="http://schemas.microsoft.com/office/drawing/2014/main" id="{D86F5948-D3DE-6146-86F0-5B5C74ECA949}"/>
                </a:ext>
              </a:extLst>
            </p:cNvPr>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0" name="Freeform 42">
              <a:extLst>
                <a:ext uri="{FF2B5EF4-FFF2-40B4-BE49-F238E27FC236}">
                  <a16:creationId xmlns:a16="http://schemas.microsoft.com/office/drawing/2014/main" id="{71FE72AD-7E6B-3140-B6CE-6B050B143A0B}"/>
                </a:ext>
              </a:extLst>
            </p:cNvPr>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1" name="Freeform 43">
              <a:extLst>
                <a:ext uri="{FF2B5EF4-FFF2-40B4-BE49-F238E27FC236}">
                  <a16:creationId xmlns:a16="http://schemas.microsoft.com/office/drawing/2014/main" id="{45DC9258-9F8F-2F42-B446-111C7597B68E}"/>
                </a:ext>
              </a:extLst>
            </p:cNvPr>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2" name="Freeform 44">
              <a:extLst>
                <a:ext uri="{FF2B5EF4-FFF2-40B4-BE49-F238E27FC236}">
                  <a16:creationId xmlns:a16="http://schemas.microsoft.com/office/drawing/2014/main" id="{5C1EA1B2-8D35-5E45-B223-1E18A6A06518}"/>
                </a:ext>
              </a:extLst>
            </p:cNvPr>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3" name="Freeform 45">
              <a:extLst>
                <a:ext uri="{FF2B5EF4-FFF2-40B4-BE49-F238E27FC236}">
                  <a16:creationId xmlns:a16="http://schemas.microsoft.com/office/drawing/2014/main" id="{6B4B05B2-7FD0-F34E-8929-F4399FC116FB}"/>
                </a:ext>
              </a:extLst>
            </p:cNvPr>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4" name="Freeform 46">
              <a:extLst>
                <a:ext uri="{FF2B5EF4-FFF2-40B4-BE49-F238E27FC236}">
                  <a16:creationId xmlns:a16="http://schemas.microsoft.com/office/drawing/2014/main" id="{47D1A95D-EDFA-D14A-B70E-E3D18C389F9E}"/>
                </a:ext>
              </a:extLst>
            </p:cNvPr>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5" name="Freeform 47">
              <a:extLst>
                <a:ext uri="{FF2B5EF4-FFF2-40B4-BE49-F238E27FC236}">
                  <a16:creationId xmlns:a16="http://schemas.microsoft.com/office/drawing/2014/main" id="{9172E51A-B234-9C41-866C-522D4D38562C}"/>
                </a:ext>
              </a:extLst>
            </p:cNvPr>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6" name="Line 48">
              <a:extLst>
                <a:ext uri="{FF2B5EF4-FFF2-40B4-BE49-F238E27FC236}">
                  <a16:creationId xmlns:a16="http://schemas.microsoft.com/office/drawing/2014/main" id="{6DA58A4B-AF08-D34C-A696-2D98F535D7D6}"/>
                </a:ext>
              </a:extLst>
            </p:cNvPr>
            <p:cNvSpPr>
              <a:spLocks noChangeShapeType="1"/>
            </p:cNvSpPr>
            <p:nvPr/>
          </p:nvSpPr>
          <p:spPr bwMode="auto">
            <a:xfrm>
              <a:off x="6881808" y="2014722"/>
              <a:ext cx="0" cy="0"/>
            </a:xfrm>
            <a:prstGeom prst="line">
              <a:avLst/>
            </a:prstGeom>
            <a:grpFill/>
            <a:ln w="6350">
              <a:solidFill>
                <a:srgbClr val="000000"/>
              </a:solidFill>
              <a:round/>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7" name="Line 49">
              <a:extLst>
                <a:ext uri="{FF2B5EF4-FFF2-40B4-BE49-F238E27FC236}">
                  <a16:creationId xmlns:a16="http://schemas.microsoft.com/office/drawing/2014/main" id="{55A88987-D666-A74B-8088-04DA1CFA08B8}"/>
                </a:ext>
              </a:extLst>
            </p:cNvPr>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8" name="Freeform 50">
              <a:extLst>
                <a:ext uri="{FF2B5EF4-FFF2-40B4-BE49-F238E27FC236}">
                  <a16:creationId xmlns:a16="http://schemas.microsoft.com/office/drawing/2014/main" id="{BDCD7687-BEDC-1D4C-AC24-0515C18181A6}"/>
                </a:ext>
              </a:extLst>
            </p:cNvPr>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9" name="Freeform 51">
              <a:extLst>
                <a:ext uri="{FF2B5EF4-FFF2-40B4-BE49-F238E27FC236}">
                  <a16:creationId xmlns:a16="http://schemas.microsoft.com/office/drawing/2014/main" id="{6723CB6F-84E3-3C4F-B693-A3CAD36440B4}"/>
                </a:ext>
              </a:extLst>
            </p:cNvPr>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0" name="Freeform 52">
              <a:extLst>
                <a:ext uri="{FF2B5EF4-FFF2-40B4-BE49-F238E27FC236}">
                  <a16:creationId xmlns:a16="http://schemas.microsoft.com/office/drawing/2014/main" id="{155800A0-2168-8642-A3B7-E744C10FC345}"/>
                </a:ext>
              </a:extLst>
            </p:cNvPr>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rgbClr val="DAD8D9"/>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1" name="Freeform 53">
              <a:extLst>
                <a:ext uri="{FF2B5EF4-FFF2-40B4-BE49-F238E27FC236}">
                  <a16:creationId xmlns:a16="http://schemas.microsoft.com/office/drawing/2014/main" id="{C61EA438-76D8-7546-B7CA-5CE4FB9EEB02}"/>
                </a:ext>
              </a:extLst>
            </p:cNvPr>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2" name="Freeform 54">
              <a:extLst>
                <a:ext uri="{FF2B5EF4-FFF2-40B4-BE49-F238E27FC236}">
                  <a16:creationId xmlns:a16="http://schemas.microsoft.com/office/drawing/2014/main" id="{3DAECCB6-D771-C34D-A4D1-02A4085BD7BB}"/>
                </a:ext>
              </a:extLst>
            </p:cNvPr>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accent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3" name="Freeform 55">
              <a:extLst>
                <a:ext uri="{FF2B5EF4-FFF2-40B4-BE49-F238E27FC236}">
                  <a16:creationId xmlns:a16="http://schemas.microsoft.com/office/drawing/2014/main" id="{0C6FD689-2D9D-7C42-A021-F68E6AADDB8C}"/>
                </a:ext>
              </a:extLst>
            </p:cNvPr>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4" name="Freeform 63">
              <a:extLst>
                <a:ext uri="{FF2B5EF4-FFF2-40B4-BE49-F238E27FC236}">
                  <a16:creationId xmlns:a16="http://schemas.microsoft.com/office/drawing/2014/main" id="{928174F4-01E7-C042-9861-92142DC502B1}"/>
                </a:ext>
              </a:extLst>
            </p:cNvPr>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5" name="Freeform 64">
              <a:extLst>
                <a:ext uri="{FF2B5EF4-FFF2-40B4-BE49-F238E27FC236}">
                  <a16:creationId xmlns:a16="http://schemas.microsoft.com/office/drawing/2014/main" id="{73000238-885F-4144-A1D7-1D6D9B0FC2EA}"/>
                </a:ext>
              </a:extLst>
            </p:cNvPr>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grpSp>
      <p:sp>
        <p:nvSpPr>
          <p:cNvPr id="3" name="TextBox 2">
            <a:extLst>
              <a:ext uri="{FF2B5EF4-FFF2-40B4-BE49-F238E27FC236}">
                <a16:creationId xmlns:a16="http://schemas.microsoft.com/office/drawing/2014/main" id="{5BEF773D-F57E-4E44-A58B-7A48651D83F0}"/>
              </a:ext>
            </a:extLst>
          </p:cNvPr>
          <p:cNvSpPr txBox="1"/>
          <p:nvPr/>
        </p:nvSpPr>
        <p:spPr>
          <a:xfrm>
            <a:off x="1348249" y="5319863"/>
            <a:ext cx="937421" cy="564770"/>
          </a:xfrm>
          <a:prstGeom prst="rect">
            <a:avLst/>
          </a:prstGeom>
          <a:noFill/>
        </p:spPr>
        <p:txBody>
          <a:bodyPr wrap="square" lIns="0" tIns="0" rIns="0" bIns="0" rtlCol="0">
            <a:spAutoFit/>
          </a:bodyPr>
          <a:lstStyle/>
          <a:p>
            <a:pPr>
              <a:lnSpc>
                <a:spcPct val="95000"/>
              </a:lnSpc>
              <a:spcAft>
                <a:spcPts val="300"/>
              </a:spcAft>
              <a:buClr>
                <a:schemeClr val="accent2"/>
              </a:buClr>
            </a:pPr>
            <a:r>
              <a:rPr lang="en-US" sz="1800" b="1" dirty="0">
                <a:solidFill>
                  <a:schemeClr val="accent1"/>
                </a:solidFill>
              </a:rPr>
              <a:t>3.71M</a:t>
            </a:r>
          </a:p>
          <a:p>
            <a:pPr>
              <a:lnSpc>
                <a:spcPct val="95000"/>
              </a:lnSpc>
              <a:spcAft>
                <a:spcPts val="300"/>
              </a:spcAft>
              <a:buClr>
                <a:schemeClr val="accent2"/>
              </a:buClr>
            </a:pPr>
            <a:r>
              <a:rPr lang="en-US" sz="1800" dirty="0">
                <a:solidFill>
                  <a:schemeClr val="tx2"/>
                </a:solidFill>
              </a:rPr>
              <a:t>$117B</a:t>
            </a:r>
          </a:p>
        </p:txBody>
      </p:sp>
      <p:sp>
        <p:nvSpPr>
          <p:cNvPr id="66" name="TextBox 65">
            <a:extLst>
              <a:ext uri="{FF2B5EF4-FFF2-40B4-BE49-F238E27FC236}">
                <a16:creationId xmlns:a16="http://schemas.microsoft.com/office/drawing/2014/main" id="{57ACA4B2-638B-AB44-817E-2C0E913C3062}"/>
              </a:ext>
            </a:extLst>
          </p:cNvPr>
          <p:cNvSpPr txBox="1"/>
          <p:nvPr/>
        </p:nvSpPr>
        <p:spPr>
          <a:xfrm>
            <a:off x="9910715" y="5377920"/>
            <a:ext cx="937421" cy="564770"/>
          </a:xfrm>
          <a:prstGeom prst="rect">
            <a:avLst/>
          </a:prstGeom>
          <a:noFill/>
        </p:spPr>
        <p:txBody>
          <a:bodyPr wrap="square" lIns="0" tIns="0" rIns="0" bIns="0" rtlCol="0">
            <a:spAutoFit/>
          </a:bodyPr>
          <a:lstStyle/>
          <a:p>
            <a:pPr>
              <a:lnSpc>
                <a:spcPct val="95000"/>
              </a:lnSpc>
              <a:spcAft>
                <a:spcPts val="300"/>
              </a:spcAft>
              <a:buClr>
                <a:schemeClr val="accent2"/>
              </a:buClr>
            </a:pPr>
            <a:r>
              <a:rPr lang="en-US" sz="1800" b="1" dirty="0">
                <a:solidFill>
                  <a:schemeClr val="accent1"/>
                </a:solidFill>
              </a:rPr>
              <a:t>3.69M</a:t>
            </a:r>
          </a:p>
          <a:p>
            <a:pPr>
              <a:lnSpc>
                <a:spcPct val="95000"/>
              </a:lnSpc>
              <a:spcAft>
                <a:spcPts val="300"/>
              </a:spcAft>
              <a:buClr>
                <a:schemeClr val="accent2"/>
              </a:buClr>
            </a:pPr>
            <a:r>
              <a:rPr lang="en-US" sz="1800" dirty="0">
                <a:solidFill>
                  <a:schemeClr val="tx2"/>
                </a:solidFill>
              </a:rPr>
              <a:t>$95B</a:t>
            </a:r>
          </a:p>
        </p:txBody>
      </p:sp>
      <p:sp>
        <p:nvSpPr>
          <p:cNvPr id="67" name="TextBox 66">
            <a:extLst>
              <a:ext uri="{FF2B5EF4-FFF2-40B4-BE49-F238E27FC236}">
                <a16:creationId xmlns:a16="http://schemas.microsoft.com/office/drawing/2014/main" id="{BCE68767-A3E0-BD4D-9C6B-D8E8EF4CF7D9}"/>
              </a:ext>
            </a:extLst>
          </p:cNvPr>
          <p:cNvSpPr txBox="1"/>
          <p:nvPr/>
        </p:nvSpPr>
        <p:spPr>
          <a:xfrm>
            <a:off x="9910715" y="4636019"/>
            <a:ext cx="937421" cy="564770"/>
          </a:xfrm>
          <a:prstGeom prst="rect">
            <a:avLst/>
          </a:prstGeom>
          <a:noFill/>
        </p:spPr>
        <p:txBody>
          <a:bodyPr wrap="square" lIns="0" tIns="0" rIns="0" bIns="0" rtlCol="0">
            <a:spAutoFit/>
          </a:bodyPr>
          <a:lstStyle/>
          <a:p>
            <a:pPr>
              <a:lnSpc>
                <a:spcPct val="95000"/>
              </a:lnSpc>
              <a:spcAft>
                <a:spcPts val="300"/>
              </a:spcAft>
              <a:buClr>
                <a:schemeClr val="accent2"/>
              </a:buClr>
            </a:pPr>
            <a:r>
              <a:rPr lang="en-US" sz="1800" b="1" dirty="0">
                <a:solidFill>
                  <a:schemeClr val="accent1"/>
                </a:solidFill>
              </a:rPr>
              <a:t>3.45M</a:t>
            </a:r>
          </a:p>
          <a:p>
            <a:pPr>
              <a:lnSpc>
                <a:spcPct val="95000"/>
              </a:lnSpc>
              <a:spcAft>
                <a:spcPts val="300"/>
              </a:spcAft>
              <a:buClr>
                <a:schemeClr val="accent2"/>
              </a:buClr>
            </a:pPr>
            <a:r>
              <a:rPr lang="en-US" sz="1800" dirty="0">
                <a:solidFill>
                  <a:schemeClr val="tx2"/>
                </a:solidFill>
              </a:rPr>
              <a:t>$96B</a:t>
            </a:r>
          </a:p>
        </p:txBody>
      </p:sp>
      <p:sp>
        <p:nvSpPr>
          <p:cNvPr id="68" name="TextBox 67">
            <a:extLst>
              <a:ext uri="{FF2B5EF4-FFF2-40B4-BE49-F238E27FC236}">
                <a16:creationId xmlns:a16="http://schemas.microsoft.com/office/drawing/2014/main" id="{9E4FBCF9-53B7-9F4F-A2C3-51672DB72B15}"/>
              </a:ext>
            </a:extLst>
          </p:cNvPr>
          <p:cNvSpPr txBox="1"/>
          <p:nvPr/>
        </p:nvSpPr>
        <p:spPr>
          <a:xfrm>
            <a:off x="9910715" y="3894116"/>
            <a:ext cx="937421" cy="564770"/>
          </a:xfrm>
          <a:prstGeom prst="rect">
            <a:avLst/>
          </a:prstGeom>
          <a:noFill/>
        </p:spPr>
        <p:txBody>
          <a:bodyPr wrap="square" lIns="0" tIns="0" rIns="0" bIns="0" rtlCol="0">
            <a:spAutoFit/>
          </a:bodyPr>
          <a:lstStyle/>
          <a:p>
            <a:pPr>
              <a:lnSpc>
                <a:spcPct val="95000"/>
              </a:lnSpc>
              <a:spcAft>
                <a:spcPts val="300"/>
              </a:spcAft>
              <a:buClr>
                <a:schemeClr val="accent2"/>
              </a:buClr>
            </a:pPr>
            <a:r>
              <a:rPr lang="en-US" sz="1800" b="1" dirty="0">
                <a:solidFill>
                  <a:schemeClr val="accent1"/>
                </a:solidFill>
              </a:rPr>
              <a:t>2.36M</a:t>
            </a:r>
          </a:p>
          <a:p>
            <a:pPr>
              <a:lnSpc>
                <a:spcPct val="95000"/>
              </a:lnSpc>
              <a:spcAft>
                <a:spcPts val="300"/>
              </a:spcAft>
              <a:buClr>
                <a:schemeClr val="accent2"/>
              </a:buClr>
            </a:pPr>
            <a:r>
              <a:rPr lang="en-US" sz="1800" dirty="0">
                <a:solidFill>
                  <a:schemeClr val="tx2"/>
                </a:solidFill>
              </a:rPr>
              <a:t>$62B</a:t>
            </a:r>
          </a:p>
        </p:txBody>
      </p:sp>
      <p:sp>
        <p:nvSpPr>
          <p:cNvPr id="69" name="TextBox 68">
            <a:extLst>
              <a:ext uri="{FF2B5EF4-FFF2-40B4-BE49-F238E27FC236}">
                <a16:creationId xmlns:a16="http://schemas.microsoft.com/office/drawing/2014/main" id="{59AE5D1B-5C2A-274D-9643-2B01AD73220B}"/>
              </a:ext>
            </a:extLst>
          </p:cNvPr>
          <p:cNvSpPr txBox="1"/>
          <p:nvPr/>
        </p:nvSpPr>
        <p:spPr>
          <a:xfrm>
            <a:off x="9910715" y="3152213"/>
            <a:ext cx="937421" cy="564770"/>
          </a:xfrm>
          <a:prstGeom prst="rect">
            <a:avLst/>
          </a:prstGeom>
          <a:noFill/>
        </p:spPr>
        <p:txBody>
          <a:bodyPr wrap="square" lIns="0" tIns="0" rIns="0" bIns="0" rtlCol="0">
            <a:spAutoFit/>
          </a:bodyPr>
          <a:lstStyle/>
          <a:p>
            <a:pPr>
              <a:lnSpc>
                <a:spcPct val="95000"/>
              </a:lnSpc>
              <a:spcAft>
                <a:spcPts val="300"/>
              </a:spcAft>
              <a:buClr>
                <a:schemeClr val="accent2"/>
              </a:buClr>
            </a:pPr>
            <a:r>
              <a:rPr lang="en-US" sz="1800" b="1" dirty="0">
                <a:solidFill>
                  <a:schemeClr val="accent1"/>
                </a:solidFill>
              </a:rPr>
              <a:t>1.79M</a:t>
            </a:r>
          </a:p>
          <a:p>
            <a:pPr>
              <a:lnSpc>
                <a:spcPct val="95000"/>
              </a:lnSpc>
              <a:spcAft>
                <a:spcPts val="300"/>
              </a:spcAft>
              <a:buClr>
                <a:schemeClr val="accent2"/>
              </a:buClr>
            </a:pPr>
            <a:r>
              <a:rPr lang="en-US" sz="1800" dirty="0">
                <a:solidFill>
                  <a:schemeClr val="tx2"/>
                </a:solidFill>
              </a:rPr>
              <a:t>$55B</a:t>
            </a:r>
          </a:p>
        </p:txBody>
      </p:sp>
      <p:sp>
        <p:nvSpPr>
          <p:cNvPr id="70" name="TextBox 69">
            <a:extLst>
              <a:ext uri="{FF2B5EF4-FFF2-40B4-BE49-F238E27FC236}">
                <a16:creationId xmlns:a16="http://schemas.microsoft.com/office/drawing/2014/main" id="{33070505-448A-5E4B-BF8F-40594EEB5E4A}"/>
              </a:ext>
            </a:extLst>
          </p:cNvPr>
          <p:cNvSpPr txBox="1"/>
          <p:nvPr/>
        </p:nvSpPr>
        <p:spPr>
          <a:xfrm>
            <a:off x="9910715" y="1668407"/>
            <a:ext cx="937421" cy="564770"/>
          </a:xfrm>
          <a:prstGeom prst="rect">
            <a:avLst/>
          </a:prstGeom>
          <a:noFill/>
        </p:spPr>
        <p:txBody>
          <a:bodyPr wrap="square" lIns="0" tIns="0" rIns="0" bIns="0" rtlCol="0">
            <a:spAutoFit/>
          </a:bodyPr>
          <a:lstStyle/>
          <a:p>
            <a:pPr>
              <a:lnSpc>
                <a:spcPct val="95000"/>
              </a:lnSpc>
              <a:spcAft>
                <a:spcPts val="300"/>
              </a:spcAft>
              <a:buClr>
                <a:schemeClr val="accent2"/>
              </a:buClr>
            </a:pPr>
            <a:r>
              <a:rPr lang="en-US" sz="1800" b="1" dirty="0">
                <a:solidFill>
                  <a:schemeClr val="accent1"/>
                </a:solidFill>
              </a:rPr>
              <a:t>3.45M</a:t>
            </a:r>
          </a:p>
          <a:p>
            <a:pPr>
              <a:lnSpc>
                <a:spcPct val="95000"/>
              </a:lnSpc>
              <a:spcAft>
                <a:spcPts val="300"/>
              </a:spcAft>
              <a:buClr>
                <a:schemeClr val="accent2"/>
              </a:buClr>
            </a:pPr>
            <a:r>
              <a:rPr lang="en-US" sz="1800" dirty="0">
                <a:solidFill>
                  <a:schemeClr val="tx2"/>
                </a:solidFill>
              </a:rPr>
              <a:t>$115B</a:t>
            </a:r>
          </a:p>
        </p:txBody>
      </p:sp>
      <p:sp>
        <p:nvSpPr>
          <p:cNvPr id="71" name="TextBox 70">
            <a:extLst>
              <a:ext uri="{FF2B5EF4-FFF2-40B4-BE49-F238E27FC236}">
                <a16:creationId xmlns:a16="http://schemas.microsoft.com/office/drawing/2014/main" id="{9AC754F0-F276-1043-879A-B97BAA2C2841}"/>
              </a:ext>
            </a:extLst>
          </p:cNvPr>
          <p:cNvSpPr txBox="1"/>
          <p:nvPr/>
        </p:nvSpPr>
        <p:spPr>
          <a:xfrm>
            <a:off x="1343863" y="3474836"/>
            <a:ext cx="937421" cy="564770"/>
          </a:xfrm>
          <a:prstGeom prst="rect">
            <a:avLst/>
          </a:prstGeom>
          <a:noFill/>
        </p:spPr>
        <p:txBody>
          <a:bodyPr wrap="square" lIns="0" tIns="0" rIns="0" bIns="0" rtlCol="0">
            <a:spAutoFit/>
          </a:bodyPr>
          <a:lstStyle/>
          <a:p>
            <a:pPr>
              <a:lnSpc>
                <a:spcPct val="95000"/>
              </a:lnSpc>
              <a:spcAft>
                <a:spcPts val="300"/>
              </a:spcAft>
              <a:buClr>
                <a:schemeClr val="accent2"/>
              </a:buClr>
            </a:pPr>
            <a:r>
              <a:rPr lang="en-US" sz="1800" b="1" dirty="0">
                <a:solidFill>
                  <a:schemeClr val="accent1"/>
                </a:solidFill>
              </a:rPr>
              <a:t>1.95M</a:t>
            </a:r>
          </a:p>
          <a:p>
            <a:pPr>
              <a:lnSpc>
                <a:spcPct val="95000"/>
              </a:lnSpc>
              <a:spcAft>
                <a:spcPts val="300"/>
              </a:spcAft>
              <a:buClr>
                <a:schemeClr val="accent2"/>
              </a:buClr>
            </a:pPr>
            <a:r>
              <a:rPr lang="en-US" sz="1800" dirty="0">
                <a:solidFill>
                  <a:schemeClr val="tx2"/>
                </a:solidFill>
              </a:rPr>
              <a:t>$53B</a:t>
            </a:r>
          </a:p>
        </p:txBody>
      </p:sp>
      <p:sp>
        <p:nvSpPr>
          <p:cNvPr id="72" name="TextBox 71">
            <a:extLst>
              <a:ext uri="{FF2B5EF4-FFF2-40B4-BE49-F238E27FC236}">
                <a16:creationId xmlns:a16="http://schemas.microsoft.com/office/drawing/2014/main" id="{0F57D336-EBA0-9E44-A074-ABFC80F02DB4}"/>
              </a:ext>
            </a:extLst>
          </p:cNvPr>
          <p:cNvSpPr txBox="1"/>
          <p:nvPr/>
        </p:nvSpPr>
        <p:spPr>
          <a:xfrm>
            <a:off x="1343863" y="2654899"/>
            <a:ext cx="937421" cy="564770"/>
          </a:xfrm>
          <a:prstGeom prst="rect">
            <a:avLst/>
          </a:prstGeom>
          <a:noFill/>
        </p:spPr>
        <p:txBody>
          <a:bodyPr wrap="square" lIns="0" tIns="0" rIns="0" bIns="0" rtlCol="0">
            <a:spAutoFit/>
          </a:bodyPr>
          <a:lstStyle/>
          <a:p>
            <a:pPr>
              <a:lnSpc>
                <a:spcPct val="95000"/>
              </a:lnSpc>
              <a:spcAft>
                <a:spcPts val="300"/>
              </a:spcAft>
              <a:buClr>
                <a:schemeClr val="accent2"/>
              </a:buClr>
            </a:pPr>
            <a:r>
              <a:rPr lang="en-US" sz="1800" b="1" dirty="0">
                <a:solidFill>
                  <a:schemeClr val="accent1"/>
                </a:solidFill>
              </a:rPr>
              <a:t>2.78M</a:t>
            </a:r>
          </a:p>
          <a:p>
            <a:pPr>
              <a:lnSpc>
                <a:spcPct val="95000"/>
              </a:lnSpc>
              <a:spcAft>
                <a:spcPts val="300"/>
              </a:spcAft>
              <a:buClr>
                <a:schemeClr val="accent2"/>
              </a:buClr>
            </a:pPr>
            <a:r>
              <a:rPr lang="en-US" sz="1800" dirty="0">
                <a:solidFill>
                  <a:schemeClr val="tx2"/>
                </a:solidFill>
              </a:rPr>
              <a:t>$96B</a:t>
            </a:r>
          </a:p>
        </p:txBody>
      </p:sp>
      <p:sp>
        <p:nvSpPr>
          <p:cNvPr id="74" name="TextBox 73">
            <a:extLst>
              <a:ext uri="{FF2B5EF4-FFF2-40B4-BE49-F238E27FC236}">
                <a16:creationId xmlns:a16="http://schemas.microsoft.com/office/drawing/2014/main" id="{D5E1D4D5-534A-B04F-89CF-5BACE0543FD7}"/>
              </a:ext>
            </a:extLst>
          </p:cNvPr>
          <p:cNvSpPr txBox="1"/>
          <p:nvPr/>
        </p:nvSpPr>
        <p:spPr>
          <a:xfrm>
            <a:off x="9910715" y="2410310"/>
            <a:ext cx="937421" cy="564770"/>
          </a:xfrm>
          <a:prstGeom prst="rect">
            <a:avLst/>
          </a:prstGeom>
          <a:noFill/>
        </p:spPr>
        <p:txBody>
          <a:bodyPr wrap="square" lIns="0" tIns="0" rIns="0" bIns="0" rtlCol="0">
            <a:spAutoFit/>
          </a:bodyPr>
          <a:lstStyle/>
          <a:p>
            <a:pPr>
              <a:lnSpc>
                <a:spcPct val="95000"/>
              </a:lnSpc>
              <a:spcAft>
                <a:spcPts val="300"/>
              </a:spcAft>
              <a:buClr>
                <a:schemeClr val="accent2"/>
              </a:buClr>
            </a:pPr>
            <a:r>
              <a:rPr lang="en-US" sz="1800" b="1" dirty="0">
                <a:solidFill>
                  <a:schemeClr val="accent1"/>
                </a:solidFill>
              </a:rPr>
              <a:t>1.92M</a:t>
            </a:r>
          </a:p>
          <a:p>
            <a:pPr>
              <a:lnSpc>
                <a:spcPct val="95000"/>
              </a:lnSpc>
              <a:spcAft>
                <a:spcPts val="300"/>
              </a:spcAft>
              <a:buClr>
                <a:schemeClr val="accent2"/>
              </a:buClr>
            </a:pPr>
            <a:r>
              <a:rPr lang="en-US" sz="1800" dirty="0">
                <a:solidFill>
                  <a:schemeClr val="tx2"/>
                </a:solidFill>
              </a:rPr>
              <a:t>$95B</a:t>
            </a:r>
          </a:p>
        </p:txBody>
      </p:sp>
      <p:cxnSp>
        <p:nvCxnSpPr>
          <p:cNvPr id="129" name="Straight Connector 128">
            <a:extLst>
              <a:ext uri="{FF2B5EF4-FFF2-40B4-BE49-F238E27FC236}">
                <a16:creationId xmlns:a16="http://schemas.microsoft.com/office/drawing/2014/main" id="{859695BC-AD1A-8946-80BE-49E317578C42}"/>
              </a:ext>
            </a:extLst>
          </p:cNvPr>
          <p:cNvCxnSpPr>
            <a:cxnSpLocks/>
          </p:cNvCxnSpPr>
          <p:nvPr/>
        </p:nvCxnSpPr>
        <p:spPr>
          <a:xfrm flipH="1">
            <a:off x="8217675" y="5562313"/>
            <a:ext cx="1602844" cy="11749"/>
          </a:xfrm>
          <a:prstGeom prst="line">
            <a:avLst/>
          </a:prstGeom>
          <a:ln>
            <a:solidFill>
              <a:schemeClr val="accent4"/>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0" name="Straight Connector 129">
            <a:extLst>
              <a:ext uri="{FF2B5EF4-FFF2-40B4-BE49-F238E27FC236}">
                <a16:creationId xmlns:a16="http://schemas.microsoft.com/office/drawing/2014/main" id="{A2408D4B-9827-E74E-A68E-E545EBCB5EE0}"/>
              </a:ext>
            </a:extLst>
          </p:cNvPr>
          <p:cNvCxnSpPr>
            <a:cxnSpLocks/>
          </p:cNvCxnSpPr>
          <p:nvPr/>
        </p:nvCxnSpPr>
        <p:spPr>
          <a:xfrm flipH="1">
            <a:off x="7853053" y="4850206"/>
            <a:ext cx="1967465" cy="2094"/>
          </a:xfrm>
          <a:prstGeom prst="line">
            <a:avLst/>
          </a:prstGeom>
          <a:ln>
            <a:solidFill>
              <a:schemeClr val="accent4"/>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1" name="Straight Connector 130">
            <a:extLst>
              <a:ext uri="{FF2B5EF4-FFF2-40B4-BE49-F238E27FC236}">
                <a16:creationId xmlns:a16="http://schemas.microsoft.com/office/drawing/2014/main" id="{E15ED903-71EA-6440-8590-D8476653E40B}"/>
              </a:ext>
            </a:extLst>
          </p:cNvPr>
          <p:cNvCxnSpPr>
            <a:cxnSpLocks/>
          </p:cNvCxnSpPr>
          <p:nvPr/>
        </p:nvCxnSpPr>
        <p:spPr>
          <a:xfrm flipH="1">
            <a:off x="8210744" y="4147002"/>
            <a:ext cx="1609774" cy="20650"/>
          </a:xfrm>
          <a:prstGeom prst="line">
            <a:avLst/>
          </a:prstGeom>
          <a:ln>
            <a:solidFill>
              <a:schemeClr val="accent4"/>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2" name="Straight Connector 131">
            <a:extLst>
              <a:ext uri="{FF2B5EF4-FFF2-40B4-BE49-F238E27FC236}">
                <a16:creationId xmlns:a16="http://schemas.microsoft.com/office/drawing/2014/main" id="{16263725-CDAD-FA4C-B3FF-25BB44FE19FC}"/>
              </a:ext>
            </a:extLst>
          </p:cNvPr>
          <p:cNvCxnSpPr>
            <a:cxnSpLocks/>
          </p:cNvCxnSpPr>
          <p:nvPr/>
        </p:nvCxnSpPr>
        <p:spPr>
          <a:xfrm flipH="1">
            <a:off x="8456955" y="3417092"/>
            <a:ext cx="1363564" cy="488582"/>
          </a:xfrm>
          <a:prstGeom prst="line">
            <a:avLst/>
          </a:prstGeom>
          <a:ln>
            <a:solidFill>
              <a:schemeClr val="accent4"/>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4" name="Straight Connector 133">
            <a:extLst>
              <a:ext uri="{FF2B5EF4-FFF2-40B4-BE49-F238E27FC236}">
                <a16:creationId xmlns:a16="http://schemas.microsoft.com/office/drawing/2014/main" id="{1956EF3F-386C-A543-AA67-E84B2860ED62}"/>
              </a:ext>
            </a:extLst>
          </p:cNvPr>
          <p:cNvCxnSpPr>
            <a:cxnSpLocks/>
            <a:endCxn id="51" idx="21"/>
          </p:cNvCxnSpPr>
          <p:nvPr/>
        </p:nvCxnSpPr>
        <p:spPr>
          <a:xfrm flipH="1">
            <a:off x="8605722" y="2704986"/>
            <a:ext cx="1214797" cy="866562"/>
          </a:xfrm>
          <a:prstGeom prst="line">
            <a:avLst/>
          </a:prstGeom>
          <a:ln>
            <a:solidFill>
              <a:schemeClr val="accent4"/>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6" name="Straight Connector 135">
            <a:extLst>
              <a:ext uri="{FF2B5EF4-FFF2-40B4-BE49-F238E27FC236}">
                <a16:creationId xmlns:a16="http://schemas.microsoft.com/office/drawing/2014/main" id="{D8F00196-9F0B-174B-9DBA-36C14E66DA40}"/>
              </a:ext>
            </a:extLst>
          </p:cNvPr>
          <p:cNvCxnSpPr>
            <a:cxnSpLocks/>
          </p:cNvCxnSpPr>
          <p:nvPr/>
        </p:nvCxnSpPr>
        <p:spPr>
          <a:xfrm flipH="1">
            <a:off x="8605722" y="2019583"/>
            <a:ext cx="1214797" cy="866562"/>
          </a:xfrm>
          <a:prstGeom prst="line">
            <a:avLst/>
          </a:prstGeom>
          <a:ln>
            <a:solidFill>
              <a:schemeClr val="accent4"/>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7" name="Straight Connector 136">
            <a:extLst>
              <a:ext uri="{FF2B5EF4-FFF2-40B4-BE49-F238E27FC236}">
                <a16:creationId xmlns:a16="http://schemas.microsoft.com/office/drawing/2014/main" id="{C8871986-DA28-DA4E-ABB3-0405BBE1CA75}"/>
              </a:ext>
            </a:extLst>
          </p:cNvPr>
          <p:cNvCxnSpPr>
            <a:cxnSpLocks/>
          </p:cNvCxnSpPr>
          <p:nvPr/>
        </p:nvCxnSpPr>
        <p:spPr>
          <a:xfrm flipH="1">
            <a:off x="1979811" y="5155549"/>
            <a:ext cx="3634013" cy="418512"/>
          </a:xfrm>
          <a:prstGeom prst="line">
            <a:avLst/>
          </a:prstGeom>
          <a:ln>
            <a:solidFill>
              <a:schemeClr val="accent4"/>
            </a:solidFill>
            <a:prstDash val="sysDot"/>
            <a:headEnd type="oval"/>
          </a:ln>
        </p:spPr>
        <p:style>
          <a:lnRef idx="1">
            <a:schemeClr val="accent5"/>
          </a:lnRef>
          <a:fillRef idx="0">
            <a:schemeClr val="accent5"/>
          </a:fillRef>
          <a:effectRef idx="0">
            <a:schemeClr val="accent5"/>
          </a:effectRef>
          <a:fontRef idx="minor">
            <a:schemeClr val="tx1"/>
          </a:fontRef>
        </p:style>
      </p:cxnSp>
      <p:cxnSp>
        <p:nvCxnSpPr>
          <p:cNvPr id="139" name="Straight Connector 138">
            <a:extLst>
              <a:ext uri="{FF2B5EF4-FFF2-40B4-BE49-F238E27FC236}">
                <a16:creationId xmlns:a16="http://schemas.microsoft.com/office/drawing/2014/main" id="{B367A02A-81B1-0645-8BE5-B70DBC5D7229}"/>
              </a:ext>
            </a:extLst>
          </p:cNvPr>
          <p:cNvCxnSpPr>
            <a:cxnSpLocks/>
          </p:cNvCxnSpPr>
          <p:nvPr/>
        </p:nvCxnSpPr>
        <p:spPr>
          <a:xfrm flipH="1">
            <a:off x="1979812" y="3740386"/>
            <a:ext cx="4984223" cy="0"/>
          </a:xfrm>
          <a:prstGeom prst="line">
            <a:avLst/>
          </a:prstGeom>
          <a:ln>
            <a:solidFill>
              <a:schemeClr val="accent4"/>
            </a:solidFill>
            <a:prstDash val="sysDot"/>
            <a:headEnd type="oval"/>
          </a:ln>
        </p:spPr>
        <p:style>
          <a:lnRef idx="1">
            <a:schemeClr val="accent5"/>
          </a:lnRef>
          <a:fillRef idx="0">
            <a:schemeClr val="accent5"/>
          </a:fillRef>
          <a:effectRef idx="0">
            <a:schemeClr val="accent5"/>
          </a:effectRef>
          <a:fontRef idx="minor">
            <a:schemeClr val="tx1"/>
          </a:fontRef>
        </p:style>
      </p:cxnSp>
      <p:cxnSp>
        <p:nvCxnSpPr>
          <p:cNvPr id="141" name="Straight Connector 140">
            <a:extLst>
              <a:ext uri="{FF2B5EF4-FFF2-40B4-BE49-F238E27FC236}">
                <a16:creationId xmlns:a16="http://schemas.microsoft.com/office/drawing/2014/main" id="{2AB3A86B-E1E9-4642-9617-9D72BDB07B08}"/>
              </a:ext>
            </a:extLst>
          </p:cNvPr>
          <p:cNvCxnSpPr>
            <a:cxnSpLocks/>
          </p:cNvCxnSpPr>
          <p:nvPr/>
        </p:nvCxnSpPr>
        <p:spPr>
          <a:xfrm flipH="1" flipV="1">
            <a:off x="1979813" y="2930366"/>
            <a:ext cx="881991" cy="215517"/>
          </a:xfrm>
          <a:prstGeom prst="line">
            <a:avLst/>
          </a:prstGeom>
          <a:ln>
            <a:solidFill>
              <a:schemeClr val="accent4"/>
            </a:solidFill>
            <a:prstDash val="sysDot"/>
            <a:headEnd type="oval"/>
          </a:ln>
        </p:spPr>
        <p:style>
          <a:lnRef idx="1">
            <a:schemeClr val="accent5"/>
          </a:lnRef>
          <a:fillRef idx="0">
            <a:schemeClr val="accent5"/>
          </a:fillRef>
          <a:effectRef idx="0">
            <a:schemeClr val="accent5"/>
          </a:effectRef>
          <a:fontRef idx="minor">
            <a:schemeClr val="tx1"/>
          </a:fontRef>
        </p:style>
      </p:cxnSp>
      <p:sp>
        <p:nvSpPr>
          <p:cNvPr id="143" name="TextBox 142">
            <a:extLst>
              <a:ext uri="{FF2B5EF4-FFF2-40B4-BE49-F238E27FC236}">
                <a16:creationId xmlns:a16="http://schemas.microsoft.com/office/drawing/2014/main" id="{3845F6B5-BB75-6841-A8D2-A62161510B21}"/>
              </a:ext>
            </a:extLst>
          </p:cNvPr>
          <p:cNvSpPr txBox="1"/>
          <p:nvPr/>
        </p:nvSpPr>
        <p:spPr>
          <a:xfrm>
            <a:off x="2714749" y="3235811"/>
            <a:ext cx="288958" cy="149430"/>
          </a:xfrm>
          <a:prstGeom prst="rect">
            <a:avLst/>
          </a:prstGeom>
          <a:noFill/>
        </p:spPr>
        <p:txBody>
          <a:bodyPr wrap="square" lIns="0" tIns="0" rIns="0" bIns="0" rtlCol="0">
            <a:spAutoFit/>
          </a:bodyPr>
          <a:lstStyle/>
          <a:p>
            <a:pPr algn="ctr">
              <a:buClr>
                <a:schemeClr val="accent2"/>
              </a:buClr>
            </a:pPr>
            <a:r>
              <a:rPr lang="en-US" sz="1050" dirty="0"/>
              <a:t>CA</a:t>
            </a:r>
          </a:p>
        </p:txBody>
      </p:sp>
      <p:sp>
        <p:nvSpPr>
          <p:cNvPr id="144" name="TextBox 143">
            <a:extLst>
              <a:ext uri="{FF2B5EF4-FFF2-40B4-BE49-F238E27FC236}">
                <a16:creationId xmlns:a16="http://schemas.microsoft.com/office/drawing/2014/main" id="{6C3ACA82-3399-5F4C-A319-4CA5CD835EFA}"/>
              </a:ext>
            </a:extLst>
          </p:cNvPr>
          <p:cNvSpPr txBox="1"/>
          <p:nvPr/>
        </p:nvSpPr>
        <p:spPr>
          <a:xfrm>
            <a:off x="5463391" y="4943643"/>
            <a:ext cx="288958" cy="149430"/>
          </a:xfrm>
          <a:prstGeom prst="rect">
            <a:avLst/>
          </a:prstGeom>
          <a:noFill/>
        </p:spPr>
        <p:txBody>
          <a:bodyPr wrap="square" lIns="0" tIns="0" rIns="0" bIns="0" rtlCol="0">
            <a:spAutoFit/>
          </a:bodyPr>
          <a:lstStyle/>
          <a:p>
            <a:pPr algn="ctr">
              <a:buClr>
                <a:schemeClr val="accent2"/>
              </a:buClr>
            </a:pPr>
            <a:r>
              <a:rPr lang="en-US" sz="1050" dirty="0"/>
              <a:t>TX</a:t>
            </a:r>
          </a:p>
        </p:txBody>
      </p:sp>
      <p:sp>
        <p:nvSpPr>
          <p:cNvPr id="145" name="TextBox 144">
            <a:extLst>
              <a:ext uri="{FF2B5EF4-FFF2-40B4-BE49-F238E27FC236}">
                <a16:creationId xmlns:a16="http://schemas.microsoft.com/office/drawing/2014/main" id="{854F26A8-6A91-C045-9A59-8E2653D95A55}"/>
              </a:ext>
            </a:extLst>
          </p:cNvPr>
          <p:cNvSpPr txBox="1"/>
          <p:nvPr/>
        </p:nvSpPr>
        <p:spPr>
          <a:xfrm>
            <a:off x="8523502" y="2734444"/>
            <a:ext cx="288958" cy="149430"/>
          </a:xfrm>
          <a:prstGeom prst="rect">
            <a:avLst/>
          </a:prstGeom>
          <a:noFill/>
        </p:spPr>
        <p:txBody>
          <a:bodyPr wrap="square" lIns="0" tIns="0" rIns="0" bIns="0" rtlCol="0">
            <a:spAutoFit/>
          </a:bodyPr>
          <a:lstStyle/>
          <a:p>
            <a:pPr algn="ctr">
              <a:buClr>
                <a:schemeClr val="accent2"/>
              </a:buClr>
            </a:pPr>
            <a:r>
              <a:rPr lang="en-US" sz="1050" dirty="0"/>
              <a:t>NY</a:t>
            </a:r>
          </a:p>
        </p:txBody>
      </p:sp>
      <p:sp>
        <p:nvSpPr>
          <p:cNvPr id="146" name="TextBox 145">
            <a:extLst>
              <a:ext uri="{FF2B5EF4-FFF2-40B4-BE49-F238E27FC236}">
                <a16:creationId xmlns:a16="http://schemas.microsoft.com/office/drawing/2014/main" id="{89B0F465-FCE9-EB4D-BABE-22B8BF708CB9}"/>
              </a:ext>
            </a:extLst>
          </p:cNvPr>
          <p:cNvSpPr txBox="1"/>
          <p:nvPr/>
        </p:nvSpPr>
        <p:spPr>
          <a:xfrm>
            <a:off x="7699016" y="4631818"/>
            <a:ext cx="288958" cy="149430"/>
          </a:xfrm>
          <a:prstGeom prst="rect">
            <a:avLst/>
          </a:prstGeom>
          <a:noFill/>
        </p:spPr>
        <p:txBody>
          <a:bodyPr wrap="square" lIns="0" tIns="0" rIns="0" bIns="0" rtlCol="0">
            <a:spAutoFit/>
          </a:bodyPr>
          <a:lstStyle/>
          <a:p>
            <a:pPr algn="ctr">
              <a:buClr>
                <a:schemeClr val="accent2"/>
              </a:buClr>
            </a:pPr>
            <a:r>
              <a:rPr lang="en-US" sz="1050" dirty="0"/>
              <a:t>GA</a:t>
            </a:r>
          </a:p>
        </p:txBody>
      </p:sp>
      <p:sp>
        <p:nvSpPr>
          <p:cNvPr id="147" name="TextBox 146">
            <a:extLst>
              <a:ext uri="{FF2B5EF4-FFF2-40B4-BE49-F238E27FC236}">
                <a16:creationId xmlns:a16="http://schemas.microsoft.com/office/drawing/2014/main" id="{92A9FC20-25BD-6242-AE30-45D5519D5B8B}"/>
              </a:ext>
            </a:extLst>
          </p:cNvPr>
          <p:cNvSpPr txBox="1"/>
          <p:nvPr/>
        </p:nvSpPr>
        <p:spPr>
          <a:xfrm>
            <a:off x="8053123" y="5371742"/>
            <a:ext cx="288958" cy="149430"/>
          </a:xfrm>
          <a:prstGeom prst="rect">
            <a:avLst/>
          </a:prstGeom>
          <a:noFill/>
        </p:spPr>
        <p:txBody>
          <a:bodyPr wrap="square" lIns="0" tIns="0" rIns="0" bIns="0" rtlCol="0">
            <a:spAutoFit/>
          </a:bodyPr>
          <a:lstStyle/>
          <a:p>
            <a:pPr algn="ctr">
              <a:buClr>
                <a:schemeClr val="accent2"/>
              </a:buClr>
            </a:pPr>
            <a:r>
              <a:rPr lang="en-US" sz="1050" dirty="0"/>
              <a:t>FL</a:t>
            </a:r>
          </a:p>
        </p:txBody>
      </p:sp>
      <p:sp>
        <p:nvSpPr>
          <p:cNvPr id="148" name="TextBox 147">
            <a:extLst>
              <a:ext uri="{FF2B5EF4-FFF2-40B4-BE49-F238E27FC236}">
                <a16:creationId xmlns:a16="http://schemas.microsoft.com/office/drawing/2014/main" id="{962A79DD-E89D-9347-94EC-DB2C75B7E9D7}"/>
              </a:ext>
            </a:extLst>
          </p:cNvPr>
          <p:cNvSpPr txBox="1"/>
          <p:nvPr/>
        </p:nvSpPr>
        <p:spPr>
          <a:xfrm>
            <a:off x="8290955" y="4156986"/>
            <a:ext cx="288958" cy="149430"/>
          </a:xfrm>
          <a:prstGeom prst="rect">
            <a:avLst/>
          </a:prstGeom>
          <a:noFill/>
        </p:spPr>
        <p:txBody>
          <a:bodyPr wrap="square" lIns="0" tIns="0" rIns="0" bIns="0" rtlCol="0">
            <a:spAutoFit/>
          </a:bodyPr>
          <a:lstStyle/>
          <a:p>
            <a:pPr algn="ctr">
              <a:buClr>
                <a:schemeClr val="accent2"/>
              </a:buClr>
            </a:pPr>
            <a:r>
              <a:rPr lang="en-US" sz="1050" dirty="0"/>
              <a:t>NC</a:t>
            </a:r>
          </a:p>
        </p:txBody>
      </p:sp>
      <p:sp>
        <p:nvSpPr>
          <p:cNvPr id="149" name="TextBox 148">
            <a:extLst>
              <a:ext uri="{FF2B5EF4-FFF2-40B4-BE49-F238E27FC236}">
                <a16:creationId xmlns:a16="http://schemas.microsoft.com/office/drawing/2014/main" id="{E089CEE9-7EF3-BE41-938F-ED3D61224D8B}"/>
              </a:ext>
            </a:extLst>
          </p:cNvPr>
          <p:cNvSpPr txBox="1"/>
          <p:nvPr/>
        </p:nvSpPr>
        <p:spPr>
          <a:xfrm>
            <a:off x="8255628" y="3804549"/>
            <a:ext cx="288958" cy="149430"/>
          </a:xfrm>
          <a:prstGeom prst="rect">
            <a:avLst/>
          </a:prstGeom>
          <a:noFill/>
        </p:spPr>
        <p:txBody>
          <a:bodyPr wrap="square" lIns="0" tIns="0" rIns="0" bIns="0" rtlCol="0">
            <a:spAutoFit/>
          </a:bodyPr>
          <a:lstStyle/>
          <a:p>
            <a:pPr algn="ctr">
              <a:buClr>
                <a:schemeClr val="accent2"/>
              </a:buClr>
            </a:pPr>
            <a:r>
              <a:rPr lang="en-US" sz="1050" dirty="0"/>
              <a:t>VA</a:t>
            </a:r>
          </a:p>
        </p:txBody>
      </p:sp>
      <p:sp>
        <p:nvSpPr>
          <p:cNvPr id="150" name="TextBox 149">
            <a:extLst>
              <a:ext uri="{FF2B5EF4-FFF2-40B4-BE49-F238E27FC236}">
                <a16:creationId xmlns:a16="http://schemas.microsoft.com/office/drawing/2014/main" id="{BC68E65C-614D-9E4A-9DB7-D9B11C6A7843}"/>
              </a:ext>
            </a:extLst>
          </p:cNvPr>
          <p:cNvSpPr txBox="1"/>
          <p:nvPr/>
        </p:nvSpPr>
        <p:spPr>
          <a:xfrm>
            <a:off x="8504574" y="3516375"/>
            <a:ext cx="288958" cy="149430"/>
          </a:xfrm>
          <a:prstGeom prst="rect">
            <a:avLst/>
          </a:prstGeom>
          <a:noFill/>
        </p:spPr>
        <p:txBody>
          <a:bodyPr wrap="square" lIns="0" tIns="0" rIns="0" bIns="0" rtlCol="0">
            <a:spAutoFit/>
          </a:bodyPr>
          <a:lstStyle/>
          <a:p>
            <a:pPr algn="ctr">
              <a:buClr>
                <a:schemeClr val="accent2"/>
              </a:buClr>
            </a:pPr>
            <a:r>
              <a:rPr lang="en-US" sz="1050" dirty="0"/>
              <a:t>MD</a:t>
            </a:r>
          </a:p>
        </p:txBody>
      </p:sp>
      <p:sp>
        <p:nvSpPr>
          <p:cNvPr id="259" name="TextBox 258">
            <a:extLst>
              <a:ext uri="{FF2B5EF4-FFF2-40B4-BE49-F238E27FC236}">
                <a16:creationId xmlns:a16="http://schemas.microsoft.com/office/drawing/2014/main" id="{42197B37-81D0-4E47-A84A-EBBC10A2BE6A}"/>
              </a:ext>
            </a:extLst>
          </p:cNvPr>
          <p:cNvSpPr txBox="1"/>
          <p:nvPr/>
        </p:nvSpPr>
        <p:spPr>
          <a:xfrm>
            <a:off x="6834196" y="3546134"/>
            <a:ext cx="288958" cy="149430"/>
          </a:xfrm>
          <a:prstGeom prst="rect">
            <a:avLst/>
          </a:prstGeom>
          <a:noFill/>
        </p:spPr>
        <p:txBody>
          <a:bodyPr wrap="square" lIns="0" tIns="0" rIns="0" bIns="0" rtlCol="0">
            <a:spAutoFit/>
          </a:bodyPr>
          <a:lstStyle/>
          <a:p>
            <a:pPr algn="ctr">
              <a:buClr>
                <a:schemeClr val="accent2"/>
              </a:buClr>
            </a:pPr>
            <a:r>
              <a:rPr lang="en-US" sz="1050" dirty="0"/>
              <a:t>IL</a:t>
            </a:r>
          </a:p>
        </p:txBody>
      </p:sp>
      <p:sp>
        <p:nvSpPr>
          <p:cNvPr id="2" name="Title 1">
            <a:extLst>
              <a:ext uri="{FF2B5EF4-FFF2-40B4-BE49-F238E27FC236}">
                <a16:creationId xmlns:a16="http://schemas.microsoft.com/office/drawing/2014/main" id="{26A51DE3-9724-4F7B-BF80-49DF1C432C0C}"/>
              </a:ext>
            </a:extLst>
          </p:cNvPr>
          <p:cNvSpPr>
            <a:spLocks noGrp="1"/>
          </p:cNvSpPr>
          <p:nvPr>
            <p:ph type="title"/>
          </p:nvPr>
        </p:nvSpPr>
        <p:spPr>
          <a:xfrm>
            <a:off x="990600" y="289013"/>
            <a:ext cx="10661066" cy="740664"/>
          </a:xfrm>
        </p:spPr>
        <p:txBody>
          <a:bodyPr/>
          <a:lstStyle/>
          <a:p>
            <a:r>
              <a:rPr lang="en-US" b="1" dirty="0"/>
              <a:t>African-American Buying Power Continues to Grow </a:t>
            </a:r>
            <a:endParaRPr lang="en-US" dirty="0"/>
          </a:p>
        </p:txBody>
      </p:sp>
      <p:sp>
        <p:nvSpPr>
          <p:cNvPr id="10" name="Text Placeholder 4">
            <a:extLst>
              <a:ext uri="{FF2B5EF4-FFF2-40B4-BE49-F238E27FC236}">
                <a16:creationId xmlns:a16="http://schemas.microsoft.com/office/drawing/2014/main" id="{A9490993-449C-487C-8376-7926CAB4024B}"/>
              </a:ext>
            </a:extLst>
          </p:cNvPr>
          <p:cNvSpPr txBox="1">
            <a:spLocks/>
          </p:cNvSpPr>
          <p:nvPr/>
        </p:nvSpPr>
        <p:spPr>
          <a:xfrm>
            <a:off x="990600" y="6256352"/>
            <a:ext cx="10210800" cy="254175"/>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buClr>
                <a:schemeClr val="accent2"/>
              </a:buClr>
              <a:buFont typeface="Wingdings" panose="05000000000000000000" pitchFamily="2" charset="2"/>
              <a:buNone/>
              <a:defRPr sz="800" kern="1200">
                <a:solidFill>
                  <a:schemeClr val="tx1"/>
                </a:solidFill>
                <a:latin typeface="+mn-lt"/>
                <a:ea typeface="+mn-ea"/>
                <a:cs typeface="+mn-cs"/>
              </a:defRPr>
            </a:lvl1pPr>
            <a:lvl2pPr marL="4572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2pPr>
            <a:lvl3pPr marL="914400" indent="0" algn="l" defTabSz="914400" rtl="0" eaLnBrk="1" latinLnBrk="0" hangingPunct="1">
              <a:lnSpc>
                <a:spcPct val="105000"/>
              </a:lnSpc>
              <a:spcBef>
                <a:spcPts val="1200"/>
              </a:spcBef>
              <a:buClr>
                <a:schemeClr val="accent4"/>
              </a:buClr>
              <a:buFont typeface="Wingdings" panose="05000000000000000000" pitchFamily="2" charset="2"/>
              <a:buNone/>
              <a:defRPr sz="800" kern="1200">
                <a:solidFill>
                  <a:schemeClr val="tx1"/>
                </a:solidFill>
                <a:latin typeface="+mn-lt"/>
                <a:ea typeface="+mn-ea"/>
                <a:cs typeface="+mn-cs"/>
              </a:defRPr>
            </a:lvl3pPr>
            <a:lvl4pPr marL="13716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Source: The Nielsen Company, Diverse Intelligence Series 2019: It’s In The Bag: Black Consumers’ Path To Purchase</a:t>
            </a:r>
          </a:p>
        </p:txBody>
      </p:sp>
      <p:sp>
        <p:nvSpPr>
          <p:cNvPr id="73" name="TextBox 72">
            <a:extLst>
              <a:ext uri="{FF2B5EF4-FFF2-40B4-BE49-F238E27FC236}">
                <a16:creationId xmlns:a16="http://schemas.microsoft.com/office/drawing/2014/main" id="{94454B71-3C11-C94D-9CE3-4EC0702677AC}"/>
              </a:ext>
            </a:extLst>
          </p:cNvPr>
          <p:cNvSpPr txBox="1"/>
          <p:nvPr/>
        </p:nvSpPr>
        <p:spPr>
          <a:xfrm>
            <a:off x="990600" y="1160427"/>
            <a:ext cx="3851502" cy="592470"/>
          </a:xfrm>
          <a:prstGeom prst="rect">
            <a:avLst/>
          </a:prstGeom>
          <a:noFill/>
        </p:spPr>
        <p:txBody>
          <a:bodyPr wrap="square" lIns="0" tIns="0" rIns="0" bIns="0" rtlCol="0">
            <a:spAutoFit/>
          </a:bodyPr>
          <a:lstStyle/>
          <a:p>
            <a:pPr>
              <a:spcAft>
                <a:spcPts val="300"/>
              </a:spcAft>
              <a:buClr>
                <a:schemeClr val="accent2"/>
              </a:buClr>
            </a:pPr>
            <a:r>
              <a:rPr lang="en-US" sz="1800" b="1" dirty="0">
                <a:solidFill>
                  <a:schemeClr val="accent1"/>
                </a:solidFill>
              </a:rPr>
              <a:t>African-American Population (M)</a:t>
            </a:r>
          </a:p>
          <a:p>
            <a:pPr>
              <a:spcAft>
                <a:spcPts val="300"/>
              </a:spcAft>
              <a:buClr>
                <a:schemeClr val="accent2"/>
              </a:buClr>
            </a:pPr>
            <a:r>
              <a:rPr lang="en-US" sz="1800" dirty="0">
                <a:solidFill>
                  <a:schemeClr val="tx2"/>
                </a:solidFill>
              </a:rPr>
              <a:t>African-American Buying Power (B)</a:t>
            </a:r>
          </a:p>
        </p:txBody>
      </p:sp>
    </p:spTree>
    <p:extLst>
      <p:ext uri="{BB962C8B-B14F-4D97-AF65-F5344CB8AC3E}">
        <p14:creationId xmlns:p14="http://schemas.microsoft.com/office/powerpoint/2010/main" val="4202722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292D1-FBD8-44BC-B6A2-AED2E4A5EE7B}"/>
              </a:ext>
            </a:extLst>
          </p:cNvPr>
          <p:cNvSpPr>
            <a:spLocks noGrp="1"/>
          </p:cNvSpPr>
          <p:nvPr>
            <p:ph type="title"/>
          </p:nvPr>
        </p:nvSpPr>
        <p:spPr/>
        <p:txBody>
          <a:bodyPr/>
          <a:lstStyle/>
          <a:p>
            <a:r>
              <a:rPr lang="en-US" dirty="0"/>
              <a:t>But There Is a Significant Difference in Net Worth Regardless of Income </a:t>
            </a:r>
          </a:p>
        </p:txBody>
      </p:sp>
      <p:pic>
        <p:nvPicPr>
          <p:cNvPr id="6" name="Content Placeholder 5" descr="figures">
            <a:extLst>
              <a:ext uri="{FF2B5EF4-FFF2-40B4-BE49-F238E27FC236}">
                <a16:creationId xmlns:a16="http://schemas.microsoft.com/office/drawing/2014/main" id="{1D6956DD-1D08-40EB-A66A-E5402CC2AD4B}"/>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90600" y="1520404"/>
            <a:ext cx="10210800" cy="4503025"/>
          </a:xfrm>
          <a:prstGeom prst="rect">
            <a:avLst/>
          </a:prstGeom>
          <a:noFill/>
          <a:ln>
            <a:noFill/>
          </a:ln>
        </p:spPr>
      </p:pic>
    </p:spTree>
    <p:extLst>
      <p:ext uri="{BB962C8B-B14F-4D97-AF65-F5344CB8AC3E}">
        <p14:creationId xmlns:p14="http://schemas.microsoft.com/office/powerpoint/2010/main" val="1870734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C6C82-A3CF-433B-A078-249E146FFC65}"/>
              </a:ext>
            </a:extLst>
          </p:cNvPr>
          <p:cNvSpPr>
            <a:spLocks noGrp="1"/>
          </p:cNvSpPr>
          <p:nvPr>
            <p:ph type="title"/>
          </p:nvPr>
        </p:nvSpPr>
        <p:spPr/>
        <p:txBody>
          <a:bodyPr/>
          <a:lstStyle/>
          <a:p>
            <a:r>
              <a:rPr lang="en-US" dirty="0"/>
              <a:t>African-American Contributions to Retirement Plans Declined in 2020 </a:t>
            </a:r>
          </a:p>
        </p:txBody>
      </p:sp>
      <p:sp>
        <p:nvSpPr>
          <p:cNvPr id="6" name="Text Placeholder 5">
            <a:extLst>
              <a:ext uri="{FF2B5EF4-FFF2-40B4-BE49-F238E27FC236}">
                <a16:creationId xmlns:a16="http://schemas.microsoft.com/office/drawing/2014/main" id="{C37A4DFF-4A8B-CD4B-87CB-8A917FD87523}"/>
              </a:ext>
            </a:extLst>
          </p:cNvPr>
          <p:cNvSpPr>
            <a:spLocks noGrp="1"/>
          </p:cNvSpPr>
          <p:nvPr>
            <p:ph type="body" sz="quarter" idx="13"/>
          </p:nvPr>
        </p:nvSpPr>
        <p:spPr/>
        <p:txBody>
          <a:bodyPr/>
          <a:lstStyle/>
          <a:p>
            <a:r>
              <a:rPr lang="en-US" dirty="0"/>
              <a:t>Q40 About what percentage of your personal income, if any, do you expect to contribute to your 401(k) plan in the next 12 months? Please exclude any potential employer contributions</a:t>
            </a:r>
          </a:p>
          <a:p>
            <a:r>
              <a:rPr lang="en-US" dirty="0"/>
              <a:t>Base: Expect to contribute (95%), Note: maximums differ by year</a:t>
            </a:r>
          </a:p>
          <a:p>
            <a:r>
              <a:rPr lang="en-US" dirty="0"/>
              <a:t>Q43 Do you think you are contributing enough, including any employer contributions, to your 401(k) to make sure you have a comfortable retirement?</a:t>
            </a:r>
          </a:p>
        </p:txBody>
      </p:sp>
      <p:sp>
        <p:nvSpPr>
          <p:cNvPr id="8" name="Text Placeholder 7">
            <a:extLst>
              <a:ext uri="{FF2B5EF4-FFF2-40B4-BE49-F238E27FC236}">
                <a16:creationId xmlns:a16="http://schemas.microsoft.com/office/drawing/2014/main" id="{04153401-EA46-5644-98B4-B6FA8BF587F3}"/>
              </a:ext>
            </a:extLst>
          </p:cNvPr>
          <p:cNvSpPr>
            <a:spLocks noGrp="1"/>
          </p:cNvSpPr>
          <p:nvPr>
            <p:ph type="body" sz="quarter" idx="15"/>
          </p:nvPr>
        </p:nvSpPr>
        <p:spPr/>
        <p:txBody>
          <a:bodyPr/>
          <a:lstStyle/>
          <a:p>
            <a:r>
              <a:rPr lang="en-GB" dirty="0"/>
              <a:t>Expected 401(k) Contribution—Median %—by Ethnicity</a:t>
            </a:r>
            <a:br>
              <a:rPr lang="en-GB" dirty="0"/>
            </a:br>
            <a:r>
              <a:rPr lang="en-GB" dirty="0"/>
              <a:t>% of Participants who expect to contribute (95%)</a:t>
            </a:r>
          </a:p>
          <a:p>
            <a:endParaRPr lang="en-US" dirty="0"/>
          </a:p>
        </p:txBody>
      </p:sp>
      <p:graphicFrame>
        <p:nvGraphicFramePr>
          <p:cNvPr id="9" name="Content Placeholder 16" title="Sample Column Chart">
            <a:extLst>
              <a:ext uri="{FF2B5EF4-FFF2-40B4-BE49-F238E27FC236}">
                <a16:creationId xmlns:a16="http://schemas.microsoft.com/office/drawing/2014/main" id="{0740DD7A-F73A-134B-8375-8110EF416E0E}"/>
              </a:ext>
            </a:extLst>
          </p:cNvPr>
          <p:cNvGraphicFramePr>
            <a:graphicFrameLocks/>
          </p:cNvGraphicFramePr>
          <p:nvPr>
            <p:extLst>
              <p:ext uri="{D42A27DB-BD31-4B8C-83A1-F6EECF244321}">
                <p14:modId xmlns:p14="http://schemas.microsoft.com/office/powerpoint/2010/main" val="1063476728"/>
              </p:ext>
            </p:extLst>
          </p:nvPr>
        </p:nvGraphicFramePr>
        <p:xfrm>
          <a:off x="1161144" y="1851356"/>
          <a:ext cx="10040256" cy="29295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Table 7">
            <a:extLst>
              <a:ext uri="{FF2B5EF4-FFF2-40B4-BE49-F238E27FC236}">
                <a16:creationId xmlns:a16="http://schemas.microsoft.com/office/drawing/2014/main" id="{111CE29B-BA05-624F-91FE-4560460DFD03}"/>
              </a:ext>
            </a:extLst>
          </p:cNvPr>
          <p:cNvGraphicFramePr>
            <a:graphicFrameLocks noGrp="1"/>
          </p:cNvGraphicFramePr>
          <p:nvPr>
            <p:extLst>
              <p:ext uri="{D42A27DB-BD31-4B8C-83A1-F6EECF244321}">
                <p14:modId xmlns:p14="http://schemas.microsoft.com/office/powerpoint/2010/main" val="159071511"/>
              </p:ext>
            </p:extLst>
          </p:nvPr>
        </p:nvGraphicFramePr>
        <p:xfrm>
          <a:off x="990600" y="4829967"/>
          <a:ext cx="10210801" cy="1097280"/>
        </p:xfrm>
        <a:graphic>
          <a:graphicData uri="http://schemas.openxmlformats.org/drawingml/2006/table">
            <a:tbl>
              <a:tblPr firstRow="1" bandRow="1">
                <a:tableStyleId>{5C22544A-7EE6-4342-B048-85BDC9FD1C3A}</a:tableStyleId>
              </a:tblPr>
              <a:tblGrid>
                <a:gridCol w="2170043">
                  <a:extLst>
                    <a:ext uri="{9D8B030D-6E8A-4147-A177-3AD203B41FA5}">
                      <a16:colId xmlns:a16="http://schemas.microsoft.com/office/drawing/2014/main" val="393364386"/>
                    </a:ext>
                  </a:extLst>
                </a:gridCol>
                <a:gridCol w="4020379">
                  <a:extLst>
                    <a:ext uri="{9D8B030D-6E8A-4147-A177-3AD203B41FA5}">
                      <a16:colId xmlns:a16="http://schemas.microsoft.com/office/drawing/2014/main" val="2650371493"/>
                    </a:ext>
                  </a:extLst>
                </a:gridCol>
                <a:gridCol w="4020379">
                  <a:extLst>
                    <a:ext uri="{9D8B030D-6E8A-4147-A177-3AD203B41FA5}">
                      <a16:colId xmlns:a16="http://schemas.microsoft.com/office/drawing/2014/main" val="2180114731"/>
                    </a:ext>
                  </a:extLst>
                </a:gridCol>
              </a:tblGrid>
              <a:tr h="0">
                <a:tc>
                  <a:txBody>
                    <a:bodyPr/>
                    <a:lstStyle/>
                    <a:p>
                      <a:pPr algn="ctr"/>
                      <a:r>
                        <a:rPr lang="en-US" sz="1800" b="1" dirty="0">
                          <a:solidFill>
                            <a:schemeClr val="bg1"/>
                          </a:solidFill>
                        </a:rPr>
                        <a:t>Yes</a:t>
                      </a:r>
                    </a:p>
                  </a:txBody>
                  <a:tcPr anchor="ctr">
                    <a:lnR w="12700" cap="flat" cmpd="sng" algn="ctr">
                      <a:solidFill>
                        <a:schemeClr val="accent5"/>
                      </a:solidFill>
                      <a:prstDash val="solid"/>
                      <a:round/>
                      <a:headEnd type="none" w="med" len="med"/>
                      <a:tailEnd type="none" w="med" len="med"/>
                    </a:lnR>
                    <a:lnB w="12700" cap="flat" cmpd="sng" algn="ctr">
                      <a:solidFill>
                        <a:schemeClr val="accent5"/>
                      </a:solidFill>
                      <a:prstDash val="solid"/>
                      <a:round/>
                      <a:headEnd type="none" w="med" len="med"/>
                      <a:tailEnd type="none" w="med" len="med"/>
                    </a:lnB>
                    <a:solidFill>
                      <a:schemeClr val="accent1"/>
                    </a:solidFill>
                  </a:tcPr>
                </a:tc>
                <a:tc>
                  <a:txBody>
                    <a:bodyPr/>
                    <a:lstStyle/>
                    <a:p>
                      <a:pPr algn="ctr"/>
                      <a:r>
                        <a:rPr lang="en-US" sz="1600" b="0" dirty="0">
                          <a:solidFill>
                            <a:schemeClr val="tx1"/>
                          </a:solidFill>
                        </a:rPr>
                        <a:t>56%</a:t>
                      </a: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5"/>
                    </a:solidFill>
                  </a:tcPr>
                </a:tc>
                <a:tc>
                  <a:txBody>
                    <a:bodyPr/>
                    <a:lstStyle/>
                    <a:p>
                      <a:pPr algn="ctr"/>
                      <a:r>
                        <a:rPr lang="en-US" sz="1600" b="0" dirty="0">
                          <a:solidFill>
                            <a:schemeClr val="tx1"/>
                          </a:solidFill>
                        </a:rPr>
                        <a:t>55%</a:t>
                      </a:r>
                    </a:p>
                  </a:txBody>
                  <a:tcPr anchor="ct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accent5"/>
                    </a:solidFill>
                  </a:tcPr>
                </a:tc>
                <a:extLst>
                  <a:ext uri="{0D108BD9-81ED-4DB2-BD59-A6C34878D82A}">
                    <a16:rowId xmlns:a16="http://schemas.microsoft.com/office/drawing/2014/main" val="530851483"/>
                  </a:ext>
                </a:extLst>
              </a:tr>
              <a:tr h="169696">
                <a:tc>
                  <a:txBody>
                    <a:bodyPr/>
                    <a:lstStyle/>
                    <a:p>
                      <a:pPr algn="ctr"/>
                      <a:r>
                        <a:rPr lang="en-US" sz="1800" b="1" dirty="0">
                          <a:solidFill>
                            <a:schemeClr val="bg1"/>
                          </a:solidFill>
                        </a:rPr>
                        <a:t>Not sure</a:t>
                      </a:r>
                    </a:p>
                  </a:txBody>
                  <a:tcPr anchor="ctr">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solidFill>
                      <a:schemeClr val="accent1"/>
                    </a:solidFill>
                  </a:tcPr>
                </a:tc>
                <a:tc>
                  <a:txBody>
                    <a:bodyPr/>
                    <a:lstStyle/>
                    <a:p>
                      <a:pPr algn="ctr"/>
                      <a:r>
                        <a:rPr lang="en-US" sz="1600" b="0" dirty="0">
                          <a:solidFill>
                            <a:schemeClr val="tx1"/>
                          </a:solidFill>
                        </a:rPr>
                        <a:t>15%</a:t>
                      </a: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tc>
                  <a:txBody>
                    <a:bodyPr/>
                    <a:lstStyle/>
                    <a:p>
                      <a:pPr algn="ctr"/>
                      <a:r>
                        <a:rPr lang="en-US" sz="1600" b="0" dirty="0">
                          <a:solidFill>
                            <a:schemeClr val="tx1"/>
                          </a:solidFill>
                        </a:rPr>
                        <a:t>14%</a:t>
                      </a:r>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extLst>
                  <a:ext uri="{0D108BD9-81ED-4DB2-BD59-A6C34878D82A}">
                    <a16:rowId xmlns:a16="http://schemas.microsoft.com/office/drawing/2014/main" val="3933692156"/>
                  </a:ext>
                </a:extLst>
              </a:tr>
              <a:tr h="169696">
                <a:tc>
                  <a:txBody>
                    <a:bodyPr/>
                    <a:lstStyle/>
                    <a:p>
                      <a:pPr algn="ctr"/>
                      <a:r>
                        <a:rPr lang="en-US" sz="1800" b="1" dirty="0">
                          <a:solidFill>
                            <a:schemeClr val="bg1"/>
                          </a:solidFill>
                        </a:rPr>
                        <a:t>No</a:t>
                      </a:r>
                    </a:p>
                  </a:txBody>
                  <a:tcPr anchor="ctr">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solidFill>
                      <a:schemeClr val="accent1"/>
                    </a:solidFill>
                  </a:tcPr>
                </a:tc>
                <a:tc>
                  <a:txBody>
                    <a:bodyPr/>
                    <a:lstStyle/>
                    <a:p>
                      <a:pPr algn="ctr"/>
                      <a:r>
                        <a:rPr lang="en-US" sz="1600" b="0" dirty="0">
                          <a:solidFill>
                            <a:schemeClr val="tx1"/>
                          </a:solidFill>
                        </a:rPr>
                        <a:t>29%</a:t>
                      </a: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5"/>
                    </a:solidFill>
                  </a:tcPr>
                </a:tc>
                <a:tc>
                  <a:txBody>
                    <a:bodyPr/>
                    <a:lstStyle/>
                    <a:p>
                      <a:pPr algn="ctr"/>
                      <a:r>
                        <a:rPr lang="en-US" sz="1600" b="0" dirty="0">
                          <a:solidFill>
                            <a:schemeClr val="tx1"/>
                          </a:solidFill>
                        </a:rPr>
                        <a:t>31%</a:t>
                      </a:r>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accent5"/>
                    </a:solidFill>
                  </a:tcPr>
                </a:tc>
                <a:extLst>
                  <a:ext uri="{0D108BD9-81ED-4DB2-BD59-A6C34878D82A}">
                    <a16:rowId xmlns:a16="http://schemas.microsoft.com/office/drawing/2014/main" val="1350890844"/>
                  </a:ext>
                </a:extLst>
              </a:tr>
            </a:tbl>
          </a:graphicData>
        </a:graphic>
      </p:graphicFrame>
      <p:sp>
        <p:nvSpPr>
          <p:cNvPr id="13" name="TextBox 12">
            <a:extLst>
              <a:ext uri="{FF2B5EF4-FFF2-40B4-BE49-F238E27FC236}">
                <a16:creationId xmlns:a16="http://schemas.microsoft.com/office/drawing/2014/main" id="{4DB2F6EA-AB0D-7A45-B520-80856192CFD2}"/>
              </a:ext>
            </a:extLst>
          </p:cNvPr>
          <p:cNvSpPr txBox="1"/>
          <p:nvPr/>
        </p:nvSpPr>
        <p:spPr>
          <a:xfrm>
            <a:off x="990600" y="4490984"/>
            <a:ext cx="3851502" cy="246221"/>
          </a:xfrm>
          <a:prstGeom prst="rect">
            <a:avLst/>
          </a:prstGeom>
          <a:noFill/>
        </p:spPr>
        <p:txBody>
          <a:bodyPr wrap="square" lIns="0" tIns="0" rIns="0" bIns="0" rtlCol="0">
            <a:spAutoFit/>
          </a:bodyPr>
          <a:lstStyle/>
          <a:p>
            <a:pPr>
              <a:spcAft>
                <a:spcPts val="300"/>
              </a:spcAft>
              <a:buClr>
                <a:schemeClr val="accent2"/>
              </a:buClr>
            </a:pPr>
            <a:r>
              <a:rPr lang="en-US" sz="1600" dirty="0">
                <a:solidFill>
                  <a:schemeClr val="accent1"/>
                </a:solidFill>
              </a:rPr>
              <a:t>Contributing Enough?—by Ethnicity</a:t>
            </a:r>
            <a:endParaRPr lang="en-US" sz="1600" dirty="0">
              <a:solidFill>
                <a:schemeClr val="tx2"/>
              </a:solidFill>
            </a:endParaRPr>
          </a:p>
        </p:txBody>
      </p:sp>
    </p:spTree>
    <p:extLst>
      <p:ext uri="{BB962C8B-B14F-4D97-AF65-F5344CB8AC3E}">
        <p14:creationId xmlns:p14="http://schemas.microsoft.com/office/powerpoint/2010/main" val="2877011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5086B74-E2C3-CF4C-A587-CF6C50FA6DB8}"/>
              </a:ext>
            </a:extLst>
          </p:cNvPr>
          <p:cNvGrpSpPr/>
          <p:nvPr/>
        </p:nvGrpSpPr>
        <p:grpSpPr>
          <a:xfrm>
            <a:off x="7586945" y="1029677"/>
            <a:ext cx="3614455" cy="5423176"/>
            <a:chOff x="7586945" y="1029677"/>
            <a:chExt cx="3614455" cy="5423176"/>
          </a:xfrm>
        </p:grpSpPr>
        <p:sp>
          <p:nvSpPr>
            <p:cNvPr id="9" name="Rectangle 8">
              <a:extLst>
                <a:ext uri="{FF2B5EF4-FFF2-40B4-BE49-F238E27FC236}">
                  <a16:creationId xmlns:a16="http://schemas.microsoft.com/office/drawing/2014/main" id="{E9E73342-7606-394A-B24B-C3FD51322E91}"/>
                </a:ext>
              </a:extLst>
            </p:cNvPr>
            <p:cNvSpPr/>
            <p:nvPr/>
          </p:nvSpPr>
          <p:spPr>
            <a:xfrm>
              <a:off x="7732088" y="1148624"/>
              <a:ext cx="3469312" cy="5304229"/>
            </a:xfrm>
            <a:prstGeom prst="rect">
              <a:avLst/>
            </a:prstGeom>
            <a:no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6" name="Rectangle 5">
              <a:extLst>
                <a:ext uri="{FF2B5EF4-FFF2-40B4-BE49-F238E27FC236}">
                  <a16:creationId xmlns:a16="http://schemas.microsoft.com/office/drawing/2014/main" id="{8E48E8F2-BE84-7646-AB93-37133F01B496}"/>
                </a:ext>
              </a:extLst>
            </p:cNvPr>
            <p:cNvSpPr/>
            <p:nvPr/>
          </p:nvSpPr>
          <p:spPr>
            <a:xfrm>
              <a:off x="7586945" y="1029677"/>
              <a:ext cx="250483" cy="250483"/>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grpSp>
      <p:sp>
        <p:nvSpPr>
          <p:cNvPr id="2" name="Title 1"/>
          <p:cNvSpPr>
            <a:spLocks noGrp="1"/>
          </p:cNvSpPr>
          <p:nvPr>
            <p:ph type="title"/>
          </p:nvPr>
        </p:nvSpPr>
        <p:spPr/>
        <p:txBody>
          <a:bodyPr/>
          <a:lstStyle/>
          <a:p>
            <a:r>
              <a:rPr lang="en-US" b="1" dirty="0"/>
              <a:t>The Next Wave African-American Investor Mindset</a:t>
            </a:r>
            <a:endParaRPr lang="en-US" dirty="0"/>
          </a:p>
        </p:txBody>
      </p:sp>
      <p:sp>
        <p:nvSpPr>
          <p:cNvPr id="3" name="Content Placeholder 2"/>
          <p:cNvSpPr>
            <a:spLocks noGrp="1"/>
          </p:cNvSpPr>
          <p:nvPr>
            <p:ph idx="1"/>
          </p:nvPr>
        </p:nvSpPr>
        <p:spPr>
          <a:xfrm>
            <a:off x="990600" y="1371599"/>
            <a:ext cx="6431432" cy="5123329"/>
          </a:xfrm>
        </p:spPr>
        <p:txBody>
          <a:bodyPr/>
          <a:lstStyle/>
          <a:p>
            <a:r>
              <a:rPr lang="en-US" dirty="0"/>
              <a:t>Top influences to start investing</a:t>
            </a:r>
          </a:p>
          <a:p>
            <a:pPr lvl="1"/>
            <a:r>
              <a:rPr lang="en-US" sz="2000" dirty="0"/>
              <a:t>Friends, family, and coworkers</a:t>
            </a:r>
          </a:p>
          <a:p>
            <a:pPr lvl="1"/>
            <a:r>
              <a:rPr lang="en-US" sz="2000" dirty="0"/>
              <a:t>Pay increase</a:t>
            </a:r>
          </a:p>
          <a:p>
            <a:r>
              <a:rPr lang="en-US" dirty="0"/>
              <a:t>Top financial goals: saving for an emergency fund, long term care, and estate planning</a:t>
            </a:r>
          </a:p>
          <a:p>
            <a:r>
              <a:rPr lang="en-US" dirty="0"/>
              <a:t>64% of African-Americans would like a financial professional to design a customized strategy just for them</a:t>
            </a:r>
          </a:p>
          <a:p>
            <a:r>
              <a:rPr lang="en-US" dirty="0"/>
              <a:t>62% would like a financial coach to help manage their financial health</a:t>
            </a:r>
          </a:p>
        </p:txBody>
      </p:sp>
      <p:sp>
        <p:nvSpPr>
          <p:cNvPr id="10" name="Content Placeholder 2">
            <a:extLst>
              <a:ext uri="{FF2B5EF4-FFF2-40B4-BE49-F238E27FC236}">
                <a16:creationId xmlns:a16="http://schemas.microsoft.com/office/drawing/2014/main" id="{67CAE0C3-9B23-664C-A792-E158F351D744}"/>
              </a:ext>
            </a:extLst>
          </p:cNvPr>
          <p:cNvSpPr txBox="1">
            <a:spLocks/>
          </p:cNvSpPr>
          <p:nvPr/>
        </p:nvSpPr>
        <p:spPr>
          <a:xfrm>
            <a:off x="9310756" y="1763109"/>
            <a:ext cx="1812495"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Estimated buying power of the African-American community</a:t>
            </a:r>
          </a:p>
        </p:txBody>
      </p:sp>
      <p:sp>
        <p:nvSpPr>
          <p:cNvPr id="11" name="Content Placeholder 2">
            <a:extLst>
              <a:ext uri="{FF2B5EF4-FFF2-40B4-BE49-F238E27FC236}">
                <a16:creationId xmlns:a16="http://schemas.microsoft.com/office/drawing/2014/main" id="{37F245D5-0D45-F443-AA13-D2DD181EFA41}"/>
              </a:ext>
            </a:extLst>
          </p:cNvPr>
          <p:cNvSpPr txBox="1">
            <a:spLocks/>
          </p:cNvSpPr>
          <p:nvPr/>
        </p:nvSpPr>
        <p:spPr>
          <a:xfrm>
            <a:off x="7861103" y="1763109"/>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$1.3</a:t>
            </a:r>
            <a:r>
              <a:rPr lang="en-US" sz="2400" b="1" spc="-120" dirty="0">
                <a:solidFill>
                  <a:schemeClr val="accent1"/>
                </a:solidFill>
                <a:latin typeface="+mj-lt"/>
              </a:rPr>
              <a:t>T</a:t>
            </a:r>
          </a:p>
        </p:txBody>
      </p:sp>
      <p:sp>
        <p:nvSpPr>
          <p:cNvPr id="12" name="Content Placeholder 2">
            <a:extLst>
              <a:ext uri="{FF2B5EF4-FFF2-40B4-BE49-F238E27FC236}">
                <a16:creationId xmlns:a16="http://schemas.microsoft.com/office/drawing/2014/main" id="{3E8EBC60-FB06-F64C-925D-7B1ABB695344}"/>
              </a:ext>
            </a:extLst>
          </p:cNvPr>
          <p:cNvSpPr txBox="1">
            <a:spLocks/>
          </p:cNvSpPr>
          <p:nvPr/>
        </p:nvSpPr>
        <p:spPr>
          <a:xfrm>
            <a:off x="9310756" y="2967441"/>
            <a:ext cx="1812495"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want to know as much as possible about financial topics</a:t>
            </a:r>
          </a:p>
        </p:txBody>
      </p:sp>
      <p:sp>
        <p:nvSpPr>
          <p:cNvPr id="13" name="Content Placeholder 2">
            <a:extLst>
              <a:ext uri="{FF2B5EF4-FFF2-40B4-BE49-F238E27FC236}">
                <a16:creationId xmlns:a16="http://schemas.microsoft.com/office/drawing/2014/main" id="{7F77BBBB-AD9D-AC48-B2CB-AFD0E06FB4A7}"/>
              </a:ext>
            </a:extLst>
          </p:cNvPr>
          <p:cNvSpPr txBox="1">
            <a:spLocks/>
          </p:cNvSpPr>
          <p:nvPr/>
        </p:nvSpPr>
        <p:spPr>
          <a:xfrm>
            <a:off x="7861103" y="2967441"/>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67</a:t>
            </a:r>
            <a:r>
              <a:rPr lang="en-US" sz="2400" b="1" spc="-120" dirty="0">
                <a:solidFill>
                  <a:schemeClr val="accent1"/>
                </a:solidFill>
                <a:latin typeface="+mj-lt"/>
              </a:rPr>
              <a:t>%</a:t>
            </a:r>
          </a:p>
        </p:txBody>
      </p:sp>
      <p:sp>
        <p:nvSpPr>
          <p:cNvPr id="14" name="Content Placeholder 2">
            <a:extLst>
              <a:ext uri="{FF2B5EF4-FFF2-40B4-BE49-F238E27FC236}">
                <a16:creationId xmlns:a16="http://schemas.microsoft.com/office/drawing/2014/main" id="{5E8F1A70-8CE0-8845-82EC-F10510AB7ED7}"/>
              </a:ext>
            </a:extLst>
          </p:cNvPr>
          <p:cNvSpPr txBox="1">
            <a:spLocks/>
          </p:cNvSpPr>
          <p:nvPr/>
        </p:nvSpPr>
        <p:spPr>
          <a:xfrm>
            <a:off x="9310756" y="3814935"/>
            <a:ext cx="1812495" cy="968938"/>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want to provide input on most decisions when working with a financial professional</a:t>
            </a:r>
          </a:p>
        </p:txBody>
      </p:sp>
      <p:sp>
        <p:nvSpPr>
          <p:cNvPr id="15" name="Content Placeholder 2">
            <a:extLst>
              <a:ext uri="{FF2B5EF4-FFF2-40B4-BE49-F238E27FC236}">
                <a16:creationId xmlns:a16="http://schemas.microsoft.com/office/drawing/2014/main" id="{1B1C2368-70CC-0347-B07B-E0BEA0842454}"/>
              </a:ext>
            </a:extLst>
          </p:cNvPr>
          <p:cNvSpPr txBox="1">
            <a:spLocks/>
          </p:cNvSpPr>
          <p:nvPr/>
        </p:nvSpPr>
        <p:spPr>
          <a:xfrm>
            <a:off x="7861103" y="3814935"/>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37</a:t>
            </a:r>
            <a:r>
              <a:rPr lang="en-US" sz="2400" b="1" spc="-120" dirty="0">
                <a:solidFill>
                  <a:schemeClr val="accent1"/>
                </a:solidFill>
                <a:latin typeface="+mj-lt"/>
              </a:rPr>
              <a:t>%</a:t>
            </a:r>
          </a:p>
        </p:txBody>
      </p:sp>
      <p:sp>
        <p:nvSpPr>
          <p:cNvPr id="16" name="Content Placeholder 2">
            <a:extLst>
              <a:ext uri="{FF2B5EF4-FFF2-40B4-BE49-F238E27FC236}">
                <a16:creationId xmlns:a16="http://schemas.microsoft.com/office/drawing/2014/main" id="{40639379-9E98-C749-970C-E8ECE34A7355}"/>
              </a:ext>
            </a:extLst>
          </p:cNvPr>
          <p:cNvSpPr txBox="1">
            <a:spLocks/>
          </p:cNvSpPr>
          <p:nvPr/>
        </p:nvSpPr>
        <p:spPr>
          <a:xfrm>
            <a:off x="7910000" y="2666360"/>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Want to be involved in their finances</a:t>
            </a:r>
          </a:p>
        </p:txBody>
      </p:sp>
      <p:sp>
        <p:nvSpPr>
          <p:cNvPr id="17" name="Content Placeholder 2">
            <a:extLst>
              <a:ext uri="{FF2B5EF4-FFF2-40B4-BE49-F238E27FC236}">
                <a16:creationId xmlns:a16="http://schemas.microsoft.com/office/drawing/2014/main" id="{A2F254B4-3C92-3447-BACC-ED4B653F11FF}"/>
              </a:ext>
            </a:extLst>
          </p:cNvPr>
          <p:cNvSpPr txBox="1">
            <a:spLocks/>
          </p:cNvSpPr>
          <p:nvPr/>
        </p:nvSpPr>
        <p:spPr>
          <a:xfrm>
            <a:off x="9310756" y="5231140"/>
            <a:ext cx="1812495" cy="121893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of those with retirement goals say they’re not on track with current saving and investing</a:t>
            </a:r>
          </a:p>
        </p:txBody>
      </p:sp>
      <p:sp>
        <p:nvSpPr>
          <p:cNvPr id="18" name="Content Placeholder 2">
            <a:extLst>
              <a:ext uri="{FF2B5EF4-FFF2-40B4-BE49-F238E27FC236}">
                <a16:creationId xmlns:a16="http://schemas.microsoft.com/office/drawing/2014/main" id="{8BCBE985-4307-2047-9B26-0DFED356FB13}"/>
              </a:ext>
            </a:extLst>
          </p:cNvPr>
          <p:cNvSpPr txBox="1">
            <a:spLocks/>
          </p:cNvSpPr>
          <p:nvPr/>
        </p:nvSpPr>
        <p:spPr>
          <a:xfrm>
            <a:off x="7861103" y="5231140"/>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47</a:t>
            </a:r>
            <a:r>
              <a:rPr lang="en-US" sz="2400" b="1" spc="-120" dirty="0">
                <a:solidFill>
                  <a:schemeClr val="accent1"/>
                </a:solidFill>
                <a:latin typeface="+mj-lt"/>
              </a:rPr>
              <a:t>%</a:t>
            </a:r>
          </a:p>
        </p:txBody>
      </p:sp>
      <p:sp>
        <p:nvSpPr>
          <p:cNvPr id="19" name="Content Placeholder 2">
            <a:extLst>
              <a:ext uri="{FF2B5EF4-FFF2-40B4-BE49-F238E27FC236}">
                <a16:creationId xmlns:a16="http://schemas.microsoft.com/office/drawing/2014/main" id="{6DBF809E-15EE-804B-98FB-3679A2E5C58C}"/>
              </a:ext>
            </a:extLst>
          </p:cNvPr>
          <p:cNvSpPr txBox="1">
            <a:spLocks/>
          </p:cNvSpPr>
          <p:nvPr/>
        </p:nvSpPr>
        <p:spPr>
          <a:xfrm>
            <a:off x="7910000" y="4930059"/>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Want to be saving and doing more</a:t>
            </a:r>
          </a:p>
        </p:txBody>
      </p:sp>
      <p:sp>
        <p:nvSpPr>
          <p:cNvPr id="20" name="Content Placeholder 2">
            <a:extLst>
              <a:ext uri="{FF2B5EF4-FFF2-40B4-BE49-F238E27FC236}">
                <a16:creationId xmlns:a16="http://schemas.microsoft.com/office/drawing/2014/main" id="{F4D17D75-56B5-6E4B-8AC6-149A2D550E22}"/>
              </a:ext>
            </a:extLst>
          </p:cNvPr>
          <p:cNvSpPr txBox="1">
            <a:spLocks/>
          </p:cNvSpPr>
          <p:nvPr/>
        </p:nvSpPr>
        <p:spPr>
          <a:xfrm>
            <a:off x="7910000" y="1305911"/>
            <a:ext cx="3213251" cy="443817"/>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part of the community’s growing financial power</a:t>
            </a:r>
          </a:p>
        </p:txBody>
      </p:sp>
      <p:sp>
        <p:nvSpPr>
          <p:cNvPr id="8" name="Text Placeholder 7">
            <a:extLst>
              <a:ext uri="{FF2B5EF4-FFF2-40B4-BE49-F238E27FC236}">
                <a16:creationId xmlns:a16="http://schemas.microsoft.com/office/drawing/2014/main" id="{AACFB8D0-3D4B-3441-8F7C-65F754115B76}"/>
              </a:ext>
            </a:extLst>
          </p:cNvPr>
          <p:cNvSpPr>
            <a:spLocks noGrp="1"/>
          </p:cNvSpPr>
          <p:nvPr>
            <p:ph type="body" sz="quarter" idx="13"/>
          </p:nvPr>
        </p:nvSpPr>
        <p:spPr>
          <a:xfrm>
            <a:off x="990600" y="6221474"/>
            <a:ext cx="6431432" cy="457200"/>
          </a:xfrm>
        </p:spPr>
        <p:txBody>
          <a:bodyPr/>
          <a:lstStyle/>
          <a:p>
            <a:br>
              <a:rPr lang="en-US" dirty="0"/>
            </a:br>
            <a:endParaRPr lang="en-US" dirty="0"/>
          </a:p>
          <a:p>
            <a:r>
              <a:rPr lang="en-US" dirty="0"/>
              <a:t>Sources:  T. Rowe Price Next Wave of Wealth Research Study, January 2020. Study includes interviews of high-earning African-Americans and peer groups to better understand goals, needs, and pain points., Selig Center for Economic Growth, Terry College of Business, The University of Georgia, June 2018.</a:t>
            </a:r>
          </a:p>
          <a:p>
            <a:endParaRPr lang="en-US" dirty="0"/>
          </a:p>
        </p:txBody>
      </p:sp>
    </p:spTree>
    <p:extLst>
      <p:ext uri="{BB962C8B-B14F-4D97-AF65-F5344CB8AC3E}">
        <p14:creationId xmlns:p14="http://schemas.microsoft.com/office/powerpoint/2010/main" val="2748488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51DE3-9724-4F7B-BF80-49DF1C432C0C}"/>
              </a:ext>
            </a:extLst>
          </p:cNvPr>
          <p:cNvSpPr>
            <a:spLocks noGrp="1"/>
          </p:cNvSpPr>
          <p:nvPr>
            <p:ph type="title"/>
          </p:nvPr>
        </p:nvSpPr>
        <p:spPr/>
        <p:txBody>
          <a:bodyPr/>
          <a:lstStyle/>
          <a:p>
            <a:r>
              <a:rPr lang="en-US" dirty="0"/>
              <a:t>The </a:t>
            </a:r>
            <a:r>
              <a:rPr lang="en-US" b="1" dirty="0"/>
              <a:t>Latinx Community is Most Concentrated </a:t>
            </a:r>
            <a:br>
              <a:rPr lang="en-US" b="1" dirty="0"/>
            </a:br>
            <a:r>
              <a:rPr lang="en-US" b="1" dirty="0"/>
              <a:t>in the Southwest but is Growing in Other Areas </a:t>
            </a:r>
            <a:endParaRPr lang="en-US" dirty="0"/>
          </a:p>
        </p:txBody>
      </p:sp>
      <p:grpSp>
        <p:nvGrpSpPr>
          <p:cNvPr id="61" name="Group 60">
            <a:extLst>
              <a:ext uri="{FF2B5EF4-FFF2-40B4-BE49-F238E27FC236}">
                <a16:creationId xmlns:a16="http://schemas.microsoft.com/office/drawing/2014/main" id="{BA5B4CA7-2382-2949-AE9F-417C2290553C}"/>
              </a:ext>
            </a:extLst>
          </p:cNvPr>
          <p:cNvGrpSpPr/>
          <p:nvPr/>
        </p:nvGrpSpPr>
        <p:grpSpPr>
          <a:xfrm>
            <a:off x="2111137" y="1423490"/>
            <a:ext cx="7713439" cy="5042710"/>
            <a:chOff x="5157992" y="1665629"/>
            <a:chExt cx="2936367" cy="1919171"/>
          </a:xfrm>
          <a:solidFill>
            <a:schemeClr val="bg1">
              <a:lumMod val="85000"/>
            </a:schemeClr>
          </a:solidFill>
        </p:grpSpPr>
        <p:sp>
          <p:nvSpPr>
            <p:cNvPr id="62" name="Freeform 5">
              <a:extLst>
                <a:ext uri="{FF2B5EF4-FFF2-40B4-BE49-F238E27FC236}">
                  <a16:creationId xmlns:a16="http://schemas.microsoft.com/office/drawing/2014/main" id="{72C1C934-D42A-8D42-8C1F-59BEE27EF8FB}"/>
                </a:ext>
              </a:extLst>
            </p:cNvPr>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4"/>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3" name="Freeform 6">
              <a:extLst>
                <a:ext uri="{FF2B5EF4-FFF2-40B4-BE49-F238E27FC236}">
                  <a16:creationId xmlns:a16="http://schemas.microsoft.com/office/drawing/2014/main" id="{7C954E8D-A2A3-ED45-98DB-A552342F83DA}"/>
                </a:ext>
              </a:extLst>
            </p:cNvPr>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accent1"/>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4" name="Freeform 7">
              <a:extLst>
                <a:ext uri="{FF2B5EF4-FFF2-40B4-BE49-F238E27FC236}">
                  <a16:creationId xmlns:a16="http://schemas.microsoft.com/office/drawing/2014/main" id="{591ED90A-2F06-C442-8DF6-8139C3A4BF65}"/>
                </a:ext>
              </a:extLst>
            </p:cNvPr>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1"/>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5" name="Freeform 8">
              <a:extLst>
                <a:ext uri="{FF2B5EF4-FFF2-40B4-BE49-F238E27FC236}">
                  <a16:creationId xmlns:a16="http://schemas.microsoft.com/office/drawing/2014/main" id="{8DC76791-FCCF-C24C-9BBC-AEA9870660F2}"/>
                </a:ext>
              </a:extLst>
            </p:cNvPr>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1"/>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6" name="Freeform 9">
              <a:extLst>
                <a:ext uri="{FF2B5EF4-FFF2-40B4-BE49-F238E27FC236}">
                  <a16:creationId xmlns:a16="http://schemas.microsoft.com/office/drawing/2014/main" id="{D131C28C-36DE-4245-BBCF-A38AB4F92C0E}"/>
                </a:ext>
              </a:extLst>
            </p:cNvPr>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1"/>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7" name="Freeform 10">
              <a:extLst>
                <a:ext uri="{FF2B5EF4-FFF2-40B4-BE49-F238E27FC236}">
                  <a16:creationId xmlns:a16="http://schemas.microsoft.com/office/drawing/2014/main" id="{196EC2FD-678B-C647-9D3D-6EDDD4215013}"/>
                </a:ext>
              </a:extLst>
            </p:cNvPr>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accent4"/>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8" name="Freeform 11">
              <a:extLst>
                <a:ext uri="{FF2B5EF4-FFF2-40B4-BE49-F238E27FC236}">
                  <a16:creationId xmlns:a16="http://schemas.microsoft.com/office/drawing/2014/main" id="{E9FFF73F-8C7F-D649-BF98-E1BFBE062520}"/>
                </a:ext>
              </a:extLst>
            </p:cNvPr>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accent4"/>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9" name="Freeform 12">
              <a:extLst>
                <a:ext uri="{FF2B5EF4-FFF2-40B4-BE49-F238E27FC236}">
                  <a16:creationId xmlns:a16="http://schemas.microsoft.com/office/drawing/2014/main" id="{8A830C30-D47D-4A45-97CD-02AB688CEE91}"/>
                </a:ext>
              </a:extLst>
            </p:cNvPr>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accent4"/>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0" name="Freeform 13">
              <a:extLst>
                <a:ext uri="{FF2B5EF4-FFF2-40B4-BE49-F238E27FC236}">
                  <a16:creationId xmlns:a16="http://schemas.microsoft.com/office/drawing/2014/main" id="{BFBAAB47-DC7C-7F4A-AB2E-46B00741223F}"/>
                </a:ext>
              </a:extLst>
            </p:cNvPr>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1" name="Freeform 14">
              <a:extLst>
                <a:ext uri="{FF2B5EF4-FFF2-40B4-BE49-F238E27FC236}">
                  <a16:creationId xmlns:a16="http://schemas.microsoft.com/office/drawing/2014/main" id="{07D72C4A-3E57-8643-B1FB-F24A303C7A78}"/>
                </a:ext>
              </a:extLst>
            </p:cNvPr>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2" name="Freeform 15">
              <a:extLst>
                <a:ext uri="{FF2B5EF4-FFF2-40B4-BE49-F238E27FC236}">
                  <a16:creationId xmlns:a16="http://schemas.microsoft.com/office/drawing/2014/main" id="{77584D5C-6F2C-6942-819D-24FDD07E5FD5}"/>
                </a:ext>
              </a:extLst>
            </p:cNvPr>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3" name="Freeform 16">
              <a:extLst>
                <a:ext uri="{FF2B5EF4-FFF2-40B4-BE49-F238E27FC236}">
                  <a16:creationId xmlns:a16="http://schemas.microsoft.com/office/drawing/2014/main" id="{1795B6D0-E2EE-994E-9613-69657A5A1CEC}"/>
                </a:ext>
              </a:extLst>
            </p:cNvPr>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tx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4" name="Freeform 17">
              <a:extLst>
                <a:ext uri="{FF2B5EF4-FFF2-40B4-BE49-F238E27FC236}">
                  <a16:creationId xmlns:a16="http://schemas.microsoft.com/office/drawing/2014/main" id="{58A9C770-A54F-434E-B163-DEB70659DBAA}"/>
                </a:ext>
              </a:extLst>
            </p:cNvPr>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accent4"/>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5" name="Freeform 18">
              <a:extLst>
                <a:ext uri="{FF2B5EF4-FFF2-40B4-BE49-F238E27FC236}">
                  <a16:creationId xmlns:a16="http://schemas.microsoft.com/office/drawing/2014/main" id="{864F609E-25AD-9D47-B8D5-29B1ADCB1666}"/>
                </a:ext>
              </a:extLst>
            </p:cNvPr>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accent1"/>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6" name="Freeform 19">
              <a:extLst>
                <a:ext uri="{FF2B5EF4-FFF2-40B4-BE49-F238E27FC236}">
                  <a16:creationId xmlns:a16="http://schemas.microsoft.com/office/drawing/2014/main" id="{A170B39B-E374-E54B-80A5-D1EA58C3D60C}"/>
                </a:ext>
              </a:extLst>
            </p:cNvPr>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4"/>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7" name="Freeform 20">
              <a:extLst>
                <a:ext uri="{FF2B5EF4-FFF2-40B4-BE49-F238E27FC236}">
                  <a16:creationId xmlns:a16="http://schemas.microsoft.com/office/drawing/2014/main" id="{C2432C31-447B-BB4E-90D0-321730E974B1}"/>
                </a:ext>
              </a:extLst>
            </p:cNvPr>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4"/>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8" name="Freeform 21">
              <a:extLst>
                <a:ext uri="{FF2B5EF4-FFF2-40B4-BE49-F238E27FC236}">
                  <a16:creationId xmlns:a16="http://schemas.microsoft.com/office/drawing/2014/main" id="{8879D454-E2BE-E84A-BC10-48E186E84D32}"/>
                </a:ext>
              </a:extLst>
            </p:cNvPr>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9" name="Freeform 22">
              <a:extLst>
                <a:ext uri="{FF2B5EF4-FFF2-40B4-BE49-F238E27FC236}">
                  <a16:creationId xmlns:a16="http://schemas.microsoft.com/office/drawing/2014/main" id="{55BE28FA-7040-AA43-8CF7-C75840EF6610}"/>
                </a:ext>
              </a:extLst>
            </p:cNvPr>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0" name="Freeform 23">
              <a:extLst>
                <a:ext uri="{FF2B5EF4-FFF2-40B4-BE49-F238E27FC236}">
                  <a16:creationId xmlns:a16="http://schemas.microsoft.com/office/drawing/2014/main" id="{55CCC44A-FED3-294C-9392-60AA968D64DA}"/>
                </a:ext>
              </a:extLst>
            </p:cNvPr>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rgbClr val="76767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1" name="Freeform 24">
              <a:extLst>
                <a:ext uri="{FF2B5EF4-FFF2-40B4-BE49-F238E27FC236}">
                  <a16:creationId xmlns:a16="http://schemas.microsoft.com/office/drawing/2014/main" id="{72590670-2DD3-6940-AA9B-320304BD91C2}"/>
                </a:ext>
              </a:extLst>
            </p:cNvPr>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2" name="Freeform 25">
              <a:extLst>
                <a:ext uri="{FF2B5EF4-FFF2-40B4-BE49-F238E27FC236}">
                  <a16:creationId xmlns:a16="http://schemas.microsoft.com/office/drawing/2014/main" id="{5372DF34-DDBB-204F-B01F-BBDD3F8C5C4B}"/>
                </a:ext>
              </a:extLst>
            </p:cNvPr>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3" name="Freeform 26">
              <a:extLst>
                <a:ext uri="{FF2B5EF4-FFF2-40B4-BE49-F238E27FC236}">
                  <a16:creationId xmlns:a16="http://schemas.microsoft.com/office/drawing/2014/main" id="{9D13726B-4DE0-1945-B0A8-143FF1761B67}"/>
                </a:ext>
              </a:extLst>
            </p:cNvPr>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rgbClr val="76767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4" name="Freeform 27">
              <a:extLst>
                <a:ext uri="{FF2B5EF4-FFF2-40B4-BE49-F238E27FC236}">
                  <a16:creationId xmlns:a16="http://schemas.microsoft.com/office/drawing/2014/main" id="{83AF4120-4EA1-704A-8CD8-C76193167EFB}"/>
                </a:ext>
              </a:extLst>
            </p:cNvPr>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rgbClr val="76767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5" name="Freeform 28">
              <a:extLst>
                <a:ext uri="{FF2B5EF4-FFF2-40B4-BE49-F238E27FC236}">
                  <a16:creationId xmlns:a16="http://schemas.microsoft.com/office/drawing/2014/main" id="{F9000EFE-6BA9-A34C-B7D8-1F38A65E4996}"/>
                </a:ext>
              </a:extLst>
            </p:cNvPr>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4"/>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6" name="Freeform 29">
              <a:extLst>
                <a:ext uri="{FF2B5EF4-FFF2-40B4-BE49-F238E27FC236}">
                  <a16:creationId xmlns:a16="http://schemas.microsoft.com/office/drawing/2014/main" id="{58E30026-CD3D-0C42-8D38-16E6D7E2E707}"/>
                </a:ext>
              </a:extLst>
            </p:cNvPr>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7" name="Freeform 30">
              <a:extLst>
                <a:ext uri="{FF2B5EF4-FFF2-40B4-BE49-F238E27FC236}">
                  <a16:creationId xmlns:a16="http://schemas.microsoft.com/office/drawing/2014/main" id="{F8EFDDE7-B1FA-3E4E-8A82-028A214F9D9B}"/>
                </a:ext>
              </a:extLst>
            </p:cNvPr>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rgbClr val="76767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8" name="Freeform 31">
              <a:extLst>
                <a:ext uri="{FF2B5EF4-FFF2-40B4-BE49-F238E27FC236}">
                  <a16:creationId xmlns:a16="http://schemas.microsoft.com/office/drawing/2014/main" id="{CB7E2391-E1B0-DE40-8BAC-24E3E855BF52}"/>
                </a:ext>
              </a:extLst>
            </p:cNvPr>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9" name="Freeform 32">
              <a:extLst>
                <a:ext uri="{FF2B5EF4-FFF2-40B4-BE49-F238E27FC236}">
                  <a16:creationId xmlns:a16="http://schemas.microsoft.com/office/drawing/2014/main" id="{8C6A80D6-6792-544D-9B4A-208D46E028DB}"/>
                </a:ext>
              </a:extLst>
            </p:cNvPr>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rgbClr val="DAD8D9"/>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0" name="Freeform 33">
              <a:extLst>
                <a:ext uri="{FF2B5EF4-FFF2-40B4-BE49-F238E27FC236}">
                  <a16:creationId xmlns:a16="http://schemas.microsoft.com/office/drawing/2014/main" id="{1E09CFD8-D650-534D-B920-348B506C3EA6}"/>
                </a:ext>
              </a:extLst>
            </p:cNvPr>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2"/>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1" name="Freeform 34">
              <a:extLst>
                <a:ext uri="{FF2B5EF4-FFF2-40B4-BE49-F238E27FC236}">
                  <a16:creationId xmlns:a16="http://schemas.microsoft.com/office/drawing/2014/main" id="{785D41AF-41B3-B542-A6D9-EE22221AFC6A}"/>
                </a:ext>
              </a:extLst>
            </p:cNvPr>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rgbClr val="DAD8D9"/>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2" name="Freeform 35">
              <a:extLst>
                <a:ext uri="{FF2B5EF4-FFF2-40B4-BE49-F238E27FC236}">
                  <a16:creationId xmlns:a16="http://schemas.microsoft.com/office/drawing/2014/main" id="{27CC4ADD-AA36-5A47-9A1B-77C6F2D2AA1F}"/>
                </a:ext>
              </a:extLst>
            </p:cNvPr>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3" name="Freeform 36">
              <a:extLst>
                <a:ext uri="{FF2B5EF4-FFF2-40B4-BE49-F238E27FC236}">
                  <a16:creationId xmlns:a16="http://schemas.microsoft.com/office/drawing/2014/main" id="{01EF97D3-40FA-6C4A-BAA4-6CB03A3A4862}"/>
                </a:ext>
              </a:extLst>
            </p:cNvPr>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4" name="Freeform 37">
              <a:extLst>
                <a:ext uri="{FF2B5EF4-FFF2-40B4-BE49-F238E27FC236}">
                  <a16:creationId xmlns:a16="http://schemas.microsoft.com/office/drawing/2014/main" id="{6931882C-451E-A943-B503-906C28C9EDFB}"/>
                </a:ext>
              </a:extLst>
            </p:cNvPr>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accent4"/>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5" name="Freeform 38">
              <a:extLst>
                <a:ext uri="{FF2B5EF4-FFF2-40B4-BE49-F238E27FC236}">
                  <a16:creationId xmlns:a16="http://schemas.microsoft.com/office/drawing/2014/main" id="{81280770-32BF-2A4E-9EDF-7BE2A2405E41}"/>
                </a:ext>
              </a:extLst>
            </p:cNvPr>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rgbClr val="DBD8D9"/>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solidFill>
                  <a:schemeClr val="accent6"/>
                </a:solidFill>
                <a:latin typeface="+mn-lt"/>
              </a:endParaRPr>
            </a:p>
          </p:txBody>
        </p:sp>
        <p:sp>
          <p:nvSpPr>
            <p:cNvPr id="96" name="Freeform 39">
              <a:extLst>
                <a:ext uri="{FF2B5EF4-FFF2-40B4-BE49-F238E27FC236}">
                  <a16:creationId xmlns:a16="http://schemas.microsoft.com/office/drawing/2014/main" id="{15D45909-5B2A-674A-AB4F-F1BFB0888FDF}"/>
                </a:ext>
              </a:extLst>
            </p:cNvPr>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4"/>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7" name="Freeform 40">
              <a:extLst>
                <a:ext uri="{FF2B5EF4-FFF2-40B4-BE49-F238E27FC236}">
                  <a16:creationId xmlns:a16="http://schemas.microsoft.com/office/drawing/2014/main" id="{D9A08912-6961-B34F-96A5-8838761BF444}"/>
                </a:ext>
              </a:extLst>
            </p:cNvPr>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8" name="Freeform 41">
              <a:extLst>
                <a:ext uri="{FF2B5EF4-FFF2-40B4-BE49-F238E27FC236}">
                  <a16:creationId xmlns:a16="http://schemas.microsoft.com/office/drawing/2014/main" id="{C1B191A3-F906-6F47-A0CB-A1D107DEC5B9}"/>
                </a:ext>
              </a:extLst>
            </p:cNvPr>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9" name="Freeform 42">
              <a:extLst>
                <a:ext uri="{FF2B5EF4-FFF2-40B4-BE49-F238E27FC236}">
                  <a16:creationId xmlns:a16="http://schemas.microsoft.com/office/drawing/2014/main" id="{B5647054-7CB6-6345-9AE2-90289DE8BBF3}"/>
                </a:ext>
              </a:extLst>
            </p:cNvPr>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0" name="Freeform 43">
              <a:extLst>
                <a:ext uri="{FF2B5EF4-FFF2-40B4-BE49-F238E27FC236}">
                  <a16:creationId xmlns:a16="http://schemas.microsoft.com/office/drawing/2014/main" id="{53A232DC-9671-7A44-9E8E-C982F798EA6E}"/>
                </a:ext>
              </a:extLst>
            </p:cNvPr>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rgbClr val="DBD8D9"/>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1" name="Freeform 44">
              <a:extLst>
                <a:ext uri="{FF2B5EF4-FFF2-40B4-BE49-F238E27FC236}">
                  <a16:creationId xmlns:a16="http://schemas.microsoft.com/office/drawing/2014/main" id="{336CBB0B-2E88-8647-86F3-6C82D2C3B2C8}"/>
                </a:ext>
              </a:extLst>
            </p:cNvPr>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2" name="Freeform 45">
              <a:extLst>
                <a:ext uri="{FF2B5EF4-FFF2-40B4-BE49-F238E27FC236}">
                  <a16:creationId xmlns:a16="http://schemas.microsoft.com/office/drawing/2014/main" id="{69F347FB-4BE1-634F-86ED-9825CAE3FF95}"/>
                </a:ext>
              </a:extLst>
            </p:cNvPr>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3" name="Freeform 46">
              <a:extLst>
                <a:ext uri="{FF2B5EF4-FFF2-40B4-BE49-F238E27FC236}">
                  <a16:creationId xmlns:a16="http://schemas.microsoft.com/office/drawing/2014/main" id="{646DB8F1-7F33-2540-A3A1-F7DDAB617416}"/>
                </a:ext>
              </a:extLst>
            </p:cNvPr>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4" name="Freeform 47">
              <a:extLst>
                <a:ext uri="{FF2B5EF4-FFF2-40B4-BE49-F238E27FC236}">
                  <a16:creationId xmlns:a16="http://schemas.microsoft.com/office/drawing/2014/main" id="{8E1D7FD2-6A9B-F741-A2FE-2D8E71DDEA1D}"/>
                </a:ext>
              </a:extLst>
            </p:cNvPr>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5" name="Line 48">
              <a:extLst>
                <a:ext uri="{FF2B5EF4-FFF2-40B4-BE49-F238E27FC236}">
                  <a16:creationId xmlns:a16="http://schemas.microsoft.com/office/drawing/2014/main" id="{4C1D54BC-5924-D645-B0F9-155ADF41E551}"/>
                </a:ext>
              </a:extLst>
            </p:cNvPr>
            <p:cNvSpPr>
              <a:spLocks noChangeShapeType="1"/>
            </p:cNvSpPr>
            <p:nvPr/>
          </p:nvSpPr>
          <p:spPr bwMode="auto">
            <a:xfrm>
              <a:off x="6881808" y="2014722"/>
              <a:ext cx="0" cy="0"/>
            </a:xfrm>
            <a:prstGeom prst="line">
              <a:avLst/>
            </a:prstGeom>
            <a:grpFill/>
            <a:ln w="6350">
              <a:solidFill>
                <a:srgbClr val="000000"/>
              </a:solidFill>
              <a:round/>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6" name="Line 49">
              <a:extLst>
                <a:ext uri="{FF2B5EF4-FFF2-40B4-BE49-F238E27FC236}">
                  <a16:creationId xmlns:a16="http://schemas.microsoft.com/office/drawing/2014/main" id="{407CD035-F1DA-344A-98A2-619BEA048B8F}"/>
                </a:ext>
              </a:extLst>
            </p:cNvPr>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7" name="Freeform 50">
              <a:extLst>
                <a:ext uri="{FF2B5EF4-FFF2-40B4-BE49-F238E27FC236}">
                  <a16:creationId xmlns:a16="http://schemas.microsoft.com/office/drawing/2014/main" id="{7CDC30F9-76EB-1B4B-83BE-05C9D65DEE9E}"/>
                </a:ext>
              </a:extLst>
            </p:cNvPr>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8" name="Freeform 51">
              <a:extLst>
                <a:ext uri="{FF2B5EF4-FFF2-40B4-BE49-F238E27FC236}">
                  <a16:creationId xmlns:a16="http://schemas.microsoft.com/office/drawing/2014/main" id="{F42A0D09-BE08-2E46-A3F0-EF490253A81C}"/>
                </a:ext>
              </a:extLst>
            </p:cNvPr>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9" name="Freeform 52">
              <a:extLst>
                <a:ext uri="{FF2B5EF4-FFF2-40B4-BE49-F238E27FC236}">
                  <a16:creationId xmlns:a16="http://schemas.microsoft.com/office/drawing/2014/main" id="{2E2C6234-46F8-4746-8423-3533C4CEAC28}"/>
                </a:ext>
              </a:extLst>
            </p:cNvPr>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10" name="Freeform 53">
              <a:extLst>
                <a:ext uri="{FF2B5EF4-FFF2-40B4-BE49-F238E27FC236}">
                  <a16:creationId xmlns:a16="http://schemas.microsoft.com/office/drawing/2014/main" id="{549BF438-DC1C-1A4E-A02A-2458D4090E0F}"/>
                </a:ext>
              </a:extLst>
            </p:cNvPr>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11" name="Freeform 54">
              <a:extLst>
                <a:ext uri="{FF2B5EF4-FFF2-40B4-BE49-F238E27FC236}">
                  <a16:creationId xmlns:a16="http://schemas.microsoft.com/office/drawing/2014/main" id="{583C8FA9-013A-FC47-8516-6A83451735D3}"/>
                </a:ext>
              </a:extLst>
            </p:cNvPr>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rgbClr val="767676"/>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12" name="Freeform 55">
              <a:extLst>
                <a:ext uri="{FF2B5EF4-FFF2-40B4-BE49-F238E27FC236}">
                  <a16:creationId xmlns:a16="http://schemas.microsoft.com/office/drawing/2014/main" id="{3C349BFF-E766-1043-BEBF-E9AD64F049C0}"/>
                </a:ext>
              </a:extLst>
            </p:cNvPr>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13" name="Freeform 112">
              <a:extLst>
                <a:ext uri="{FF2B5EF4-FFF2-40B4-BE49-F238E27FC236}">
                  <a16:creationId xmlns:a16="http://schemas.microsoft.com/office/drawing/2014/main" id="{F75658A9-1E90-A942-8BB9-9AE6A3AF3992}"/>
                </a:ext>
              </a:extLst>
            </p:cNvPr>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rgbClr val="DBD8D9"/>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14" name="Freeform 113">
              <a:extLst>
                <a:ext uri="{FF2B5EF4-FFF2-40B4-BE49-F238E27FC236}">
                  <a16:creationId xmlns:a16="http://schemas.microsoft.com/office/drawing/2014/main" id="{75570C31-5970-B446-8990-D0F75F188E2A}"/>
                </a:ext>
              </a:extLst>
            </p:cNvPr>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rgbClr val="DBD8D9"/>
            </a:solid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grpSp>
      <p:sp>
        <p:nvSpPr>
          <p:cNvPr id="4" name="TextBox 3">
            <a:extLst>
              <a:ext uri="{FF2B5EF4-FFF2-40B4-BE49-F238E27FC236}">
                <a16:creationId xmlns:a16="http://schemas.microsoft.com/office/drawing/2014/main" id="{E451A373-17A1-074A-90DD-CB6814E8370B}"/>
              </a:ext>
            </a:extLst>
          </p:cNvPr>
          <p:cNvSpPr txBox="1"/>
          <p:nvPr/>
        </p:nvSpPr>
        <p:spPr>
          <a:xfrm>
            <a:off x="3057525" y="1656812"/>
            <a:ext cx="312458" cy="323165"/>
          </a:xfrm>
          <a:prstGeom prst="rect">
            <a:avLst/>
          </a:prstGeom>
          <a:noFill/>
        </p:spPr>
        <p:txBody>
          <a:bodyPr wrap="square" lIns="0" tIns="0" rIns="0" bIns="0" rtlCol="0">
            <a:spAutoFit/>
          </a:bodyPr>
          <a:lstStyle/>
          <a:p>
            <a:pPr algn="ctr">
              <a:buClr>
                <a:schemeClr val="accent2"/>
              </a:buClr>
            </a:pPr>
            <a:r>
              <a:rPr lang="en-US" sz="1050" dirty="0"/>
              <a:t>WA</a:t>
            </a:r>
          </a:p>
          <a:p>
            <a:pPr algn="ctr">
              <a:buClr>
                <a:schemeClr val="accent2"/>
              </a:buClr>
            </a:pPr>
            <a:r>
              <a:rPr lang="en-US" sz="1050" dirty="0"/>
              <a:t>13%</a:t>
            </a:r>
          </a:p>
        </p:txBody>
      </p:sp>
      <p:sp>
        <p:nvSpPr>
          <p:cNvPr id="115" name="TextBox 114">
            <a:extLst>
              <a:ext uri="{FF2B5EF4-FFF2-40B4-BE49-F238E27FC236}">
                <a16:creationId xmlns:a16="http://schemas.microsoft.com/office/drawing/2014/main" id="{F9CC9AB8-7126-774B-97C6-222FD2C54F90}"/>
              </a:ext>
            </a:extLst>
          </p:cNvPr>
          <p:cNvSpPr txBox="1"/>
          <p:nvPr/>
        </p:nvSpPr>
        <p:spPr>
          <a:xfrm>
            <a:off x="2834640" y="2216882"/>
            <a:ext cx="312458" cy="323165"/>
          </a:xfrm>
          <a:prstGeom prst="rect">
            <a:avLst/>
          </a:prstGeom>
          <a:noFill/>
        </p:spPr>
        <p:txBody>
          <a:bodyPr wrap="square" lIns="0" tIns="0" rIns="0" bIns="0" rtlCol="0">
            <a:spAutoFit/>
          </a:bodyPr>
          <a:lstStyle/>
          <a:p>
            <a:pPr algn="ctr">
              <a:buClr>
                <a:schemeClr val="accent2"/>
              </a:buClr>
            </a:pPr>
            <a:r>
              <a:rPr lang="en-US" sz="1050" dirty="0"/>
              <a:t>OR</a:t>
            </a:r>
          </a:p>
          <a:p>
            <a:pPr algn="ctr">
              <a:buClr>
                <a:schemeClr val="accent2"/>
              </a:buClr>
            </a:pPr>
            <a:r>
              <a:rPr lang="en-US" sz="1050" dirty="0"/>
              <a:t>12%</a:t>
            </a:r>
          </a:p>
        </p:txBody>
      </p:sp>
      <p:sp>
        <p:nvSpPr>
          <p:cNvPr id="116" name="TextBox 115">
            <a:extLst>
              <a:ext uri="{FF2B5EF4-FFF2-40B4-BE49-F238E27FC236}">
                <a16:creationId xmlns:a16="http://schemas.microsoft.com/office/drawing/2014/main" id="{93B0570F-EF24-9241-B1F7-7CB1414614B4}"/>
              </a:ext>
            </a:extLst>
          </p:cNvPr>
          <p:cNvSpPr txBox="1"/>
          <p:nvPr/>
        </p:nvSpPr>
        <p:spPr>
          <a:xfrm>
            <a:off x="3589020" y="2468342"/>
            <a:ext cx="312458" cy="323165"/>
          </a:xfrm>
          <a:prstGeom prst="rect">
            <a:avLst/>
          </a:prstGeom>
          <a:noFill/>
        </p:spPr>
        <p:txBody>
          <a:bodyPr wrap="square" lIns="0" tIns="0" rIns="0" bIns="0" rtlCol="0">
            <a:spAutoFit/>
          </a:bodyPr>
          <a:lstStyle/>
          <a:p>
            <a:pPr algn="ctr">
              <a:buClr>
                <a:schemeClr val="accent2"/>
              </a:buClr>
            </a:pPr>
            <a:r>
              <a:rPr lang="en-US" sz="1050" dirty="0"/>
              <a:t>ID</a:t>
            </a:r>
          </a:p>
          <a:p>
            <a:pPr algn="ctr">
              <a:buClr>
                <a:schemeClr val="accent2"/>
              </a:buClr>
            </a:pPr>
            <a:r>
              <a:rPr lang="en-US" sz="1050" dirty="0"/>
              <a:t>13%</a:t>
            </a:r>
          </a:p>
        </p:txBody>
      </p:sp>
      <p:sp>
        <p:nvSpPr>
          <p:cNvPr id="117" name="TextBox 116">
            <a:extLst>
              <a:ext uri="{FF2B5EF4-FFF2-40B4-BE49-F238E27FC236}">
                <a16:creationId xmlns:a16="http://schemas.microsoft.com/office/drawing/2014/main" id="{0AAE88D0-327E-9A44-B89B-AAAD0A4F33EA}"/>
              </a:ext>
            </a:extLst>
          </p:cNvPr>
          <p:cNvSpPr txBox="1"/>
          <p:nvPr/>
        </p:nvSpPr>
        <p:spPr>
          <a:xfrm>
            <a:off x="4349115" y="1982567"/>
            <a:ext cx="312458" cy="323165"/>
          </a:xfrm>
          <a:prstGeom prst="rect">
            <a:avLst/>
          </a:prstGeom>
          <a:noFill/>
        </p:spPr>
        <p:txBody>
          <a:bodyPr wrap="square" lIns="0" tIns="0" rIns="0" bIns="0" rtlCol="0">
            <a:spAutoFit/>
          </a:bodyPr>
          <a:lstStyle/>
          <a:p>
            <a:pPr algn="ctr">
              <a:buClr>
                <a:schemeClr val="accent2"/>
              </a:buClr>
            </a:pPr>
            <a:r>
              <a:rPr lang="en-US" sz="1050" dirty="0"/>
              <a:t>MT</a:t>
            </a:r>
          </a:p>
          <a:p>
            <a:pPr algn="ctr">
              <a:buClr>
                <a:schemeClr val="accent2"/>
              </a:buClr>
            </a:pPr>
            <a:r>
              <a:rPr lang="en-US" sz="1050" dirty="0"/>
              <a:t>3%</a:t>
            </a:r>
          </a:p>
        </p:txBody>
      </p:sp>
      <p:sp>
        <p:nvSpPr>
          <p:cNvPr id="172" name="TextBox 171">
            <a:extLst>
              <a:ext uri="{FF2B5EF4-FFF2-40B4-BE49-F238E27FC236}">
                <a16:creationId xmlns:a16="http://schemas.microsoft.com/office/drawing/2014/main" id="{B089F41E-8CB2-CF47-82CE-F0E17933DB14}"/>
              </a:ext>
            </a:extLst>
          </p:cNvPr>
          <p:cNvSpPr txBox="1"/>
          <p:nvPr/>
        </p:nvSpPr>
        <p:spPr>
          <a:xfrm>
            <a:off x="4469130" y="2725517"/>
            <a:ext cx="312458" cy="323165"/>
          </a:xfrm>
          <a:prstGeom prst="rect">
            <a:avLst/>
          </a:prstGeom>
          <a:noFill/>
        </p:spPr>
        <p:txBody>
          <a:bodyPr wrap="square" lIns="0" tIns="0" rIns="0" bIns="0" rtlCol="0">
            <a:spAutoFit/>
          </a:bodyPr>
          <a:lstStyle/>
          <a:p>
            <a:pPr algn="ctr">
              <a:buClr>
                <a:schemeClr val="accent2"/>
              </a:buClr>
            </a:pPr>
            <a:r>
              <a:rPr lang="en-US" sz="1050" dirty="0"/>
              <a:t>WY</a:t>
            </a:r>
          </a:p>
          <a:p>
            <a:pPr algn="ctr">
              <a:buClr>
                <a:schemeClr val="accent2"/>
              </a:buClr>
            </a:pPr>
            <a:r>
              <a:rPr lang="en-US" sz="1050" dirty="0"/>
              <a:t>10%</a:t>
            </a:r>
          </a:p>
        </p:txBody>
      </p:sp>
      <p:sp>
        <p:nvSpPr>
          <p:cNvPr id="173" name="TextBox 172">
            <a:extLst>
              <a:ext uri="{FF2B5EF4-FFF2-40B4-BE49-F238E27FC236}">
                <a16:creationId xmlns:a16="http://schemas.microsoft.com/office/drawing/2014/main" id="{110C3989-0FA7-8346-B7F1-3C2E7711F63A}"/>
              </a:ext>
            </a:extLst>
          </p:cNvPr>
          <p:cNvSpPr txBox="1"/>
          <p:nvPr/>
        </p:nvSpPr>
        <p:spPr>
          <a:xfrm>
            <a:off x="3834765" y="3297017"/>
            <a:ext cx="312458" cy="323165"/>
          </a:xfrm>
          <a:prstGeom prst="rect">
            <a:avLst/>
          </a:prstGeom>
          <a:noFill/>
        </p:spPr>
        <p:txBody>
          <a:bodyPr wrap="square" lIns="0" tIns="0" rIns="0" bIns="0" rtlCol="0">
            <a:spAutoFit/>
          </a:bodyPr>
          <a:lstStyle/>
          <a:p>
            <a:pPr algn="ctr">
              <a:buClr>
                <a:schemeClr val="accent2"/>
              </a:buClr>
            </a:pPr>
            <a:r>
              <a:rPr lang="en-US" sz="1050" dirty="0"/>
              <a:t>UT</a:t>
            </a:r>
          </a:p>
          <a:p>
            <a:pPr algn="ctr">
              <a:buClr>
                <a:schemeClr val="accent2"/>
              </a:buClr>
            </a:pPr>
            <a:r>
              <a:rPr lang="en-US" sz="1050" dirty="0"/>
              <a:t>15%</a:t>
            </a:r>
          </a:p>
        </p:txBody>
      </p:sp>
      <p:sp>
        <p:nvSpPr>
          <p:cNvPr id="174" name="TextBox 173">
            <a:extLst>
              <a:ext uri="{FF2B5EF4-FFF2-40B4-BE49-F238E27FC236}">
                <a16:creationId xmlns:a16="http://schemas.microsoft.com/office/drawing/2014/main" id="{247A2578-AE0B-9247-8EA3-0E74E7F37427}"/>
              </a:ext>
            </a:extLst>
          </p:cNvPr>
          <p:cNvSpPr txBox="1"/>
          <p:nvPr/>
        </p:nvSpPr>
        <p:spPr>
          <a:xfrm>
            <a:off x="4680585" y="3479897"/>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CO</a:t>
            </a:r>
          </a:p>
          <a:p>
            <a:pPr algn="ctr">
              <a:buClr>
                <a:schemeClr val="accent2"/>
              </a:buClr>
            </a:pPr>
            <a:r>
              <a:rPr lang="en-US" sz="1050" dirty="0">
                <a:solidFill>
                  <a:schemeClr val="bg1"/>
                </a:solidFill>
              </a:rPr>
              <a:t>23%</a:t>
            </a:r>
          </a:p>
        </p:txBody>
      </p:sp>
      <p:sp>
        <p:nvSpPr>
          <p:cNvPr id="175" name="TextBox 174">
            <a:extLst>
              <a:ext uri="{FF2B5EF4-FFF2-40B4-BE49-F238E27FC236}">
                <a16:creationId xmlns:a16="http://schemas.microsoft.com/office/drawing/2014/main" id="{C0298572-A569-B84A-B788-E19D9A9E3FAF}"/>
              </a:ext>
            </a:extLst>
          </p:cNvPr>
          <p:cNvSpPr txBox="1"/>
          <p:nvPr/>
        </p:nvSpPr>
        <p:spPr>
          <a:xfrm>
            <a:off x="4480560" y="4291427"/>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NM</a:t>
            </a:r>
          </a:p>
          <a:p>
            <a:pPr algn="ctr">
              <a:buClr>
                <a:schemeClr val="accent2"/>
              </a:buClr>
            </a:pPr>
            <a:r>
              <a:rPr lang="en-US" sz="1050" dirty="0">
                <a:solidFill>
                  <a:schemeClr val="bg1"/>
                </a:solidFill>
              </a:rPr>
              <a:t>45%</a:t>
            </a:r>
          </a:p>
        </p:txBody>
      </p:sp>
      <p:sp>
        <p:nvSpPr>
          <p:cNvPr id="176" name="TextBox 175">
            <a:extLst>
              <a:ext uri="{FF2B5EF4-FFF2-40B4-BE49-F238E27FC236}">
                <a16:creationId xmlns:a16="http://schemas.microsoft.com/office/drawing/2014/main" id="{CD2607B1-7C62-464B-A48F-6765A6730E1B}"/>
              </a:ext>
            </a:extLst>
          </p:cNvPr>
          <p:cNvSpPr txBox="1"/>
          <p:nvPr/>
        </p:nvSpPr>
        <p:spPr>
          <a:xfrm>
            <a:off x="3657600" y="4171412"/>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AZ</a:t>
            </a:r>
          </a:p>
          <a:p>
            <a:pPr algn="ctr">
              <a:buClr>
                <a:schemeClr val="accent2"/>
              </a:buClr>
            </a:pPr>
            <a:r>
              <a:rPr lang="en-US" sz="1050" dirty="0">
                <a:solidFill>
                  <a:schemeClr val="bg1"/>
                </a:solidFill>
              </a:rPr>
              <a:t>35%</a:t>
            </a:r>
          </a:p>
        </p:txBody>
      </p:sp>
      <p:sp>
        <p:nvSpPr>
          <p:cNvPr id="231" name="TextBox 230">
            <a:extLst>
              <a:ext uri="{FF2B5EF4-FFF2-40B4-BE49-F238E27FC236}">
                <a16:creationId xmlns:a16="http://schemas.microsoft.com/office/drawing/2014/main" id="{A901E450-ACDA-2E42-A986-E789BE1A62F8}"/>
              </a:ext>
            </a:extLst>
          </p:cNvPr>
          <p:cNvSpPr txBox="1"/>
          <p:nvPr/>
        </p:nvSpPr>
        <p:spPr>
          <a:xfrm>
            <a:off x="3154680" y="3125567"/>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NV</a:t>
            </a:r>
          </a:p>
          <a:p>
            <a:pPr algn="ctr">
              <a:buClr>
                <a:schemeClr val="accent2"/>
              </a:buClr>
            </a:pPr>
            <a:r>
              <a:rPr lang="en-US" sz="1050" dirty="0">
                <a:solidFill>
                  <a:schemeClr val="bg1"/>
                </a:solidFill>
              </a:rPr>
              <a:t>30%</a:t>
            </a:r>
          </a:p>
        </p:txBody>
      </p:sp>
      <p:sp>
        <p:nvSpPr>
          <p:cNvPr id="232" name="TextBox 231">
            <a:extLst>
              <a:ext uri="{FF2B5EF4-FFF2-40B4-BE49-F238E27FC236}">
                <a16:creationId xmlns:a16="http://schemas.microsoft.com/office/drawing/2014/main" id="{4D84959C-D518-5040-A8C8-35EA29D48634}"/>
              </a:ext>
            </a:extLst>
          </p:cNvPr>
          <p:cNvSpPr txBox="1"/>
          <p:nvPr/>
        </p:nvSpPr>
        <p:spPr>
          <a:xfrm>
            <a:off x="2686050" y="3657062"/>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CA</a:t>
            </a:r>
          </a:p>
          <a:p>
            <a:pPr algn="ctr">
              <a:buClr>
                <a:schemeClr val="accent2"/>
              </a:buClr>
            </a:pPr>
            <a:r>
              <a:rPr lang="en-US" sz="1050" dirty="0">
                <a:solidFill>
                  <a:schemeClr val="bg1"/>
                </a:solidFill>
              </a:rPr>
              <a:t>39%</a:t>
            </a:r>
          </a:p>
        </p:txBody>
      </p:sp>
      <p:sp>
        <p:nvSpPr>
          <p:cNvPr id="233" name="TextBox 232">
            <a:extLst>
              <a:ext uri="{FF2B5EF4-FFF2-40B4-BE49-F238E27FC236}">
                <a16:creationId xmlns:a16="http://schemas.microsoft.com/office/drawing/2014/main" id="{B1F27309-191C-254C-9491-AA51220252CB}"/>
              </a:ext>
            </a:extLst>
          </p:cNvPr>
          <p:cNvSpPr txBox="1"/>
          <p:nvPr/>
        </p:nvSpPr>
        <p:spPr>
          <a:xfrm>
            <a:off x="5777865" y="4205702"/>
            <a:ext cx="312458" cy="323165"/>
          </a:xfrm>
          <a:prstGeom prst="rect">
            <a:avLst/>
          </a:prstGeom>
          <a:noFill/>
        </p:spPr>
        <p:txBody>
          <a:bodyPr wrap="square" lIns="0" tIns="0" rIns="0" bIns="0" rtlCol="0">
            <a:spAutoFit/>
          </a:bodyPr>
          <a:lstStyle/>
          <a:p>
            <a:pPr algn="ctr">
              <a:buClr>
                <a:schemeClr val="accent2"/>
              </a:buClr>
            </a:pPr>
            <a:r>
              <a:rPr lang="en-US" sz="1050" dirty="0"/>
              <a:t>OK</a:t>
            </a:r>
          </a:p>
          <a:p>
            <a:pPr algn="ctr">
              <a:buClr>
                <a:schemeClr val="accent2"/>
              </a:buClr>
            </a:pPr>
            <a:r>
              <a:rPr lang="en-US" sz="1050" dirty="0"/>
              <a:t>12%</a:t>
            </a:r>
          </a:p>
        </p:txBody>
      </p:sp>
      <p:sp>
        <p:nvSpPr>
          <p:cNvPr id="234" name="TextBox 233">
            <a:extLst>
              <a:ext uri="{FF2B5EF4-FFF2-40B4-BE49-F238E27FC236}">
                <a16:creationId xmlns:a16="http://schemas.microsoft.com/office/drawing/2014/main" id="{0A6B84CE-6A4D-744A-8FEA-F9EBC56FEB02}"/>
              </a:ext>
            </a:extLst>
          </p:cNvPr>
          <p:cNvSpPr txBox="1"/>
          <p:nvPr/>
        </p:nvSpPr>
        <p:spPr>
          <a:xfrm>
            <a:off x="5617845" y="3645632"/>
            <a:ext cx="312458" cy="323165"/>
          </a:xfrm>
          <a:prstGeom prst="rect">
            <a:avLst/>
          </a:prstGeom>
          <a:noFill/>
        </p:spPr>
        <p:txBody>
          <a:bodyPr wrap="square" lIns="0" tIns="0" rIns="0" bIns="0" rtlCol="0">
            <a:spAutoFit/>
          </a:bodyPr>
          <a:lstStyle/>
          <a:p>
            <a:pPr algn="ctr">
              <a:buClr>
                <a:schemeClr val="accent2"/>
              </a:buClr>
            </a:pPr>
            <a:r>
              <a:rPr lang="en-US" sz="1050" dirty="0"/>
              <a:t>KS</a:t>
            </a:r>
          </a:p>
          <a:p>
            <a:pPr algn="ctr">
              <a:buClr>
                <a:schemeClr val="accent2"/>
              </a:buClr>
            </a:pPr>
            <a:r>
              <a:rPr lang="en-US" sz="1050" dirty="0"/>
              <a:t>15%</a:t>
            </a:r>
          </a:p>
        </p:txBody>
      </p:sp>
      <p:sp>
        <p:nvSpPr>
          <p:cNvPr id="235" name="TextBox 234">
            <a:extLst>
              <a:ext uri="{FF2B5EF4-FFF2-40B4-BE49-F238E27FC236}">
                <a16:creationId xmlns:a16="http://schemas.microsoft.com/office/drawing/2014/main" id="{BF01B892-542D-904F-9CF9-0AF117C6C4CC}"/>
              </a:ext>
            </a:extLst>
          </p:cNvPr>
          <p:cNvSpPr txBox="1"/>
          <p:nvPr/>
        </p:nvSpPr>
        <p:spPr>
          <a:xfrm>
            <a:off x="5434965" y="3096992"/>
            <a:ext cx="312458" cy="323165"/>
          </a:xfrm>
          <a:prstGeom prst="rect">
            <a:avLst/>
          </a:prstGeom>
          <a:noFill/>
        </p:spPr>
        <p:txBody>
          <a:bodyPr wrap="square" lIns="0" tIns="0" rIns="0" bIns="0" rtlCol="0">
            <a:spAutoFit/>
          </a:bodyPr>
          <a:lstStyle/>
          <a:p>
            <a:pPr algn="ctr">
              <a:buClr>
                <a:schemeClr val="accent2"/>
              </a:buClr>
            </a:pPr>
            <a:r>
              <a:rPr lang="en-US" sz="1050" dirty="0"/>
              <a:t>NE</a:t>
            </a:r>
          </a:p>
          <a:p>
            <a:pPr algn="ctr">
              <a:buClr>
                <a:schemeClr val="accent2"/>
              </a:buClr>
            </a:pPr>
            <a:r>
              <a:rPr lang="en-US" sz="1050" dirty="0"/>
              <a:t>13%</a:t>
            </a:r>
          </a:p>
        </p:txBody>
      </p:sp>
      <p:sp>
        <p:nvSpPr>
          <p:cNvPr id="236" name="TextBox 235">
            <a:extLst>
              <a:ext uri="{FF2B5EF4-FFF2-40B4-BE49-F238E27FC236}">
                <a16:creationId xmlns:a16="http://schemas.microsoft.com/office/drawing/2014/main" id="{1AFEC8D7-B627-3C47-A623-07BCB054C81F}"/>
              </a:ext>
            </a:extLst>
          </p:cNvPr>
          <p:cNvSpPr txBox="1"/>
          <p:nvPr/>
        </p:nvSpPr>
        <p:spPr>
          <a:xfrm>
            <a:off x="5429250" y="2548352"/>
            <a:ext cx="312458" cy="323165"/>
          </a:xfrm>
          <a:prstGeom prst="rect">
            <a:avLst/>
          </a:prstGeom>
          <a:noFill/>
        </p:spPr>
        <p:txBody>
          <a:bodyPr wrap="square" lIns="0" tIns="0" rIns="0" bIns="0" rtlCol="0">
            <a:spAutoFit/>
          </a:bodyPr>
          <a:lstStyle/>
          <a:p>
            <a:pPr algn="ctr">
              <a:buClr>
                <a:schemeClr val="accent2"/>
              </a:buClr>
            </a:pPr>
            <a:r>
              <a:rPr lang="en-US" sz="1050" dirty="0"/>
              <a:t>SD</a:t>
            </a:r>
          </a:p>
          <a:p>
            <a:pPr algn="ctr">
              <a:buClr>
                <a:schemeClr val="accent2"/>
              </a:buClr>
            </a:pPr>
            <a:r>
              <a:rPr lang="en-US" sz="1050" dirty="0"/>
              <a:t>5%</a:t>
            </a:r>
          </a:p>
        </p:txBody>
      </p:sp>
      <p:sp>
        <p:nvSpPr>
          <p:cNvPr id="237" name="TextBox 236">
            <a:extLst>
              <a:ext uri="{FF2B5EF4-FFF2-40B4-BE49-F238E27FC236}">
                <a16:creationId xmlns:a16="http://schemas.microsoft.com/office/drawing/2014/main" id="{0F1B595A-8ABC-3843-A800-D36B310712FD}"/>
              </a:ext>
            </a:extLst>
          </p:cNvPr>
          <p:cNvSpPr txBox="1"/>
          <p:nvPr/>
        </p:nvSpPr>
        <p:spPr>
          <a:xfrm>
            <a:off x="5446395" y="2022572"/>
            <a:ext cx="312458" cy="323165"/>
          </a:xfrm>
          <a:prstGeom prst="rect">
            <a:avLst/>
          </a:prstGeom>
          <a:noFill/>
        </p:spPr>
        <p:txBody>
          <a:bodyPr wrap="square" lIns="0" tIns="0" rIns="0" bIns="0" rtlCol="0">
            <a:spAutoFit/>
          </a:bodyPr>
          <a:lstStyle/>
          <a:p>
            <a:pPr algn="ctr">
              <a:buClr>
                <a:schemeClr val="accent2"/>
              </a:buClr>
            </a:pPr>
            <a:r>
              <a:rPr lang="en-US" sz="1050" dirty="0"/>
              <a:t>ND</a:t>
            </a:r>
          </a:p>
          <a:p>
            <a:pPr algn="ctr">
              <a:buClr>
                <a:schemeClr val="accent2"/>
              </a:buClr>
            </a:pPr>
            <a:r>
              <a:rPr lang="en-US" sz="1050" dirty="0"/>
              <a:t>4%</a:t>
            </a:r>
          </a:p>
        </p:txBody>
      </p:sp>
      <p:sp>
        <p:nvSpPr>
          <p:cNvPr id="238" name="TextBox 237">
            <a:extLst>
              <a:ext uri="{FF2B5EF4-FFF2-40B4-BE49-F238E27FC236}">
                <a16:creationId xmlns:a16="http://schemas.microsoft.com/office/drawing/2014/main" id="{3168320D-1747-8547-AD32-DE279CA82B79}"/>
              </a:ext>
            </a:extLst>
          </p:cNvPr>
          <p:cNvSpPr txBox="1"/>
          <p:nvPr/>
        </p:nvSpPr>
        <p:spPr>
          <a:xfrm>
            <a:off x="5446395" y="4925792"/>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TX</a:t>
            </a:r>
          </a:p>
          <a:p>
            <a:pPr algn="ctr">
              <a:buClr>
                <a:schemeClr val="accent2"/>
              </a:buClr>
            </a:pPr>
            <a:r>
              <a:rPr lang="en-US" sz="1050" dirty="0">
                <a:solidFill>
                  <a:schemeClr val="bg1"/>
                </a:solidFill>
              </a:rPr>
              <a:t>39%</a:t>
            </a:r>
          </a:p>
        </p:txBody>
      </p:sp>
      <p:sp>
        <p:nvSpPr>
          <p:cNvPr id="239" name="TextBox 238">
            <a:extLst>
              <a:ext uri="{FF2B5EF4-FFF2-40B4-BE49-F238E27FC236}">
                <a16:creationId xmlns:a16="http://schemas.microsoft.com/office/drawing/2014/main" id="{224679F0-A94A-B44F-9D3A-6179E46E8A07}"/>
              </a:ext>
            </a:extLst>
          </p:cNvPr>
          <p:cNvSpPr txBox="1"/>
          <p:nvPr/>
        </p:nvSpPr>
        <p:spPr>
          <a:xfrm>
            <a:off x="2806065" y="5394422"/>
            <a:ext cx="312458" cy="323165"/>
          </a:xfrm>
          <a:prstGeom prst="rect">
            <a:avLst/>
          </a:prstGeom>
          <a:noFill/>
        </p:spPr>
        <p:txBody>
          <a:bodyPr wrap="square" lIns="0" tIns="0" rIns="0" bIns="0" rtlCol="0">
            <a:spAutoFit/>
          </a:bodyPr>
          <a:lstStyle/>
          <a:p>
            <a:pPr algn="ctr">
              <a:buClr>
                <a:schemeClr val="accent2"/>
              </a:buClr>
            </a:pPr>
            <a:r>
              <a:rPr lang="en-US" sz="1050" dirty="0"/>
              <a:t>AK</a:t>
            </a:r>
          </a:p>
          <a:p>
            <a:pPr algn="ctr">
              <a:buClr>
                <a:schemeClr val="accent2"/>
              </a:buClr>
            </a:pPr>
            <a:r>
              <a:rPr lang="en-US" sz="1050" dirty="0"/>
              <a:t>7%</a:t>
            </a:r>
          </a:p>
        </p:txBody>
      </p:sp>
      <p:sp>
        <p:nvSpPr>
          <p:cNvPr id="240" name="TextBox 239">
            <a:extLst>
              <a:ext uri="{FF2B5EF4-FFF2-40B4-BE49-F238E27FC236}">
                <a16:creationId xmlns:a16="http://schemas.microsoft.com/office/drawing/2014/main" id="{7F11C555-92F8-A84A-AD2D-DC4EDA689E81}"/>
              </a:ext>
            </a:extLst>
          </p:cNvPr>
          <p:cNvSpPr txBox="1"/>
          <p:nvPr/>
        </p:nvSpPr>
        <p:spPr>
          <a:xfrm>
            <a:off x="4750206" y="6125942"/>
            <a:ext cx="312458" cy="323165"/>
          </a:xfrm>
          <a:prstGeom prst="rect">
            <a:avLst/>
          </a:prstGeom>
          <a:noFill/>
        </p:spPr>
        <p:txBody>
          <a:bodyPr wrap="square" lIns="0" tIns="0" rIns="0" bIns="0" rtlCol="0">
            <a:spAutoFit/>
          </a:bodyPr>
          <a:lstStyle/>
          <a:p>
            <a:pPr algn="ctr">
              <a:buClr>
                <a:schemeClr val="accent2"/>
              </a:buClr>
            </a:pPr>
            <a:r>
              <a:rPr lang="en-US" sz="1050" dirty="0"/>
              <a:t>HI</a:t>
            </a:r>
          </a:p>
          <a:p>
            <a:pPr algn="ctr">
              <a:buClr>
                <a:schemeClr val="accent2"/>
              </a:buClr>
            </a:pPr>
            <a:r>
              <a:rPr lang="en-US" sz="1050" dirty="0"/>
              <a:t>9%</a:t>
            </a:r>
          </a:p>
        </p:txBody>
      </p:sp>
      <p:sp>
        <p:nvSpPr>
          <p:cNvPr id="241" name="TextBox 240">
            <a:extLst>
              <a:ext uri="{FF2B5EF4-FFF2-40B4-BE49-F238E27FC236}">
                <a16:creationId xmlns:a16="http://schemas.microsoft.com/office/drawing/2014/main" id="{F4097394-5353-7143-8D2F-7DD641B4F750}"/>
              </a:ext>
            </a:extLst>
          </p:cNvPr>
          <p:cNvSpPr txBox="1"/>
          <p:nvPr/>
        </p:nvSpPr>
        <p:spPr>
          <a:xfrm>
            <a:off x="6480810" y="4337147"/>
            <a:ext cx="312458" cy="323165"/>
          </a:xfrm>
          <a:prstGeom prst="rect">
            <a:avLst/>
          </a:prstGeom>
          <a:noFill/>
        </p:spPr>
        <p:txBody>
          <a:bodyPr wrap="square" lIns="0" tIns="0" rIns="0" bIns="0" rtlCol="0">
            <a:spAutoFit/>
          </a:bodyPr>
          <a:lstStyle/>
          <a:p>
            <a:pPr algn="ctr">
              <a:buClr>
                <a:schemeClr val="accent2"/>
              </a:buClr>
            </a:pPr>
            <a:r>
              <a:rPr lang="en-US" sz="1050" dirty="0"/>
              <a:t>AR</a:t>
            </a:r>
          </a:p>
          <a:p>
            <a:pPr algn="ctr">
              <a:buClr>
                <a:schemeClr val="accent2"/>
              </a:buClr>
            </a:pPr>
            <a:r>
              <a:rPr lang="en-US" sz="1050" dirty="0"/>
              <a:t>9%</a:t>
            </a:r>
          </a:p>
        </p:txBody>
      </p:sp>
      <p:sp>
        <p:nvSpPr>
          <p:cNvPr id="242" name="TextBox 241">
            <a:extLst>
              <a:ext uri="{FF2B5EF4-FFF2-40B4-BE49-F238E27FC236}">
                <a16:creationId xmlns:a16="http://schemas.microsoft.com/office/drawing/2014/main" id="{011E5775-E1D8-1C45-960B-043FABD05226}"/>
              </a:ext>
            </a:extLst>
          </p:cNvPr>
          <p:cNvSpPr txBox="1"/>
          <p:nvPr/>
        </p:nvSpPr>
        <p:spPr>
          <a:xfrm>
            <a:off x="6497955" y="4960082"/>
            <a:ext cx="312458" cy="323165"/>
          </a:xfrm>
          <a:prstGeom prst="rect">
            <a:avLst/>
          </a:prstGeom>
          <a:noFill/>
        </p:spPr>
        <p:txBody>
          <a:bodyPr wrap="square" lIns="0" tIns="0" rIns="0" bIns="0" rtlCol="0">
            <a:spAutoFit/>
          </a:bodyPr>
          <a:lstStyle/>
          <a:p>
            <a:pPr algn="ctr">
              <a:buClr>
                <a:schemeClr val="accent2"/>
              </a:buClr>
            </a:pPr>
            <a:r>
              <a:rPr lang="en-US" sz="1050" dirty="0"/>
              <a:t>LA</a:t>
            </a:r>
          </a:p>
          <a:p>
            <a:pPr algn="ctr">
              <a:buClr>
                <a:schemeClr val="accent2"/>
              </a:buClr>
            </a:pPr>
            <a:r>
              <a:rPr lang="en-US" sz="1050" dirty="0"/>
              <a:t>6%</a:t>
            </a:r>
          </a:p>
        </p:txBody>
      </p:sp>
      <p:sp>
        <p:nvSpPr>
          <p:cNvPr id="297" name="TextBox 296">
            <a:extLst>
              <a:ext uri="{FF2B5EF4-FFF2-40B4-BE49-F238E27FC236}">
                <a16:creationId xmlns:a16="http://schemas.microsoft.com/office/drawing/2014/main" id="{8794F297-E489-ED4F-8697-904F1BCA6EB8}"/>
              </a:ext>
            </a:extLst>
          </p:cNvPr>
          <p:cNvSpPr txBox="1"/>
          <p:nvPr/>
        </p:nvSpPr>
        <p:spPr>
          <a:xfrm>
            <a:off x="6446520" y="3662777"/>
            <a:ext cx="312458" cy="323165"/>
          </a:xfrm>
          <a:prstGeom prst="rect">
            <a:avLst/>
          </a:prstGeom>
          <a:noFill/>
        </p:spPr>
        <p:txBody>
          <a:bodyPr wrap="square" lIns="0" tIns="0" rIns="0" bIns="0" rtlCol="0">
            <a:spAutoFit/>
          </a:bodyPr>
          <a:lstStyle/>
          <a:p>
            <a:pPr algn="ctr">
              <a:buClr>
                <a:schemeClr val="accent2"/>
              </a:buClr>
            </a:pPr>
            <a:r>
              <a:rPr lang="en-US" sz="1050" dirty="0"/>
              <a:t>MO</a:t>
            </a:r>
          </a:p>
          <a:p>
            <a:pPr algn="ctr">
              <a:buClr>
                <a:schemeClr val="accent2"/>
              </a:buClr>
            </a:pPr>
            <a:r>
              <a:rPr lang="en-US" sz="1050" dirty="0"/>
              <a:t>5%</a:t>
            </a:r>
          </a:p>
        </p:txBody>
      </p:sp>
      <p:sp>
        <p:nvSpPr>
          <p:cNvPr id="298" name="TextBox 297">
            <a:extLst>
              <a:ext uri="{FF2B5EF4-FFF2-40B4-BE49-F238E27FC236}">
                <a16:creationId xmlns:a16="http://schemas.microsoft.com/office/drawing/2014/main" id="{51F82181-1710-D741-963C-E468AC24A921}"/>
              </a:ext>
            </a:extLst>
          </p:cNvPr>
          <p:cNvSpPr txBox="1"/>
          <p:nvPr/>
        </p:nvSpPr>
        <p:spPr>
          <a:xfrm>
            <a:off x="6326505" y="3005552"/>
            <a:ext cx="312458" cy="323165"/>
          </a:xfrm>
          <a:prstGeom prst="rect">
            <a:avLst/>
          </a:prstGeom>
          <a:noFill/>
        </p:spPr>
        <p:txBody>
          <a:bodyPr wrap="square" lIns="0" tIns="0" rIns="0" bIns="0" rtlCol="0">
            <a:spAutoFit/>
          </a:bodyPr>
          <a:lstStyle/>
          <a:p>
            <a:pPr algn="ctr">
              <a:buClr>
                <a:schemeClr val="accent2"/>
              </a:buClr>
            </a:pPr>
            <a:r>
              <a:rPr lang="en-US" sz="1050" dirty="0"/>
              <a:t>IA</a:t>
            </a:r>
          </a:p>
          <a:p>
            <a:pPr algn="ctr">
              <a:buClr>
                <a:schemeClr val="accent2"/>
              </a:buClr>
            </a:pPr>
            <a:r>
              <a:rPr lang="en-US" sz="1050" dirty="0"/>
              <a:t>6%</a:t>
            </a:r>
          </a:p>
        </p:txBody>
      </p:sp>
      <p:sp>
        <p:nvSpPr>
          <p:cNvPr id="299" name="TextBox 298">
            <a:extLst>
              <a:ext uri="{FF2B5EF4-FFF2-40B4-BE49-F238E27FC236}">
                <a16:creationId xmlns:a16="http://schemas.microsoft.com/office/drawing/2014/main" id="{92CA57B0-54CC-6044-9820-2519EF8EB733}"/>
              </a:ext>
            </a:extLst>
          </p:cNvPr>
          <p:cNvSpPr txBox="1"/>
          <p:nvPr/>
        </p:nvSpPr>
        <p:spPr>
          <a:xfrm>
            <a:off x="6195060" y="2302607"/>
            <a:ext cx="312458" cy="323165"/>
          </a:xfrm>
          <a:prstGeom prst="rect">
            <a:avLst/>
          </a:prstGeom>
          <a:noFill/>
        </p:spPr>
        <p:txBody>
          <a:bodyPr wrap="square" lIns="0" tIns="0" rIns="0" bIns="0" rtlCol="0">
            <a:spAutoFit/>
          </a:bodyPr>
          <a:lstStyle/>
          <a:p>
            <a:pPr algn="ctr">
              <a:buClr>
                <a:schemeClr val="accent2"/>
              </a:buClr>
            </a:pPr>
            <a:r>
              <a:rPr lang="en-US" sz="1050" dirty="0"/>
              <a:t>MN</a:t>
            </a:r>
          </a:p>
          <a:p>
            <a:pPr algn="ctr">
              <a:buClr>
                <a:schemeClr val="accent2"/>
              </a:buClr>
            </a:pPr>
            <a:r>
              <a:rPr lang="en-US" sz="1050" dirty="0"/>
              <a:t>5%</a:t>
            </a:r>
          </a:p>
        </p:txBody>
      </p:sp>
      <p:sp>
        <p:nvSpPr>
          <p:cNvPr id="300" name="TextBox 299">
            <a:extLst>
              <a:ext uri="{FF2B5EF4-FFF2-40B4-BE49-F238E27FC236}">
                <a16:creationId xmlns:a16="http://schemas.microsoft.com/office/drawing/2014/main" id="{52806521-C5EE-BD40-897D-EFD11ED6C646}"/>
              </a:ext>
            </a:extLst>
          </p:cNvPr>
          <p:cNvSpPr txBox="1"/>
          <p:nvPr/>
        </p:nvSpPr>
        <p:spPr>
          <a:xfrm>
            <a:off x="7480935" y="2725517"/>
            <a:ext cx="312458" cy="323165"/>
          </a:xfrm>
          <a:prstGeom prst="rect">
            <a:avLst/>
          </a:prstGeom>
          <a:noFill/>
        </p:spPr>
        <p:txBody>
          <a:bodyPr wrap="square" lIns="0" tIns="0" rIns="0" bIns="0" rtlCol="0">
            <a:spAutoFit/>
          </a:bodyPr>
          <a:lstStyle/>
          <a:p>
            <a:pPr algn="ctr">
              <a:buClr>
                <a:schemeClr val="accent2"/>
              </a:buClr>
            </a:pPr>
            <a:r>
              <a:rPr lang="en-US" sz="1050" dirty="0"/>
              <a:t>MI</a:t>
            </a:r>
          </a:p>
          <a:p>
            <a:pPr algn="ctr">
              <a:buClr>
                <a:schemeClr val="accent2"/>
              </a:buClr>
            </a:pPr>
            <a:r>
              <a:rPr lang="en-US" sz="1050" dirty="0"/>
              <a:t>5%</a:t>
            </a:r>
          </a:p>
        </p:txBody>
      </p:sp>
      <p:sp>
        <p:nvSpPr>
          <p:cNvPr id="301" name="TextBox 300">
            <a:extLst>
              <a:ext uri="{FF2B5EF4-FFF2-40B4-BE49-F238E27FC236}">
                <a16:creationId xmlns:a16="http://schemas.microsoft.com/office/drawing/2014/main" id="{FF33A12D-43E0-7147-B4A6-205F50E48450}"/>
              </a:ext>
            </a:extLst>
          </p:cNvPr>
          <p:cNvSpPr txBox="1"/>
          <p:nvPr/>
        </p:nvSpPr>
        <p:spPr>
          <a:xfrm>
            <a:off x="6806565" y="2548352"/>
            <a:ext cx="312458" cy="323165"/>
          </a:xfrm>
          <a:prstGeom prst="rect">
            <a:avLst/>
          </a:prstGeom>
          <a:noFill/>
        </p:spPr>
        <p:txBody>
          <a:bodyPr wrap="square" lIns="0" tIns="0" rIns="0" bIns="0" rtlCol="0">
            <a:spAutoFit/>
          </a:bodyPr>
          <a:lstStyle/>
          <a:p>
            <a:pPr algn="ctr">
              <a:buClr>
                <a:schemeClr val="accent2"/>
              </a:buClr>
            </a:pPr>
            <a:r>
              <a:rPr lang="en-US" sz="1050" dirty="0"/>
              <a:t>WI</a:t>
            </a:r>
          </a:p>
          <a:p>
            <a:pPr algn="ctr">
              <a:buClr>
                <a:schemeClr val="accent2"/>
              </a:buClr>
            </a:pPr>
            <a:r>
              <a:rPr lang="en-US" sz="1050" dirty="0"/>
              <a:t>6%</a:t>
            </a:r>
          </a:p>
        </p:txBody>
      </p:sp>
      <p:sp>
        <p:nvSpPr>
          <p:cNvPr id="302" name="TextBox 301">
            <a:extLst>
              <a:ext uri="{FF2B5EF4-FFF2-40B4-BE49-F238E27FC236}">
                <a16:creationId xmlns:a16="http://schemas.microsoft.com/office/drawing/2014/main" id="{5A151943-2F9B-3240-ABAA-2700FEB0A45E}"/>
              </a:ext>
            </a:extLst>
          </p:cNvPr>
          <p:cNvSpPr txBox="1"/>
          <p:nvPr/>
        </p:nvSpPr>
        <p:spPr>
          <a:xfrm>
            <a:off x="6915150" y="3331307"/>
            <a:ext cx="312458" cy="323165"/>
          </a:xfrm>
          <a:prstGeom prst="rect">
            <a:avLst/>
          </a:prstGeom>
          <a:noFill/>
        </p:spPr>
        <p:txBody>
          <a:bodyPr wrap="square" lIns="0" tIns="0" rIns="0" bIns="0" rtlCol="0">
            <a:spAutoFit/>
          </a:bodyPr>
          <a:lstStyle/>
          <a:p>
            <a:pPr algn="ctr">
              <a:buClr>
                <a:schemeClr val="accent2"/>
              </a:buClr>
            </a:pPr>
            <a:r>
              <a:rPr lang="en-US" sz="1050" dirty="0"/>
              <a:t>IL</a:t>
            </a:r>
          </a:p>
          <a:p>
            <a:pPr algn="ctr">
              <a:buClr>
                <a:schemeClr val="accent2"/>
              </a:buClr>
            </a:pPr>
            <a:r>
              <a:rPr lang="en-US" sz="1050" dirty="0"/>
              <a:t>18%</a:t>
            </a:r>
          </a:p>
        </p:txBody>
      </p:sp>
      <p:sp>
        <p:nvSpPr>
          <p:cNvPr id="303" name="TextBox 302">
            <a:extLst>
              <a:ext uri="{FF2B5EF4-FFF2-40B4-BE49-F238E27FC236}">
                <a16:creationId xmlns:a16="http://schemas.microsoft.com/office/drawing/2014/main" id="{CB0F1990-F536-794A-B0DE-AE46795C0DF0}"/>
              </a:ext>
            </a:extLst>
          </p:cNvPr>
          <p:cNvSpPr txBox="1"/>
          <p:nvPr/>
        </p:nvSpPr>
        <p:spPr>
          <a:xfrm>
            <a:off x="7338060" y="3319877"/>
            <a:ext cx="312458" cy="323165"/>
          </a:xfrm>
          <a:prstGeom prst="rect">
            <a:avLst/>
          </a:prstGeom>
          <a:noFill/>
        </p:spPr>
        <p:txBody>
          <a:bodyPr wrap="square" lIns="0" tIns="0" rIns="0" bIns="0" rtlCol="0">
            <a:spAutoFit/>
          </a:bodyPr>
          <a:lstStyle/>
          <a:p>
            <a:pPr algn="ctr">
              <a:buClr>
                <a:schemeClr val="accent2"/>
              </a:buClr>
            </a:pPr>
            <a:r>
              <a:rPr lang="en-US" sz="1050" dirty="0"/>
              <a:t>IN</a:t>
            </a:r>
          </a:p>
          <a:p>
            <a:pPr algn="ctr">
              <a:buClr>
                <a:schemeClr val="accent2"/>
              </a:buClr>
            </a:pPr>
            <a:r>
              <a:rPr lang="en-US" sz="1050" dirty="0"/>
              <a:t>7%</a:t>
            </a:r>
          </a:p>
        </p:txBody>
      </p:sp>
      <p:sp>
        <p:nvSpPr>
          <p:cNvPr id="304" name="TextBox 303">
            <a:extLst>
              <a:ext uri="{FF2B5EF4-FFF2-40B4-BE49-F238E27FC236}">
                <a16:creationId xmlns:a16="http://schemas.microsoft.com/office/drawing/2014/main" id="{184564DC-A857-184C-B58A-F6AA0B2C240E}"/>
              </a:ext>
            </a:extLst>
          </p:cNvPr>
          <p:cNvSpPr txBox="1"/>
          <p:nvPr/>
        </p:nvSpPr>
        <p:spPr>
          <a:xfrm>
            <a:off x="7812405" y="3245582"/>
            <a:ext cx="312458" cy="323165"/>
          </a:xfrm>
          <a:prstGeom prst="rect">
            <a:avLst/>
          </a:prstGeom>
          <a:noFill/>
        </p:spPr>
        <p:txBody>
          <a:bodyPr wrap="square" lIns="0" tIns="0" rIns="0" bIns="0" rtlCol="0">
            <a:spAutoFit/>
          </a:bodyPr>
          <a:lstStyle/>
          <a:p>
            <a:pPr algn="ctr">
              <a:buClr>
                <a:schemeClr val="accent2"/>
              </a:buClr>
            </a:pPr>
            <a:r>
              <a:rPr lang="en-US" sz="1050" dirty="0"/>
              <a:t>OH</a:t>
            </a:r>
          </a:p>
          <a:p>
            <a:pPr algn="ctr">
              <a:buClr>
                <a:schemeClr val="accent2"/>
              </a:buClr>
            </a:pPr>
            <a:r>
              <a:rPr lang="en-US" sz="1050" dirty="0"/>
              <a:t>4%</a:t>
            </a:r>
          </a:p>
        </p:txBody>
      </p:sp>
      <p:sp>
        <p:nvSpPr>
          <p:cNvPr id="305" name="TextBox 304">
            <a:extLst>
              <a:ext uri="{FF2B5EF4-FFF2-40B4-BE49-F238E27FC236}">
                <a16:creationId xmlns:a16="http://schemas.microsoft.com/office/drawing/2014/main" id="{5546095E-F431-E843-97C4-4A539D374C1C}"/>
              </a:ext>
            </a:extLst>
          </p:cNvPr>
          <p:cNvSpPr txBox="1"/>
          <p:nvPr/>
        </p:nvSpPr>
        <p:spPr>
          <a:xfrm>
            <a:off x="8492490" y="2988407"/>
            <a:ext cx="312458" cy="323165"/>
          </a:xfrm>
          <a:prstGeom prst="rect">
            <a:avLst/>
          </a:prstGeom>
          <a:noFill/>
        </p:spPr>
        <p:txBody>
          <a:bodyPr wrap="square" lIns="0" tIns="0" rIns="0" bIns="0" rtlCol="0">
            <a:spAutoFit/>
          </a:bodyPr>
          <a:lstStyle/>
          <a:p>
            <a:pPr algn="ctr">
              <a:buClr>
                <a:schemeClr val="accent2"/>
              </a:buClr>
            </a:pPr>
            <a:r>
              <a:rPr lang="en-US" sz="1050" dirty="0"/>
              <a:t>PA</a:t>
            </a:r>
          </a:p>
          <a:p>
            <a:pPr algn="ctr">
              <a:buClr>
                <a:schemeClr val="accent2"/>
              </a:buClr>
            </a:pPr>
            <a:r>
              <a:rPr lang="en-US" sz="1050" dirty="0"/>
              <a:t>8%</a:t>
            </a:r>
          </a:p>
        </p:txBody>
      </p:sp>
      <p:sp>
        <p:nvSpPr>
          <p:cNvPr id="306" name="TextBox 305">
            <a:extLst>
              <a:ext uri="{FF2B5EF4-FFF2-40B4-BE49-F238E27FC236}">
                <a16:creationId xmlns:a16="http://schemas.microsoft.com/office/drawing/2014/main" id="{1019BBB1-F494-5A4E-873B-2206AB053959}"/>
              </a:ext>
            </a:extLst>
          </p:cNvPr>
          <p:cNvSpPr txBox="1"/>
          <p:nvPr/>
        </p:nvSpPr>
        <p:spPr>
          <a:xfrm>
            <a:off x="8755380" y="2536922"/>
            <a:ext cx="312458" cy="323165"/>
          </a:xfrm>
          <a:prstGeom prst="rect">
            <a:avLst/>
          </a:prstGeom>
          <a:noFill/>
        </p:spPr>
        <p:txBody>
          <a:bodyPr wrap="square" lIns="0" tIns="0" rIns="0" bIns="0" rtlCol="0">
            <a:spAutoFit/>
          </a:bodyPr>
          <a:lstStyle/>
          <a:p>
            <a:pPr algn="ctr">
              <a:buClr>
                <a:schemeClr val="accent2"/>
              </a:buClr>
            </a:pPr>
            <a:r>
              <a:rPr lang="en-US" sz="1050" dirty="0"/>
              <a:t>NY</a:t>
            </a:r>
          </a:p>
          <a:p>
            <a:pPr algn="ctr">
              <a:buClr>
                <a:schemeClr val="accent2"/>
              </a:buClr>
            </a:pPr>
            <a:r>
              <a:rPr lang="en-US" sz="1050" dirty="0"/>
              <a:t>17%</a:t>
            </a:r>
          </a:p>
        </p:txBody>
      </p:sp>
      <p:sp>
        <p:nvSpPr>
          <p:cNvPr id="307" name="TextBox 306">
            <a:extLst>
              <a:ext uri="{FF2B5EF4-FFF2-40B4-BE49-F238E27FC236}">
                <a16:creationId xmlns:a16="http://schemas.microsoft.com/office/drawing/2014/main" id="{5E21219A-EB7E-4949-A334-48C57E88F152}"/>
              </a:ext>
            </a:extLst>
          </p:cNvPr>
          <p:cNvSpPr txBox="1"/>
          <p:nvPr/>
        </p:nvSpPr>
        <p:spPr>
          <a:xfrm>
            <a:off x="7606665" y="3725642"/>
            <a:ext cx="312458" cy="323165"/>
          </a:xfrm>
          <a:prstGeom prst="rect">
            <a:avLst/>
          </a:prstGeom>
          <a:noFill/>
        </p:spPr>
        <p:txBody>
          <a:bodyPr wrap="square" lIns="0" tIns="0" rIns="0" bIns="0" rtlCol="0">
            <a:spAutoFit/>
          </a:bodyPr>
          <a:lstStyle/>
          <a:p>
            <a:pPr algn="ctr">
              <a:buClr>
                <a:schemeClr val="accent2"/>
              </a:buClr>
            </a:pPr>
            <a:r>
              <a:rPr lang="en-US" sz="1050" dirty="0"/>
              <a:t>KY</a:t>
            </a:r>
          </a:p>
          <a:p>
            <a:pPr algn="ctr">
              <a:buClr>
                <a:schemeClr val="accent2"/>
              </a:buClr>
            </a:pPr>
            <a:r>
              <a:rPr lang="en-US" sz="1050" dirty="0"/>
              <a:t>4%</a:t>
            </a:r>
          </a:p>
        </p:txBody>
      </p:sp>
      <p:sp>
        <p:nvSpPr>
          <p:cNvPr id="362" name="TextBox 361">
            <a:extLst>
              <a:ext uri="{FF2B5EF4-FFF2-40B4-BE49-F238E27FC236}">
                <a16:creationId xmlns:a16="http://schemas.microsoft.com/office/drawing/2014/main" id="{26A3C83A-1FF3-9D4B-945F-D9FD1BC75A81}"/>
              </a:ext>
            </a:extLst>
          </p:cNvPr>
          <p:cNvSpPr txBox="1"/>
          <p:nvPr/>
        </p:nvSpPr>
        <p:spPr>
          <a:xfrm>
            <a:off x="7389495" y="4091402"/>
            <a:ext cx="312458" cy="323165"/>
          </a:xfrm>
          <a:prstGeom prst="rect">
            <a:avLst/>
          </a:prstGeom>
          <a:noFill/>
        </p:spPr>
        <p:txBody>
          <a:bodyPr wrap="square" lIns="0" tIns="0" rIns="0" bIns="0" rtlCol="0">
            <a:spAutoFit/>
          </a:bodyPr>
          <a:lstStyle/>
          <a:p>
            <a:pPr algn="ctr">
              <a:buClr>
                <a:schemeClr val="accent2"/>
              </a:buClr>
            </a:pPr>
            <a:r>
              <a:rPr lang="en-US" sz="1050" dirty="0"/>
              <a:t>TN</a:t>
            </a:r>
          </a:p>
          <a:p>
            <a:pPr algn="ctr">
              <a:buClr>
                <a:schemeClr val="accent2"/>
              </a:buClr>
            </a:pPr>
            <a:r>
              <a:rPr lang="en-US" sz="1050" dirty="0"/>
              <a:t>5%</a:t>
            </a:r>
          </a:p>
        </p:txBody>
      </p:sp>
      <p:sp>
        <p:nvSpPr>
          <p:cNvPr id="363" name="TextBox 362">
            <a:extLst>
              <a:ext uri="{FF2B5EF4-FFF2-40B4-BE49-F238E27FC236}">
                <a16:creationId xmlns:a16="http://schemas.microsoft.com/office/drawing/2014/main" id="{576FDBBD-1148-D64D-AFE9-ABC33C4B78D0}"/>
              </a:ext>
            </a:extLst>
          </p:cNvPr>
          <p:cNvSpPr txBox="1"/>
          <p:nvPr/>
        </p:nvSpPr>
        <p:spPr>
          <a:xfrm>
            <a:off x="6932295" y="4651472"/>
            <a:ext cx="312458" cy="323165"/>
          </a:xfrm>
          <a:prstGeom prst="rect">
            <a:avLst/>
          </a:prstGeom>
          <a:noFill/>
        </p:spPr>
        <p:txBody>
          <a:bodyPr wrap="square" lIns="0" tIns="0" rIns="0" bIns="0" rtlCol="0">
            <a:spAutoFit/>
          </a:bodyPr>
          <a:lstStyle/>
          <a:p>
            <a:pPr algn="ctr">
              <a:buClr>
                <a:schemeClr val="accent2"/>
              </a:buClr>
            </a:pPr>
            <a:r>
              <a:rPr lang="en-US" sz="1050" dirty="0"/>
              <a:t>MS</a:t>
            </a:r>
          </a:p>
          <a:p>
            <a:pPr algn="ctr">
              <a:buClr>
                <a:schemeClr val="accent2"/>
              </a:buClr>
            </a:pPr>
            <a:r>
              <a:rPr lang="en-US" sz="1050" dirty="0"/>
              <a:t>3%</a:t>
            </a:r>
          </a:p>
        </p:txBody>
      </p:sp>
      <p:sp>
        <p:nvSpPr>
          <p:cNvPr id="364" name="TextBox 363">
            <a:extLst>
              <a:ext uri="{FF2B5EF4-FFF2-40B4-BE49-F238E27FC236}">
                <a16:creationId xmlns:a16="http://schemas.microsoft.com/office/drawing/2014/main" id="{2AC235FC-FEF6-184F-A6D3-C09FBE4A98B6}"/>
              </a:ext>
            </a:extLst>
          </p:cNvPr>
          <p:cNvSpPr txBox="1"/>
          <p:nvPr/>
        </p:nvSpPr>
        <p:spPr>
          <a:xfrm>
            <a:off x="7360920" y="4600037"/>
            <a:ext cx="312458" cy="323165"/>
          </a:xfrm>
          <a:prstGeom prst="rect">
            <a:avLst/>
          </a:prstGeom>
          <a:noFill/>
        </p:spPr>
        <p:txBody>
          <a:bodyPr wrap="square" lIns="0" tIns="0" rIns="0" bIns="0" rtlCol="0">
            <a:spAutoFit/>
          </a:bodyPr>
          <a:lstStyle/>
          <a:p>
            <a:pPr algn="ctr">
              <a:buClr>
                <a:schemeClr val="accent2"/>
              </a:buClr>
            </a:pPr>
            <a:r>
              <a:rPr lang="en-US" sz="1050" dirty="0"/>
              <a:t>AL</a:t>
            </a:r>
          </a:p>
          <a:p>
            <a:pPr algn="ctr">
              <a:buClr>
                <a:schemeClr val="accent2"/>
              </a:buClr>
            </a:pPr>
            <a:r>
              <a:rPr lang="en-US" sz="1050" dirty="0"/>
              <a:t>5%</a:t>
            </a:r>
          </a:p>
        </p:txBody>
      </p:sp>
      <p:sp>
        <p:nvSpPr>
          <p:cNvPr id="365" name="TextBox 364">
            <a:extLst>
              <a:ext uri="{FF2B5EF4-FFF2-40B4-BE49-F238E27FC236}">
                <a16:creationId xmlns:a16="http://schemas.microsoft.com/office/drawing/2014/main" id="{8C7DB17D-A4AC-7A4B-B0CD-A163078406A2}"/>
              </a:ext>
            </a:extLst>
          </p:cNvPr>
          <p:cNvSpPr txBox="1"/>
          <p:nvPr/>
        </p:nvSpPr>
        <p:spPr>
          <a:xfrm>
            <a:off x="7863840" y="4588607"/>
            <a:ext cx="312458" cy="323165"/>
          </a:xfrm>
          <a:prstGeom prst="rect">
            <a:avLst/>
          </a:prstGeom>
          <a:noFill/>
        </p:spPr>
        <p:txBody>
          <a:bodyPr wrap="square" lIns="0" tIns="0" rIns="0" bIns="0" rtlCol="0">
            <a:spAutoFit/>
          </a:bodyPr>
          <a:lstStyle/>
          <a:p>
            <a:pPr algn="ctr">
              <a:buClr>
                <a:schemeClr val="accent2"/>
              </a:buClr>
            </a:pPr>
            <a:r>
              <a:rPr lang="en-US" sz="1050" dirty="0"/>
              <a:t>GA</a:t>
            </a:r>
          </a:p>
          <a:p>
            <a:pPr algn="ctr">
              <a:buClr>
                <a:schemeClr val="accent2"/>
              </a:buClr>
            </a:pPr>
            <a:r>
              <a:rPr lang="en-US" sz="1050" dirty="0"/>
              <a:t>10%</a:t>
            </a:r>
          </a:p>
        </p:txBody>
      </p:sp>
      <p:sp>
        <p:nvSpPr>
          <p:cNvPr id="420" name="TextBox 419">
            <a:extLst>
              <a:ext uri="{FF2B5EF4-FFF2-40B4-BE49-F238E27FC236}">
                <a16:creationId xmlns:a16="http://schemas.microsoft.com/office/drawing/2014/main" id="{6B685ED1-FCBE-F246-9E99-A89A61F6217F}"/>
              </a:ext>
            </a:extLst>
          </p:cNvPr>
          <p:cNvSpPr txBox="1"/>
          <p:nvPr/>
        </p:nvSpPr>
        <p:spPr>
          <a:xfrm>
            <a:off x="8246745" y="5388707"/>
            <a:ext cx="312458" cy="323165"/>
          </a:xfrm>
          <a:prstGeom prst="rect">
            <a:avLst/>
          </a:prstGeom>
          <a:noFill/>
        </p:spPr>
        <p:txBody>
          <a:bodyPr wrap="square" lIns="0" tIns="0" rIns="0" bIns="0" rtlCol="0">
            <a:spAutoFit/>
          </a:bodyPr>
          <a:lstStyle/>
          <a:p>
            <a:pPr algn="ctr">
              <a:buClr>
                <a:schemeClr val="accent2"/>
              </a:buClr>
            </a:pPr>
            <a:r>
              <a:rPr lang="en-US" sz="1050" dirty="0"/>
              <a:t>FL</a:t>
            </a:r>
          </a:p>
          <a:p>
            <a:pPr algn="ctr">
              <a:buClr>
                <a:schemeClr val="accent2"/>
              </a:buClr>
            </a:pPr>
            <a:r>
              <a:rPr lang="en-US" sz="1050" dirty="0"/>
              <a:t>26%</a:t>
            </a:r>
          </a:p>
        </p:txBody>
      </p:sp>
      <p:sp>
        <p:nvSpPr>
          <p:cNvPr id="421" name="TextBox 420">
            <a:extLst>
              <a:ext uri="{FF2B5EF4-FFF2-40B4-BE49-F238E27FC236}">
                <a16:creationId xmlns:a16="http://schemas.microsoft.com/office/drawing/2014/main" id="{F62679E8-04AC-9C41-90B9-63A65FB08F83}"/>
              </a:ext>
            </a:extLst>
          </p:cNvPr>
          <p:cNvSpPr txBox="1"/>
          <p:nvPr/>
        </p:nvSpPr>
        <p:spPr>
          <a:xfrm>
            <a:off x="8263890" y="4365722"/>
            <a:ext cx="312458" cy="323165"/>
          </a:xfrm>
          <a:prstGeom prst="rect">
            <a:avLst/>
          </a:prstGeom>
          <a:noFill/>
        </p:spPr>
        <p:txBody>
          <a:bodyPr wrap="square" lIns="0" tIns="0" rIns="0" bIns="0" rtlCol="0">
            <a:spAutoFit/>
          </a:bodyPr>
          <a:lstStyle/>
          <a:p>
            <a:pPr algn="ctr">
              <a:buClr>
                <a:schemeClr val="accent2"/>
              </a:buClr>
            </a:pPr>
            <a:r>
              <a:rPr lang="en-US" sz="1050" dirty="0"/>
              <a:t>SC</a:t>
            </a:r>
          </a:p>
          <a:p>
            <a:pPr algn="ctr">
              <a:buClr>
                <a:schemeClr val="accent2"/>
              </a:buClr>
            </a:pPr>
            <a:r>
              <a:rPr lang="en-US" sz="1050" dirty="0"/>
              <a:t>5%</a:t>
            </a:r>
          </a:p>
        </p:txBody>
      </p:sp>
      <p:sp>
        <p:nvSpPr>
          <p:cNvPr id="422" name="TextBox 421">
            <a:extLst>
              <a:ext uri="{FF2B5EF4-FFF2-40B4-BE49-F238E27FC236}">
                <a16:creationId xmlns:a16="http://schemas.microsoft.com/office/drawing/2014/main" id="{621F3B22-3B9E-DD43-8739-75EE1BF6DFFB}"/>
              </a:ext>
            </a:extLst>
          </p:cNvPr>
          <p:cNvSpPr txBox="1"/>
          <p:nvPr/>
        </p:nvSpPr>
        <p:spPr>
          <a:xfrm>
            <a:off x="8503920" y="3988532"/>
            <a:ext cx="312458" cy="323165"/>
          </a:xfrm>
          <a:prstGeom prst="rect">
            <a:avLst/>
          </a:prstGeom>
          <a:noFill/>
        </p:spPr>
        <p:txBody>
          <a:bodyPr wrap="square" lIns="0" tIns="0" rIns="0" bIns="0" rtlCol="0">
            <a:spAutoFit/>
          </a:bodyPr>
          <a:lstStyle/>
          <a:p>
            <a:pPr algn="ctr">
              <a:buClr>
                <a:schemeClr val="accent2"/>
              </a:buClr>
            </a:pPr>
            <a:r>
              <a:rPr lang="en-US" sz="1050" dirty="0"/>
              <a:t>NC</a:t>
            </a:r>
          </a:p>
          <a:p>
            <a:pPr algn="ctr">
              <a:buClr>
                <a:schemeClr val="accent2"/>
              </a:buClr>
            </a:pPr>
            <a:r>
              <a:rPr lang="en-US" sz="1050" dirty="0"/>
              <a:t>11%</a:t>
            </a:r>
          </a:p>
        </p:txBody>
      </p:sp>
      <p:sp>
        <p:nvSpPr>
          <p:cNvPr id="423" name="TextBox 422">
            <a:extLst>
              <a:ext uri="{FF2B5EF4-FFF2-40B4-BE49-F238E27FC236}">
                <a16:creationId xmlns:a16="http://schemas.microsoft.com/office/drawing/2014/main" id="{F888FD51-9D8A-114F-8F49-3065A513A23E}"/>
              </a:ext>
            </a:extLst>
          </p:cNvPr>
          <p:cNvSpPr txBox="1"/>
          <p:nvPr/>
        </p:nvSpPr>
        <p:spPr>
          <a:xfrm>
            <a:off x="8475345" y="3617057"/>
            <a:ext cx="312458" cy="323165"/>
          </a:xfrm>
          <a:prstGeom prst="rect">
            <a:avLst/>
          </a:prstGeom>
          <a:noFill/>
        </p:spPr>
        <p:txBody>
          <a:bodyPr wrap="square" lIns="0" tIns="0" rIns="0" bIns="0" rtlCol="0">
            <a:spAutoFit/>
          </a:bodyPr>
          <a:lstStyle/>
          <a:p>
            <a:pPr algn="ctr">
              <a:buClr>
                <a:schemeClr val="accent2"/>
              </a:buClr>
            </a:pPr>
            <a:r>
              <a:rPr lang="en-US" sz="1050" dirty="0"/>
              <a:t>VA</a:t>
            </a:r>
          </a:p>
          <a:p>
            <a:pPr algn="ctr">
              <a:buClr>
                <a:schemeClr val="accent2"/>
              </a:buClr>
            </a:pPr>
            <a:r>
              <a:rPr lang="en-US" sz="1050" dirty="0"/>
              <a:t>11%</a:t>
            </a:r>
          </a:p>
        </p:txBody>
      </p:sp>
      <p:sp>
        <p:nvSpPr>
          <p:cNvPr id="424" name="TextBox 423">
            <a:extLst>
              <a:ext uri="{FF2B5EF4-FFF2-40B4-BE49-F238E27FC236}">
                <a16:creationId xmlns:a16="http://schemas.microsoft.com/office/drawing/2014/main" id="{C6B86B8E-B87E-9A47-8EA7-A6DABD2A665B}"/>
              </a:ext>
            </a:extLst>
          </p:cNvPr>
          <p:cNvSpPr txBox="1"/>
          <p:nvPr/>
        </p:nvSpPr>
        <p:spPr>
          <a:xfrm>
            <a:off x="8121015" y="3502757"/>
            <a:ext cx="312458" cy="323165"/>
          </a:xfrm>
          <a:prstGeom prst="rect">
            <a:avLst/>
          </a:prstGeom>
          <a:noFill/>
        </p:spPr>
        <p:txBody>
          <a:bodyPr wrap="square" lIns="0" tIns="0" rIns="0" bIns="0" rtlCol="0">
            <a:spAutoFit/>
          </a:bodyPr>
          <a:lstStyle/>
          <a:p>
            <a:pPr algn="ctr">
              <a:buClr>
                <a:schemeClr val="accent2"/>
              </a:buClr>
            </a:pPr>
            <a:r>
              <a:rPr lang="en-US" sz="1050" dirty="0"/>
              <a:t>WV</a:t>
            </a:r>
          </a:p>
          <a:p>
            <a:pPr algn="ctr">
              <a:buClr>
                <a:schemeClr val="accent2"/>
              </a:buClr>
            </a:pPr>
            <a:r>
              <a:rPr lang="en-US" sz="1050" dirty="0"/>
              <a:t>1%</a:t>
            </a:r>
          </a:p>
        </p:txBody>
      </p:sp>
      <p:sp>
        <p:nvSpPr>
          <p:cNvPr id="425" name="TextBox 424">
            <a:extLst>
              <a:ext uri="{FF2B5EF4-FFF2-40B4-BE49-F238E27FC236}">
                <a16:creationId xmlns:a16="http://schemas.microsoft.com/office/drawing/2014/main" id="{8B283436-3497-EE43-9307-14195FC46CA3}"/>
              </a:ext>
            </a:extLst>
          </p:cNvPr>
          <p:cNvSpPr txBox="1"/>
          <p:nvPr/>
        </p:nvSpPr>
        <p:spPr>
          <a:xfrm>
            <a:off x="9384030" y="1936847"/>
            <a:ext cx="312458" cy="323165"/>
          </a:xfrm>
          <a:prstGeom prst="rect">
            <a:avLst/>
          </a:prstGeom>
          <a:noFill/>
        </p:spPr>
        <p:txBody>
          <a:bodyPr wrap="square" lIns="0" tIns="0" rIns="0" bIns="0" rtlCol="0">
            <a:spAutoFit/>
          </a:bodyPr>
          <a:lstStyle/>
          <a:p>
            <a:pPr algn="ctr">
              <a:buClr>
                <a:schemeClr val="accent2"/>
              </a:buClr>
            </a:pPr>
            <a:r>
              <a:rPr lang="en-US" sz="1050" dirty="0"/>
              <a:t>ME</a:t>
            </a:r>
          </a:p>
          <a:p>
            <a:pPr algn="ctr">
              <a:buClr>
                <a:schemeClr val="accent2"/>
              </a:buClr>
            </a:pPr>
            <a:r>
              <a:rPr lang="en-US" sz="1050" dirty="0"/>
              <a:t>1%</a:t>
            </a:r>
          </a:p>
        </p:txBody>
      </p:sp>
      <p:sp>
        <p:nvSpPr>
          <p:cNvPr id="426" name="TextBox 425">
            <a:extLst>
              <a:ext uri="{FF2B5EF4-FFF2-40B4-BE49-F238E27FC236}">
                <a16:creationId xmlns:a16="http://schemas.microsoft.com/office/drawing/2014/main" id="{31BCA93F-1BC0-BB45-AE6C-FE46264EB483}"/>
              </a:ext>
            </a:extLst>
          </p:cNvPr>
          <p:cNvSpPr txBox="1"/>
          <p:nvPr/>
        </p:nvSpPr>
        <p:spPr>
          <a:xfrm>
            <a:off x="8829890" y="1947753"/>
            <a:ext cx="312458" cy="323165"/>
          </a:xfrm>
          <a:prstGeom prst="rect">
            <a:avLst/>
          </a:prstGeom>
          <a:noFill/>
        </p:spPr>
        <p:txBody>
          <a:bodyPr wrap="square" lIns="0" tIns="0" rIns="0" bIns="0" rtlCol="0">
            <a:spAutoFit/>
          </a:bodyPr>
          <a:lstStyle/>
          <a:p>
            <a:pPr algn="ctr">
              <a:buClr>
                <a:schemeClr val="accent2"/>
              </a:buClr>
            </a:pPr>
            <a:r>
              <a:rPr lang="en-US" sz="1050" dirty="0"/>
              <a:t>VT</a:t>
            </a:r>
          </a:p>
          <a:p>
            <a:pPr algn="ctr">
              <a:buClr>
                <a:schemeClr val="accent2"/>
              </a:buClr>
            </a:pPr>
            <a:r>
              <a:rPr lang="en-US" sz="1050" dirty="0"/>
              <a:t>1%</a:t>
            </a:r>
          </a:p>
        </p:txBody>
      </p:sp>
      <p:sp>
        <p:nvSpPr>
          <p:cNvPr id="427" name="TextBox 426">
            <a:extLst>
              <a:ext uri="{FF2B5EF4-FFF2-40B4-BE49-F238E27FC236}">
                <a16:creationId xmlns:a16="http://schemas.microsoft.com/office/drawing/2014/main" id="{F37E4D36-35C2-8A4D-9BC9-6668BCBF5E73}"/>
              </a:ext>
            </a:extLst>
          </p:cNvPr>
          <p:cNvSpPr txBox="1"/>
          <p:nvPr/>
        </p:nvSpPr>
        <p:spPr>
          <a:xfrm>
            <a:off x="9686925" y="2514062"/>
            <a:ext cx="312458" cy="323165"/>
          </a:xfrm>
          <a:prstGeom prst="rect">
            <a:avLst/>
          </a:prstGeom>
          <a:noFill/>
        </p:spPr>
        <p:txBody>
          <a:bodyPr wrap="square" lIns="0" tIns="0" rIns="0" bIns="0" rtlCol="0">
            <a:spAutoFit/>
          </a:bodyPr>
          <a:lstStyle/>
          <a:p>
            <a:pPr algn="ctr">
              <a:buClr>
                <a:schemeClr val="accent2"/>
              </a:buClr>
            </a:pPr>
            <a:r>
              <a:rPr lang="en-US" sz="1050" dirty="0"/>
              <a:t>MA</a:t>
            </a:r>
          </a:p>
          <a:p>
            <a:pPr algn="ctr">
              <a:buClr>
                <a:schemeClr val="accent2"/>
              </a:buClr>
            </a:pPr>
            <a:r>
              <a:rPr lang="en-US" sz="1050" dirty="0"/>
              <a:t>13%</a:t>
            </a:r>
          </a:p>
        </p:txBody>
      </p:sp>
      <p:sp>
        <p:nvSpPr>
          <p:cNvPr id="428" name="TextBox 427">
            <a:extLst>
              <a:ext uri="{FF2B5EF4-FFF2-40B4-BE49-F238E27FC236}">
                <a16:creationId xmlns:a16="http://schemas.microsoft.com/office/drawing/2014/main" id="{CB847026-8F80-7748-8822-CBE258C13CF9}"/>
              </a:ext>
            </a:extLst>
          </p:cNvPr>
          <p:cNvSpPr txBox="1"/>
          <p:nvPr/>
        </p:nvSpPr>
        <p:spPr>
          <a:xfrm>
            <a:off x="9686925" y="2890299"/>
            <a:ext cx="312458" cy="323165"/>
          </a:xfrm>
          <a:prstGeom prst="rect">
            <a:avLst/>
          </a:prstGeom>
          <a:noFill/>
        </p:spPr>
        <p:txBody>
          <a:bodyPr wrap="square" lIns="0" tIns="0" rIns="0" bIns="0" rtlCol="0">
            <a:spAutoFit/>
          </a:bodyPr>
          <a:lstStyle/>
          <a:p>
            <a:pPr algn="ctr">
              <a:buClr>
                <a:schemeClr val="accent2"/>
              </a:buClr>
            </a:pPr>
            <a:r>
              <a:rPr lang="en-US" sz="1050" dirty="0"/>
              <a:t>RI</a:t>
            </a:r>
          </a:p>
          <a:p>
            <a:pPr algn="ctr">
              <a:buClr>
                <a:schemeClr val="accent2"/>
              </a:buClr>
            </a:pPr>
            <a:r>
              <a:rPr lang="en-US" sz="1050" dirty="0"/>
              <a:t>18%</a:t>
            </a:r>
          </a:p>
        </p:txBody>
      </p:sp>
      <p:sp>
        <p:nvSpPr>
          <p:cNvPr id="429" name="TextBox 428">
            <a:extLst>
              <a:ext uri="{FF2B5EF4-FFF2-40B4-BE49-F238E27FC236}">
                <a16:creationId xmlns:a16="http://schemas.microsoft.com/office/drawing/2014/main" id="{C8CF1490-E645-EE43-8DC1-BE8EB85E894D}"/>
              </a:ext>
            </a:extLst>
          </p:cNvPr>
          <p:cNvSpPr txBox="1"/>
          <p:nvPr/>
        </p:nvSpPr>
        <p:spPr>
          <a:xfrm>
            <a:off x="9686925" y="3266537"/>
            <a:ext cx="312458" cy="323165"/>
          </a:xfrm>
          <a:prstGeom prst="rect">
            <a:avLst/>
          </a:prstGeom>
          <a:noFill/>
        </p:spPr>
        <p:txBody>
          <a:bodyPr wrap="square" lIns="0" tIns="0" rIns="0" bIns="0" rtlCol="0">
            <a:spAutoFit/>
          </a:bodyPr>
          <a:lstStyle/>
          <a:p>
            <a:pPr algn="ctr">
              <a:buClr>
                <a:schemeClr val="accent2"/>
              </a:buClr>
            </a:pPr>
            <a:r>
              <a:rPr lang="en-US" sz="1050" dirty="0"/>
              <a:t>CT</a:t>
            </a:r>
          </a:p>
          <a:p>
            <a:pPr algn="ctr">
              <a:buClr>
                <a:schemeClr val="accent2"/>
              </a:buClr>
            </a:pPr>
            <a:r>
              <a:rPr lang="en-US" sz="1050" dirty="0"/>
              <a:t>16%</a:t>
            </a:r>
          </a:p>
        </p:txBody>
      </p:sp>
      <p:sp>
        <p:nvSpPr>
          <p:cNvPr id="430" name="TextBox 429">
            <a:extLst>
              <a:ext uri="{FF2B5EF4-FFF2-40B4-BE49-F238E27FC236}">
                <a16:creationId xmlns:a16="http://schemas.microsoft.com/office/drawing/2014/main" id="{093FA0A1-B86D-7649-9167-D96CEFEA1330}"/>
              </a:ext>
            </a:extLst>
          </p:cNvPr>
          <p:cNvSpPr txBox="1"/>
          <p:nvPr/>
        </p:nvSpPr>
        <p:spPr>
          <a:xfrm>
            <a:off x="9686925" y="3642775"/>
            <a:ext cx="312458" cy="323165"/>
          </a:xfrm>
          <a:prstGeom prst="rect">
            <a:avLst/>
          </a:prstGeom>
          <a:noFill/>
        </p:spPr>
        <p:txBody>
          <a:bodyPr wrap="square" lIns="0" tIns="0" rIns="0" bIns="0" rtlCol="0">
            <a:spAutoFit/>
          </a:bodyPr>
          <a:lstStyle/>
          <a:p>
            <a:pPr algn="ctr">
              <a:buClr>
                <a:schemeClr val="accent2"/>
              </a:buClr>
            </a:pPr>
            <a:r>
              <a:rPr lang="en-US" sz="1050" dirty="0"/>
              <a:t>NJ</a:t>
            </a:r>
          </a:p>
          <a:p>
            <a:pPr algn="ctr">
              <a:buClr>
                <a:schemeClr val="accent2"/>
              </a:buClr>
            </a:pPr>
            <a:r>
              <a:rPr lang="en-US" sz="1050" dirty="0"/>
              <a:t>19%</a:t>
            </a:r>
          </a:p>
        </p:txBody>
      </p:sp>
      <p:sp>
        <p:nvSpPr>
          <p:cNvPr id="431" name="TextBox 430">
            <a:extLst>
              <a:ext uri="{FF2B5EF4-FFF2-40B4-BE49-F238E27FC236}">
                <a16:creationId xmlns:a16="http://schemas.microsoft.com/office/drawing/2014/main" id="{BA733DF3-CE6D-5E4E-8723-2EFCA32381F0}"/>
              </a:ext>
            </a:extLst>
          </p:cNvPr>
          <p:cNvSpPr txBox="1"/>
          <p:nvPr/>
        </p:nvSpPr>
        <p:spPr>
          <a:xfrm>
            <a:off x="9686925" y="4019013"/>
            <a:ext cx="312458" cy="323165"/>
          </a:xfrm>
          <a:prstGeom prst="rect">
            <a:avLst/>
          </a:prstGeom>
          <a:noFill/>
        </p:spPr>
        <p:txBody>
          <a:bodyPr wrap="square" lIns="0" tIns="0" rIns="0" bIns="0" rtlCol="0">
            <a:spAutoFit/>
          </a:bodyPr>
          <a:lstStyle/>
          <a:p>
            <a:pPr algn="ctr">
              <a:buClr>
                <a:schemeClr val="accent2"/>
              </a:buClr>
            </a:pPr>
            <a:r>
              <a:rPr lang="en-US" sz="1050" dirty="0"/>
              <a:t>DE</a:t>
            </a:r>
          </a:p>
          <a:p>
            <a:pPr algn="ctr">
              <a:buClr>
                <a:schemeClr val="accent2"/>
              </a:buClr>
            </a:pPr>
            <a:r>
              <a:rPr lang="en-US" sz="1050" dirty="0"/>
              <a:t>10%</a:t>
            </a:r>
          </a:p>
        </p:txBody>
      </p:sp>
      <p:sp>
        <p:nvSpPr>
          <p:cNvPr id="432" name="TextBox 431">
            <a:extLst>
              <a:ext uri="{FF2B5EF4-FFF2-40B4-BE49-F238E27FC236}">
                <a16:creationId xmlns:a16="http://schemas.microsoft.com/office/drawing/2014/main" id="{1343DFE1-924E-5D4D-B899-2B76B1093EDE}"/>
              </a:ext>
            </a:extLst>
          </p:cNvPr>
          <p:cNvSpPr txBox="1"/>
          <p:nvPr/>
        </p:nvSpPr>
        <p:spPr>
          <a:xfrm>
            <a:off x="9686925" y="4395251"/>
            <a:ext cx="312458" cy="323165"/>
          </a:xfrm>
          <a:prstGeom prst="rect">
            <a:avLst/>
          </a:prstGeom>
          <a:noFill/>
        </p:spPr>
        <p:txBody>
          <a:bodyPr wrap="square" lIns="0" tIns="0" rIns="0" bIns="0" rtlCol="0">
            <a:spAutoFit/>
          </a:bodyPr>
          <a:lstStyle/>
          <a:p>
            <a:pPr algn="ctr">
              <a:buClr>
                <a:schemeClr val="accent2"/>
              </a:buClr>
            </a:pPr>
            <a:r>
              <a:rPr lang="en-US" sz="1050" dirty="0"/>
              <a:t>MD</a:t>
            </a:r>
          </a:p>
          <a:p>
            <a:pPr algn="ctr">
              <a:buClr>
                <a:schemeClr val="accent2"/>
              </a:buClr>
            </a:pPr>
            <a:r>
              <a:rPr lang="en-US" sz="1050" dirty="0"/>
              <a:t>10%</a:t>
            </a:r>
          </a:p>
        </p:txBody>
      </p:sp>
      <p:sp>
        <p:nvSpPr>
          <p:cNvPr id="433" name="TextBox 432">
            <a:extLst>
              <a:ext uri="{FF2B5EF4-FFF2-40B4-BE49-F238E27FC236}">
                <a16:creationId xmlns:a16="http://schemas.microsoft.com/office/drawing/2014/main" id="{A6A287E8-3272-A848-81A4-71F26870C7E3}"/>
              </a:ext>
            </a:extLst>
          </p:cNvPr>
          <p:cNvSpPr txBox="1"/>
          <p:nvPr/>
        </p:nvSpPr>
        <p:spPr>
          <a:xfrm>
            <a:off x="9686925" y="4771487"/>
            <a:ext cx="312458" cy="323165"/>
          </a:xfrm>
          <a:prstGeom prst="rect">
            <a:avLst/>
          </a:prstGeom>
          <a:noFill/>
        </p:spPr>
        <p:txBody>
          <a:bodyPr wrap="square" lIns="0" tIns="0" rIns="0" bIns="0" rtlCol="0">
            <a:spAutoFit/>
          </a:bodyPr>
          <a:lstStyle/>
          <a:p>
            <a:pPr algn="ctr">
              <a:buClr>
                <a:schemeClr val="accent2"/>
              </a:buClr>
            </a:pPr>
            <a:r>
              <a:rPr lang="en-US" sz="1050" dirty="0"/>
              <a:t>DC</a:t>
            </a:r>
          </a:p>
          <a:p>
            <a:pPr algn="ctr">
              <a:buClr>
                <a:schemeClr val="accent2"/>
              </a:buClr>
            </a:pPr>
            <a:r>
              <a:rPr lang="en-US" sz="1050" dirty="0"/>
              <a:t>12%</a:t>
            </a:r>
          </a:p>
        </p:txBody>
      </p:sp>
      <p:sp>
        <p:nvSpPr>
          <p:cNvPr id="434" name="Title 5">
            <a:extLst>
              <a:ext uri="{FF2B5EF4-FFF2-40B4-BE49-F238E27FC236}">
                <a16:creationId xmlns:a16="http://schemas.microsoft.com/office/drawing/2014/main" id="{D78F400B-4D22-4F48-98CB-AC6C3C918668}"/>
              </a:ext>
            </a:extLst>
          </p:cNvPr>
          <p:cNvSpPr txBox="1">
            <a:spLocks/>
          </p:cNvSpPr>
          <p:nvPr/>
        </p:nvSpPr>
        <p:spPr bwMode="auto">
          <a:xfrm>
            <a:off x="987551" y="1145306"/>
            <a:ext cx="10213848" cy="209398"/>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baseline="0">
                <a:solidFill>
                  <a:schemeClr val="accent1"/>
                </a:solidFill>
                <a:latin typeface="+mj-lt"/>
                <a:ea typeface="+mj-ea"/>
                <a:cs typeface="+mj-cs"/>
              </a:defRPr>
            </a:lvl1pPr>
          </a:lstStyle>
          <a:p>
            <a:r>
              <a:rPr lang="en-US" sz="1600" dirty="0">
                <a:solidFill>
                  <a:schemeClr val="tx2"/>
                </a:solidFill>
              </a:rPr>
              <a:t>LATINX POPULATION BY STATE (%)</a:t>
            </a:r>
          </a:p>
        </p:txBody>
      </p:sp>
      <p:sp>
        <p:nvSpPr>
          <p:cNvPr id="435" name="TextBox 434">
            <a:extLst>
              <a:ext uri="{FF2B5EF4-FFF2-40B4-BE49-F238E27FC236}">
                <a16:creationId xmlns:a16="http://schemas.microsoft.com/office/drawing/2014/main" id="{0778D4A0-27D2-FE49-98C5-E14193AF6FD1}"/>
              </a:ext>
            </a:extLst>
          </p:cNvPr>
          <p:cNvSpPr txBox="1"/>
          <p:nvPr/>
        </p:nvSpPr>
        <p:spPr>
          <a:xfrm>
            <a:off x="9070959" y="1681746"/>
            <a:ext cx="312458" cy="323165"/>
          </a:xfrm>
          <a:prstGeom prst="rect">
            <a:avLst/>
          </a:prstGeom>
          <a:noFill/>
        </p:spPr>
        <p:txBody>
          <a:bodyPr wrap="square" lIns="0" tIns="0" rIns="0" bIns="0" rtlCol="0">
            <a:spAutoFit/>
          </a:bodyPr>
          <a:lstStyle/>
          <a:p>
            <a:pPr algn="ctr">
              <a:buClr>
                <a:schemeClr val="accent2"/>
              </a:buClr>
            </a:pPr>
            <a:r>
              <a:rPr lang="en-US" sz="1050" dirty="0"/>
              <a:t>NH</a:t>
            </a:r>
          </a:p>
          <a:p>
            <a:pPr algn="ctr">
              <a:buClr>
                <a:schemeClr val="accent2"/>
              </a:buClr>
            </a:pPr>
            <a:r>
              <a:rPr lang="en-US" sz="1050" dirty="0"/>
              <a:t>4%</a:t>
            </a:r>
          </a:p>
        </p:txBody>
      </p:sp>
      <p:sp>
        <p:nvSpPr>
          <p:cNvPr id="436" name="Text Placeholder 4">
            <a:extLst>
              <a:ext uri="{FF2B5EF4-FFF2-40B4-BE49-F238E27FC236}">
                <a16:creationId xmlns:a16="http://schemas.microsoft.com/office/drawing/2014/main" id="{70184319-ABE4-684D-B2C6-0FF80EA725DD}"/>
              </a:ext>
            </a:extLst>
          </p:cNvPr>
          <p:cNvSpPr txBox="1">
            <a:spLocks/>
          </p:cNvSpPr>
          <p:nvPr/>
        </p:nvSpPr>
        <p:spPr>
          <a:xfrm>
            <a:off x="990600" y="6053328"/>
            <a:ext cx="10210800" cy="457200"/>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buClr>
                <a:schemeClr val="accent2"/>
              </a:buClr>
              <a:buFont typeface="Wingdings" panose="05000000000000000000" pitchFamily="2" charset="2"/>
              <a:buNone/>
              <a:defRPr sz="800" kern="1200">
                <a:solidFill>
                  <a:schemeClr val="tx1"/>
                </a:solidFill>
                <a:latin typeface="+mn-lt"/>
                <a:ea typeface="+mn-ea"/>
                <a:cs typeface="+mn-cs"/>
              </a:defRPr>
            </a:lvl1pPr>
            <a:lvl2pPr marL="4572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2pPr>
            <a:lvl3pPr marL="914400" indent="0" algn="l" defTabSz="914400" rtl="0" eaLnBrk="1" latinLnBrk="0" hangingPunct="1">
              <a:lnSpc>
                <a:spcPct val="105000"/>
              </a:lnSpc>
              <a:spcBef>
                <a:spcPts val="1200"/>
              </a:spcBef>
              <a:buClr>
                <a:schemeClr val="accent4"/>
              </a:buClr>
              <a:buFont typeface="Wingdings" panose="05000000000000000000" pitchFamily="2" charset="2"/>
              <a:buNone/>
              <a:defRPr sz="800" kern="1200">
                <a:solidFill>
                  <a:schemeClr val="tx1"/>
                </a:solidFill>
                <a:latin typeface="+mn-lt"/>
                <a:ea typeface="+mn-ea"/>
                <a:cs typeface="+mn-cs"/>
              </a:defRPr>
            </a:lvl3pPr>
            <a:lvl4pPr marL="13716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Source: 2018 Current Population Survey</a:t>
            </a:r>
          </a:p>
        </p:txBody>
      </p:sp>
      <p:cxnSp>
        <p:nvCxnSpPr>
          <p:cNvPr id="438" name="Straight Connector 437">
            <a:extLst>
              <a:ext uri="{FF2B5EF4-FFF2-40B4-BE49-F238E27FC236}">
                <a16:creationId xmlns:a16="http://schemas.microsoft.com/office/drawing/2014/main" id="{5179A02C-943E-C646-8A39-BA632E355A38}"/>
              </a:ext>
            </a:extLst>
          </p:cNvPr>
          <p:cNvCxnSpPr>
            <a:cxnSpLocks/>
            <a:stCxn id="433" idx="1"/>
            <a:endCxn id="96" idx="23"/>
          </p:cNvCxnSpPr>
          <p:nvPr/>
        </p:nvCxnSpPr>
        <p:spPr>
          <a:xfrm flipH="1" flipV="1">
            <a:off x="8730356" y="3483999"/>
            <a:ext cx="956569" cy="1449071"/>
          </a:xfrm>
          <a:prstGeom prst="line">
            <a:avLst/>
          </a:prstGeom>
          <a:ln>
            <a:solidFill>
              <a:schemeClr val="accent4"/>
            </a:solidFill>
            <a:prstDash val="sysDot"/>
          </a:ln>
        </p:spPr>
        <p:style>
          <a:lnRef idx="1">
            <a:schemeClr val="accent5"/>
          </a:lnRef>
          <a:fillRef idx="0">
            <a:schemeClr val="accent5"/>
          </a:fillRef>
          <a:effectRef idx="0">
            <a:schemeClr val="accent5"/>
          </a:effectRef>
          <a:fontRef idx="minor">
            <a:schemeClr val="tx1"/>
          </a:fontRef>
        </p:style>
      </p:cxnSp>
      <p:cxnSp>
        <p:nvCxnSpPr>
          <p:cNvPr id="440" name="Straight Connector 439">
            <a:extLst>
              <a:ext uri="{FF2B5EF4-FFF2-40B4-BE49-F238E27FC236}">
                <a16:creationId xmlns:a16="http://schemas.microsoft.com/office/drawing/2014/main" id="{9829EDE6-D3E0-C74A-B68F-406C5CE6AF75}"/>
              </a:ext>
            </a:extLst>
          </p:cNvPr>
          <p:cNvCxnSpPr>
            <a:cxnSpLocks/>
            <a:endCxn id="100" idx="21"/>
          </p:cNvCxnSpPr>
          <p:nvPr/>
        </p:nvCxnSpPr>
        <p:spPr>
          <a:xfrm flipH="1" flipV="1">
            <a:off x="8844286" y="3437310"/>
            <a:ext cx="842642" cy="1096752"/>
          </a:xfrm>
          <a:prstGeom prst="line">
            <a:avLst/>
          </a:prstGeom>
          <a:ln>
            <a:solidFill>
              <a:schemeClr val="accent4"/>
            </a:solidFill>
            <a:prstDash val="sysDot"/>
          </a:ln>
        </p:spPr>
        <p:style>
          <a:lnRef idx="1">
            <a:schemeClr val="accent5"/>
          </a:lnRef>
          <a:fillRef idx="0">
            <a:schemeClr val="accent5"/>
          </a:fillRef>
          <a:effectRef idx="0">
            <a:schemeClr val="accent5"/>
          </a:effectRef>
          <a:fontRef idx="minor">
            <a:schemeClr val="tx1"/>
          </a:fontRef>
        </p:style>
      </p:cxnSp>
      <p:cxnSp>
        <p:nvCxnSpPr>
          <p:cNvPr id="443" name="Straight Connector 442">
            <a:extLst>
              <a:ext uri="{FF2B5EF4-FFF2-40B4-BE49-F238E27FC236}">
                <a16:creationId xmlns:a16="http://schemas.microsoft.com/office/drawing/2014/main" id="{6EE51309-0B96-4341-8F60-4D981F4C197F}"/>
              </a:ext>
            </a:extLst>
          </p:cNvPr>
          <p:cNvCxnSpPr>
            <a:cxnSpLocks/>
            <a:endCxn id="88" idx="15"/>
          </p:cNvCxnSpPr>
          <p:nvPr/>
        </p:nvCxnSpPr>
        <p:spPr>
          <a:xfrm flipH="1" flipV="1">
            <a:off x="9022738" y="3448550"/>
            <a:ext cx="664190" cy="719752"/>
          </a:xfrm>
          <a:prstGeom prst="line">
            <a:avLst/>
          </a:prstGeom>
          <a:ln>
            <a:solidFill>
              <a:schemeClr val="accent4"/>
            </a:solidFill>
            <a:prstDash val="sysDot"/>
          </a:ln>
        </p:spPr>
        <p:style>
          <a:lnRef idx="1">
            <a:schemeClr val="accent5"/>
          </a:lnRef>
          <a:fillRef idx="0">
            <a:schemeClr val="accent5"/>
          </a:fillRef>
          <a:effectRef idx="0">
            <a:schemeClr val="accent5"/>
          </a:effectRef>
          <a:fontRef idx="minor">
            <a:schemeClr val="tx1"/>
          </a:fontRef>
        </p:style>
      </p:cxnSp>
      <p:cxnSp>
        <p:nvCxnSpPr>
          <p:cNvPr id="445" name="Straight Connector 444">
            <a:extLst>
              <a:ext uri="{FF2B5EF4-FFF2-40B4-BE49-F238E27FC236}">
                <a16:creationId xmlns:a16="http://schemas.microsoft.com/office/drawing/2014/main" id="{2329C686-0A11-1C4D-AAD9-915AD2130372}"/>
              </a:ext>
            </a:extLst>
          </p:cNvPr>
          <p:cNvCxnSpPr>
            <a:cxnSpLocks/>
            <a:endCxn id="87" idx="42"/>
          </p:cNvCxnSpPr>
          <p:nvPr/>
        </p:nvCxnSpPr>
        <p:spPr>
          <a:xfrm flipH="1" flipV="1">
            <a:off x="9137918" y="3244716"/>
            <a:ext cx="549012" cy="541204"/>
          </a:xfrm>
          <a:prstGeom prst="line">
            <a:avLst/>
          </a:prstGeom>
          <a:ln>
            <a:solidFill>
              <a:schemeClr val="accent4"/>
            </a:solidFill>
            <a:prstDash val="sysDot"/>
          </a:ln>
        </p:spPr>
        <p:style>
          <a:lnRef idx="1">
            <a:schemeClr val="accent5"/>
          </a:lnRef>
          <a:fillRef idx="0">
            <a:schemeClr val="accent5"/>
          </a:fillRef>
          <a:effectRef idx="0">
            <a:schemeClr val="accent5"/>
          </a:effectRef>
          <a:fontRef idx="minor">
            <a:schemeClr val="tx1"/>
          </a:fontRef>
        </p:style>
      </p:cxnSp>
      <p:cxnSp>
        <p:nvCxnSpPr>
          <p:cNvPr id="451" name="Straight Connector 450">
            <a:extLst>
              <a:ext uri="{FF2B5EF4-FFF2-40B4-BE49-F238E27FC236}">
                <a16:creationId xmlns:a16="http://schemas.microsoft.com/office/drawing/2014/main" id="{7B2945BE-A92E-BE4F-9EC4-4D8906F6A1A3}"/>
              </a:ext>
            </a:extLst>
          </p:cNvPr>
          <p:cNvCxnSpPr>
            <a:cxnSpLocks/>
            <a:endCxn id="83" idx="18"/>
          </p:cNvCxnSpPr>
          <p:nvPr/>
        </p:nvCxnSpPr>
        <p:spPr>
          <a:xfrm flipH="1" flipV="1">
            <a:off x="9248672" y="2819319"/>
            <a:ext cx="438258" cy="574216"/>
          </a:xfrm>
          <a:prstGeom prst="line">
            <a:avLst/>
          </a:prstGeom>
          <a:ln>
            <a:solidFill>
              <a:schemeClr val="accent4"/>
            </a:solidFill>
            <a:prstDash val="sysDot"/>
          </a:ln>
        </p:spPr>
        <p:style>
          <a:lnRef idx="1">
            <a:schemeClr val="accent5"/>
          </a:lnRef>
          <a:fillRef idx="0">
            <a:schemeClr val="accent5"/>
          </a:fillRef>
          <a:effectRef idx="0">
            <a:schemeClr val="accent5"/>
          </a:effectRef>
          <a:fontRef idx="minor">
            <a:schemeClr val="tx1"/>
          </a:fontRef>
        </p:style>
      </p:cxnSp>
      <p:cxnSp>
        <p:nvCxnSpPr>
          <p:cNvPr id="453" name="Straight Connector 452">
            <a:extLst>
              <a:ext uri="{FF2B5EF4-FFF2-40B4-BE49-F238E27FC236}">
                <a16:creationId xmlns:a16="http://schemas.microsoft.com/office/drawing/2014/main" id="{7692F18E-3AFE-1245-B9F2-E93D028E174F}"/>
              </a:ext>
            </a:extLst>
          </p:cNvPr>
          <p:cNvCxnSpPr>
            <a:cxnSpLocks/>
            <a:endCxn id="84" idx="15"/>
          </p:cNvCxnSpPr>
          <p:nvPr/>
        </p:nvCxnSpPr>
        <p:spPr>
          <a:xfrm flipH="1" flipV="1">
            <a:off x="9425874" y="2863630"/>
            <a:ext cx="261056" cy="186568"/>
          </a:xfrm>
          <a:prstGeom prst="line">
            <a:avLst/>
          </a:prstGeom>
          <a:ln>
            <a:solidFill>
              <a:schemeClr val="accent4"/>
            </a:solidFill>
            <a:prstDash val="sysDot"/>
          </a:ln>
        </p:spPr>
        <p:style>
          <a:lnRef idx="1">
            <a:schemeClr val="accent5"/>
          </a:lnRef>
          <a:fillRef idx="0">
            <a:schemeClr val="accent5"/>
          </a:fillRef>
          <a:effectRef idx="0">
            <a:schemeClr val="accent5"/>
          </a:effectRef>
          <a:fontRef idx="minor">
            <a:schemeClr val="tx1"/>
          </a:fontRef>
        </p:style>
      </p:cxnSp>
      <p:cxnSp>
        <p:nvCxnSpPr>
          <p:cNvPr id="456" name="Straight Connector 455">
            <a:extLst>
              <a:ext uri="{FF2B5EF4-FFF2-40B4-BE49-F238E27FC236}">
                <a16:creationId xmlns:a16="http://schemas.microsoft.com/office/drawing/2014/main" id="{A18DDAB4-848B-2F4D-86DC-DBBC44D78ED1}"/>
              </a:ext>
            </a:extLst>
          </p:cNvPr>
          <p:cNvCxnSpPr>
            <a:cxnSpLocks/>
            <a:endCxn id="85" idx="11"/>
          </p:cNvCxnSpPr>
          <p:nvPr/>
        </p:nvCxnSpPr>
        <p:spPr>
          <a:xfrm flipH="1">
            <a:off x="9448024" y="2664819"/>
            <a:ext cx="238906" cy="48149"/>
          </a:xfrm>
          <a:prstGeom prst="line">
            <a:avLst/>
          </a:prstGeom>
          <a:ln>
            <a:solidFill>
              <a:schemeClr val="accent4"/>
            </a:solidFill>
            <a:prstDash val="sysDot"/>
          </a:ln>
        </p:spPr>
        <p:style>
          <a:lnRef idx="1">
            <a:schemeClr val="accent5"/>
          </a:lnRef>
          <a:fillRef idx="0">
            <a:schemeClr val="accent5"/>
          </a:fillRef>
          <a:effectRef idx="0">
            <a:schemeClr val="accent5"/>
          </a:effectRef>
          <a:fontRef idx="minor">
            <a:schemeClr val="tx1"/>
          </a:fontRef>
        </p:style>
      </p:cxnSp>
      <p:cxnSp>
        <p:nvCxnSpPr>
          <p:cNvPr id="458" name="Straight Connector 457">
            <a:extLst>
              <a:ext uri="{FF2B5EF4-FFF2-40B4-BE49-F238E27FC236}">
                <a16:creationId xmlns:a16="http://schemas.microsoft.com/office/drawing/2014/main" id="{D207F91E-A7AD-E349-9B32-2C581E8E914A}"/>
              </a:ext>
            </a:extLst>
          </p:cNvPr>
          <p:cNvCxnSpPr>
            <a:cxnSpLocks/>
            <a:stCxn id="81" idx="28"/>
          </p:cNvCxnSpPr>
          <p:nvPr/>
        </p:nvCxnSpPr>
        <p:spPr>
          <a:xfrm flipH="1" flipV="1">
            <a:off x="9077003" y="2101113"/>
            <a:ext cx="114076" cy="173168"/>
          </a:xfrm>
          <a:prstGeom prst="line">
            <a:avLst/>
          </a:prstGeom>
          <a:ln>
            <a:solidFill>
              <a:schemeClr val="accent4"/>
            </a:solidFill>
            <a:prstDash val="sysDot"/>
          </a:ln>
        </p:spPr>
        <p:style>
          <a:lnRef idx="1">
            <a:schemeClr val="accent5"/>
          </a:lnRef>
          <a:fillRef idx="0">
            <a:schemeClr val="accent5"/>
          </a:fillRef>
          <a:effectRef idx="0">
            <a:schemeClr val="accent5"/>
          </a:effectRef>
          <a:fontRef idx="minor">
            <a:schemeClr val="tx1"/>
          </a:fontRef>
        </p:style>
      </p:cxnSp>
      <p:cxnSp>
        <p:nvCxnSpPr>
          <p:cNvPr id="461" name="Straight Connector 460">
            <a:extLst>
              <a:ext uri="{FF2B5EF4-FFF2-40B4-BE49-F238E27FC236}">
                <a16:creationId xmlns:a16="http://schemas.microsoft.com/office/drawing/2014/main" id="{F887B9F1-D72D-614E-8C7C-560EABE4833F}"/>
              </a:ext>
            </a:extLst>
          </p:cNvPr>
          <p:cNvCxnSpPr>
            <a:cxnSpLocks/>
            <a:stCxn id="82" idx="24"/>
          </p:cNvCxnSpPr>
          <p:nvPr/>
        </p:nvCxnSpPr>
        <p:spPr>
          <a:xfrm flipH="1" flipV="1">
            <a:off x="9213638" y="1989004"/>
            <a:ext cx="194512" cy="542286"/>
          </a:xfrm>
          <a:prstGeom prst="line">
            <a:avLst/>
          </a:prstGeom>
          <a:ln>
            <a:solidFill>
              <a:schemeClr val="accent4"/>
            </a:solidFill>
            <a:prstDash val="sysDot"/>
          </a:ln>
        </p:spPr>
        <p:style>
          <a:lnRef idx="1">
            <a:schemeClr val="accent5"/>
          </a:lnRef>
          <a:fillRef idx="0">
            <a:schemeClr val="accent5"/>
          </a:fillRef>
          <a:effectRef idx="0">
            <a:schemeClr val="accent5"/>
          </a:effectRef>
          <a:fontRef idx="minor">
            <a:schemeClr val="tx1"/>
          </a:fontRef>
        </p:style>
      </p:cxnSp>
      <p:grpSp>
        <p:nvGrpSpPr>
          <p:cNvPr id="3" name="Group 2">
            <a:extLst>
              <a:ext uri="{FF2B5EF4-FFF2-40B4-BE49-F238E27FC236}">
                <a16:creationId xmlns:a16="http://schemas.microsoft.com/office/drawing/2014/main" id="{E416E1A8-32B6-514A-BFB4-FCC090FDAA16}"/>
              </a:ext>
            </a:extLst>
          </p:cNvPr>
          <p:cNvGrpSpPr>
            <a:grpSpLocks noChangeAspect="1"/>
          </p:cNvGrpSpPr>
          <p:nvPr/>
        </p:nvGrpSpPr>
        <p:grpSpPr>
          <a:xfrm>
            <a:off x="987551" y="1820440"/>
            <a:ext cx="1594785" cy="1716460"/>
            <a:chOff x="987551" y="1820441"/>
            <a:chExt cx="1243911" cy="1338815"/>
          </a:xfrm>
        </p:grpSpPr>
        <p:grpSp>
          <p:nvGrpSpPr>
            <p:cNvPr id="477" name="Group 476">
              <a:extLst>
                <a:ext uri="{FF2B5EF4-FFF2-40B4-BE49-F238E27FC236}">
                  <a16:creationId xmlns:a16="http://schemas.microsoft.com/office/drawing/2014/main" id="{58867124-AF92-D549-841F-AB4434A94C80}"/>
                </a:ext>
              </a:extLst>
            </p:cNvPr>
            <p:cNvGrpSpPr/>
            <p:nvPr/>
          </p:nvGrpSpPr>
          <p:grpSpPr>
            <a:xfrm>
              <a:off x="987551" y="1820441"/>
              <a:ext cx="1243911" cy="145281"/>
              <a:chOff x="987551" y="1820441"/>
              <a:chExt cx="1243911" cy="145281"/>
            </a:xfrm>
          </p:grpSpPr>
          <p:sp>
            <p:nvSpPr>
              <p:cNvPr id="463" name="Rectangle 462">
                <a:extLst>
                  <a:ext uri="{FF2B5EF4-FFF2-40B4-BE49-F238E27FC236}">
                    <a16:creationId xmlns:a16="http://schemas.microsoft.com/office/drawing/2014/main" id="{A6895134-9658-3940-83E5-DF1231C46175}"/>
                  </a:ext>
                </a:extLst>
              </p:cNvPr>
              <p:cNvSpPr/>
              <p:nvPr/>
            </p:nvSpPr>
            <p:spPr>
              <a:xfrm>
                <a:off x="987551" y="1836742"/>
                <a:ext cx="128980" cy="1289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2800" dirty="0"/>
              </a:p>
            </p:txBody>
          </p:sp>
          <p:sp>
            <p:nvSpPr>
              <p:cNvPr id="470" name="TextBox 469">
                <a:extLst>
                  <a:ext uri="{FF2B5EF4-FFF2-40B4-BE49-F238E27FC236}">
                    <a16:creationId xmlns:a16="http://schemas.microsoft.com/office/drawing/2014/main" id="{FB9E3587-2985-7740-9F4B-3B4D2661411F}"/>
                  </a:ext>
                </a:extLst>
              </p:cNvPr>
              <p:cNvSpPr txBox="1"/>
              <p:nvPr/>
            </p:nvSpPr>
            <p:spPr>
              <a:xfrm>
                <a:off x="1209473" y="1820441"/>
                <a:ext cx="1021989" cy="144037"/>
              </a:xfrm>
              <a:prstGeom prst="rect">
                <a:avLst/>
              </a:prstGeom>
              <a:noFill/>
            </p:spPr>
            <p:txBody>
              <a:bodyPr wrap="square" lIns="0" tIns="0" rIns="0" bIns="0" rtlCol="0">
                <a:spAutoFit/>
              </a:bodyPr>
              <a:lstStyle/>
              <a:p>
                <a:pPr>
                  <a:buClr>
                    <a:schemeClr val="accent2"/>
                  </a:buClr>
                </a:pPr>
                <a:r>
                  <a:rPr lang="en-US" sz="1200" dirty="0"/>
                  <a:t>30–45</a:t>
                </a:r>
              </a:p>
            </p:txBody>
          </p:sp>
        </p:grpSp>
        <p:grpSp>
          <p:nvGrpSpPr>
            <p:cNvPr id="478" name="Group 477">
              <a:extLst>
                <a:ext uri="{FF2B5EF4-FFF2-40B4-BE49-F238E27FC236}">
                  <a16:creationId xmlns:a16="http://schemas.microsoft.com/office/drawing/2014/main" id="{F402454D-C525-194E-90A3-32326A9B587C}"/>
                </a:ext>
              </a:extLst>
            </p:cNvPr>
            <p:cNvGrpSpPr/>
            <p:nvPr/>
          </p:nvGrpSpPr>
          <p:grpSpPr>
            <a:xfrm>
              <a:off x="987551" y="2019363"/>
              <a:ext cx="1243911" cy="145281"/>
              <a:chOff x="987551" y="2022572"/>
              <a:chExt cx="1243911" cy="145281"/>
            </a:xfrm>
          </p:grpSpPr>
          <p:sp>
            <p:nvSpPr>
              <p:cNvPr id="464" name="Rectangle 463">
                <a:extLst>
                  <a:ext uri="{FF2B5EF4-FFF2-40B4-BE49-F238E27FC236}">
                    <a16:creationId xmlns:a16="http://schemas.microsoft.com/office/drawing/2014/main" id="{697FF339-EB4C-094F-B7FC-81104205051D}"/>
                  </a:ext>
                </a:extLst>
              </p:cNvPr>
              <p:cNvSpPr/>
              <p:nvPr/>
            </p:nvSpPr>
            <p:spPr>
              <a:xfrm>
                <a:off x="987551" y="2038873"/>
                <a:ext cx="128980" cy="1289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2800" dirty="0"/>
              </a:p>
            </p:txBody>
          </p:sp>
          <p:sp>
            <p:nvSpPr>
              <p:cNvPr id="471" name="TextBox 470">
                <a:extLst>
                  <a:ext uri="{FF2B5EF4-FFF2-40B4-BE49-F238E27FC236}">
                    <a16:creationId xmlns:a16="http://schemas.microsoft.com/office/drawing/2014/main" id="{E7DAF862-2CBD-DE45-AAC9-70A204D71030}"/>
                  </a:ext>
                </a:extLst>
              </p:cNvPr>
              <p:cNvSpPr txBox="1"/>
              <p:nvPr/>
            </p:nvSpPr>
            <p:spPr>
              <a:xfrm>
                <a:off x="1209473" y="2022572"/>
                <a:ext cx="1021989" cy="144037"/>
              </a:xfrm>
              <a:prstGeom prst="rect">
                <a:avLst/>
              </a:prstGeom>
              <a:noFill/>
            </p:spPr>
            <p:txBody>
              <a:bodyPr wrap="square" lIns="0" tIns="0" rIns="0" bIns="0" rtlCol="0">
                <a:spAutoFit/>
              </a:bodyPr>
              <a:lstStyle/>
              <a:p>
                <a:pPr>
                  <a:buClr>
                    <a:schemeClr val="accent2"/>
                  </a:buClr>
                </a:pPr>
                <a:r>
                  <a:rPr lang="en-US" sz="1200" dirty="0"/>
                  <a:t>25–30</a:t>
                </a:r>
              </a:p>
            </p:txBody>
          </p:sp>
        </p:grpSp>
        <p:grpSp>
          <p:nvGrpSpPr>
            <p:cNvPr id="479" name="Group 478">
              <a:extLst>
                <a:ext uri="{FF2B5EF4-FFF2-40B4-BE49-F238E27FC236}">
                  <a16:creationId xmlns:a16="http://schemas.microsoft.com/office/drawing/2014/main" id="{827ABE26-AF6F-F94E-BCB7-A41F24A1B021}"/>
                </a:ext>
              </a:extLst>
            </p:cNvPr>
            <p:cNvGrpSpPr/>
            <p:nvPr/>
          </p:nvGrpSpPr>
          <p:grpSpPr>
            <a:xfrm>
              <a:off x="987551" y="2218285"/>
              <a:ext cx="1243911" cy="145281"/>
              <a:chOff x="987551" y="2220436"/>
              <a:chExt cx="1243911" cy="145281"/>
            </a:xfrm>
          </p:grpSpPr>
          <p:sp>
            <p:nvSpPr>
              <p:cNvPr id="465" name="Rectangle 464">
                <a:extLst>
                  <a:ext uri="{FF2B5EF4-FFF2-40B4-BE49-F238E27FC236}">
                    <a16:creationId xmlns:a16="http://schemas.microsoft.com/office/drawing/2014/main" id="{EAF25BFE-763C-FE4F-93F6-2D7C8D1B6BBB}"/>
                  </a:ext>
                </a:extLst>
              </p:cNvPr>
              <p:cNvSpPr/>
              <p:nvPr/>
            </p:nvSpPr>
            <p:spPr>
              <a:xfrm>
                <a:off x="987551" y="2236737"/>
                <a:ext cx="128980" cy="1289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2800" dirty="0"/>
              </a:p>
            </p:txBody>
          </p:sp>
          <p:sp>
            <p:nvSpPr>
              <p:cNvPr id="472" name="TextBox 471">
                <a:extLst>
                  <a:ext uri="{FF2B5EF4-FFF2-40B4-BE49-F238E27FC236}">
                    <a16:creationId xmlns:a16="http://schemas.microsoft.com/office/drawing/2014/main" id="{426F4855-443F-1B41-987C-38933A5875E3}"/>
                  </a:ext>
                </a:extLst>
              </p:cNvPr>
              <p:cNvSpPr txBox="1"/>
              <p:nvPr/>
            </p:nvSpPr>
            <p:spPr>
              <a:xfrm>
                <a:off x="1209473" y="2220436"/>
                <a:ext cx="1021989" cy="144037"/>
              </a:xfrm>
              <a:prstGeom prst="rect">
                <a:avLst/>
              </a:prstGeom>
              <a:noFill/>
            </p:spPr>
            <p:txBody>
              <a:bodyPr wrap="square" lIns="0" tIns="0" rIns="0" bIns="0" rtlCol="0">
                <a:spAutoFit/>
              </a:bodyPr>
              <a:lstStyle/>
              <a:p>
                <a:pPr>
                  <a:buClr>
                    <a:schemeClr val="accent2"/>
                  </a:buClr>
                </a:pPr>
                <a:r>
                  <a:rPr lang="en-US" sz="1200" dirty="0"/>
                  <a:t>20–25</a:t>
                </a:r>
              </a:p>
            </p:txBody>
          </p:sp>
        </p:grpSp>
        <p:grpSp>
          <p:nvGrpSpPr>
            <p:cNvPr id="480" name="Group 479">
              <a:extLst>
                <a:ext uri="{FF2B5EF4-FFF2-40B4-BE49-F238E27FC236}">
                  <a16:creationId xmlns:a16="http://schemas.microsoft.com/office/drawing/2014/main" id="{1EB47BF8-C67A-9841-B9F8-BA2129CB9CFD}"/>
                </a:ext>
              </a:extLst>
            </p:cNvPr>
            <p:cNvGrpSpPr/>
            <p:nvPr/>
          </p:nvGrpSpPr>
          <p:grpSpPr>
            <a:xfrm>
              <a:off x="987551" y="2417207"/>
              <a:ext cx="1243911" cy="145281"/>
              <a:chOff x="987551" y="2417754"/>
              <a:chExt cx="1243911" cy="145281"/>
            </a:xfrm>
          </p:grpSpPr>
          <p:sp>
            <p:nvSpPr>
              <p:cNvPr id="466" name="Rectangle 465">
                <a:extLst>
                  <a:ext uri="{FF2B5EF4-FFF2-40B4-BE49-F238E27FC236}">
                    <a16:creationId xmlns:a16="http://schemas.microsoft.com/office/drawing/2014/main" id="{A5AFE5EC-3074-5849-973B-2E08A0DA6967}"/>
                  </a:ext>
                </a:extLst>
              </p:cNvPr>
              <p:cNvSpPr/>
              <p:nvPr/>
            </p:nvSpPr>
            <p:spPr>
              <a:xfrm>
                <a:off x="987551" y="2434055"/>
                <a:ext cx="128980" cy="128980"/>
              </a:xfrm>
              <a:prstGeom prst="rect">
                <a:avLst/>
              </a:prstGeom>
              <a:solidFill>
                <a:srgbClr val="76767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2800" dirty="0"/>
              </a:p>
            </p:txBody>
          </p:sp>
          <p:sp>
            <p:nvSpPr>
              <p:cNvPr id="473" name="TextBox 472">
                <a:extLst>
                  <a:ext uri="{FF2B5EF4-FFF2-40B4-BE49-F238E27FC236}">
                    <a16:creationId xmlns:a16="http://schemas.microsoft.com/office/drawing/2014/main" id="{FDC0840E-175D-8043-8B16-49426E312173}"/>
                  </a:ext>
                </a:extLst>
              </p:cNvPr>
              <p:cNvSpPr txBox="1"/>
              <p:nvPr/>
            </p:nvSpPr>
            <p:spPr>
              <a:xfrm>
                <a:off x="1209473" y="2417754"/>
                <a:ext cx="1021989" cy="144037"/>
              </a:xfrm>
              <a:prstGeom prst="rect">
                <a:avLst/>
              </a:prstGeom>
              <a:noFill/>
            </p:spPr>
            <p:txBody>
              <a:bodyPr wrap="square" lIns="0" tIns="0" rIns="0" bIns="0" rtlCol="0">
                <a:spAutoFit/>
              </a:bodyPr>
              <a:lstStyle/>
              <a:p>
                <a:pPr>
                  <a:buClr>
                    <a:schemeClr val="accent2"/>
                  </a:buClr>
                </a:pPr>
                <a:r>
                  <a:rPr lang="en-US" sz="1200" dirty="0"/>
                  <a:t>15–20</a:t>
                </a:r>
              </a:p>
            </p:txBody>
          </p:sp>
        </p:grpSp>
        <p:grpSp>
          <p:nvGrpSpPr>
            <p:cNvPr id="481" name="Group 480">
              <a:extLst>
                <a:ext uri="{FF2B5EF4-FFF2-40B4-BE49-F238E27FC236}">
                  <a16:creationId xmlns:a16="http://schemas.microsoft.com/office/drawing/2014/main" id="{4E903FCC-3E2A-4B4C-B565-763AEDECE2DC}"/>
                </a:ext>
              </a:extLst>
            </p:cNvPr>
            <p:cNvGrpSpPr/>
            <p:nvPr/>
          </p:nvGrpSpPr>
          <p:grpSpPr>
            <a:xfrm>
              <a:off x="987551" y="2616129"/>
              <a:ext cx="1243911" cy="145281"/>
              <a:chOff x="987551" y="2615072"/>
              <a:chExt cx="1243911" cy="145281"/>
            </a:xfrm>
          </p:grpSpPr>
          <p:sp>
            <p:nvSpPr>
              <p:cNvPr id="467" name="Rectangle 466">
                <a:extLst>
                  <a:ext uri="{FF2B5EF4-FFF2-40B4-BE49-F238E27FC236}">
                    <a16:creationId xmlns:a16="http://schemas.microsoft.com/office/drawing/2014/main" id="{0FA81D6B-398A-0D4C-8EAC-B4201761EEC9}"/>
                  </a:ext>
                </a:extLst>
              </p:cNvPr>
              <p:cNvSpPr/>
              <p:nvPr/>
            </p:nvSpPr>
            <p:spPr>
              <a:xfrm>
                <a:off x="987551" y="2631373"/>
                <a:ext cx="128980" cy="1289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2800" dirty="0"/>
              </a:p>
            </p:txBody>
          </p:sp>
          <p:sp>
            <p:nvSpPr>
              <p:cNvPr id="474" name="TextBox 473">
                <a:extLst>
                  <a:ext uri="{FF2B5EF4-FFF2-40B4-BE49-F238E27FC236}">
                    <a16:creationId xmlns:a16="http://schemas.microsoft.com/office/drawing/2014/main" id="{C2E49A54-F221-4746-8F9A-6732D00B7D67}"/>
                  </a:ext>
                </a:extLst>
              </p:cNvPr>
              <p:cNvSpPr txBox="1"/>
              <p:nvPr/>
            </p:nvSpPr>
            <p:spPr>
              <a:xfrm>
                <a:off x="1209473" y="2615072"/>
                <a:ext cx="1021989" cy="144037"/>
              </a:xfrm>
              <a:prstGeom prst="rect">
                <a:avLst/>
              </a:prstGeom>
              <a:noFill/>
            </p:spPr>
            <p:txBody>
              <a:bodyPr wrap="square" lIns="0" tIns="0" rIns="0" bIns="0" rtlCol="0">
                <a:spAutoFit/>
              </a:bodyPr>
              <a:lstStyle/>
              <a:p>
                <a:pPr>
                  <a:buClr>
                    <a:schemeClr val="accent2"/>
                  </a:buClr>
                </a:pPr>
                <a:r>
                  <a:rPr lang="en-US" sz="1200" dirty="0"/>
                  <a:t>10–15</a:t>
                </a:r>
              </a:p>
            </p:txBody>
          </p:sp>
        </p:grpSp>
        <p:grpSp>
          <p:nvGrpSpPr>
            <p:cNvPr id="482" name="Group 481">
              <a:extLst>
                <a:ext uri="{FF2B5EF4-FFF2-40B4-BE49-F238E27FC236}">
                  <a16:creationId xmlns:a16="http://schemas.microsoft.com/office/drawing/2014/main" id="{66207180-A0EB-2648-B237-B634AD4FA6D1}"/>
                </a:ext>
              </a:extLst>
            </p:cNvPr>
            <p:cNvGrpSpPr/>
            <p:nvPr/>
          </p:nvGrpSpPr>
          <p:grpSpPr>
            <a:xfrm>
              <a:off x="987551" y="2815051"/>
              <a:ext cx="1243911" cy="145281"/>
              <a:chOff x="987551" y="2812390"/>
              <a:chExt cx="1243911" cy="145281"/>
            </a:xfrm>
          </p:grpSpPr>
          <p:sp>
            <p:nvSpPr>
              <p:cNvPr id="468" name="Rectangle 467">
                <a:extLst>
                  <a:ext uri="{FF2B5EF4-FFF2-40B4-BE49-F238E27FC236}">
                    <a16:creationId xmlns:a16="http://schemas.microsoft.com/office/drawing/2014/main" id="{A2EDF465-38BB-6940-9859-998C908013D4}"/>
                  </a:ext>
                </a:extLst>
              </p:cNvPr>
              <p:cNvSpPr/>
              <p:nvPr/>
            </p:nvSpPr>
            <p:spPr>
              <a:xfrm>
                <a:off x="987551" y="2828691"/>
                <a:ext cx="128980" cy="1289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2800" dirty="0"/>
              </a:p>
            </p:txBody>
          </p:sp>
          <p:sp>
            <p:nvSpPr>
              <p:cNvPr id="475" name="TextBox 474">
                <a:extLst>
                  <a:ext uri="{FF2B5EF4-FFF2-40B4-BE49-F238E27FC236}">
                    <a16:creationId xmlns:a16="http://schemas.microsoft.com/office/drawing/2014/main" id="{9C5DBBE6-FEE6-A14F-8962-2BCB85564257}"/>
                  </a:ext>
                </a:extLst>
              </p:cNvPr>
              <p:cNvSpPr txBox="1"/>
              <p:nvPr/>
            </p:nvSpPr>
            <p:spPr>
              <a:xfrm>
                <a:off x="1209473" y="2812390"/>
                <a:ext cx="1021989" cy="144037"/>
              </a:xfrm>
              <a:prstGeom prst="rect">
                <a:avLst/>
              </a:prstGeom>
              <a:noFill/>
            </p:spPr>
            <p:txBody>
              <a:bodyPr wrap="square" lIns="0" tIns="0" rIns="0" bIns="0" rtlCol="0">
                <a:spAutoFit/>
              </a:bodyPr>
              <a:lstStyle/>
              <a:p>
                <a:pPr>
                  <a:buClr>
                    <a:schemeClr val="accent2"/>
                  </a:buClr>
                </a:pPr>
                <a:r>
                  <a:rPr lang="en-US" sz="1200" dirty="0"/>
                  <a:t>5–10</a:t>
                </a:r>
              </a:p>
            </p:txBody>
          </p:sp>
        </p:grpSp>
        <p:grpSp>
          <p:nvGrpSpPr>
            <p:cNvPr id="483" name="Group 482">
              <a:extLst>
                <a:ext uri="{FF2B5EF4-FFF2-40B4-BE49-F238E27FC236}">
                  <a16:creationId xmlns:a16="http://schemas.microsoft.com/office/drawing/2014/main" id="{447092F7-CC61-1B44-A181-0D8E357D0416}"/>
                </a:ext>
              </a:extLst>
            </p:cNvPr>
            <p:cNvGrpSpPr/>
            <p:nvPr/>
          </p:nvGrpSpPr>
          <p:grpSpPr>
            <a:xfrm>
              <a:off x="987551" y="3013975"/>
              <a:ext cx="1243911" cy="145281"/>
              <a:chOff x="987551" y="3013975"/>
              <a:chExt cx="1243911" cy="145281"/>
            </a:xfrm>
          </p:grpSpPr>
          <p:sp>
            <p:nvSpPr>
              <p:cNvPr id="469" name="Rectangle 468">
                <a:extLst>
                  <a:ext uri="{FF2B5EF4-FFF2-40B4-BE49-F238E27FC236}">
                    <a16:creationId xmlns:a16="http://schemas.microsoft.com/office/drawing/2014/main" id="{35ED6832-E40F-CE48-8B0E-4EEE830960C6}"/>
                  </a:ext>
                </a:extLst>
              </p:cNvPr>
              <p:cNvSpPr/>
              <p:nvPr/>
            </p:nvSpPr>
            <p:spPr>
              <a:xfrm>
                <a:off x="987551" y="3030276"/>
                <a:ext cx="128980" cy="1289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2800" dirty="0"/>
              </a:p>
            </p:txBody>
          </p:sp>
          <p:sp>
            <p:nvSpPr>
              <p:cNvPr id="476" name="TextBox 475">
                <a:extLst>
                  <a:ext uri="{FF2B5EF4-FFF2-40B4-BE49-F238E27FC236}">
                    <a16:creationId xmlns:a16="http://schemas.microsoft.com/office/drawing/2014/main" id="{90EAD49C-443B-0742-9AA8-AC1051B3C049}"/>
                  </a:ext>
                </a:extLst>
              </p:cNvPr>
              <p:cNvSpPr txBox="1"/>
              <p:nvPr/>
            </p:nvSpPr>
            <p:spPr>
              <a:xfrm>
                <a:off x="1209473" y="3013975"/>
                <a:ext cx="1021989" cy="144037"/>
              </a:xfrm>
              <a:prstGeom prst="rect">
                <a:avLst/>
              </a:prstGeom>
              <a:noFill/>
            </p:spPr>
            <p:txBody>
              <a:bodyPr wrap="square" lIns="0" tIns="0" rIns="0" bIns="0" rtlCol="0">
                <a:spAutoFit/>
              </a:bodyPr>
              <a:lstStyle/>
              <a:p>
                <a:pPr>
                  <a:buClr>
                    <a:schemeClr val="accent2"/>
                  </a:buClr>
                </a:pPr>
                <a:r>
                  <a:rPr lang="en-US" sz="1200" dirty="0"/>
                  <a:t>0–5</a:t>
                </a:r>
              </a:p>
            </p:txBody>
          </p:sp>
        </p:grpSp>
      </p:grpSp>
    </p:spTree>
    <p:extLst>
      <p:ext uri="{BB962C8B-B14F-4D97-AF65-F5344CB8AC3E}">
        <p14:creationId xmlns:p14="http://schemas.microsoft.com/office/powerpoint/2010/main" val="1498668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C6C82-A3CF-433B-A078-249E146FFC65}"/>
              </a:ext>
            </a:extLst>
          </p:cNvPr>
          <p:cNvSpPr>
            <a:spLocks noGrp="1"/>
          </p:cNvSpPr>
          <p:nvPr>
            <p:ph type="title"/>
          </p:nvPr>
        </p:nvSpPr>
        <p:spPr>
          <a:xfrm>
            <a:off x="990600" y="289013"/>
            <a:ext cx="10210800" cy="740664"/>
          </a:xfrm>
        </p:spPr>
        <p:txBody>
          <a:bodyPr/>
          <a:lstStyle/>
          <a:p>
            <a:r>
              <a:rPr lang="en-US" dirty="0"/>
              <a:t>Latinx Investors Expected Contributions to Retirement Plans Remained the Same in 2020 </a:t>
            </a:r>
          </a:p>
        </p:txBody>
      </p:sp>
      <p:sp>
        <p:nvSpPr>
          <p:cNvPr id="11" name="Text Placeholder 10">
            <a:extLst>
              <a:ext uri="{FF2B5EF4-FFF2-40B4-BE49-F238E27FC236}">
                <a16:creationId xmlns:a16="http://schemas.microsoft.com/office/drawing/2014/main" id="{6358E485-2DDD-D942-B68F-859F1FE5F011}"/>
              </a:ext>
            </a:extLst>
          </p:cNvPr>
          <p:cNvSpPr>
            <a:spLocks noGrp="1"/>
          </p:cNvSpPr>
          <p:nvPr>
            <p:ph type="body" sz="quarter" idx="13"/>
          </p:nvPr>
        </p:nvSpPr>
        <p:spPr/>
        <p:txBody>
          <a:bodyPr/>
          <a:lstStyle/>
          <a:p>
            <a:r>
              <a:rPr lang="en-US" dirty="0"/>
              <a:t>Q40 About what percentage of your personal income, if any, do you expect to contribute to your 401(k) plan in the next 12 months? Please exclude any potential employer contributions</a:t>
            </a:r>
          </a:p>
          <a:p>
            <a:r>
              <a:rPr lang="en-US" dirty="0"/>
              <a:t>Base: Expect to contribute (95%), Note: maximums differ by year</a:t>
            </a:r>
          </a:p>
          <a:p>
            <a:r>
              <a:rPr lang="en-US" dirty="0"/>
              <a:t>Q43 Do you think you are contributing enough, including any employer contributions, to your 401(k) to make sure you have a comfortable retirement?</a:t>
            </a:r>
          </a:p>
        </p:txBody>
      </p:sp>
      <p:sp>
        <p:nvSpPr>
          <p:cNvPr id="13" name="Text Placeholder 12">
            <a:extLst>
              <a:ext uri="{FF2B5EF4-FFF2-40B4-BE49-F238E27FC236}">
                <a16:creationId xmlns:a16="http://schemas.microsoft.com/office/drawing/2014/main" id="{430FA497-3D58-5C4B-9F7A-1AF15C2E6D84}"/>
              </a:ext>
            </a:extLst>
          </p:cNvPr>
          <p:cNvSpPr>
            <a:spLocks noGrp="1"/>
          </p:cNvSpPr>
          <p:nvPr>
            <p:ph type="body" sz="quarter" idx="15"/>
          </p:nvPr>
        </p:nvSpPr>
        <p:spPr/>
        <p:txBody>
          <a:bodyPr/>
          <a:lstStyle/>
          <a:p>
            <a:r>
              <a:rPr lang="en-GB" dirty="0"/>
              <a:t>Expected 401(k) Contribution—Median %—by Ethnicity</a:t>
            </a:r>
            <a:br>
              <a:rPr lang="en-GB" dirty="0"/>
            </a:br>
            <a:r>
              <a:rPr lang="en-GB" dirty="0"/>
              <a:t>% of Participants who expect to contribute (95%)</a:t>
            </a:r>
          </a:p>
        </p:txBody>
      </p:sp>
      <p:graphicFrame>
        <p:nvGraphicFramePr>
          <p:cNvPr id="7" name="Content Placeholder 16" title="Sample Column Chart">
            <a:extLst>
              <a:ext uri="{FF2B5EF4-FFF2-40B4-BE49-F238E27FC236}">
                <a16:creationId xmlns:a16="http://schemas.microsoft.com/office/drawing/2014/main" id="{588936EC-E71B-2641-A72F-712706AB9BA2}"/>
              </a:ext>
            </a:extLst>
          </p:cNvPr>
          <p:cNvGraphicFramePr>
            <a:graphicFrameLocks/>
          </p:cNvGraphicFramePr>
          <p:nvPr>
            <p:extLst>
              <p:ext uri="{D42A27DB-BD31-4B8C-83A1-F6EECF244321}">
                <p14:modId xmlns:p14="http://schemas.microsoft.com/office/powerpoint/2010/main" val="397973720"/>
              </p:ext>
            </p:extLst>
          </p:nvPr>
        </p:nvGraphicFramePr>
        <p:xfrm>
          <a:off x="1103086" y="2055835"/>
          <a:ext cx="10098313" cy="29295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Table 7">
            <a:extLst>
              <a:ext uri="{FF2B5EF4-FFF2-40B4-BE49-F238E27FC236}">
                <a16:creationId xmlns:a16="http://schemas.microsoft.com/office/drawing/2014/main" id="{DE64AB9D-5B9F-5946-9C90-A5DBB2F10E9D}"/>
              </a:ext>
            </a:extLst>
          </p:cNvPr>
          <p:cNvGraphicFramePr>
            <a:graphicFrameLocks noGrp="1"/>
          </p:cNvGraphicFramePr>
          <p:nvPr>
            <p:extLst>
              <p:ext uri="{D42A27DB-BD31-4B8C-83A1-F6EECF244321}">
                <p14:modId xmlns:p14="http://schemas.microsoft.com/office/powerpoint/2010/main" val="3581786847"/>
              </p:ext>
            </p:extLst>
          </p:nvPr>
        </p:nvGraphicFramePr>
        <p:xfrm>
          <a:off x="990600" y="4902537"/>
          <a:ext cx="10210801" cy="1097280"/>
        </p:xfrm>
        <a:graphic>
          <a:graphicData uri="http://schemas.openxmlformats.org/drawingml/2006/table">
            <a:tbl>
              <a:tblPr firstRow="1" bandRow="1">
                <a:tableStyleId>{5C22544A-7EE6-4342-B048-85BDC9FD1C3A}</a:tableStyleId>
              </a:tblPr>
              <a:tblGrid>
                <a:gridCol w="2170043">
                  <a:extLst>
                    <a:ext uri="{9D8B030D-6E8A-4147-A177-3AD203B41FA5}">
                      <a16:colId xmlns:a16="http://schemas.microsoft.com/office/drawing/2014/main" val="393364386"/>
                    </a:ext>
                  </a:extLst>
                </a:gridCol>
                <a:gridCol w="4020379">
                  <a:extLst>
                    <a:ext uri="{9D8B030D-6E8A-4147-A177-3AD203B41FA5}">
                      <a16:colId xmlns:a16="http://schemas.microsoft.com/office/drawing/2014/main" val="2650371493"/>
                    </a:ext>
                  </a:extLst>
                </a:gridCol>
                <a:gridCol w="4020379">
                  <a:extLst>
                    <a:ext uri="{9D8B030D-6E8A-4147-A177-3AD203B41FA5}">
                      <a16:colId xmlns:a16="http://schemas.microsoft.com/office/drawing/2014/main" val="2180114731"/>
                    </a:ext>
                  </a:extLst>
                </a:gridCol>
              </a:tblGrid>
              <a:tr h="0">
                <a:tc>
                  <a:txBody>
                    <a:bodyPr/>
                    <a:lstStyle/>
                    <a:p>
                      <a:pPr algn="ctr"/>
                      <a:r>
                        <a:rPr lang="en-US" sz="1800" b="1" dirty="0">
                          <a:solidFill>
                            <a:schemeClr val="bg1"/>
                          </a:solidFill>
                        </a:rPr>
                        <a:t>Yes</a:t>
                      </a:r>
                    </a:p>
                  </a:txBody>
                  <a:tcPr>
                    <a:lnR w="12700" cap="flat" cmpd="sng" algn="ctr">
                      <a:solidFill>
                        <a:schemeClr val="accent5"/>
                      </a:solidFill>
                      <a:prstDash val="solid"/>
                      <a:round/>
                      <a:headEnd type="none" w="med" len="med"/>
                      <a:tailEnd type="none" w="med" len="med"/>
                    </a:lnR>
                    <a:lnB w="12700" cap="flat" cmpd="sng" algn="ctr">
                      <a:solidFill>
                        <a:schemeClr val="accent5"/>
                      </a:solidFill>
                      <a:prstDash val="solid"/>
                      <a:round/>
                      <a:headEnd type="none" w="med" len="med"/>
                      <a:tailEnd type="none" w="med" len="med"/>
                    </a:lnB>
                    <a:solidFill>
                      <a:schemeClr val="accent1"/>
                    </a:solidFill>
                  </a:tcPr>
                </a:tc>
                <a:tc>
                  <a:txBody>
                    <a:bodyPr/>
                    <a:lstStyle/>
                    <a:p>
                      <a:pPr algn="ctr"/>
                      <a:r>
                        <a:rPr lang="en-US" sz="1800" b="0" dirty="0">
                          <a:solidFill>
                            <a:schemeClr val="tx1"/>
                          </a:solidFill>
                        </a:rPr>
                        <a:t>56%</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5"/>
                    </a:solidFill>
                  </a:tcPr>
                </a:tc>
                <a:tc>
                  <a:txBody>
                    <a:bodyPr/>
                    <a:lstStyle/>
                    <a:p>
                      <a:pPr algn="ctr"/>
                      <a:r>
                        <a:rPr lang="en-US" sz="1800" b="0" dirty="0">
                          <a:solidFill>
                            <a:schemeClr val="tx1"/>
                          </a:solidFill>
                        </a:rPr>
                        <a:t>65%</a:t>
                      </a:r>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accent5"/>
                    </a:solidFill>
                  </a:tcPr>
                </a:tc>
                <a:extLst>
                  <a:ext uri="{0D108BD9-81ED-4DB2-BD59-A6C34878D82A}">
                    <a16:rowId xmlns:a16="http://schemas.microsoft.com/office/drawing/2014/main" val="530851483"/>
                  </a:ext>
                </a:extLst>
              </a:tr>
              <a:tr h="169696">
                <a:tc>
                  <a:txBody>
                    <a:bodyPr/>
                    <a:lstStyle/>
                    <a:p>
                      <a:pPr algn="ctr"/>
                      <a:r>
                        <a:rPr lang="en-US" sz="1800" b="1" dirty="0">
                          <a:solidFill>
                            <a:schemeClr val="bg1"/>
                          </a:solidFill>
                        </a:rPr>
                        <a:t>Not sure</a:t>
                      </a:r>
                    </a:p>
                  </a:txBody>
                  <a:tcPr>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solidFill>
                      <a:schemeClr val="accent1"/>
                    </a:solidFill>
                  </a:tcPr>
                </a:tc>
                <a:tc>
                  <a:txBody>
                    <a:bodyPr/>
                    <a:lstStyle/>
                    <a:p>
                      <a:pPr algn="ctr"/>
                      <a:r>
                        <a:rPr lang="en-US" sz="1800" b="0" dirty="0">
                          <a:solidFill>
                            <a:schemeClr val="tx1"/>
                          </a:solidFill>
                        </a:rPr>
                        <a:t>15%</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tc>
                  <a:txBody>
                    <a:bodyPr/>
                    <a:lstStyle/>
                    <a:p>
                      <a:pPr algn="ctr"/>
                      <a:r>
                        <a:rPr lang="en-US" sz="1800" b="0" dirty="0">
                          <a:solidFill>
                            <a:schemeClr val="tx1"/>
                          </a:solidFill>
                        </a:rPr>
                        <a:t>10%</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extLst>
                  <a:ext uri="{0D108BD9-81ED-4DB2-BD59-A6C34878D82A}">
                    <a16:rowId xmlns:a16="http://schemas.microsoft.com/office/drawing/2014/main" val="3933692156"/>
                  </a:ext>
                </a:extLst>
              </a:tr>
              <a:tr h="169696">
                <a:tc>
                  <a:txBody>
                    <a:bodyPr/>
                    <a:lstStyle/>
                    <a:p>
                      <a:pPr algn="ctr"/>
                      <a:r>
                        <a:rPr lang="en-US" sz="1800" b="1" dirty="0">
                          <a:solidFill>
                            <a:schemeClr val="bg1"/>
                          </a:solidFill>
                        </a:rPr>
                        <a:t>No</a:t>
                      </a:r>
                    </a:p>
                  </a:txBody>
                  <a:tcPr>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solidFill>
                      <a:schemeClr val="accent1"/>
                    </a:solidFill>
                  </a:tcPr>
                </a:tc>
                <a:tc>
                  <a:txBody>
                    <a:bodyPr/>
                    <a:lstStyle/>
                    <a:p>
                      <a:pPr algn="ctr"/>
                      <a:r>
                        <a:rPr lang="en-US" sz="1800" b="0" dirty="0">
                          <a:solidFill>
                            <a:schemeClr val="tx1"/>
                          </a:solidFill>
                        </a:rPr>
                        <a:t>29%</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5"/>
                    </a:solidFill>
                  </a:tcPr>
                </a:tc>
                <a:tc>
                  <a:txBody>
                    <a:bodyPr/>
                    <a:lstStyle/>
                    <a:p>
                      <a:pPr algn="ctr"/>
                      <a:r>
                        <a:rPr lang="en-US" sz="1800" b="0" dirty="0">
                          <a:solidFill>
                            <a:schemeClr val="tx1"/>
                          </a:solidFill>
                        </a:rPr>
                        <a:t>25%</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accent5"/>
                    </a:solidFill>
                  </a:tcPr>
                </a:tc>
                <a:extLst>
                  <a:ext uri="{0D108BD9-81ED-4DB2-BD59-A6C34878D82A}">
                    <a16:rowId xmlns:a16="http://schemas.microsoft.com/office/drawing/2014/main" val="1350890844"/>
                  </a:ext>
                </a:extLst>
              </a:tr>
            </a:tbl>
          </a:graphicData>
        </a:graphic>
      </p:graphicFrame>
      <p:sp>
        <p:nvSpPr>
          <p:cNvPr id="14" name="TextBox 13">
            <a:extLst>
              <a:ext uri="{FF2B5EF4-FFF2-40B4-BE49-F238E27FC236}">
                <a16:creationId xmlns:a16="http://schemas.microsoft.com/office/drawing/2014/main" id="{7A91B9B0-E0D4-7949-986B-E51EF720E965}"/>
              </a:ext>
            </a:extLst>
          </p:cNvPr>
          <p:cNvSpPr txBox="1"/>
          <p:nvPr/>
        </p:nvSpPr>
        <p:spPr>
          <a:xfrm>
            <a:off x="990600" y="4563554"/>
            <a:ext cx="3851502" cy="246221"/>
          </a:xfrm>
          <a:prstGeom prst="rect">
            <a:avLst/>
          </a:prstGeom>
          <a:noFill/>
        </p:spPr>
        <p:txBody>
          <a:bodyPr wrap="square" lIns="0" tIns="0" rIns="0" bIns="0" rtlCol="0">
            <a:spAutoFit/>
          </a:bodyPr>
          <a:lstStyle/>
          <a:p>
            <a:pPr>
              <a:spcAft>
                <a:spcPts val="300"/>
              </a:spcAft>
              <a:buClr>
                <a:schemeClr val="accent2"/>
              </a:buClr>
            </a:pPr>
            <a:r>
              <a:rPr lang="en-US" sz="1600" dirty="0">
                <a:solidFill>
                  <a:schemeClr val="accent1"/>
                </a:solidFill>
              </a:rPr>
              <a:t>Contributing Enough?—by Ethnicity</a:t>
            </a:r>
            <a:endParaRPr lang="en-US" sz="1600" dirty="0">
              <a:solidFill>
                <a:schemeClr val="tx2"/>
              </a:solidFill>
            </a:endParaRPr>
          </a:p>
        </p:txBody>
      </p:sp>
    </p:spTree>
    <p:extLst>
      <p:ext uri="{BB962C8B-B14F-4D97-AF65-F5344CB8AC3E}">
        <p14:creationId xmlns:p14="http://schemas.microsoft.com/office/powerpoint/2010/main" val="1867021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Next Wave Latinx Investor Mindset </a:t>
            </a:r>
            <a:endParaRPr lang="en-US" dirty="0"/>
          </a:p>
        </p:txBody>
      </p:sp>
      <p:sp>
        <p:nvSpPr>
          <p:cNvPr id="3" name="Content Placeholder 2"/>
          <p:cNvSpPr>
            <a:spLocks noGrp="1"/>
          </p:cNvSpPr>
          <p:nvPr>
            <p:ph idx="1"/>
          </p:nvPr>
        </p:nvSpPr>
        <p:spPr>
          <a:xfrm>
            <a:off x="990600" y="1371599"/>
            <a:ext cx="6199909" cy="4850781"/>
          </a:xfrm>
        </p:spPr>
        <p:txBody>
          <a:bodyPr/>
          <a:lstStyle/>
          <a:p>
            <a:r>
              <a:rPr lang="en-US" dirty="0"/>
              <a:t>Top influences to start investing</a:t>
            </a:r>
          </a:p>
          <a:p>
            <a:pPr lvl="1"/>
            <a:r>
              <a:rPr lang="en-US" sz="2000" dirty="0"/>
              <a:t>Starting a family</a:t>
            </a:r>
          </a:p>
          <a:p>
            <a:pPr lvl="1"/>
            <a:r>
              <a:rPr lang="en-US" sz="2000" dirty="0"/>
              <a:t>A financial professional</a:t>
            </a:r>
            <a:endParaRPr lang="en-US" dirty="0"/>
          </a:p>
          <a:p>
            <a:pPr lvl="0"/>
            <a:r>
              <a:rPr lang="en-US" dirty="0"/>
              <a:t>Top financial goals: creating a retirement income stream and saving for education</a:t>
            </a:r>
          </a:p>
          <a:p>
            <a:r>
              <a:rPr lang="en-US" dirty="0"/>
              <a:t>58% said their risk tolerance in investing was moderate, while 25% claimed to have a low risk tolerance</a:t>
            </a:r>
          </a:p>
          <a:p>
            <a:r>
              <a:rPr lang="en-US" dirty="0"/>
              <a:t>78% want a financial professional to custom-design a plan just for them</a:t>
            </a:r>
          </a:p>
        </p:txBody>
      </p:sp>
      <p:grpSp>
        <p:nvGrpSpPr>
          <p:cNvPr id="9" name="Group 8">
            <a:extLst>
              <a:ext uri="{FF2B5EF4-FFF2-40B4-BE49-F238E27FC236}">
                <a16:creationId xmlns:a16="http://schemas.microsoft.com/office/drawing/2014/main" id="{E4FF9CE3-8C3C-F14D-BBBE-5604401D4715}"/>
              </a:ext>
            </a:extLst>
          </p:cNvPr>
          <p:cNvGrpSpPr/>
          <p:nvPr/>
        </p:nvGrpSpPr>
        <p:grpSpPr>
          <a:xfrm>
            <a:off x="7732088" y="1029677"/>
            <a:ext cx="3469312" cy="5423176"/>
            <a:chOff x="7732088" y="1029677"/>
            <a:chExt cx="3469312" cy="5423176"/>
          </a:xfrm>
        </p:grpSpPr>
        <p:sp>
          <p:nvSpPr>
            <p:cNvPr id="10" name="Rectangle 9">
              <a:extLst>
                <a:ext uri="{FF2B5EF4-FFF2-40B4-BE49-F238E27FC236}">
                  <a16:creationId xmlns:a16="http://schemas.microsoft.com/office/drawing/2014/main" id="{457E042F-E494-9049-9170-1CD271B86EB9}"/>
                </a:ext>
              </a:extLst>
            </p:cNvPr>
            <p:cNvSpPr/>
            <p:nvPr/>
          </p:nvSpPr>
          <p:spPr>
            <a:xfrm>
              <a:off x="7862186" y="1148624"/>
              <a:ext cx="3339214" cy="5304229"/>
            </a:xfrm>
            <a:prstGeom prst="rect">
              <a:avLst/>
            </a:prstGeom>
            <a:no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1" name="Rectangle 10">
              <a:extLst>
                <a:ext uri="{FF2B5EF4-FFF2-40B4-BE49-F238E27FC236}">
                  <a16:creationId xmlns:a16="http://schemas.microsoft.com/office/drawing/2014/main" id="{FF1D89C9-5FA2-914B-B41C-8A4F92253442}"/>
                </a:ext>
              </a:extLst>
            </p:cNvPr>
            <p:cNvSpPr/>
            <p:nvPr/>
          </p:nvSpPr>
          <p:spPr>
            <a:xfrm>
              <a:off x="7732088" y="1029677"/>
              <a:ext cx="250483" cy="250483"/>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grpSp>
      <p:sp>
        <p:nvSpPr>
          <p:cNvPr id="12" name="Content Placeholder 2">
            <a:extLst>
              <a:ext uri="{FF2B5EF4-FFF2-40B4-BE49-F238E27FC236}">
                <a16:creationId xmlns:a16="http://schemas.microsoft.com/office/drawing/2014/main" id="{D7BEFE2A-31D1-1A4C-A393-5B88C0A96B66}"/>
              </a:ext>
            </a:extLst>
          </p:cNvPr>
          <p:cNvSpPr txBox="1">
            <a:spLocks/>
          </p:cNvSpPr>
          <p:nvPr/>
        </p:nvSpPr>
        <p:spPr>
          <a:xfrm>
            <a:off x="9383327" y="1651599"/>
            <a:ext cx="1812495" cy="95580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The Latinx community contributes $2.3 trillion in economic activity in the U.S.</a:t>
            </a:r>
          </a:p>
        </p:txBody>
      </p:sp>
      <p:sp>
        <p:nvSpPr>
          <p:cNvPr id="13" name="Content Placeholder 2">
            <a:extLst>
              <a:ext uri="{FF2B5EF4-FFF2-40B4-BE49-F238E27FC236}">
                <a16:creationId xmlns:a16="http://schemas.microsoft.com/office/drawing/2014/main" id="{DEAFA348-CF47-2C40-A994-33BB08913B8E}"/>
              </a:ext>
            </a:extLst>
          </p:cNvPr>
          <p:cNvSpPr txBox="1">
            <a:spLocks/>
          </p:cNvSpPr>
          <p:nvPr/>
        </p:nvSpPr>
        <p:spPr>
          <a:xfrm>
            <a:off x="7933674" y="1651599"/>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$2.3</a:t>
            </a:r>
            <a:r>
              <a:rPr lang="en-US" sz="2400" b="1" spc="-120" dirty="0">
                <a:solidFill>
                  <a:schemeClr val="accent1"/>
                </a:solidFill>
                <a:latin typeface="+mj-lt"/>
              </a:rPr>
              <a:t>T</a:t>
            </a:r>
          </a:p>
        </p:txBody>
      </p:sp>
      <p:sp>
        <p:nvSpPr>
          <p:cNvPr id="14" name="Content Placeholder 2">
            <a:extLst>
              <a:ext uri="{FF2B5EF4-FFF2-40B4-BE49-F238E27FC236}">
                <a16:creationId xmlns:a16="http://schemas.microsoft.com/office/drawing/2014/main" id="{F6EE95DA-F48D-DC40-903B-148FCF720E87}"/>
              </a:ext>
            </a:extLst>
          </p:cNvPr>
          <p:cNvSpPr txBox="1">
            <a:spLocks/>
          </p:cNvSpPr>
          <p:nvPr/>
        </p:nvSpPr>
        <p:spPr>
          <a:xfrm>
            <a:off x="9383327" y="4507101"/>
            <a:ext cx="1812495"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began investing after starting a family</a:t>
            </a:r>
          </a:p>
        </p:txBody>
      </p:sp>
      <p:sp>
        <p:nvSpPr>
          <p:cNvPr id="15" name="Content Placeholder 2">
            <a:extLst>
              <a:ext uri="{FF2B5EF4-FFF2-40B4-BE49-F238E27FC236}">
                <a16:creationId xmlns:a16="http://schemas.microsoft.com/office/drawing/2014/main" id="{4BCB4AB7-BD1D-DA4D-84FD-29F668700292}"/>
              </a:ext>
            </a:extLst>
          </p:cNvPr>
          <p:cNvSpPr txBox="1">
            <a:spLocks/>
          </p:cNvSpPr>
          <p:nvPr/>
        </p:nvSpPr>
        <p:spPr>
          <a:xfrm>
            <a:off x="7933674" y="4507101"/>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37</a:t>
            </a:r>
            <a:r>
              <a:rPr lang="en-US" sz="2400" b="1" spc="-120" dirty="0">
                <a:solidFill>
                  <a:schemeClr val="accent1"/>
                </a:solidFill>
                <a:latin typeface="+mj-lt"/>
              </a:rPr>
              <a:t>%</a:t>
            </a:r>
          </a:p>
        </p:txBody>
      </p:sp>
      <p:sp>
        <p:nvSpPr>
          <p:cNvPr id="18" name="Content Placeholder 2">
            <a:extLst>
              <a:ext uri="{FF2B5EF4-FFF2-40B4-BE49-F238E27FC236}">
                <a16:creationId xmlns:a16="http://schemas.microsoft.com/office/drawing/2014/main" id="{124663CA-DCC7-274E-A5EB-22F5887A6722}"/>
              </a:ext>
            </a:extLst>
          </p:cNvPr>
          <p:cNvSpPr txBox="1">
            <a:spLocks/>
          </p:cNvSpPr>
          <p:nvPr/>
        </p:nvSpPr>
        <p:spPr>
          <a:xfrm>
            <a:off x="7982571" y="4206020"/>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intentional</a:t>
            </a:r>
          </a:p>
        </p:txBody>
      </p:sp>
      <p:sp>
        <p:nvSpPr>
          <p:cNvPr id="19" name="Content Placeholder 2">
            <a:extLst>
              <a:ext uri="{FF2B5EF4-FFF2-40B4-BE49-F238E27FC236}">
                <a16:creationId xmlns:a16="http://schemas.microsoft.com/office/drawing/2014/main" id="{29334533-0227-A247-A2E2-41DF97774EAC}"/>
              </a:ext>
            </a:extLst>
          </p:cNvPr>
          <p:cNvSpPr txBox="1">
            <a:spLocks/>
          </p:cNvSpPr>
          <p:nvPr/>
        </p:nvSpPr>
        <p:spPr>
          <a:xfrm>
            <a:off x="9383327" y="5487617"/>
            <a:ext cx="1812495" cy="121893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want a coach to manage some of their investing, but not all decision-making</a:t>
            </a:r>
          </a:p>
        </p:txBody>
      </p:sp>
      <p:sp>
        <p:nvSpPr>
          <p:cNvPr id="20" name="Content Placeholder 2">
            <a:extLst>
              <a:ext uri="{FF2B5EF4-FFF2-40B4-BE49-F238E27FC236}">
                <a16:creationId xmlns:a16="http://schemas.microsoft.com/office/drawing/2014/main" id="{BF52ED4F-02C5-1D40-BF8F-48D843ECDACF}"/>
              </a:ext>
            </a:extLst>
          </p:cNvPr>
          <p:cNvSpPr txBox="1">
            <a:spLocks/>
          </p:cNvSpPr>
          <p:nvPr/>
        </p:nvSpPr>
        <p:spPr>
          <a:xfrm>
            <a:off x="7933674" y="5487617"/>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43</a:t>
            </a:r>
            <a:r>
              <a:rPr lang="en-US" sz="2400" b="1" spc="-120" dirty="0">
                <a:solidFill>
                  <a:schemeClr val="accent1"/>
                </a:solidFill>
                <a:latin typeface="+mj-lt"/>
              </a:rPr>
              <a:t>%</a:t>
            </a:r>
          </a:p>
        </p:txBody>
      </p:sp>
      <p:sp>
        <p:nvSpPr>
          <p:cNvPr id="21" name="Content Placeholder 2">
            <a:extLst>
              <a:ext uri="{FF2B5EF4-FFF2-40B4-BE49-F238E27FC236}">
                <a16:creationId xmlns:a16="http://schemas.microsoft.com/office/drawing/2014/main" id="{667006F5-1AB7-EC4C-8942-1503C8045C1C}"/>
              </a:ext>
            </a:extLst>
          </p:cNvPr>
          <p:cNvSpPr txBox="1">
            <a:spLocks/>
          </p:cNvSpPr>
          <p:nvPr/>
        </p:nvSpPr>
        <p:spPr>
          <a:xfrm>
            <a:off x="7982571" y="5186536"/>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involved in their finances</a:t>
            </a:r>
          </a:p>
        </p:txBody>
      </p:sp>
      <p:sp>
        <p:nvSpPr>
          <p:cNvPr id="22" name="Content Placeholder 2">
            <a:extLst>
              <a:ext uri="{FF2B5EF4-FFF2-40B4-BE49-F238E27FC236}">
                <a16:creationId xmlns:a16="http://schemas.microsoft.com/office/drawing/2014/main" id="{0E76364A-4F7E-4F45-BDD2-253C3B1DDC6D}"/>
              </a:ext>
            </a:extLst>
          </p:cNvPr>
          <p:cNvSpPr txBox="1">
            <a:spLocks/>
          </p:cNvSpPr>
          <p:nvPr/>
        </p:nvSpPr>
        <p:spPr>
          <a:xfrm>
            <a:off x="7982571" y="1305911"/>
            <a:ext cx="3213251" cy="443817"/>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an economic powerhouse</a:t>
            </a:r>
          </a:p>
        </p:txBody>
      </p:sp>
      <p:sp>
        <p:nvSpPr>
          <p:cNvPr id="23" name="Content Placeholder 2">
            <a:extLst>
              <a:ext uri="{FF2B5EF4-FFF2-40B4-BE49-F238E27FC236}">
                <a16:creationId xmlns:a16="http://schemas.microsoft.com/office/drawing/2014/main" id="{3C446F92-89A9-B64F-B8F3-68B39099A170}"/>
              </a:ext>
            </a:extLst>
          </p:cNvPr>
          <p:cNvSpPr txBox="1">
            <a:spLocks/>
          </p:cNvSpPr>
          <p:nvPr/>
        </p:nvSpPr>
        <p:spPr>
          <a:xfrm>
            <a:off x="9383327" y="2644058"/>
            <a:ext cx="1812495" cy="95580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If the Latinx community were its own country, its gross domestic product (GDP) would rank as the 8th largest GDP globally</a:t>
            </a:r>
          </a:p>
        </p:txBody>
      </p:sp>
      <p:sp>
        <p:nvSpPr>
          <p:cNvPr id="24" name="Content Placeholder 2">
            <a:extLst>
              <a:ext uri="{FF2B5EF4-FFF2-40B4-BE49-F238E27FC236}">
                <a16:creationId xmlns:a16="http://schemas.microsoft.com/office/drawing/2014/main" id="{1DCFFDD5-D156-4C4E-8998-205C33C8AAA4}"/>
              </a:ext>
            </a:extLst>
          </p:cNvPr>
          <p:cNvSpPr txBox="1">
            <a:spLocks/>
          </p:cNvSpPr>
          <p:nvPr/>
        </p:nvSpPr>
        <p:spPr>
          <a:xfrm>
            <a:off x="7933674" y="2644058"/>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8</a:t>
            </a:r>
            <a:r>
              <a:rPr lang="en-US" sz="2400" b="1" spc="-120" dirty="0">
                <a:solidFill>
                  <a:schemeClr val="accent1"/>
                </a:solidFill>
                <a:latin typeface="+mj-lt"/>
              </a:rPr>
              <a:t>TH</a:t>
            </a:r>
          </a:p>
        </p:txBody>
      </p:sp>
      <p:sp>
        <p:nvSpPr>
          <p:cNvPr id="25" name="Text Placeholder 4">
            <a:extLst>
              <a:ext uri="{FF2B5EF4-FFF2-40B4-BE49-F238E27FC236}">
                <a16:creationId xmlns:a16="http://schemas.microsoft.com/office/drawing/2014/main" id="{9174E8AA-3899-B64B-A92E-DC8D91980BA1}"/>
              </a:ext>
            </a:extLst>
          </p:cNvPr>
          <p:cNvSpPr>
            <a:spLocks noGrp="1"/>
          </p:cNvSpPr>
          <p:nvPr>
            <p:ph type="body" sz="quarter" idx="13"/>
          </p:nvPr>
        </p:nvSpPr>
        <p:spPr>
          <a:xfrm>
            <a:off x="990600" y="6486704"/>
            <a:ext cx="6741488" cy="288148"/>
          </a:xfrm>
        </p:spPr>
        <p:txBody>
          <a:bodyPr/>
          <a:lstStyle/>
          <a:p>
            <a:br>
              <a:rPr lang="en-US" dirty="0"/>
            </a:br>
            <a:endParaRPr lang="en-US" dirty="0"/>
          </a:p>
          <a:p>
            <a:r>
              <a:rPr lang="en-US" dirty="0"/>
              <a:t>Sources: The Economic State of the Latino Community in America, Joint Economic Committee, US Congress.,  T. Rowe Price Next Wave of Wealth Research Study, January 2020. </a:t>
            </a:r>
          </a:p>
          <a:p>
            <a:endParaRPr lang="en-US" dirty="0"/>
          </a:p>
          <a:p>
            <a:endParaRPr lang="en-US" dirty="0"/>
          </a:p>
        </p:txBody>
      </p:sp>
    </p:spTree>
    <p:extLst>
      <p:ext uri="{BB962C8B-B14F-4D97-AF65-F5344CB8AC3E}">
        <p14:creationId xmlns:p14="http://schemas.microsoft.com/office/powerpoint/2010/main" val="1271070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51DE3-9724-4F7B-BF80-49DF1C432C0C}"/>
              </a:ext>
            </a:extLst>
          </p:cNvPr>
          <p:cNvSpPr>
            <a:spLocks noGrp="1"/>
          </p:cNvSpPr>
          <p:nvPr>
            <p:ph type="title"/>
          </p:nvPr>
        </p:nvSpPr>
        <p:spPr/>
        <p:txBody>
          <a:bodyPr/>
          <a:lstStyle/>
          <a:p>
            <a:r>
              <a:rPr lang="en-US" b="1" dirty="0"/>
              <a:t>A Snapshot of the Asian-American Community </a:t>
            </a:r>
            <a:endParaRPr lang="en-US" dirty="0"/>
          </a:p>
        </p:txBody>
      </p:sp>
      <p:graphicFrame>
        <p:nvGraphicFramePr>
          <p:cNvPr id="7" name="Table 7">
            <a:extLst>
              <a:ext uri="{FF2B5EF4-FFF2-40B4-BE49-F238E27FC236}">
                <a16:creationId xmlns:a16="http://schemas.microsoft.com/office/drawing/2014/main" id="{A048B33A-F937-4129-ABF2-C56B87FC8416}"/>
              </a:ext>
            </a:extLst>
          </p:cNvPr>
          <p:cNvGraphicFramePr>
            <a:graphicFrameLocks noGrp="1"/>
          </p:cNvGraphicFramePr>
          <p:nvPr>
            <p:extLst>
              <p:ext uri="{D42A27DB-BD31-4B8C-83A1-F6EECF244321}">
                <p14:modId xmlns:p14="http://schemas.microsoft.com/office/powerpoint/2010/main" val="1135713540"/>
              </p:ext>
            </p:extLst>
          </p:nvPr>
        </p:nvGraphicFramePr>
        <p:xfrm>
          <a:off x="6323804" y="1430430"/>
          <a:ext cx="4877596" cy="4622902"/>
        </p:xfrm>
        <a:graphic>
          <a:graphicData uri="http://schemas.openxmlformats.org/drawingml/2006/table">
            <a:tbl>
              <a:tblPr firstRow="1" bandRow="1">
                <a:tableStyleId>{5C22544A-7EE6-4342-B048-85BDC9FD1C3A}</a:tableStyleId>
              </a:tblPr>
              <a:tblGrid>
                <a:gridCol w="2326710">
                  <a:extLst>
                    <a:ext uri="{9D8B030D-6E8A-4147-A177-3AD203B41FA5}">
                      <a16:colId xmlns:a16="http://schemas.microsoft.com/office/drawing/2014/main" val="393364386"/>
                    </a:ext>
                  </a:extLst>
                </a:gridCol>
                <a:gridCol w="2550886">
                  <a:extLst>
                    <a:ext uri="{9D8B030D-6E8A-4147-A177-3AD203B41FA5}">
                      <a16:colId xmlns:a16="http://schemas.microsoft.com/office/drawing/2014/main" val="2650371493"/>
                    </a:ext>
                  </a:extLst>
                </a:gridCol>
              </a:tblGrid>
              <a:tr h="667182">
                <a:tc>
                  <a:txBody>
                    <a:bodyPr/>
                    <a:lstStyle/>
                    <a:p>
                      <a:r>
                        <a:rPr lang="en-US" sz="1600" dirty="0"/>
                        <a:t>Top Asian-American Population Centers</a:t>
                      </a:r>
                    </a:p>
                  </a:txBody>
                  <a:tcPr anchor="ctr">
                    <a:lnR w="12700" cmpd="sng">
                      <a:noFill/>
                    </a:lnR>
                    <a:lnB w="38100" cmpd="sng">
                      <a:noFill/>
                    </a:lnB>
                  </a:tcPr>
                </a:tc>
                <a:tc>
                  <a:txBody>
                    <a:bodyPr/>
                    <a:lstStyle/>
                    <a:p>
                      <a:pPr algn="ctr"/>
                      <a:r>
                        <a:rPr lang="en-US" sz="1600" dirty="0"/>
                        <a:t>Estimated Asian- American Population</a:t>
                      </a:r>
                    </a:p>
                  </a:txBody>
                  <a:tcPr anchor="ctr">
                    <a:lnL w="12700" cmpd="sng">
                      <a:noFill/>
                    </a:lnL>
                    <a:lnB w="38100" cmpd="sng">
                      <a:noFill/>
                    </a:lnB>
                  </a:tcPr>
                </a:tc>
                <a:extLst>
                  <a:ext uri="{0D108BD9-81ED-4DB2-BD59-A6C34878D82A}">
                    <a16:rowId xmlns:a16="http://schemas.microsoft.com/office/drawing/2014/main" val="530851483"/>
                  </a:ext>
                </a:extLst>
              </a:tr>
              <a:tr h="395572">
                <a:tc>
                  <a:txBody>
                    <a:bodyPr/>
                    <a:lstStyle/>
                    <a:p>
                      <a:r>
                        <a:rPr lang="en-US" sz="1600" dirty="0"/>
                        <a:t>Los Angeles, CA</a:t>
                      </a:r>
                    </a:p>
                  </a:txBody>
                  <a:tcPr anchor="ctr">
                    <a:lnR w="12700" cmpd="sng">
                      <a:noFill/>
                    </a:lnR>
                    <a:lnT w="38100" cmpd="sng">
                      <a:noFill/>
                    </a:lnT>
                    <a:lnB w="12700" cmpd="sng">
                      <a:noFill/>
                    </a:lnB>
                    <a:noFill/>
                  </a:tcPr>
                </a:tc>
                <a:tc>
                  <a:txBody>
                    <a:bodyPr/>
                    <a:lstStyle/>
                    <a:p>
                      <a:pPr algn="ctr"/>
                      <a:r>
                        <a:rPr lang="en-US" sz="1600" dirty="0"/>
                        <a:t>2.56M</a:t>
                      </a:r>
                    </a:p>
                  </a:txBody>
                  <a:tcPr anchor="ctr">
                    <a:lnL w="12700" cmpd="sng">
                      <a:noFill/>
                    </a:lnL>
                    <a:lnT w="38100" cmpd="sng">
                      <a:noFill/>
                    </a:lnT>
                    <a:lnB w="12700" cmpd="sng">
                      <a:noFill/>
                    </a:lnB>
                    <a:noFill/>
                  </a:tcPr>
                </a:tc>
                <a:extLst>
                  <a:ext uri="{0D108BD9-81ED-4DB2-BD59-A6C34878D82A}">
                    <a16:rowId xmlns:a16="http://schemas.microsoft.com/office/drawing/2014/main" val="3933692156"/>
                  </a:ext>
                </a:extLst>
              </a:tr>
              <a:tr h="395572">
                <a:tc>
                  <a:txBody>
                    <a:bodyPr/>
                    <a:lstStyle/>
                    <a:p>
                      <a:r>
                        <a:rPr lang="en-US" sz="1600" dirty="0"/>
                        <a:t>New York, NY</a:t>
                      </a:r>
                    </a:p>
                  </a:txBody>
                  <a:tcPr anchor="ctr">
                    <a:lnR w="12700" cmpd="sng">
                      <a:noFill/>
                    </a:lnR>
                    <a:lnT w="12700" cmpd="sng">
                      <a:noFill/>
                    </a:lnT>
                    <a:lnB w="12700" cmpd="sng">
                      <a:noFill/>
                    </a:lnB>
                  </a:tcPr>
                </a:tc>
                <a:tc>
                  <a:txBody>
                    <a:bodyPr/>
                    <a:lstStyle/>
                    <a:p>
                      <a:pPr algn="ctr"/>
                      <a:r>
                        <a:rPr lang="en-US" sz="1600" dirty="0"/>
                        <a:t>2.24M</a:t>
                      </a:r>
                    </a:p>
                  </a:txBody>
                  <a:tcPr anchor="ctr">
                    <a:lnL w="12700" cmpd="sng">
                      <a:noFill/>
                    </a:lnL>
                    <a:lnT w="12700" cmpd="sng">
                      <a:noFill/>
                    </a:lnT>
                    <a:lnB w="12700" cmpd="sng">
                      <a:noFill/>
                    </a:lnB>
                  </a:tcPr>
                </a:tc>
                <a:extLst>
                  <a:ext uri="{0D108BD9-81ED-4DB2-BD59-A6C34878D82A}">
                    <a16:rowId xmlns:a16="http://schemas.microsoft.com/office/drawing/2014/main" val="1350890844"/>
                  </a:ext>
                </a:extLst>
              </a:tr>
              <a:tr h="395572">
                <a:tc>
                  <a:txBody>
                    <a:bodyPr/>
                    <a:lstStyle/>
                    <a:p>
                      <a:r>
                        <a:rPr lang="en-US" sz="1600" dirty="0"/>
                        <a:t>San Francisco, CA</a:t>
                      </a:r>
                    </a:p>
                  </a:txBody>
                  <a:tcPr anchor="ctr">
                    <a:lnR w="12700" cmpd="sng">
                      <a:noFill/>
                    </a:lnR>
                    <a:lnT w="12700" cmpd="sng">
                      <a:noFill/>
                    </a:lnT>
                    <a:lnB w="12700" cmpd="sng">
                      <a:noFill/>
                    </a:lnB>
                    <a:noFill/>
                  </a:tcPr>
                </a:tc>
                <a:tc>
                  <a:txBody>
                    <a:bodyPr/>
                    <a:lstStyle/>
                    <a:p>
                      <a:pPr algn="ctr"/>
                      <a:r>
                        <a:rPr lang="en-US" sz="1600" dirty="0"/>
                        <a:t>1.89M</a:t>
                      </a:r>
                    </a:p>
                  </a:txBody>
                  <a:tcPr anchor="ctr">
                    <a:lnL w="12700" cmpd="sng">
                      <a:noFill/>
                    </a:lnL>
                    <a:lnT w="12700" cmpd="sng">
                      <a:noFill/>
                    </a:lnT>
                    <a:lnB w="12700" cmpd="sng">
                      <a:noFill/>
                    </a:lnB>
                    <a:noFill/>
                  </a:tcPr>
                </a:tc>
                <a:extLst>
                  <a:ext uri="{0D108BD9-81ED-4DB2-BD59-A6C34878D82A}">
                    <a16:rowId xmlns:a16="http://schemas.microsoft.com/office/drawing/2014/main" val="3090795563"/>
                  </a:ext>
                </a:extLst>
              </a:tr>
              <a:tr h="395572">
                <a:tc>
                  <a:txBody>
                    <a:bodyPr/>
                    <a:lstStyle/>
                    <a:p>
                      <a:r>
                        <a:rPr lang="en-US" sz="1600" dirty="0"/>
                        <a:t>Honolulu, HI</a:t>
                      </a:r>
                    </a:p>
                  </a:txBody>
                  <a:tcPr anchor="ctr">
                    <a:lnR w="12700" cmpd="sng">
                      <a:noFill/>
                    </a:lnR>
                    <a:lnT w="12700" cmpd="sng">
                      <a:noFill/>
                    </a:lnT>
                    <a:lnB w="12700" cmpd="sng">
                      <a:noFill/>
                    </a:lnB>
                  </a:tcPr>
                </a:tc>
                <a:tc>
                  <a:txBody>
                    <a:bodyPr/>
                    <a:lstStyle/>
                    <a:p>
                      <a:pPr algn="ctr"/>
                      <a:r>
                        <a:rPr lang="en-US" sz="1600" dirty="0"/>
                        <a:t>782K</a:t>
                      </a:r>
                    </a:p>
                  </a:txBody>
                  <a:tcPr anchor="ctr">
                    <a:lnL w="12700" cmpd="sng">
                      <a:noFill/>
                    </a:lnL>
                    <a:lnT w="12700" cmpd="sng">
                      <a:noFill/>
                    </a:lnT>
                    <a:lnB w="12700" cmpd="sng">
                      <a:noFill/>
                    </a:lnB>
                  </a:tcPr>
                </a:tc>
                <a:extLst>
                  <a:ext uri="{0D108BD9-81ED-4DB2-BD59-A6C34878D82A}">
                    <a16:rowId xmlns:a16="http://schemas.microsoft.com/office/drawing/2014/main" val="4063835795"/>
                  </a:ext>
                </a:extLst>
              </a:tr>
              <a:tr h="395572">
                <a:tc>
                  <a:txBody>
                    <a:bodyPr/>
                    <a:lstStyle/>
                    <a:p>
                      <a:r>
                        <a:rPr lang="en-US" sz="1600" dirty="0"/>
                        <a:t>Chicago, IL</a:t>
                      </a:r>
                    </a:p>
                  </a:txBody>
                  <a:tcPr anchor="ctr">
                    <a:lnR w="12700" cmpd="sng">
                      <a:noFill/>
                    </a:lnR>
                    <a:lnT w="12700" cmpd="sng">
                      <a:noFill/>
                    </a:lnT>
                    <a:lnB w="12700" cmpd="sng">
                      <a:noFill/>
                    </a:lnB>
                    <a:noFill/>
                  </a:tcPr>
                </a:tc>
                <a:tc>
                  <a:txBody>
                    <a:bodyPr/>
                    <a:lstStyle/>
                    <a:p>
                      <a:pPr algn="ctr"/>
                      <a:r>
                        <a:rPr lang="en-US" sz="1600" dirty="0"/>
                        <a:t>632K</a:t>
                      </a:r>
                    </a:p>
                  </a:txBody>
                  <a:tcPr anchor="ctr">
                    <a:lnL w="12700" cmpd="sng">
                      <a:noFill/>
                    </a:lnL>
                    <a:lnT w="12700" cmpd="sng">
                      <a:noFill/>
                    </a:lnT>
                    <a:lnB w="12700" cmpd="sng">
                      <a:noFill/>
                    </a:lnB>
                    <a:noFill/>
                  </a:tcPr>
                </a:tc>
                <a:extLst>
                  <a:ext uri="{0D108BD9-81ED-4DB2-BD59-A6C34878D82A}">
                    <a16:rowId xmlns:a16="http://schemas.microsoft.com/office/drawing/2014/main" val="117683871"/>
                  </a:ext>
                </a:extLst>
              </a:tr>
              <a:tr h="395572">
                <a:tc>
                  <a:txBody>
                    <a:bodyPr/>
                    <a:lstStyle/>
                    <a:p>
                      <a:r>
                        <a:rPr lang="en-US" sz="1600" dirty="0"/>
                        <a:t>Washington, DC</a:t>
                      </a:r>
                    </a:p>
                  </a:txBody>
                  <a:tcPr anchor="ctr">
                    <a:lnR w="12700" cmpd="sng">
                      <a:noFill/>
                    </a:lnR>
                    <a:lnT w="12700" cmpd="sng">
                      <a:noFill/>
                    </a:lnT>
                    <a:lnB w="12700" cmpd="sng">
                      <a:noFill/>
                    </a:lnB>
                  </a:tcPr>
                </a:tc>
                <a:tc>
                  <a:txBody>
                    <a:bodyPr/>
                    <a:lstStyle/>
                    <a:p>
                      <a:pPr algn="ctr"/>
                      <a:r>
                        <a:rPr lang="en-US" sz="1600" dirty="0"/>
                        <a:t>653K</a:t>
                      </a:r>
                    </a:p>
                  </a:txBody>
                  <a:tcPr anchor="ctr">
                    <a:lnL w="12700" cmpd="sng">
                      <a:noFill/>
                    </a:lnL>
                    <a:lnT w="12700" cmpd="sng">
                      <a:noFill/>
                    </a:lnT>
                    <a:lnB w="12700" cmpd="sng">
                      <a:noFill/>
                    </a:lnB>
                  </a:tcPr>
                </a:tc>
                <a:extLst>
                  <a:ext uri="{0D108BD9-81ED-4DB2-BD59-A6C34878D82A}">
                    <a16:rowId xmlns:a16="http://schemas.microsoft.com/office/drawing/2014/main" val="2424573714"/>
                  </a:ext>
                </a:extLst>
              </a:tr>
              <a:tr h="395572">
                <a:tc>
                  <a:txBody>
                    <a:bodyPr/>
                    <a:lstStyle/>
                    <a:p>
                      <a:r>
                        <a:rPr lang="en-US" sz="1600" dirty="0"/>
                        <a:t>Seattle, WA</a:t>
                      </a:r>
                    </a:p>
                  </a:txBody>
                  <a:tcPr anchor="ctr">
                    <a:lnR w="12700" cmpd="sng">
                      <a:noFill/>
                    </a:lnR>
                    <a:lnT w="12700" cmpd="sng">
                      <a:noFill/>
                    </a:lnT>
                    <a:lnB w="12700" cmpd="sng">
                      <a:noFill/>
                    </a:lnB>
                    <a:noFill/>
                  </a:tcPr>
                </a:tc>
                <a:tc>
                  <a:txBody>
                    <a:bodyPr/>
                    <a:lstStyle/>
                    <a:p>
                      <a:pPr algn="ctr"/>
                      <a:r>
                        <a:rPr lang="en-US" sz="1600" dirty="0"/>
                        <a:t>573K</a:t>
                      </a:r>
                    </a:p>
                  </a:txBody>
                  <a:tcPr anchor="ctr">
                    <a:lnL w="12700" cmpd="sng">
                      <a:noFill/>
                    </a:lnL>
                    <a:lnT w="12700" cmpd="sng">
                      <a:noFill/>
                    </a:lnT>
                    <a:lnB w="12700" cmpd="sng">
                      <a:noFill/>
                    </a:lnB>
                    <a:noFill/>
                  </a:tcPr>
                </a:tc>
                <a:extLst>
                  <a:ext uri="{0D108BD9-81ED-4DB2-BD59-A6C34878D82A}">
                    <a16:rowId xmlns:a16="http://schemas.microsoft.com/office/drawing/2014/main" val="458918093"/>
                  </a:ext>
                </a:extLst>
              </a:tr>
              <a:tr h="395572">
                <a:tc>
                  <a:txBody>
                    <a:bodyPr/>
                    <a:lstStyle/>
                    <a:p>
                      <a:r>
                        <a:rPr lang="en-US" sz="1600" dirty="0"/>
                        <a:t>Sacramento, CA</a:t>
                      </a:r>
                    </a:p>
                  </a:txBody>
                  <a:tcPr anchor="ctr">
                    <a:lnR w="12700" cmpd="sng">
                      <a:noFill/>
                    </a:lnR>
                    <a:lnT w="12700" cmpd="sng">
                      <a:noFill/>
                    </a:lnT>
                    <a:lnB w="12700" cmpd="sng">
                      <a:noFill/>
                    </a:lnB>
                  </a:tcPr>
                </a:tc>
                <a:tc>
                  <a:txBody>
                    <a:bodyPr/>
                    <a:lstStyle/>
                    <a:p>
                      <a:pPr algn="ctr"/>
                      <a:r>
                        <a:rPr lang="en-US" sz="1600" dirty="0"/>
                        <a:t>553K</a:t>
                      </a:r>
                    </a:p>
                  </a:txBody>
                  <a:tcPr anchor="ctr">
                    <a:lnL w="12700" cmpd="sng">
                      <a:noFill/>
                    </a:lnL>
                    <a:lnT w="12700" cmpd="sng">
                      <a:noFill/>
                    </a:lnT>
                    <a:lnB w="12700" cmpd="sng">
                      <a:noFill/>
                    </a:lnB>
                  </a:tcPr>
                </a:tc>
                <a:extLst>
                  <a:ext uri="{0D108BD9-81ED-4DB2-BD59-A6C34878D82A}">
                    <a16:rowId xmlns:a16="http://schemas.microsoft.com/office/drawing/2014/main" val="2628881713"/>
                  </a:ext>
                </a:extLst>
              </a:tr>
              <a:tr h="395572">
                <a:tc>
                  <a:txBody>
                    <a:bodyPr/>
                    <a:lstStyle/>
                    <a:p>
                      <a:r>
                        <a:rPr lang="en-US" sz="1600" dirty="0"/>
                        <a:t>Houston, TX</a:t>
                      </a:r>
                    </a:p>
                  </a:txBody>
                  <a:tcPr anchor="ctr">
                    <a:lnR w="12700" cmpd="sng">
                      <a:noFill/>
                    </a:lnR>
                    <a:lnT w="12700" cmpd="sng">
                      <a:noFill/>
                    </a:lnT>
                    <a:lnB w="12700" cmpd="sng">
                      <a:noFill/>
                    </a:lnB>
                    <a:noFill/>
                  </a:tcPr>
                </a:tc>
                <a:tc>
                  <a:txBody>
                    <a:bodyPr/>
                    <a:lstStyle/>
                    <a:p>
                      <a:pPr algn="ctr"/>
                      <a:r>
                        <a:rPr lang="en-US" sz="1600" dirty="0"/>
                        <a:t>468K</a:t>
                      </a:r>
                    </a:p>
                  </a:txBody>
                  <a:tcPr anchor="ctr">
                    <a:lnL w="12700" cmpd="sng">
                      <a:noFill/>
                    </a:lnL>
                    <a:lnT w="12700" cmpd="sng">
                      <a:noFill/>
                    </a:lnT>
                    <a:lnB w="12700" cmpd="sng">
                      <a:noFill/>
                    </a:lnB>
                    <a:noFill/>
                  </a:tcPr>
                </a:tc>
                <a:extLst>
                  <a:ext uri="{0D108BD9-81ED-4DB2-BD59-A6C34878D82A}">
                    <a16:rowId xmlns:a16="http://schemas.microsoft.com/office/drawing/2014/main" val="3071292208"/>
                  </a:ext>
                </a:extLst>
              </a:tr>
              <a:tr h="395572">
                <a:tc>
                  <a:txBody>
                    <a:bodyPr/>
                    <a:lstStyle/>
                    <a:p>
                      <a:r>
                        <a:rPr lang="en-US" sz="1600" dirty="0"/>
                        <a:t>Philadelphia, PA</a:t>
                      </a:r>
                    </a:p>
                  </a:txBody>
                  <a:tcPr anchor="ctr">
                    <a:lnR w="12700" cmpd="sng">
                      <a:noFill/>
                    </a:lnR>
                    <a:lnT w="12700" cmpd="sng">
                      <a:noFill/>
                    </a:lnT>
                  </a:tcPr>
                </a:tc>
                <a:tc>
                  <a:txBody>
                    <a:bodyPr/>
                    <a:lstStyle/>
                    <a:p>
                      <a:pPr algn="ctr"/>
                      <a:r>
                        <a:rPr lang="en-US" sz="1600" dirty="0"/>
                        <a:t>454K</a:t>
                      </a:r>
                    </a:p>
                  </a:txBody>
                  <a:tcPr anchor="ctr">
                    <a:lnL w="12700" cmpd="sng">
                      <a:noFill/>
                    </a:lnL>
                    <a:lnT w="12700" cmpd="sng">
                      <a:noFill/>
                    </a:lnT>
                  </a:tcPr>
                </a:tc>
                <a:extLst>
                  <a:ext uri="{0D108BD9-81ED-4DB2-BD59-A6C34878D82A}">
                    <a16:rowId xmlns:a16="http://schemas.microsoft.com/office/drawing/2014/main" val="54410296"/>
                  </a:ext>
                </a:extLst>
              </a:tr>
            </a:tbl>
          </a:graphicData>
        </a:graphic>
      </p:graphicFrame>
      <p:graphicFrame>
        <p:nvGraphicFramePr>
          <p:cNvPr id="9" name="Chart 8">
            <a:extLst>
              <a:ext uri="{FF2B5EF4-FFF2-40B4-BE49-F238E27FC236}">
                <a16:creationId xmlns:a16="http://schemas.microsoft.com/office/drawing/2014/main" id="{611B22B0-6382-3040-B2D4-C3EBCBCC80EA}"/>
              </a:ext>
            </a:extLst>
          </p:cNvPr>
          <p:cNvGraphicFramePr/>
          <p:nvPr>
            <p:extLst>
              <p:ext uri="{D42A27DB-BD31-4B8C-83A1-F6EECF244321}">
                <p14:modId xmlns:p14="http://schemas.microsoft.com/office/powerpoint/2010/main" val="3142070459"/>
              </p:ext>
            </p:extLst>
          </p:nvPr>
        </p:nvGraphicFramePr>
        <p:xfrm>
          <a:off x="890627" y="1325194"/>
          <a:ext cx="4415972" cy="3823003"/>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4">
            <a:extLst>
              <a:ext uri="{FF2B5EF4-FFF2-40B4-BE49-F238E27FC236}">
                <a16:creationId xmlns:a16="http://schemas.microsoft.com/office/drawing/2014/main" id="{CBA4EFE6-3F5C-104F-8C64-CB75A670844F}"/>
              </a:ext>
            </a:extLst>
          </p:cNvPr>
          <p:cNvSpPr txBox="1">
            <a:spLocks/>
          </p:cNvSpPr>
          <p:nvPr/>
        </p:nvSpPr>
        <p:spPr>
          <a:xfrm>
            <a:off x="990600" y="6053328"/>
            <a:ext cx="10210800" cy="457200"/>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buClr>
                <a:schemeClr val="accent2"/>
              </a:buClr>
              <a:buFont typeface="Wingdings" panose="05000000000000000000" pitchFamily="2" charset="2"/>
              <a:buNone/>
              <a:defRPr sz="800" kern="1200">
                <a:solidFill>
                  <a:schemeClr val="tx1"/>
                </a:solidFill>
                <a:latin typeface="+mn-lt"/>
                <a:ea typeface="+mn-ea"/>
                <a:cs typeface="+mn-cs"/>
              </a:defRPr>
            </a:lvl1pPr>
            <a:lvl2pPr marL="4572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2pPr>
            <a:lvl3pPr marL="914400" indent="0" algn="l" defTabSz="914400" rtl="0" eaLnBrk="1" latinLnBrk="0" hangingPunct="1">
              <a:lnSpc>
                <a:spcPct val="105000"/>
              </a:lnSpc>
              <a:spcBef>
                <a:spcPts val="1200"/>
              </a:spcBef>
              <a:buClr>
                <a:schemeClr val="accent4"/>
              </a:buClr>
              <a:buFont typeface="Wingdings" panose="05000000000000000000" pitchFamily="2" charset="2"/>
              <a:buNone/>
              <a:defRPr sz="800" kern="1200">
                <a:solidFill>
                  <a:schemeClr val="tx1"/>
                </a:solidFill>
                <a:latin typeface="+mn-lt"/>
                <a:ea typeface="+mn-ea"/>
                <a:cs typeface="+mn-cs"/>
              </a:defRPr>
            </a:lvl3pPr>
            <a:lvl4pPr marL="13716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Source: Nielsen Pop-Facts Premier, 2012 Update</a:t>
            </a:r>
          </a:p>
        </p:txBody>
      </p:sp>
      <p:grpSp>
        <p:nvGrpSpPr>
          <p:cNvPr id="5" name="Group 4">
            <a:extLst>
              <a:ext uri="{FF2B5EF4-FFF2-40B4-BE49-F238E27FC236}">
                <a16:creationId xmlns:a16="http://schemas.microsoft.com/office/drawing/2014/main" id="{1F23F4DA-98DA-114D-B44B-BB397E353FA1}"/>
              </a:ext>
            </a:extLst>
          </p:cNvPr>
          <p:cNvGrpSpPr/>
          <p:nvPr/>
        </p:nvGrpSpPr>
        <p:grpSpPr>
          <a:xfrm>
            <a:off x="4383854" y="2123987"/>
            <a:ext cx="1256437" cy="2409804"/>
            <a:chOff x="4601568" y="2123987"/>
            <a:chExt cx="1256437" cy="2409804"/>
          </a:xfrm>
        </p:grpSpPr>
        <p:sp>
          <p:nvSpPr>
            <p:cNvPr id="12" name="Rectangle 11">
              <a:extLst>
                <a:ext uri="{FF2B5EF4-FFF2-40B4-BE49-F238E27FC236}">
                  <a16:creationId xmlns:a16="http://schemas.microsoft.com/office/drawing/2014/main" id="{05BCD3F5-63E0-2541-8126-B742909C7A7C}"/>
                </a:ext>
              </a:extLst>
            </p:cNvPr>
            <p:cNvSpPr/>
            <p:nvPr/>
          </p:nvSpPr>
          <p:spPr>
            <a:xfrm>
              <a:off x="4614094" y="2176514"/>
              <a:ext cx="128980" cy="1289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13" name="TextBox 12">
              <a:extLst>
                <a:ext uri="{FF2B5EF4-FFF2-40B4-BE49-F238E27FC236}">
                  <a16:creationId xmlns:a16="http://schemas.microsoft.com/office/drawing/2014/main" id="{ED3CB561-6ED3-BB42-97AB-A0BEEA6F94FB}"/>
                </a:ext>
              </a:extLst>
            </p:cNvPr>
            <p:cNvSpPr txBox="1"/>
            <p:nvPr/>
          </p:nvSpPr>
          <p:spPr>
            <a:xfrm>
              <a:off x="4836016" y="2123987"/>
              <a:ext cx="1021989" cy="215444"/>
            </a:xfrm>
            <a:prstGeom prst="rect">
              <a:avLst/>
            </a:prstGeom>
            <a:noFill/>
          </p:spPr>
          <p:txBody>
            <a:bodyPr wrap="square" lIns="0" tIns="0" rIns="0" bIns="0" rtlCol="0">
              <a:spAutoFit/>
            </a:bodyPr>
            <a:lstStyle/>
            <a:p>
              <a:pPr>
                <a:buClr>
                  <a:schemeClr val="accent2"/>
                </a:buClr>
              </a:pPr>
              <a:r>
                <a:rPr lang="en-US" sz="1400" dirty="0"/>
                <a:t>Chinese</a:t>
              </a:r>
            </a:p>
          </p:txBody>
        </p:sp>
        <p:sp>
          <p:nvSpPr>
            <p:cNvPr id="15" name="Rectangle 14">
              <a:extLst>
                <a:ext uri="{FF2B5EF4-FFF2-40B4-BE49-F238E27FC236}">
                  <a16:creationId xmlns:a16="http://schemas.microsoft.com/office/drawing/2014/main" id="{2D9E5545-D4EB-B945-9A8E-D4886B6A3A02}"/>
                </a:ext>
              </a:extLst>
            </p:cNvPr>
            <p:cNvSpPr/>
            <p:nvPr/>
          </p:nvSpPr>
          <p:spPr>
            <a:xfrm>
              <a:off x="4614094" y="2550801"/>
              <a:ext cx="128980" cy="1289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16" name="TextBox 15">
              <a:extLst>
                <a:ext uri="{FF2B5EF4-FFF2-40B4-BE49-F238E27FC236}">
                  <a16:creationId xmlns:a16="http://schemas.microsoft.com/office/drawing/2014/main" id="{AEEB3B65-8E72-D543-A9D5-E123CD82E360}"/>
                </a:ext>
              </a:extLst>
            </p:cNvPr>
            <p:cNvSpPr txBox="1"/>
            <p:nvPr/>
          </p:nvSpPr>
          <p:spPr>
            <a:xfrm>
              <a:off x="4836016" y="2498274"/>
              <a:ext cx="1021989" cy="215444"/>
            </a:xfrm>
            <a:prstGeom prst="rect">
              <a:avLst/>
            </a:prstGeom>
            <a:noFill/>
          </p:spPr>
          <p:txBody>
            <a:bodyPr wrap="square" lIns="0" tIns="0" rIns="0" bIns="0" rtlCol="0">
              <a:spAutoFit/>
            </a:bodyPr>
            <a:lstStyle/>
            <a:p>
              <a:pPr>
                <a:buClr>
                  <a:schemeClr val="accent2"/>
                </a:buClr>
              </a:pPr>
              <a:r>
                <a:rPr lang="en-US" sz="1400" dirty="0"/>
                <a:t>Asian Indian</a:t>
              </a:r>
            </a:p>
          </p:txBody>
        </p:sp>
        <p:sp>
          <p:nvSpPr>
            <p:cNvPr id="18" name="Rectangle 17">
              <a:extLst>
                <a:ext uri="{FF2B5EF4-FFF2-40B4-BE49-F238E27FC236}">
                  <a16:creationId xmlns:a16="http://schemas.microsoft.com/office/drawing/2014/main" id="{4481C42B-0EF1-1B43-90D5-7F280F613EC7}"/>
                </a:ext>
              </a:extLst>
            </p:cNvPr>
            <p:cNvSpPr/>
            <p:nvPr/>
          </p:nvSpPr>
          <p:spPr>
            <a:xfrm>
              <a:off x="4614094" y="2900035"/>
              <a:ext cx="128980" cy="1289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19" name="TextBox 18">
              <a:extLst>
                <a:ext uri="{FF2B5EF4-FFF2-40B4-BE49-F238E27FC236}">
                  <a16:creationId xmlns:a16="http://schemas.microsoft.com/office/drawing/2014/main" id="{2A3FE8CE-B1E9-9D4F-8EE6-BFCB405DB684}"/>
                </a:ext>
              </a:extLst>
            </p:cNvPr>
            <p:cNvSpPr txBox="1"/>
            <p:nvPr/>
          </p:nvSpPr>
          <p:spPr>
            <a:xfrm>
              <a:off x="4836016" y="2847508"/>
              <a:ext cx="1021989" cy="215444"/>
            </a:xfrm>
            <a:prstGeom prst="rect">
              <a:avLst/>
            </a:prstGeom>
            <a:noFill/>
          </p:spPr>
          <p:txBody>
            <a:bodyPr wrap="square" lIns="0" tIns="0" rIns="0" bIns="0" rtlCol="0">
              <a:spAutoFit/>
            </a:bodyPr>
            <a:lstStyle/>
            <a:p>
              <a:pPr>
                <a:buClr>
                  <a:schemeClr val="accent2"/>
                </a:buClr>
              </a:pPr>
              <a:r>
                <a:rPr lang="en-US" sz="1400" dirty="0"/>
                <a:t>Filipino</a:t>
              </a:r>
            </a:p>
          </p:txBody>
        </p:sp>
        <p:sp>
          <p:nvSpPr>
            <p:cNvPr id="21" name="Rectangle 20">
              <a:extLst>
                <a:ext uri="{FF2B5EF4-FFF2-40B4-BE49-F238E27FC236}">
                  <a16:creationId xmlns:a16="http://schemas.microsoft.com/office/drawing/2014/main" id="{39113ECD-1BF7-2444-AFD9-C1D8C838A870}"/>
                </a:ext>
              </a:extLst>
            </p:cNvPr>
            <p:cNvSpPr/>
            <p:nvPr/>
          </p:nvSpPr>
          <p:spPr>
            <a:xfrm>
              <a:off x="4614094" y="3211691"/>
              <a:ext cx="128980" cy="128980"/>
            </a:xfrm>
            <a:prstGeom prst="rect">
              <a:avLst/>
            </a:prstGeom>
            <a:solidFill>
              <a:srgbClr val="76767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22" name="TextBox 21">
              <a:extLst>
                <a:ext uri="{FF2B5EF4-FFF2-40B4-BE49-F238E27FC236}">
                  <a16:creationId xmlns:a16="http://schemas.microsoft.com/office/drawing/2014/main" id="{79468F92-906F-F448-84A4-92DE119F6BA2}"/>
                </a:ext>
              </a:extLst>
            </p:cNvPr>
            <p:cNvSpPr txBox="1"/>
            <p:nvPr/>
          </p:nvSpPr>
          <p:spPr>
            <a:xfrm>
              <a:off x="4836016" y="3159164"/>
              <a:ext cx="1021989" cy="215444"/>
            </a:xfrm>
            <a:prstGeom prst="rect">
              <a:avLst/>
            </a:prstGeom>
            <a:noFill/>
          </p:spPr>
          <p:txBody>
            <a:bodyPr wrap="square" lIns="0" tIns="0" rIns="0" bIns="0" rtlCol="0">
              <a:spAutoFit/>
            </a:bodyPr>
            <a:lstStyle/>
            <a:p>
              <a:pPr>
                <a:buClr>
                  <a:schemeClr val="accent2"/>
                </a:buClr>
              </a:pPr>
              <a:r>
                <a:rPr lang="en-US" sz="1400" dirty="0"/>
                <a:t>Vietnamese</a:t>
              </a:r>
            </a:p>
          </p:txBody>
        </p:sp>
        <p:sp>
          <p:nvSpPr>
            <p:cNvPr id="24" name="Rectangle 23">
              <a:extLst>
                <a:ext uri="{FF2B5EF4-FFF2-40B4-BE49-F238E27FC236}">
                  <a16:creationId xmlns:a16="http://schemas.microsoft.com/office/drawing/2014/main" id="{D7D66DDF-F169-3146-8787-4B5647E1B4B5}"/>
                </a:ext>
              </a:extLst>
            </p:cNvPr>
            <p:cNvSpPr/>
            <p:nvPr/>
          </p:nvSpPr>
          <p:spPr>
            <a:xfrm>
              <a:off x="4614094" y="3598503"/>
              <a:ext cx="128980" cy="1289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25" name="TextBox 24">
              <a:extLst>
                <a:ext uri="{FF2B5EF4-FFF2-40B4-BE49-F238E27FC236}">
                  <a16:creationId xmlns:a16="http://schemas.microsoft.com/office/drawing/2014/main" id="{69F5297E-B162-124B-B9BD-5939E05EB2F3}"/>
                </a:ext>
              </a:extLst>
            </p:cNvPr>
            <p:cNvSpPr txBox="1"/>
            <p:nvPr/>
          </p:nvSpPr>
          <p:spPr>
            <a:xfrm>
              <a:off x="4836016" y="3545976"/>
              <a:ext cx="1021989" cy="215444"/>
            </a:xfrm>
            <a:prstGeom prst="rect">
              <a:avLst/>
            </a:prstGeom>
            <a:noFill/>
          </p:spPr>
          <p:txBody>
            <a:bodyPr wrap="square" lIns="0" tIns="0" rIns="0" bIns="0" rtlCol="0">
              <a:spAutoFit/>
            </a:bodyPr>
            <a:lstStyle/>
            <a:p>
              <a:pPr>
                <a:buClr>
                  <a:schemeClr val="accent2"/>
                </a:buClr>
              </a:pPr>
              <a:r>
                <a:rPr lang="en-US" sz="1400" dirty="0"/>
                <a:t>Korean</a:t>
              </a:r>
            </a:p>
          </p:txBody>
        </p:sp>
        <p:sp>
          <p:nvSpPr>
            <p:cNvPr id="27" name="Rectangle 26">
              <a:extLst>
                <a:ext uri="{FF2B5EF4-FFF2-40B4-BE49-F238E27FC236}">
                  <a16:creationId xmlns:a16="http://schemas.microsoft.com/office/drawing/2014/main" id="{AE7FEA92-100C-3E46-B483-70AF1A965FE9}"/>
                </a:ext>
              </a:extLst>
            </p:cNvPr>
            <p:cNvSpPr/>
            <p:nvPr/>
          </p:nvSpPr>
          <p:spPr>
            <a:xfrm>
              <a:off x="4614094" y="3995094"/>
              <a:ext cx="128980" cy="1289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28" name="TextBox 27">
              <a:extLst>
                <a:ext uri="{FF2B5EF4-FFF2-40B4-BE49-F238E27FC236}">
                  <a16:creationId xmlns:a16="http://schemas.microsoft.com/office/drawing/2014/main" id="{4D0C1FA9-81C3-324B-AF29-FDAFD3D2A325}"/>
                </a:ext>
              </a:extLst>
            </p:cNvPr>
            <p:cNvSpPr txBox="1"/>
            <p:nvPr/>
          </p:nvSpPr>
          <p:spPr>
            <a:xfrm>
              <a:off x="4836016" y="3942567"/>
              <a:ext cx="1021989" cy="215444"/>
            </a:xfrm>
            <a:prstGeom prst="rect">
              <a:avLst/>
            </a:prstGeom>
            <a:noFill/>
          </p:spPr>
          <p:txBody>
            <a:bodyPr wrap="square" lIns="0" tIns="0" rIns="0" bIns="0" rtlCol="0">
              <a:spAutoFit/>
            </a:bodyPr>
            <a:lstStyle/>
            <a:p>
              <a:pPr>
                <a:buClr>
                  <a:schemeClr val="accent2"/>
                </a:buClr>
              </a:pPr>
              <a:r>
                <a:rPr lang="en-US" sz="1400" dirty="0"/>
                <a:t>Japanese</a:t>
              </a:r>
            </a:p>
          </p:txBody>
        </p:sp>
        <p:sp>
          <p:nvSpPr>
            <p:cNvPr id="30" name="Rectangle 29">
              <a:extLst>
                <a:ext uri="{FF2B5EF4-FFF2-40B4-BE49-F238E27FC236}">
                  <a16:creationId xmlns:a16="http://schemas.microsoft.com/office/drawing/2014/main" id="{D746F9C0-7317-1044-8746-1A84E46445B9}"/>
                </a:ext>
              </a:extLst>
            </p:cNvPr>
            <p:cNvSpPr/>
            <p:nvPr/>
          </p:nvSpPr>
          <p:spPr>
            <a:xfrm>
              <a:off x="4601568" y="4370874"/>
              <a:ext cx="128980" cy="1289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31" name="TextBox 30">
              <a:extLst>
                <a:ext uri="{FF2B5EF4-FFF2-40B4-BE49-F238E27FC236}">
                  <a16:creationId xmlns:a16="http://schemas.microsoft.com/office/drawing/2014/main" id="{733A417E-7523-1B4B-8175-DF10F3B6346D}"/>
                </a:ext>
              </a:extLst>
            </p:cNvPr>
            <p:cNvSpPr txBox="1"/>
            <p:nvPr/>
          </p:nvSpPr>
          <p:spPr>
            <a:xfrm>
              <a:off x="4823490" y="4318347"/>
              <a:ext cx="1021989" cy="215444"/>
            </a:xfrm>
            <a:prstGeom prst="rect">
              <a:avLst/>
            </a:prstGeom>
            <a:noFill/>
          </p:spPr>
          <p:txBody>
            <a:bodyPr wrap="square" lIns="0" tIns="0" rIns="0" bIns="0" rtlCol="0">
              <a:spAutoFit/>
            </a:bodyPr>
            <a:lstStyle/>
            <a:p>
              <a:pPr>
                <a:buClr>
                  <a:schemeClr val="accent2"/>
                </a:buClr>
              </a:pPr>
              <a:r>
                <a:rPr lang="en-US" sz="1400" dirty="0"/>
                <a:t>Other Asian</a:t>
              </a:r>
            </a:p>
          </p:txBody>
        </p:sp>
      </p:grpSp>
      <p:sp>
        <p:nvSpPr>
          <p:cNvPr id="4" name="TextBox 3">
            <a:extLst>
              <a:ext uri="{FF2B5EF4-FFF2-40B4-BE49-F238E27FC236}">
                <a16:creationId xmlns:a16="http://schemas.microsoft.com/office/drawing/2014/main" id="{3043A037-B67C-0048-8B64-AFA5D6FAC823}"/>
              </a:ext>
            </a:extLst>
          </p:cNvPr>
          <p:cNvSpPr txBox="1"/>
          <p:nvPr/>
        </p:nvSpPr>
        <p:spPr>
          <a:xfrm>
            <a:off x="3101200" y="2318493"/>
            <a:ext cx="558126" cy="215444"/>
          </a:xfrm>
          <a:prstGeom prst="rect">
            <a:avLst/>
          </a:prstGeom>
          <a:noFill/>
        </p:spPr>
        <p:txBody>
          <a:bodyPr wrap="square" lIns="0" tIns="0" rIns="0" bIns="0" rtlCol="0">
            <a:spAutoFit/>
          </a:bodyPr>
          <a:lstStyle/>
          <a:p>
            <a:pPr>
              <a:spcAft>
                <a:spcPts val="1000"/>
              </a:spcAft>
              <a:buClr>
                <a:schemeClr val="accent2"/>
              </a:buClr>
            </a:pPr>
            <a:r>
              <a:rPr lang="en-US" sz="1400" dirty="0">
                <a:solidFill>
                  <a:schemeClr val="bg1"/>
                </a:solidFill>
              </a:rPr>
              <a:t>22%</a:t>
            </a:r>
          </a:p>
        </p:txBody>
      </p:sp>
      <p:sp>
        <p:nvSpPr>
          <p:cNvPr id="32" name="TextBox 31">
            <a:extLst>
              <a:ext uri="{FF2B5EF4-FFF2-40B4-BE49-F238E27FC236}">
                <a16:creationId xmlns:a16="http://schemas.microsoft.com/office/drawing/2014/main" id="{41B95C75-7DB0-9546-8073-E2D8B950CAB2}"/>
              </a:ext>
            </a:extLst>
          </p:cNvPr>
          <p:cNvSpPr txBox="1"/>
          <p:nvPr/>
        </p:nvSpPr>
        <p:spPr>
          <a:xfrm>
            <a:off x="3441117" y="3782983"/>
            <a:ext cx="558126" cy="215444"/>
          </a:xfrm>
          <a:prstGeom prst="rect">
            <a:avLst/>
          </a:prstGeom>
          <a:noFill/>
        </p:spPr>
        <p:txBody>
          <a:bodyPr wrap="square" lIns="0" tIns="0" rIns="0" bIns="0" rtlCol="0">
            <a:spAutoFit/>
          </a:bodyPr>
          <a:lstStyle/>
          <a:p>
            <a:pPr>
              <a:spcAft>
                <a:spcPts val="1000"/>
              </a:spcAft>
              <a:buClr>
                <a:schemeClr val="accent2"/>
              </a:buClr>
            </a:pPr>
            <a:r>
              <a:rPr lang="en-US" sz="1400" dirty="0"/>
              <a:t>19%</a:t>
            </a:r>
          </a:p>
        </p:txBody>
      </p:sp>
      <p:sp>
        <p:nvSpPr>
          <p:cNvPr id="33" name="TextBox 32">
            <a:extLst>
              <a:ext uri="{FF2B5EF4-FFF2-40B4-BE49-F238E27FC236}">
                <a16:creationId xmlns:a16="http://schemas.microsoft.com/office/drawing/2014/main" id="{3A63AAF4-BF90-5347-AE00-ADF0E118D0BD}"/>
              </a:ext>
            </a:extLst>
          </p:cNvPr>
          <p:cNvSpPr txBox="1"/>
          <p:nvPr/>
        </p:nvSpPr>
        <p:spPr>
          <a:xfrm>
            <a:off x="2385898" y="4456883"/>
            <a:ext cx="558126" cy="215444"/>
          </a:xfrm>
          <a:prstGeom prst="rect">
            <a:avLst/>
          </a:prstGeom>
          <a:noFill/>
        </p:spPr>
        <p:txBody>
          <a:bodyPr wrap="square" lIns="0" tIns="0" rIns="0" bIns="0" rtlCol="0">
            <a:spAutoFit/>
          </a:bodyPr>
          <a:lstStyle/>
          <a:p>
            <a:pPr>
              <a:spcAft>
                <a:spcPts val="1000"/>
              </a:spcAft>
              <a:buClr>
                <a:schemeClr val="accent2"/>
              </a:buClr>
            </a:pPr>
            <a:r>
              <a:rPr lang="en-US" sz="1400" dirty="0">
                <a:solidFill>
                  <a:schemeClr val="bg1"/>
                </a:solidFill>
              </a:rPr>
              <a:t>18%</a:t>
            </a:r>
          </a:p>
        </p:txBody>
      </p:sp>
      <p:sp>
        <p:nvSpPr>
          <p:cNvPr id="34" name="TextBox 33">
            <a:extLst>
              <a:ext uri="{FF2B5EF4-FFF2-40B4-BE49-F238E27FC236}">
                <a16:creationId xmlns:a16="http://schemas.microsoft.com/office/drawing/2014/main" id="{FA344D3D-A2DD-8E41-9210-D2B5AEC3AF6A}"/>
              </a:ext>
            </a:extLst>
          </p:cNvPr>
          <p:cNvSpPr txBox="1"/>
          <p:nvPr/>
        </p:nvSpPr>
        <p:spPr>
          <a:xfrm>
            <a:off x="1473213" y="3994739"/>
            <a:ext cx="558126" cy="215444"/>
          </a:xfrm>
          <a:prstGeom prst="rect">
            <a:avLst/>
          </a:prstGeom>
          <a:noFill/>
        </p:spPr>
        <p:txBody>
          <a:bodyPr wrap="square" lIns="0" tIns="0" rIns="0" bIns="0" rtlCol="0">
            <a:spAutoFit/>
          </a:bodyPr>
          <a:lstStyle/>
          <a:p>
            <a:pPr>
              <a:spcAft>
                <a:spcPts val="1000"/>
              </a:spcAft>
              <a:buClr>
                <a:schemeClr val="accent2"/>
              </a:buClr>
            </a:pPr>
            <a:r>
              <a:rPr lang="en-US" sz="1400" dirty="0">
                <a:solidFill>
                  <a:schemeClr val="bg1"/>
                </a:solidFill>
              </a:rPr>
              <a:t>11%</a:t>
            </a:r>
          </a:p>
        </p:txBody>
      </p:sp>
      <p:sp>
        <p:nvSpPr>
          <p:cNvPr id="35" name="TextBox 34">
            <a:extLst>
              <a:ext uri="{FF2B5EF4-FFF2-40B4-BE49-F238E27FC236}">
                <a16:creationId xmlns:a16="http://schemas.microsoft.com/office/drawing/2014/main" id="{CA7506D3-C5A4-AF44-827B-AA5E71434BF6}"/>
              </a:ext>
            </a:extLst>
          </p:cNvPr>
          <p:cNvSpPr txBox="1"/>
          <p:nvPr/>
        </p:nvSpPr>
        <p:spPr>
          <a:xfrm>
            <a:off x="1173775" y="3336667"/>
            <a:ext cx="558126" cy="215444"/>
          </a:xfrm>
          <a:prstGeom prst="rect">
            <a:avLst/>
          </a:prstGeom>
          <a:noFill/>
        </p:spPr>
        <p:txBody>
          <a:bodyPr wrap="square" lIns="0" tIns="0" rIns="0" bIns="0" rtlCol="0">
            <a:spAutoFit/>
          </a:bodyPr>
          <a:lstStyle/>
          <a:p>
            <a:pPr>
              <a:spcAft>
                <a:spcPts val="1000"/>
              </a:spcAft>
              <a:buClr>
                <a:schemeClr val="accent2"/>
              </a:buClr>
            </a:pPr>
            <a:r>
              <a:rPr lang="en-US" sz="1400" dirty="0"/>
              <a:t>10%</a:t>
            </a:r>
          </a:p>
        </p:txBody>
      </p:sp>
      <p:sp>
        <p:nvSpPr>
          <p:cNvPr id="37" name="TextBox 36">
            <a:extLst>
              <a:ext uri="{FF2B5EF4-FFF2-40B4-BE49-F238E27FC236}">
                <a16:creationId xmlns:a16="http://schemas.microsoft.com/office/drawing/2014/main" id="{B1E4AC68-CB77-E247-BCAE-A66184B6822D}"/>
              </a:ext>
            </a:extLst>
          </p:cNvPr>
          <p:cNvSpPr txBox="1"/>
          <p:nvPr/>
        </p:nvSpPr>
        <p:spPr>
          <a:xfrm>
            <a:off x="1891056" y="2230943"/>
            <a:ext cx="558126" cy="215444"/>
          </a:xfrm>
          <a:prstGeom prst="rect">
            <a:avLst/>
          </a:prstGeom>
          <a:noFill/>
        </p:spPr>
        <p:txBody>
          <a:bodyPr wrap="square" lIns="0" tIns="0" rIns="0" bIns="0" rtlCol="0">
            <a:spAutoFit/>
          </a:bodyPr>
          <a:lstStyle/>
          <a:p>
            <a:pPr>
              <a:spcAft>
                <a:spcPts val="1000"/>
              </a:spcAft>
              <a:buClr>
                <a:schemeClr val="accent2"/>
              </a:buClr>
            </a:pPr>
            <a:r>
              <a:rPr lang="en-US" sz="1400" dirty="0"/>
              <a:t>14%</a:t>
            </a:r>
          </a:p>
        </p:txBody>
      </p:sp>
      <p:sp>
        <p:nvSpPr>
          <p:cNvPr id="38" name="TextBox 37">
            <a:extLst>
              <a:ext uri="{FF2B5EF4-FFF2-40B4-BE49-F238E27FC236}">
                <a16:creationId xmlns:a16="http://schemas.microsoft.com/office/drawing/2014/main" id="{7DE99D82-37EF-6D4C-B2C5-5A0D091D2E70}"/>
              </a:ext>
            </a:extLst>
          </p:cNvPr>
          <p:cNvSpPr txBox="1"/>
          <p:nvPr/>
        </p:nvSpPr>
        <p:spPr>
          <a:xfrm>
            <a:off x="1370237" y="2681485"/>
            <a:ext cx="558126" cy="215444"/>
          </a:xfrm>
          <a:prstGeom prst="rect">
            <a:avLst/>
          </a:prstGeom>
          <a:noFill/>
        </p:spPr>
        <p:txBody>
          <a:bodyPr wrap="square" lIns="0" tIns="0" rIns="0" bIns="0" rtlCol="0">
            <a:spAutoFit/>
          </a:bodyPr>
          <a:lstStyle/>
          <a:p>
            <a:pPr>
              <a:spcAft>
                <a:spcPts val="1000"/>
              </a:spcAft>
              <a:buClr>
                <a:schemeClr val="accent2"/>
              </a:buClr>
            </a:pPr>
            <a:r>
              <a:rPr lang="en-US" sz="1400" dirty="0"/>
              <a:t>6%</a:t>
            </a:r>
          </a:p>
        </p:txBody>
      </p:sp>
    </p:spTree>
    <p:extLst>
      <p:ext uri="{BB962C8B-B14F-4D97-AF65-F5344CB8AC3E}">
        <p14:creationId xmlns:p14="http://schemas.microsoft.com/office/powerpoint/2010/main" val="154766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Placeholder 2">
            <a:extLst>
              <a:ext uri="{FF2B5EF4-FFF2-40B4-BE49-F238E27FC236}">
                <a16:creationId xmlns:a16="http://schemas.microsoft.com/office/drawing/2014/main" id="{22182DDF-2A86-A34F-8DF3-33F89DCF946A}"/>
              </a:ext>
            </a:extLst>
          </p:cNvPr>
          <p:cNvSpPr txBox="1">
            <a:spLocks/>
          </p:cNvSpPr>
          <p:nvPr/>
        </p:nvSpPr>
        <p:spPr>
          <a:xfrm>
            <a:off x="7798252" y="2900152"/>
            <a:ext cx="3469469" cy="1903496"/>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dirty="0"/>
              <a:t>By 2030, Generations X and Y will surpass Baby Boomers in terms of holding the most wealth in the country.</a:t>
            </a:r>
          </a:p>
        </p:txBody>
      </p:sp>
      <p:sp>
        <p:nvSpPr>
          <p:cNvPr id="9" name="Title 8"/>
          <p:cNvSpPr>
            <a:spLocks noGrp="1"/>
          </p:cNvSpPr>
          <p:nvPr>
            <p:ph type="title"/>
          </p:nvPr>
        </p:nvSpPr>
        <p:spPr>
          <a:xfrm>
            <a:off x="990600" y="289013"/>
            <a:ext cx="10607040" cy="740664"/>
          </a:xfrm>
        </p:spPr>
        <p:txBody>
          <a:bodyPr/>
          <a:lstStyle/>
          <a:p>
            <a:r>
              <a:rPr lang="en-US" dirty="0"/>
              <a:t>Future Practice Growth Lies With Younger Clients, in Terms of Both How Much Wealth They Will Control…</a:t>
            </a:r>
          </a:p>
        </p:txBody>
      </p:sp>
      <p:sp>
        <p:nvSpPr>
          <p:cNvPr id="3" name="Text Placeholder 2">
            <a:extLst>
              <a:ext uri="{FF2B5EF4-FFF2-40B4-BE49-F238E27FC236}">
                <a16:creationId xmlns:a16="http://schemas.microsoft.com/office/drawing/2014/main" id="{B31A6786-4BF4-964D-94E5-0A82B3BBB1CA}"/>
              </a:ext>
            </a:extLst>
          </p:cNvPr>
          <p:cNvSpPr>
            <a:spLocks noGrp="1"/>
          </p:cNvSpPr>
          <p:nvPr>
            <p:ph type="body" sz="quarter" idx="13"/>
          </p:nvPr>
        </p:nvSpPr>
        <p:spPr/>
        <p:txBody>
          <a:bodyPr/>
          <a:lstStyle/>
          <a:p>
            <a:pPr>
              <a:spcAft>
                <a:spcPts val="1000"/>
              </a:spcAft>
              <a:buClr>
                <a:schemeClr val="accent2"/>
              </a:buClr>
            </a:pPr>
            <a:r>
              <a:rPr lang="en-US" sz="800" dirty="0"/>
              <a:t>Source: “The Future of Wealth in the United States.” Deloitte Center for Financial Services. 2015. </a:t>
            </a:r>
            <a:endParaRPr lang="en-US" sz="1200" dirty="0"/>
          </a:p>
        </p:txBody>
      </p:sp>
      <p:grpSp>
        <p:nvGrpSpPr>
          <p:cNvPr id="10" name="Group 9">
            <a:extLst>
              <a:ext uri="{FF2B5EF4-FFF2-40B4-BE49-F238E27FC236}">
                <a16:creationId xmlns:a16="http://schemas.microsoft.com/office/drawing/2014/main" id="{AC125AE2-6D05-4FC8-A552-D85F9A311801}"/>
              </a:ext>
            </a:extLst>
          </p:cNvPr>
          <p:cNvGrpSpPr/>
          <p:nvPr/>
        </p:nvGrpSpPr>
        <p:grpSpPr>
          <a:xfrm>
            <a:off x="924278" y="1979412"/>
            <a:ext cx="6873974" cy="3977281"/>
            <a:chOff x="4114800" y="1966318"/>
            <a:chExt cx="5577840" cy="3977281"/>
          </a:xfrm>
        </p:grpSpPr>
        <p:graphicFrame>
          <p:nvGraphicFramePr>
            <p:cNvPr id="11" name="Chart 10">
              <a:extLst>
                <a:ext uri="{FF2B5EF4-FFF2-40B4-BE49-F238E27FC236}">
                  <a16:creationId xmlns:a16="http://schemas.microsoft.com/office/drawing/2014/main" id="{B11B84F9-5E2C-4768-993C-554235C24D5D}"/>
                </a:ext>
              </a:extLst>
            </p:cNvPr>
            <p:cNvGraphicFramePr/>
            <p:nvPr/>
          </p:nvGraphicFramePr>
          <p:xfrm>
            <a:off x="4114800" y="1966318"/>
            <a:ext cx="5577840" cy="3977281"/>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81E4EC01-1362-4D79-AEDC-483C10C21F1E}"/>
                </a:ext>
              </a:extLst>
            </p:cNvPr>
            <p:cNvSpPr txBox="1"/>
            <p:nvPr/>
          </p:nvSpPr>
          <p:spPr>
            <a:xfrm>
              <a:off x="6089332" y="5683014"/>
              <a:ext cx="579120" cy="184666"/>
            </a:xfrm>
            <a:prstGeom prst="rect">
              <a:avLst/>
            </a:prstGeom>
            <a:noFill/>
          </p:spPr>
          <p:txBody>
            <a:bodyPr wrap="square" lIns="0" tIns="0" rIns="0" bIns="0" rtlCol="0">
              <a:spAutoFit/>
            </a:bodyPr>
            <a:lstStyle/>
            <a:p>
              <a:pPr algn="ctr">
                <a:spcAft>
                  <a:spcPts val="1000"/>
                </a:spcAft>
                <a:buClr>
                  <a:schemeClr val="accent2"/>
                </a:buClr>
              </a:pPr>
              <a:r>
                <a:rPr lang="en-US" sz="1200" dirty="0">
                  <a:solidFill>
                    <a:schemeClr val="tx2"/>
                  </a:solidFill>
                </a:rPr>
                <a:t>2020</a:t>
              </a:r>
            </a:p>
          </p:txBody>
        </p:sp>
        <p:sp>
          <p:nvSpPr>
            <p:cNvPr id="14" name="TextBox 13">
              <a:extLst>
                <a:ext uri="{FF2B5EF4-FFF2-40B4-BE49-F238E27FC236}">
                  <a16:creationId xmlns:a16="http://schemas.microsoft.com/office/drawing/2014/main" id="{73EAA9C9-6686-4274-B733-C120F196C4F0}"/>
                </a:ext>
              </a:extLst>
            </p:cNvPr>
            <p:cNvSpPr txBox="1"/>
            <p:nvPr/>
          </p:nvSpPr>
          <p:spPr>
            <a:xfrm>
              <a:off x="7712392" y="5683014"/>
              <a:ext cx="579120" cy="184666"/>
            </a:xfrm>
            <a:prstGeom prst="rect">
              <a:avLst/>
            </a:prstGeom>
            <a:noFill/>
          </p:spPr>
          <p:txBody>
            <a:bodyPr wrap="square" lIns="0" tIns="0" rIns="0" bIns="0" rtlCol="0">
              <a:spAutoFit/>
            </a:bodyPr>
            <a:lstStyle/>
            <a:p>
              <a:pPr algn="ctr">
                <a:spcAft>
                  <a:spcPts val="1000"/>
                </a:spcAft>
                <a:buClr>
                  <a:schemeClr val="accent2"/>
                </a:buClr>
              </a:pPr>
              <a:r>
                <a:rPr lang="en-US" sz="1200" dirty="0">
                  <a:solidFill>
                    <a:schemeClr val="tx2"/>
                  </a:solidFill>
                </a:rPr>
                <a:t>2025</a:t>
              </a:r>
            </a:p>
          </p:txBody>
        </p:sp>
      </p:grpSp>
      <p:sp>
        <p:nvSpPr>
          <p:cNvPr id="29" name="TextBox 28">
            <a:extLst>
              <a:ext uri="{FF2B5EF4-FFF2-40B4-BE49-F238E27FC236}">
                <a16:creationId xmlns:a16="http://schemas.microsoft.com/office/drawing/2014/main" id="{3F38257A-4109-654C-80A8-4F66941C6204}"/>
              </a:ext>
            </a:extLst>
          </p:cNvPr>
          <p:cNvSpPr txBox="1"/>
          <p:nvPr/>
        </p:nvSpPr>
        <p:spPr>
          <a:xfrm>
            <a:off x="5886450" y="2231245"/>
            <a:ext cx="1329275" cy="281103"/>
          </a:xfrm>
          <a:prstGeom prst="rect">
            <a:avLst/>
          </a:prstGeom>
          <a:noFill/>
        </p:spPr>
        <p:txBody>
          <a:bodyPr wrap="square" lIns="0" tIns="0" rIns="0" bIns="0" rtlCol="0">
            <a:spAutoFit/>
          </a:bodyPr>
          <a:lstStyle/>
          <a:p>
            <a:pPr algn="r">
              <a:lnSpc>
                <a:spcPct val="110000"/>
              </a:lnSpc>
              <a:spcAft>
                <a:spcPts val="1000"/>
              </a:spcAft>
              <a:buClr>
                <a:schemeClr val="accent2"/>
              </a:buClr>
            </a:pPr>
            <a:r>
              <a:rPr lang="en-US" sz="1800" b="1" dirty="0">
                <a:solidFill>
                  <a:schemeClr val="bg1"/>
                </a:solidFill>
              </a:rPr>
              <a:t>Gen Y–16%</a:t>
            </a:r>
          </a:p>
        </p:txBody>
      </p:sp>
      <p:sp>
        <p:nvSpPr>
          <p:cNvPr id="30" name="TextBox 29">
            <a:extLst>
              <a:ext uri="{FF2B5EF4-FFF2-40B4-BE49-F238E27FC236}">
                <a16:creationId xmlns:a16="http://schemas.microsoft.com/office/drawing/2014/main" id="{5E73DCAF-9C7C-944E-BED4-B02B281FA336}"/>
              </a:ext>
            </a:extLst>
          </p:cNvPr>
          <p:cNvSpPr txBox="1"/>
          <p:nvPr/>
        </p:nvSpPr>
        <p:spPr>
          <a:xfrm>
            <a:off x="5886450" y="2950573"/>
            <a:ext cx="1329275" cy="281103"/>
          </a:xfrm>
          <a:prstGeom prst="rect">
            <a:avLst/>
          </a:prstGeom>
          <a:noFill/>
        </p:spPr>
        <p:txBody>
          <a:bodyPr wrap="square" lIns="0" tIns="0" rIns="0" bIns="0" rtlCol="0">
            <a:spAutoFit/>
          </a:bodyPr>
          <a:lstStyle/>
          <a:p>
            <a:pPr algn="r">
              <a:lnSpc>
                <a:spcPct val="110000"/>
              </a:lnSpc>
              <a:spcAft>
                <a:spcPts val="1000"/>
              </a:spcAft>
              <a:buClr>
                <a:schemeClr val="accent2"/>
              </a:buClr>
            </a:pPr>
            <a:r>
              <a:rPr lang="en-US" sz="1800" b="1" dirty="0">
                <a:solidFill>
                  <a:schemeClr val="bg1"/>
                </a:solidFill>
              </a:rPr>
              <a:t>Gen X–31%</a:t>
            </a:r>
          </a:p>
        </p:txBody>
      </p:sp>
      <p:sp>
        <p:nvSpPr>
          <p:cNvPr id="31" name="TextBox 30">
            <a:extLst>
              <a:ext uri="{FF2B5EF4-FFF2-40B4-BE49-F238E27FC236}">
                <a16:creationId xmlns:a16="http://schemas.microsoft.com/office/drawing/2014/main" id="{E4C64FE5-F0F7-EF46-BB3D-9F9015546BA2}"/>
              </a:ext>
            </a:extLst>
          </p:cNvPr>
          <p:cNvSpPr txBox="1"/>
          <p:nvPr/>
        </p:nvSpPr>
        <p:spPr>
          <a:xfrm>
            <a:off x="4640110" y="4267309"/>
            <a:ext cx="2575615" cy="281103"/>
          </a:xfrm>
          <a:prstGeom prst="rect">
            <a:avLst/>
          </a:prstGeom>
          <a:noFill/>
        </p:spPr>
        <p:txBody>
          <a:bodyPr wrap="square" lIns="0" tIns="0" rIns="0" bIns="0" rtlCol="0">
            <a:spAutoFit/>
          </a:bodyPr>
          <a:lstStyle/>
          <a:p>
            <a:pPr algn="r">
              <a:lnSpc>
                <a:spcPct val="110000"/>
              </a:lnSpc>
              <a:spcAft>
                <a:spcPts val="1000"/>
              </a:spcAft>
              <a:buClr>
                <a:schemeClr val="accent2"/>
              </a:buClr>
            </a:pPr>
            <a:r>
              <a:rPr lang="en-US" sz="1800" b="1" dirty="0">
                <a:solidFill>
                  <a:schemeClr val="bg1"/>
                </a:solidFill>
              </a:rPr>
              <a:t>Baby Boomers–45%</a:t>
            </a:r>
          </a:p>
        </p:txBody>
      </p:sp>
      <p:sp>
        <p:nvSpPr>
          <p:cNvPr id="32" name="TextBox 31">
            <a:extLst>
              <a:ext uri="{FF2B5EF4-FFF2-40B4-BE49-F238E27FC236}">
                <a16:creationId xmlns:a16="http://schemas.microsoft.com/office/drawing/2014/main" id="{4F7281C9-C044-6446-AE33-45B087863217}"/>
              </a:ext>
            </a:extLst>
          </p:cNvPr>
          <p:cNvSpPr txBox="1"/>
          <p:nvPr/>
        </p:nvSpPr>
        <p:spPr>
          <a:xfrm>
            <a:off x="4267724" y="5279245"/>
            <a:ext cx="2948002" cy="281103"/>
          </a:xfrm>
          <a:prstGeom prst="rect">
            <a:avLst/>
          </a:prstGeom>
          <a:noFill/>
        </p:spPr>
        <p:txBody>
          <a:bodyPr wrap="square" lIns="0" tIns="0" rIns="0" bIns="0" rtlCol="0">
            <a:spAutoFit/>
          </a:bodyPr>
          <a:lstStyle/>
          <a:p>
            <a:pPr algn="r">
              <a:lnSpc>
                <a:spcPct val="110000"/>
              </a:lnSpc>
              <a:spcAft>
                <a:spcPts val="1000"/>
              </a:spcAft>
              <a:buClr>
                <a:schemeClr val="accent2"/>
              </a:buClr>
            </a:pPr>
            <a:r>
              <a:rPr lang="en-US" sz="1800" b="1" dirty="0">
                <a:solidFill>
                  <a:schemeClr val="bg1"/>
                </a:solidFill>
              </a:rPr>
              <a:t>Greatest Generation–9%</a:t>
            </a:r>
          </a:p>
        </p:txBody>
      </p:sp>
      <p:sp>
        <p:nvSpPr>
          <p:cNvPr id="26" name="Title 5">
            <a:extLst>
              <a:ext uri="{FF2B5EF4-FFF2-40B4-BE49-F238E27FC236}">
                <a16:creationId xmlns:a16="http://schemas.microsoft.com/office/drawing/2014/main" id="{755DD4C2-7ABD-D14A-A567-E3FDC64DA67A}"/>
              </a:ext>
            </a:extLst>
          </p:cNvPr>
          <p:cNvSpPr txBox="1">
            <a:spLocks/>
          </p:cNvSpPr>
          <p:nvPr/>
        </p:nvSpPr>
        <p:spPr bwMode="auto">
          <a:xfrm>
            <a:off x="987550" y="1145306"/>
            <a:ext cx="10210799" cy="740664"/>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baseline="0">
                <a:solidFill>
                  <a:schemeClr val="accent1"/>
                </a:solidFill>
                <a:latin typeface="+mj-lt"/>
                <a:ea typeface="+mj-ea"/>
                <a:cs typeface="+mj-cs"/>
              </a:defRPr>
            </a:lvl1pPr>
          </a:lstStyle>
          <a:p>
            <a:r>
              <a:rPr lang="en-US" sz="1600" dirty="0">
                <a:solidFill>
                  <a:schemeClr val="tx2"/>
                </a:solidFill>
              </a:rPr>
              <a:t>GENERATIONAL SHARE OF NET HOUSEHOLD WEALTH</a:t>
            </a:r>
            <a:r>
              <a:rPr lang="en-US" sz="1600" baseline="30000" dirty="0">
                <a:solidFill>
                  <a:schemeClr val="tx2"/>
                </a:solidFill>
              </a:rPr>
              <a:t>1</a:t>
            </a:r>
          </a:p>
        </p:txBody>
      </p:sp>
    </p:spTree>
    <p:extLst>
      <p:ext uri="{BB962C8B-B14F-4D97-AF65-F5344CB8AC3E}">
        <p14:creationId xmlns:p14="http://schemas.microsoft.com/office/powerpoint/2010/main" val="25799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C6C82-A3CF-433B-A078-249E146FFC65}"/>
              </a:ext>
            </a:extLst>
          </p:cNvPr>
          <p:cNvSpPr>
            <a:spLocks noGrp="1"/>
          </p:cNvSpPr>
          <p:nvPr>
            <p:ph type="title"/>
          </p:nvPr>
        </p:nvSpPr>
        <p:spPr/>
        <p:txBody>
          <a:bodyPr/>
          <a:lstStyle/>
          <a:p>
            <a:r>
              <a:rPr lang="en-US" dirty="0"/>
              <a:t>Asian Investors Expected Contributions to Retirement Plans Remained the Same in 2020 </a:t>
            </a:r>
          </a:p>
        </p:txBody>
      </p:sp>
      <p:sp>
        <p:nvSpPr>
          <p:cNvPr id="6" name="Text Placeholder 5">
            <a:extLst>
              <a:ext uri="{FF2B5EF4-FFF2-40B4-BE49-F238E27FC236}">
                <a16:creationId xmlns:a16="http://schemas.microsoft.com/office/drawing/2014/main" id="{48B6B226-8C01-F74F-974A-74802CA35290}"/>
              </a:ext>
            </a:extLst>
          </p:cNvPr>
          <p:cNvSpPr>
            <a:spLocks noGrp="1"/>
          </p:cNvSpPr>
          <p:nvPr>
            <p:ph type="body" sz="quarter" idx="13"/>
          </p:nvPr>
        </p:nvSpPr>
        <p:spPr/>
        <p:txBody>
          <a:bodyPr/>
          <a:lstStyle/>
          <a:p>
            <a:r>
              <a:rPr lang="en-US" dirty="0"/>
              <a:t>Q40 About what percentage of your personal income, if any, do you expect to contribute to your 401(k) plan in the next 12 months? Please exclude any potential employer contributions</a:t>
            </a:r>
          </a:p>
          <a:p>
            <a:r>
              <a:rPr lang="en-US" dirty="0"/>
              <a:t>Base: Expect to contribute (95%), Note: maximums differ by year</a:t>
            </a:r>
          </a:p>
          <a:p>
            <a:r>
              <a:rPr lang="en-US" dirty="0"/>
              <a:t>Q43 Do you think you are contributing enough, including any employer contributions, to your 401(k) to make sure you have a comfortable retirement?</a:t>
            </a:r>
          </a:p>
        </p:txBody>
      </p:sp>
      <p:sp>
        <p:nvSpPr>
          <p:cNvPr id="8" name="Text Placeholder 7">
            <a:extLst>
              <a:ext uri="{FF2B5EF4-FFF2-40B4-BE49-F238E27FC236}">
                <a16:creationId xmlns:a16="http://schemas.microsoft.com/office/drawing/2014/main" id="{49EF8EBB-7B2D-D540-9D8B-A6EB2AB36E21}"/>
              </a:ext>
            </a:extLst>
          </p:cNvPr>
          <p:cNvSpPr>
            <a:spLocks noGrp="1"/>
          </p:cNvSpPr>
          <p:nvPr>
            <p:ph type="body" sz="quarter" idx="15"/>
          </p:nvPr>
        </p:nvSpPr>
        <p:spPr/>
        <p:txBody>
          <a:bodyPr/>
          <a:lstStyle/>
          <a:p>
            <a:r>
              <a:rPr lang="en-US" dirty="0"/>
              <a:t>Expected 401(k) Contribution – Median % – by Ethnicity</a:t>
            </a:r>
            <a:br>
              <a:rPr lang="en-US" dirty="0"/>
            </a:br>
            <a:r>
              <a:rPr lang="en-US" dirty="0"/>
              <a:t>% of Participants who expect to contribute (95%)</a:t>
            </a:r>
          </a:p>
        </p:txBody>
      </p:sp>
      <p:graphicFrame>
        <p:nvGraphicFramePr>
          <p:cNvPr id="9" name="Content Placeholder 16" title="Sample Column Chart">
            <a:extLst>
              <a:ext uri="{FF2B5EF4-FFF2-40B4-BE49-F238E27FC236}">
                <a16:creationId xmlns:a16="http://schemas.microsoft.com/office/drawing/2014/main" id="{BD672368-C76B-2F45-B2A5-030D6B801EF4}"/>
              </a:ext>
            </a:extLst>
          </p:cNvPr>
          <p:cNvGraphicFramePr>
            <a:graphicFrameLocks/>
          </p:cNvGraphicFramePr>
          <p:nvPr>
            <p:extLst>
              <p:ext uri="{D42A27DB-BD31-4B8C-83A1-F6EECF244321}">
                <p14:modId xmlns:p14="http://schemas.microsoft.com/office/powerpoint/2010/main" val="2089311359"/>
              </p:ext>
            </p:extLst>
          </p:nvPr>
        </p:nvGraphicFramePr>
        <p:xfrm>
          <a:off x="990599" y="1982244"/>
          <a:ext cx="10210801" cy="29295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Table 7">
            <a:extLst>
              <a:ext uri="{FF2B5EF4-FFF2-40B4-BE49-F238E27FC236}">
                <a16:creationId xmlns:a16="http://schemas.microsoft.com/office/drawing/2014/main" id="{141EE1F6-424A-844B-B677-E3F5676227A9}"/>
              </a:ext>
            </a:extLst>
          </p:cNvPr>
          <p:cNvGraphicFramePr>
            <a:graphicFrameLocks noGrp="1"/>
          </p:cNvGraphicFramePr>
          <p:nvPr>
            <p:extLst>
              <p:ext uri="{D42A27DB-BD31-4B8C-83A1-F6EECF244321}">
                <p14:modId xmlns:p14="http://schemas.microsoft.com/office/powerpoint/2010/main" val="3797855018"/>
              </p:ext>
            </p:extLst>
          </p:nvPr>
        </p:nvGraphicFramePr>
        <p:xfrm>
          <a:off x="990600" y="4917049"/>
          <a:ext cx="10210801" cy="1097280"/>
        </p:xfrm>
        <a:graphic>
          <a:graphicData uri="http://schemas.openxmlformats.org/drawingml/2006/table">
            <a:tbl>
              <a:tblPr firstRow="1" bandRow="1">
                <a:tableStyleId>{5C22544A-7EE6-4342-B048-85BDC9FD1C3A}</a:tableStyleId>
              </a:tblPr>
              <a:tblGrid>
                <a:gridCol w="2170043">
                  <a:extLst>
                    <a:ext uri="{9D8B030D-6E8A-4147-A177-3AD203B41FA5}">
                      <a16:colId xmlns:a16="http://schemas.microsoft.com/office/drawing/2014/main" val="393364386"/>
                    </a:ext>
                  </a:extLst>
                </a:gridCol>
                <a:gridCol w="4020379">
                  <a:extLst>
                    <a:ext uri="{9D8B030D-6E8A-4147-A177-3AD203B41FA5}">
                      <a16:colId xmlns:a16="http://schemas.microsoft.com/office/drawing/2014/main" val="2650371493"/>
                    </a:ext>
                  </a:extLst>
                </a:gridCol>
                <a:gridCol w="4020379">
                  <a:extLst>
                    <a:ext uri="{9D8B030D-6E8A-4147-A177-3AD203B41FA5}">
                      <a16:colId xmlns:a16="http://schemas.microsoft.com/office/drawing/2014/main" val="2180114731"/>
                    </a:ext>
                  </a:extLst>
                </a:gridCol>
              </a:tblGrid>
              <a:tr h="0">
                <a:tc>
                  <a:txBody>
                    <a:bodyPr/>
                    <a:lstStyle/>
                    <a:p>
                      <a:pPr algn="ctr"/>
                      <a:r>
                        <a:rPr lang="en-US" sz="1800" b="1" dirty="0">
                          <a:solidFill>
                            <a:schemeClr val="bg1"/>
                          </a:solidFill>
                        </a:rPr>
                        <a:t>Yes</a:t>
                      </a:r>
                    </a:p>
                  </a:txBody>
                  <a:tcPr>
                    <a:lnR w="12700" cap="flat" cmpd="sng" algn="ctr">
                      <a:solidFill>
                        <a:schemeClr val="accent5"/>
                      </a:solidFill>
                      <a:prstDash val="solid"/>
                      <a:round/>
                      <a:headEnd type="none" w="med" len="med"/>
                      <a:tailEnd type="none" w="med" len="med"/>
                    </a:lnR>
                    <a:lnB w="12700" cap="flat" cmpd="sng" algn="ctr">
                      <a:solidFill>
                        <a:schemeClr val="accent5"/>
                      </a:solidFill>
                      <a:prstDash val="solid"/>
                      <a:round/>
                      <a:headEnd type="none" w="med" len="med"/>
                      <a:tailEnd type="none" w="med" len="med"/>
                    </a:lnB>
                    <a:solidFill>
                      <a:schemeClr val="accent1"/>
                    </a:solidFill>
                  </a:tcPr>
                </a:tc>
                <a:tc>
                  <a:txBody>
                    <a:bodyPr/>
                    <a:lstStyle/>
                    <a:p>
                      <a:pPr algn="ctr"/>
                      <a:r>
                        <a:rPr lang="en-US" sz="1800" b="0" dirty="0">
                          <a:solidFill>
                            <a:schemeClr val="tx1"/>
                          </a:solidFill>
                        </a:rPr>
                        <a:t>56%</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5"/>
                    </a:solidFill>
                  </a:tcPr>
                </a:tc>
                <a:tc>
                  <a:txBody>
                    <a:bodyPr/>
                    <a:lstStyle/>
                    <a:p>
                      <a:pPr algn="ctr"/>
                      <a:r>
                        <a:rPr lang="en-US" sz="1800" b="0" dirty="0">
                          <a:solidFill>
                            <a:schemeClr val="tx1"/>
                          </a:solidFill>
                        </a:rPr>
                        <a:t>46%</a:t>
                      </a:r>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accent5"/>
                    </a:solidFill>
                  </a:tcPr>
                </a:tc>
                <a:extLst>
                  <a:ext uri="{0D108BD9-81ED-4DB2-BD59-A6C34878D82A}">
                    <a16:rowId xmlns:a16="http://schemas.microsoft.com/office/drawing/2014/main" val="530851483"/>
                  </a:ext>
                </a:extLst>
              </a:tr>
              <a:tr h="169696">
                <a:tc>
                  <a:txBody>
                    <a:bodyPr/>
                    <a:lstStyle/>
                    <a:p>
                      <a:pPr algn="ctr"/>
                      <a:r>
                        <a:rPr lang="en-US" sz="1800" b="1" dirty="0">
                          <a:solidFill>
                            <a:schemeClr val="bg1"/>
                          </a:solidFill>
                        </a:rPr>
                        <a:t>Not sure</a:t>
                      </a:r>
                    </a:p>
                  </a:txBody>
                  <a:tcPr>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solidFill>
                      <a:schemeClr val="accent1"/>
                    </a:solidFill>
                  </a:tcPr>
                </a:tc>
                <a:tc>
                  <a:txBody>
                    <a:bodyPr/>
                    <a:lstStyle/>
                    <a:p>
                      <a:pPr algn="ctr"/>
                      <a:r>
                        <a:rPr lang="en-US" sz="1800" b="0" dirty="0">
                          <a:solidFill>
                            <a:schemeClr val="tx1"/>
                          </a:solidFill>
                        </a:rPr>
                        <a:t>15%</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tc>
                  <a:txBody>
                    <a:bodyPr/>
                    <a:lstStyle/>
                    <a:p>
                      <a:pPr algn="ctr"/>
                      <a:r>
                        <a:rPr lang="en-US" sz="1800" b="0" dirty="0">
                          <a:solidFill>
                            <a:schemeClr val="tx1"/>
                          </a:solidFill>
                        </a:rPr>
                        <a:t>17%</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extLst>
                  <a:ext uri="{0D108BD9-81ED-4DB2-BD59-A6C34878D82A}">
                    <a16:rowId xmlns:a16="http://schemas.microsoft.com/office/drawing/2014/main" val="3933692156"/>
                  </a:ext>
                </a:extLst>
              </a:tr>
              <a:tr h="169696">
                <a:tc>
                  <a:txBody>
                    <a:bodyPr/>
                    <a:lstStyle/>
                    <a:p>
                      <a:pPr algn="ctr"/>
                      <a:r>
                        <a:rPr lang="en-US" sz="1800" b="1" dirty="0">
                          <a:solidFill>
                            <a:schemeClr val="bg1"/>
                          </a:solidFill>
                        </a:rPr>
                        <a:t>No</a:t>
                      </a:r>
                    </a:p>
                  </a:txBody>
                  <a:tcPr>
                    <a:lnR w="12700" cap="flat" cmpd="sng" algn="ctr">
                      <a:solidFill>
                        <a:schemeClr val="accent5"/>
                      </a:solidFill>
                      <a:prstDash val="solid"/>
                      <a:round/>
                      <a:headEnd type="none" w="med" len="med"/>
                      <a:tailEnd type="none" w="med" len="med"/>
                    </a:lnR>
                    <a:lnT w="12700" cap="flat" cmpd="sng" algn="ctr">
                      <a:solidFill>
                        <a:schemeClr val="accent5"/>
                      </a:solidFill>
                      <a:prstDash val="solid"/>
                      <a:round/>
                      <a:headEnd type="none" w="med" len="med"/>
                      <a:tailEnd type="none" w="med" len="med"/>
                    </a:lnT>
                    <a:solidFill>
                      <a:schemeClr val="accent1"/>
                    </a:solidFill>
                  </a:tcPr>
                </a:tc>
                <a:tc>
                  <a:txBody>
                    <a:bodyPr/>
                    <a:lstStyle/>
                    <a:p>
                      <a:pPr algn="ctr"/>
                      <a:r>
                        <a:rPr lang="en-US" sz="1800" b="0" dirty="0">
                          <a:solidFill>
                            <a:schemeClr val="tx1"/>
                          </a:solidFill>
                        </a:rPr>
                        <a:t>29%</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5"/>
                    </a:solidFill>
                  </a:tcPr>
                </a:tc>
                <a:tc>
                  <a:txBody>
                    <a:bodyPr/>
                    <a:lstStyle/>
                    <a:p>
                      <a:pPr algn="ctr"/>
                      <a:r>
                        <a:rPr lang="en-US" sz="1800" b="0" dirty="0">
                          <a:solidFill>
                            <a:schemeClr val="tx1"/>
                          </a:solidFill>
                        </a:rPr>
                        <a:t>37%</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accent5"/>
                    </a:solidFill>
                  </a:tcPr>
                </a:tc>
                <a:extLst>
                  <a:ext uri="{0D108BD9-81ED-4DB2-BD59-A6C34878D82A}">
                    <a16:rowId xmlns:a16="http://schemas.microsoft.com/office/drawing/2014/main" val="1350890844"/>
                  </a:ext>
                </a:extLst>
              </a:tr>
            </a:tbl>
          </a:graphicData>
        </a:graphic>
      </p:graphicFrame>
      <p:sp>
        <p:nvSpPr>
          <p:cNvPr id="13" name="TextBox 12">
            <a:extLst>
              <a:ext uri="{FF2B5EF4-FFF2-40B4-BE49-F238E27FC236}">
                <a16:creationId xmlns:a16="http://schemas.microsoft.com/office/drawing/2014/main" id="{75D581DE-B9DB-5D44-BA7B-2DCB7097A5C7}"/>
              </a:ext>
            </a:extLst>
          </p:cNvPr>
          <p:cNvSpPr txBox="1"/>
          <p:nvPr/>
        </p:nvSpPr>
        <p:spPr>
          <a:xfrm>
            <a:off x="990600" y="4578066"/>
            <a:ext cx="3851502" cy="246221"/>
          </a:xfrm>
          <a:prstGeom prst="rect">
            <a:avLst/>
          </a:prstGeom>
          <a:noFill/>
        </p:spPr>
        <p:txBody>
          <a:bodyPr wrap="square" lIns="0" tIns="0" rIns="0" bIns="0" rtlCol="0">
            <a:spAutoFit/>
          </a:bodyPr>
          <a:lstStyle/>
          <a:p>
            <a:pPr>
              <a:spcAft>
                <a:spcPts val="300"/>
              </a:spcAft>
              <a:buClr>
                <a:schemeClr val="accent2"/>
              </a:buClr>
            </a:pPr>
            <a:r>
              <a:rPr lang="en-US" sz="1600" dirty="0">
                <a:solidFill>
                  <a:schemeClr val="accent1"/>
                </a:solidFill>
              </a:rPr>
              <a:t>Contributing Enough?—by Ethnicity</a:t>
            </a:r>
            <a:endParaRPr lang="en-US" sz="1600" dirty="0">
              <a:solidFill>
                <a:schemeClr val="tx2"/>
              </a:solidFill>
            </a:endParaRPr>
          </a:p>
        </p:txBody>
      </p:sp>
    </p:spTree>
    <p:extLst>
      <p:ext uri="{BB962C8B-B14F-4D97-AF65-F5344CB8AC3E}">
        <p14:creationId xmlns:p14="http://schemas.microsoft.com/office/powerpoint/2010/main" val="867624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Next Wave Asian Investor Mindset</a:t>
            </a:r>
            <a:endParaRPr lang="en-US" dirty="0"/>
          </a:p>
        </p:txBody>
      </p:sp>
      <p:sp>
        <p:nvSpPr>
          <p:cNvPr id="3" name="Content Placeholder 2"/>
          <p:cNvSpPr>
            <a:spLocks noGrp="1"/>
          </p:cNvSpPr>
          <p:nvPr>
            <p:ph idx="1"/>
          </p:nvPr>
        </p:nvSpPr>
        <p:spPr>
          <a:xfrm>
            <a:off x="990600" y="1371600"/>
            <a:ext cx="6431432" cy="4829908"/>
          </a:xfrm>
        </p:spPr>
        <p:txBody>
          <a:bodyPr/>
          <a:lstStyle/>
          <a:p>
            <a:r>
              <a:rPr lang="en-US" dirty="0"/>
              <a:t>Top influences to start investing</a:t>
            </a:r>
          </a:p>
          <a:p>
            <a:pPr lvl="1"/>
            <a:r>
              <a:rPr lang="en-US" sz="2000" dirty="0"/>
              <a:t>Friends, family, and coworkers</a:t>
            </a:r>
          </a:p>
          <a:p>
            <a:pPr lvl="1"/>
            <a:r>
              <a:rPr lang="en-US" sz="2000" dirty="0"/>
              <a:t>Pay increase</a:t>
            </a:r>
          </a:p>
          <a:p>
            <a:pPr lvl="0"/>
            <a:r>
              <a:rPr lang="en-US" dirty="0"/>
              <a:t>Top financial goals: paying for a house or condo and creating a retirement income stream</a:t>
            </a:r>
          </a:p>
          <a:p>
            <a:r>
              <a:rPr lang="en-US" dirty="0"/>
              <a:t>74% said their risk tolerance was moderate</a:t>
            </a:r>
          </a:p>
        </p:txBody>
      </p:sp>
      <p:grpSp>
        <p:nvGrpSpPr>
          <p:cNvPr id="9" name="Group 8">
            <a:extLst>
              <a:ext uri="{FF2B5EF4-FFF2-40B4-BE49-F238E27FC236}">
                <a16:creationId xmlns:a16="http://schemas.microsoft.com/office/drawing/2014/main" id="{F5ECFF77-FA69-2841-998D-96C970F2337F}"/>
              </a:ext>
            </a:extLst>
          </p:cNvPr>
          <p:cNvGrpSpPr/>
          <p:nvPr/>
        </p:nvGrpSpPr>
        <p:grpSpPr>
          <a:xfrm>
            <a:off x="7732088" y="1029677"/>
            <a:ext cx="3469312" cy="5423176"/>
            <a:chOff x="7732088" y="1029677"/>
            <a:chExt cx="3469312" cy="5423176"/>
          </a:xfrm>
        </p:grpSpPr>
        <p:sp>
          <p:nvSpPr>
            <p:cNvPr id="10" name="Rectangle 9">
              <a:extLst>
                <a:ext uri="{FF2B5EF4-FFF2-40B4-BE49-F238E27FC236}">
                  <a16:creationId xmlns:a16="http://schemas.microsoft.com/office/drawing/2014/main" id="{2A7AAA5E-EF92-6B4E-976E-DAF4D2E865E3}"/>
                </a:ext>
              </a:extLst>
            </p:cNvPr>
            <p:cNvSpPr/>
            <p:nvPr/>
          </p:nvSpPr>
          <p:spPr>
            <a:xfrm>
              <a:off x="7862186" y="1148624"/>
              <a:ext cx="3339214" cy="5304229"/>
            </a:xfrm>
            <a:prstGeom prst="rect">
              <a:avLst/>
            </a:prstGeom>
            <a:no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1" name="Rectangle 10">
              <a:extLst>
                <a:ext uri="{FF2B5EF4-FFF2-40B4-BE49-F238E27FC236}">
                  <a16:creationId xmlns:a16="http://schemas.microsoft.com/office/drawing/2014/main" id="{C2D6175B-DEBF-134D-80AB-3C680C992AFA}"/>
                </a:ext>
              </a:extLst>
            </p:cNvPr>
            <p:cNvSpPr/>
            <p:nvPr/>
          </p:nvSpPr>
          <p:spPr>
            <a:xfrm>
              <a:off x="7732088" y="1029677"/>
              <a:ext cx="250483" cy="250483"/>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grpSp>
      <p:sp>
        <p:nvSpPr>
          <p:cNvPr id="12" name="Content Placeholder 2">
            <a:extLst>
              <a:ext uri="{FF2B5EF4-FFF2-40B4-BE49-F238E27FC236}">
                <a16:creationId xmlns:a16="http://schemas.microsoft.com/office/drawing/2014/main" id="{12B8BB70-5C9C-784D-A759-60E608EB7E1C}"/>
              </a:ext>
            </a:extLst>
          </p:cNvPr>
          <p:cNvSpPr txBox="1">
            <a:spLocks/>
          </p:cNvSpPr>
          <p:nvPr/>
        </p:nvSpPr>
        <p:spPr>
          <a:xfrm>
            <a:off x="7982571" y="1629297"/>
            <a:ext cx="3213251"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Asian-American household median income is 28% higher than total U.S. median income</a:t>
            </a:r>
          </a:p>
        </p:txBody>
      </p:sp>
      <p:sp>
        <p:nvSpPr>
          <p:cNvPr id="14" name="Content Placeholder 2">
            <a:extLst>
              <a:ext uri="{FF2B5EF4-FFF2-40B4-BE49-F238E27FC236}">
                <a16:creationId xmlns:a16="http://schemas.microsoft.com/office/drawing/2014/main" id="{6BCAEC4E-5C57-0A40-B669-EC5883FE1597}"/>
              </a:ext>
            </a:extLst>
          </p:cNvPr>
          <p:cNvSpPr txBox="1">
            <a:spLocks/>
          </p:cNvSpPr>
          <p:nvPr/>
        </p:nvSpPr>
        <p:spPr>
          <a:xfrm>
            <a:off x="9383327" y="2436961"/>
            <a:ext cx="1812495"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regularly save or invest</a:t>
            </a:r>
          </a:p>
        </p:txBody>
      </p:sp>
      <p:sp>
        <p:nvSpPr>
          <p:cNvPr id="15" name="Content Placeholder 2">
            <a:extLst>
              <a:ext uri="{FF2B5EF4-FFF2-40B4-BE49-F238E27FC236}">
                <a16:creationId xmlns:a16="http://schemas.microsoft.com/office/drawing/2014/main" id="{B528E1D8-3219-1248-A00A-06DDCCEC7131}"/>
              </a:ext>
            </a:extLst>
          </p:cNvPr>
          <p:cNvSpPr txBox="1">
            <a:spLocks/>
          </p:cNvSpPr>
          <p:nvPr/>
        </p:nvSpPr>
        <p:spPr>
          <a:xfrm>
            <a:off x="7933674" y="2436961"/>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97</a:t>
            </a:r>
            <a:r>
              <a:rPr lang="en-US" sz="2400" b="1" spc="-120" dirty="0">
                <a:solidFill>
                  <a:schemeClr val="accent1"/>
                </a:solidFill>
                <a:latin typeface="+mj-lt"/>
              </a:rPr>
              <a:t>%</a:t>
            </a:r>
          </a:p>
        </p:txBody>
      </p:sp>
      <p:sp>
        <p:nvSpPr>
          <p:cNvPr id="16" name="Content Placeholder 2">
            <a:extLst>
              <a:ext uri="{FF2B5EF4-FFF2-40B4-BE49-F238E27FC236}">
                <a16:creationId xmlns:a16="http://schemas.microsoft.com/office/drawing/2014/main" id="{6592C4B1-9CC9-4B49-A111-613BB16CE809}"/>
              </a:ext>
            </a:extLst>
          </p:cNvPr>
          <p:cNvSpPr txBox="1">
            <a:spLocks/>
          </p:cNvSpPr>
          <p:nvPr/>
        </p:nvSpPr>
        <p:spPr>
          <a:xfrm>
            <a:off x="9383327" y="3284455"/>
            <a:ext cx="1611775" cy="968938"/>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surveyed are contributing to a 401(k)</a:t>
            </a:r>
          </a:p>
        </p:txBody>
      </p:sp>
      <p:sp>
        <p:nvSpPr>
          <p:cNvPr id="17" name="Content Placeholder 2">
            <a:extLst>
              <a:ext uri="{FF2B5EF4-FFF2-40B4-BE49-F238E27FC236}">
                <a16:creationId xmlns:a16="http://schemas.microsoft.com/office/drawing/2014/main" id="{69495B2C-22B7-A54B-AFD4-1AC21187B2A5}"/>
              </a:ext>
            </a:extLst>
          </p:cNvPr>
          <p:cNvSpPr txBox="1">
            <a:spLocks/>
          </p:cNvSpPr>
          <p:nvPr/>
        </p:nvSpPr>
        <p:spPr>
          <a:xfrm>
            <a:off x="7933674" y="3284455"/>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94</a:t>
            </a:r>
            <a:r>
              <a:rPr lang="en-US" sz="2400" b="1" spc="-120" dirty="0">
                <a:solidFill>
                  <a:schemeClr val="accent1"/>
                </a:solidFill>
                <a:latin typeface="+mj-lt"/>
              </a:rPr>
              <a:t>%</a:t>
            </a:r>
          </a:p>
        </p:txBody>
      </p:sp>
      <p:sp>
        <p:nvSpPr>
          <p:cNvPr id="19" name="Content Placeholder 2">
            <a:extLst>
              <a:ext uri="{FF2B5EF4-FFF2-40B4-BE49-F238E27FC236}">
                <a16:creationId xmlns:a16="http://schemas.microsoft.com/office/drawing/2014/main" id="{CDDDAA23-3282-8745-A5C0-FDBE39B140B7}"/>
              </a:ext>
            </a:extLst>
          </p:cNvPr>
          <p:cNvSpPr txBox="1">
            <a:spLocks/>
          </p:cNvSpPr>
          <p:nvPr/>
        </p:nvSpPr>
        <p:spPr>
          <a:xfrm>
            <a:off x="9383328" y="4589150"/>
            <a:ext cx="171213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Have a general idea of what retirement will look like</a:t>
            </a:r>
          </a:p>
        </p:txBody>
      </p:sp>
      <p:sp>
        <p:nvSpPr>
          <p:cNvPr id="20" name="Content Placeholder 2">
            <a:extLst>
              <a:ext uri="{FF2B5EF4-FFF2-40B4-BE49-F238E27FC236}">
                <a16:creationId xmlns:a16="http://schemas.microsoft.com/office/drawing/2014/main" id="{59453541-1625-884A-A2E1-C8151CD283F3}"/>
              </a:ext>
            </a:extLst>
          </p:cNvPr>
          <p:cNvSpPr txBox="1">
            <a:spLocks/>
          </p:cNvSpPr>
          <p:nvPr/>
        </p:nvSpPr>
        <p:spPr>
          <a:xfrm>
            <a:off x="7933674" y="4589150"/>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53</a:t>
            </a:r>
            <a:r>
              <a:rPr lang="en-US" sz="2400" b="1" spc="-120" dirty="0">
                <a:solidFill>
                  <a:schemeClr val="accent1"/>
                </a:solidFill>
                <a:latin typeface="+mj-lt"/>
              </a:rPr>
              <a:t>%</a:t>
            </a:r>
          </a:p>
        </p:txBody>
      </p:sp>
      <p:sp>
        <p:nvSpPr>
          <p:cNvPr id="21" name="Content Placeholder 2">
            <a:extLst>
              <a:ext uri="{FF2B5EF4-FFF2-40B4-BE49-F238E27FC236}">
                <a16:creationId xmlns:a16="http://schemas.microsoft.com/office/drawing/2014/main" id="{A90FD2B8-5B93-3341-8597-F32ED6F00025}"/>
              </a:ext>
            </a:extLst>
          </p:cNvPr>
          <p:cNvSpPr txBox="1">
            <a:spLocks/>
          </p:cNvSpPr>
          <p:nvPr/>
        </p:nvSpPr>
        <p:spPr>
          <a:xfrm>
            <a:off x="7982571" y="4288069"/>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preparing for the long-term</a:t>
            </a:r>
          </a:p>
        </p:txBody>
      </p:sp>
      <p:sp>
        <p:nvSpPr>
          <p:cNvPr id="22" name="Content Placeholder 2">
            <a:extLst>
              <a:ext uri="{FF2B5EF4-FFF2-40B4-BE49-F238E27FC236}">
                <a16:creationId xmlns:a16="http://schemas.microsoft.com/office/drawing/2014/main" id="{FE094B98-969D-8645-A555-7956388D9D37}"/>
              </a:ext>
            </a:extLst>
          </p:cNvPr>
          <p:cNvSpPr txBox="1">
            <a:spLocks/>
          </p:cNvSpPr>
          <p:nvPr/>
        </p:nvSpPr>
        <p:spPr>
          <a:xfrm>
            <a:off x="7982571" y="1305912"/>
            <a:ext cx="3213251" cy="25048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doing great with the basics</a:t>
            </a:r>
          </a:p>
        </p:txBody>
      </p:sp>
      <p:sp>
        <p:nvSpPr>
          <p:cNvPr id="23" name="Content Placeholder 2">
            <a:extLst>
              <a:ext uri="{FF2B5EF4-FFF2-40B4-BE49-F238E27FC236}">
                <a16:creationId xmlns:a16="http://schemas.microsoft.com/office/drawing/2014/main" id="{78C37945-A84D-7A4B-8663-2D0CD583B464}"/>
              </a:ext>
            </a:extLst>
          </p:cNvPr>
          <p:cNvSpPr txBox="1">
            <a:spLocks/>
          </p:cNvSpPr>
          <p:nvPr/>
        </p:nvSpPr>
        <p:spPr>
          <a:xfrm>
            <a:off x="9383328" y="5414340"/>
            <a:ext cx="1812494" cy="92700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Say they’re on track with current retirement savings levels for their planned retirement</a:t>
            </a:r>
          </a:p>
        </p:txBody>
      </p:sp>
      <p:sp>
        <p:nvSpPr>
          <p:cNvPr id="24" name="Content Placeholder 2">
            <a:extLst>
              <a:ext uri="{FF2B5EF4-FFF2-40B4-BE49-F238E27FC236}">
                <a16:creationId xmlns:a16="http://schemas.microsoft.com/office/drawing/2014/main" id="{9E10F708-92BC-4B45-B808-B4398B0445BA}"/>
              </a:ext>
            </a:extLst>
          </p:cNvPr>
          <p:cNvSpPr txBox="1">
            <a:spLocks/>
          </p:cNvSpPr>
          <p:nvPr/>
        </p:nvSpPr>
        <p:spPr>
          <a:xfrm>
            <a:off x="7933674" y="5414340"/>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52</a:t>
            </a:r>
            <a:r>
              <a:rPr lang="en-US" sz="2400" b="1" spc="-120" dirty="0">
                <a:solidFill>
                  <a:schemeClr val="accent1"/>
                </a:solidFill>
                <a:latin typeface="+mj-lt"/>
              </a:rPr>
              <a:t>%</a:t>
            </a:r>
          </a:p>
        </p:txBody>
      </p:sp>
      <p:sp>
        <p:nvSpPr>
          <p:cNvPr id="25" name="Text Placeholder 3">
            <a:extLst>
              <a:ext uri="{FF2B5EF4-FFF2-40B4-BE49-F238E27FC236}">
                <a16:creationId xmlns:a16="http://schemas.microsoft.com/office/drawing/2014/main" id="{2CE662D3-1B23-6244-B064-D6F86EC20914}"/>
              </a:ext>
            </a:extLst>
          </p:cNvPr>
          <p:cNvSpPr>
            <a:spLocks noGrp="1"/>
          </p:cNvSpPr>
          <p:nvPr>
            <p:ph type="body" sz="quarter" idx="13"/>
          </p:nvPr>
        </p:nvSpPr>
        <p:spPr>
          <a:xfrm>
            <a:off x="1001832" y="6212596"/>
            <a:ext cx="6431432" cy="457200"/>
          </a:xfrm>
        </p:spPr>
        <p:txBody>
          <a:bodyPr/>
          <a:lstStyle/>
          <a:p>
            <a:br>
              <a:rPr lang="en-US" dirty="0"/>
            </a:br>
            <a:endParaRPr lang="en-US" dirty="0"/>
          </a:p>
          <a:p>
            <a:r>
              <a:rPr lang="en-US" dirty="0"/>
              <a:t>Sources: T. Rowe Price Retirement Savings &amp; Spending Study September 2020. Study includes those 18+ in various ethnic groups., </a:t>
            </a:r>
            <a:br>
              <a:rPr lang="en-US" dirty="0"/>
            </a:br>
            <a:r>
              <a:rPr lang="en-US" dirty="0"/>
              <a:t>U.S. Census data, 2012., T. Rowe Price Retirement Savings &amp; Spending Study September 2020., T. Rowe Price Next Wave of Wealth Research Study, January 2020. </a:t>
            </a:r>
          </a:p>
          <a:p>
            <a:endParaRPr lang="en-US" dirty="0"/>
          </a:p>
        </p:txBody>
      </p:sp>
    </p:spTree>
    <p:extLst>
      <p:ext uri="{BB962C8B-B14F-4D97-AF65-F5344CB8AC3E}">
        <p14:creationId xmlns:p14="http://schemas.microsoft.com/office/powerpoint/2010/main" val="2248343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F4EADD5F-6263-224E-8831-80BBD24BE880}"/>
              </a:ext>
            </a:extLst>
          </p:cNvPr>
          <p:cNvGrpSpPr/>
          <p:nvPr/>
        </p:nvGrpSpPr>
        <p:grpSpPr>
          <a:xfrm>
            <a:off x="7622345" y="1940949"/>
            <a:ext cx="4023360" cy="4023360"/>
            <a:chOff x="7622345" y="1940949"/>
            <a:chExt cx="4023360" cy="4023360"/>
          </a:xfrm>
        </p:grpSpPr>
        <p:sp>
          <p:nvSpPr>
            <p:cNvPr id="12" name="Oval 11">
              <a:extLst>
                <a:ext uri="{FF2B5EF4-FFF2-40B4-BE49-F238E27FC236}">
                  <a16:creationId xmlns:a16="http://schemas.microsoft.com/office/drawing/2014/main" id="{0C9BE50B-ADCA-914C-ADB4-6DEEFEEB0185}"/>
                </a:ext>
              </a:extLst>
            </p:cNvPr>
            <p:cNvSpPr>
              <a:spLocks/>
            </p:cNvSpPr>
            <p:nvPr/>
          </p:nvSpPr>
          <p:spPr>
            <a:xfrm>
              <a:off x="7622345" y="1940949"/>
              <a:ext cx="4023360" cy="40233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8" name="Oval 7">
              <a:extLst>
                <a:ext uri="{FF2B5EF4-FFF2-40B4-BE49-F238E27FC236}">
                  <a16:creationId xmlns:a16="http://schemas.microsoft.com/office/drawing/2014/main" id="{EE8BF769-832B-0A48-AFE5-2F18146FFB47}"/>
                </a:ext>
              </a:extLst>
            </p:cNvPr>
            <p:cNvSpPr/>
            <p:nvPr/>
          </p:nvSpPr>
          <p:spPr>
            <a:xfrm>
              <a:off x="8053419" y="2372023"/>
              <a:ext cx="3161211" cy="3161211"/>
            </a:xfrm>
            <a:prstGeom prst="ellipse">
              <a:avLst/>
            </a:prstGeom>
            <a:solidFill>
              <a:srgbClr val="0287A6"/>
            </a:solidFill>
            <a:ln>
              <a:noFill/>
            </a:ln>
            <a:effectLst>
              <a:outerShdw blurRad="127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9" name="Oval 8">
              <a:extLst>
                <a:ext uri="{FF2B5EF4-FFF2-40B4-BE49-F238E27FC236}">
                  <a16:creationId xmlns:a16="http://schemas.microsoft.com/office/drawing/2014/main" id="{43B896A3-6BB6-C34D-9763-A354F73AF2C8}"/>
                </a:ext>
              </a:extLst>
            </p:cNvPr>
            <p:cNvSpPr>
              <a:spLocks noChangeAspect="1"/>
            </p:cNvSpPr>
            <p:nvPr/>
          </p:nvSpPr>
          <p:spPr>
            <a:xfrm>
              <a:off x="8484494" y="2803098"/>
              <a:ext cx="2299063" cy="2299063"/>
            </a:xfrm>
            <a:prstGeom prst="ellipse">
              <a:avLst/>
            </a:prstGeom>
            <a:solidFill>
              <a:schemeClr val="accent2"/>
            </a:solidFill>
            <a:ln>
              <a:noFill/>
            </a:ln>
            <a:effectLst>
              <a:outerShdw blurRad="127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0" name="Oval 9">
              <a:extLst>
                <a:ext uri="{FF2B5EF4-FFF2-40B4-BE49-F238E27FC236}">
                  <a16:creationId xmlns:a16="http://schemas.microsoft.com/office/drawing/2014/main" id="{F02DD2B9-3EB3-9A4B-BE50-2696113E41E5}"/>
                </a:ext>
              </a:extLst>
            </p:cNvPr>
            <p:cNvSpPr>
              <a:spLocks noChangeAspect="1"/>
            </p:cNvSpPr>
            <p:nvPr/>
          </p:nvSpPr>
          <p:spPr>
            <a:xfrm>
              <a:off x="8915568" y="3234172"/>
              <a:ext cx="1436914" cy="1436914"/>
            </a:xfrm>
            <a:prstGeom prst="ellipse">
              <a:avLst/>
            </a:prstGeom>
            <a:solidFill>
              <a:srgbClr val="B5E3F0"/>
            </a:solidFill>
            <a:ln>
              <a:noFill/>
            </a:ln>
            <a:effectLst>
              <a:outerShdw blurRad="127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1" name="Oval 10">
              <a:extLst>
                <a:ext uri="{FF2B5EF4-FFF2-40B4-BE49-F238E27FC236}">
                  <a16:creationId xmlns:a16="http://schemas.microsoft.com/office/drawing/2014/main" id="{74EA9BF2-FC57-4246-BE19-67DDB097321B}"/>
                </a:ext>
              </a:extLst>
            </p:cNvPr>
            <p:cNvSpPr>
              <a:spLocks noChangeAspect="1"/>
            </p:cNvSpPr>
            <p:nvPr/>
          </p:nvSpPr>
          <p:spPr>
            <a:xfrm>
              <a:off x="9346642" y="3665246"/>
              <a:ext cx="574766" cy="574766"/>
            </a:xfrm>
            <a:prstGeom prst="ellipse">
              <a:avLst/>
            </a:prstGeom>
            <a:solidFill>
              <a:schemeClr val="bg1"/>
            </a:solidFill>
            <a:ln>
              <a:noFill/>
            </a:ln>
            <a:effectLst>
              <a:outerShdw blurRad="127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6" name="TextBox 15">
              <a:extLst>
                <a:ext uri="{FF2B5EF4-FFF2-40B4-BE49-F238E27FC236}">
                  <a16:creationId xmlns:a16="http://schemas.microsoft.com/office/drawing/2014/main" id="{2C975BEF-00DE-7842-985D-749766B95B54}"/>
                </a:ext>
              </a:extLst>
            </p:cNvPr>
            <p:cNvSpPr txBox="1"/>
            <p:nvPr/>
          </p:nvSpPr>
          <p:spPr>
            <a:xfrm>
              <a:off x="9251768" y="3809100"/>
              <a:ext cx="759823" cy="321627"/>
            </a:xfrm>
            <a:prstGeom prst="rect">
              <a:avLst/>
            </a:prstGeom>
            <a:noFill/>
          </p:spPr>
          <p:txBody>
            <a:bodyPr wrap="square" lIns="0" tIns="0" rIns="0" bIns="0" rtlCol="0">
              <a:spAutoFit/>
            </a:bodyPr>
            <a:lstStyle/>
            <a:p>
              <a:pPr algn="ctr">
                <a:lnSpc>
                  <a:spcPct val="95000"/>
                </a:lnSpc>
                <a:spcAft>
                  <a:spcPts val="1000"/>
                </a:spcAft>
                <a:buClr>
                  <a:schemeClr val="accent2"/>
                </a:buClr>
              </a:pPr>
              <a:r>
                <a:rPr lang="en-US" sz="1100" dirty="0"/>
                <a:t>Gay or Lesbian</a:t>
              </a:r>
            </a:p>
          </p:txBody>
        </p:sp>
        <p:sp>
          <p:nvSpPr>
            <p:cNvPr id="17" name="TextBox 16">
              <a:extLst>
                <a:ext uri="{FF2B5EF4-FFF2-40B4-BE49-F238E27FC236}">
                  <a16:creationId xmlns:a16="http://schemas.microsoft.com/office/drawing/2014/main" id="{7CADF3A7-F6C9-6D4A-BCBC-6DF2E84AE951}"/>
                </a:ext>
              </a:extLst>
            </p:cNvPr>
            <p:cNvSpPr txBox="1"/>
            <p:nvPr/>
          </p:nvSpPr>
          <p:spPr>
            <a:xfrm>
              <a:off x="9251768" y="4358766"/>
              <a:ext cx="759823" cy="169277"/>
            </a:xfrm>
            <a:prstGeom prst="rect">
              <a:avLst/>
            </a:prstGeom>
            <a:noFill/>
          </p:spPr>
          <p:txBody>
            <a:bodyPr wrap="square" lIns="0" tIns="0" rIns="0" bIns="0" rtlCol="0">
              <a:spAutoFit/>
            </a:bodyPr>
            <a:lstStyle/>
            <a:p>
              <a:pPr algn="ctr">
                <a:spcAft>
                  <a:spcPts val="1000"/>
                </a:spcAft>
                <a:buClr>
                  <a:schemeClr val="accent2"/>
                </a:buClr>
              </a:pPr>
              <a:r>
                <a:rPr lang="en-US" sz="1100" dirty="0"/>
                <a:t>Fluid</a:t>
              </a:r>
            </a:p>
          </p:txBody>
        </p:sp>
        <p:sp>
          <p:nvSpPr>
            <p:cNvPr id="18" name="TextBox 17">
              <a:extLst>
                <a:ext uri="{FF2B5EF4-FFF2-40B4-BE49-F238E27FC236}">
                  <a16:creationId xmlns:a16="http://schemas.microsoft.com/office/drawing/2014/main" id="{D07054D5-C177-AE44-B47E-FAA70CB25C19}"/>
                </a:ext>
              </a:extLst>
            </p:cNvPr>
            <p:cNvSpPr txBox="1"/>
            <p:nvPr/>
          </p:nvSpPr>
          <p:spPr>
            <a:xfrm>
              <a:off x="9251768" y="4805971"/>
              <a:ext cx="759823" cy="169277"/>
            </a:xfrm>
            <a:prstGeom prst="rect">
              <a:avLst/>
            </a:prstGeom>
            <a:noFill/>
          </p:spPr>
          <p:txBody>
            <a:bodyPr wrap="square" lIns="0" tIns="0" rIns="0" bIns="0" rtlCol="0">
              <a:spAutoFit/>
            </a:bodyPr>
            <a:lstStyle/>
            <a:p>
              <a:pPr algn="ctr">
                <a:spcAft>
                  <a:spcPts val="1000"/>
                </a:spcAft>
                <a:buClr>
                  <a:schemeClr val="accent2"/>
                </a:buClr>
              </a:pPr>
              <a:r>
                <a:rPr lang="en-US" sz="1100" dirty="0"/>
                <a:t>Allies</a:t>
              </a:r>
            </a:p>
          </p:txBody>
        </p:sp>
        <p:sp>
          <p:nvSpPr>
            <p:cNvPr id="19" name="TextBox 18">
              <a:extLst>
                <a:ext uri="{FF2B5EF4-FFF2-40B4-BE49-F238E27FC236}">
                  <a16:creationId xmlns:a16="http://schemas.microsoft.com/office/drawing/2014/main" id="{5D9F8B5B-A42F-204A-8759-2F8F28CD5778}"/>
                </a:ext>
              </a:extLst>
            </p:cNvPr>
            <p:cNvSpPr txBox="1"/>
            <p:nvPr/>
          </p:nvSpPr>
          <p:spPr>
            <a:xfrm>
              <a:off x="8798664" y="5162979"/>
              <a:ext cx="1666030" cy="307007"/>
            </a:xfrm>
            <a:prstGeom prst="rect">
              <a:avLst/>
            </a:prstGeom>
            <a:noFill/>
          </p:spPr>
          <p:txBody>
            <a:bodyPr wrap="square" lIns="0" tIns="0" rIns="0" bIns="0" rtlCol="0">
              <a:spAutoFit/>
            </a:bodyPr>
            <a:lstStyle/>
            <a:p>
              <a:pPr algn="ctr">
                <a:lnSpc>
                  <a:spcPct val="95000"/>
                </a:lnSpc>
                <a:spcAft>
                  <a:spcPts val="1000"/>
                </a:spcAft>
                <a:buClr>
                  <a:schemeClr val="accent2"/>
                </a:buClr>
              </a:pPr>
              <a:r>
                <a:rPr lang="en-US" sz="1050" dirty="0">
                  <a:solidFill>
                    <a:schemeClr val="bg1"/>
                  </a:solidFill>
                </a:rPr>
                <a:t>LGBTQ+ Friendly Businesses</a:t>
              </a:r>
            </a:p>
          </p:txBody>
        </p:sp>
        <p:sp>
          <p:nvSpPr>
            <p:cNvPr id="21" name="TextBox 20">
              <a:extLst>
                <a:ext uri="{FF2B5EF4-FFF2-40B4-BE49-F238E27FC236}">
                  <a16:creationId xmlns:a16="http://schemas.microsoft.com/office/drawing/2014/main" id="{811A1FFF-F713-2044-97EB-8FE49DC3E4FC}"/>
                </a:ext>
              </a:extLst>
            </p:cNvPr>
            <p:cNvSpPr txBox="1"/>
            <p:nvPr/>
          </p:nvSpPr>
          <p:spPr>
            <a:xfrm>
              <a:off x="8639232" y="5582676"/>
              <a:ext cx="1984893" cy="307007"/>
            </a:xfrm>
            <a:prstGeom prst="rect">
              <a:avLst/>
            </a:prstGeom>
            <a:noFill/>
          </p:spPr>
          <p:txBody>
            <a:bodyPr wrap="square" lIns="0" tIns="0" rIns="0" bIns="0" rtlCol="0">
              <a:spAutoFit/>
            </a:bodyPr>
            <a:lstStyle/>
            <a:p>
              <a:pPr algn="ctr">
                <a:lnSpc>
                  <a:spcPct val="95000"/>
                </a:lnSpc>
                <a:spcAft>
                  <a:spcPts val="1000"/>
                </a:spcAft>
                <a:buClr>
                  <a:schemeClr val="accent2"/>
                </a:buClr>
              </a:pPr>
              <a:r>
                <a:rPr lang="en-US" sz="1050" dirty="0">
                  <a:solidFill>
                    <a:schemeClr val="bg1"/>
                  </a:solidFill>
                </a:rPr>
                <a:t>Pro-LGBTQ+</a:t>
              </a:r>
              <a:br>
                <a:rPr lang="en-US" sz="1050" dirty="0">
                  <a:solidFill>
                    <a:schemeClr val="bg1"/>
                  </a:solidFill>
                </a:rPr>
              </a:br>
              <a:r>
                <a:rPr lang="en-US" sz="1050" dirty="0">
                  <a:solidFill>
                    <a:schemeClr val="bg1"/>
                  </a:solidFill>
                </a:rPr>
                <a:t>Employers</a:t>
              </a:r>
            </a:p>
          </p:txBody>
        </p:sp>
      </p:grpSp>
      <p:sp>
        <p:nvSpPr>
          <p:cNvPr id="2" name="Title 1"/>
          <p:cNvSpPr>
            <a:spLocks noGrp="1"/>
          </p:cNvSpPr>
          <p:nvPr>
            <p:ph type="title"/>
          </p:nvPr>
        </p:nvSpPr>
        <p:spPr/>
        <p:txBody>
          <a:bodyPr/>
          <a:lstStyle/>
          <a:p>
            <a:r>
              <a:rPr lang="en-US" b="1" dirty="0"/>
              <a:t>LGBTQ+ Is a Growing Community</a:t>
            </a:r>
            <a:endParaRPr lang="en-US" dirty="0"/>
          </a:p>
        </p:txBody>
      </p:sp>
      <p:sp>
        <p:nvSpPr>
          <p:cNvPr id="3" name="Content Placeholder 2"/>
          <p:cNvSpPr>
            <a:spLocks noGrp="1"/>
          </p:cNvSpPr>
          <p:nvPr>
            <p:ph idx="1"/>
          </p:nvPr>
        </p:nvSpPr>
        <p:spPr>
          <a:xfrm>
            <a:off x="990600" y="1371600"/>
            <a:ext cx="8462889" cy="740664"/>
          </a:xfrm>
        </p:spPr>
        <p:txBody>
          <a:bodyPr/>
          <a:lstStyle/>
          <a:p>
            <a:pPr marL="0" indent="0">
              <a:buNone/>
            </a:pPr>
            <a:r>
              <a:rPr lang="en-US" dirty="0"/>
              <a:t>The LGBTQ+ community is people who identify </a:t>
            </a:r>
            <a:r>
              <a:rPr lang="en-US" b="1" dirty="0"/>
              <a:t>as LGBTQ+ or </a:t>
            </a:r>
            <a:br>
              <a:rPr lang="en-US" b="1" dirty="0"/>
            </a:br>
            <a:r>
              <a:rPr lang="en-US" b="1" dirty="0"/>
              <a:t>fluid in their sexual orientation</a:t>
            </a:r>
            <a:r>
              <a:rPr lang="en-US" dirty="0"/>
              <a:t>.</a:t>
            </a:r>
          </a:p>
        </p:txBody>
      </p:sp>
      <p:sp>
        <p:nvSpPr>
          <p:cNvPr id="4" name="Text Placeholder 3"/>
          <p:cNvSpPr>
            <a:spLocks noGrp="1"/>
          </p:cNvSpPr>
          <p:nvPr>
            <p:ph type="body" sz="quarter" idx="13"/>
          </p:nvPr>
        </p:nvSpPr>
        <p:spPr/>
        <p:txBody>
          <a:bodyPr/>
          <a:lstStyle/>
          <a:p>
            <a:r>
              <a:rPr lang="en-US" baseline="30000" dirty="0"/>
              <a:t>1</a:t>
            </a:r>
            <a:r>
              <a:rPr lang="en-US" dirty="0"/>
              <a:t> Gates, Gary J. “</a:t>
            </a:r>
            <a:r>
              <a:rPr lang="en-US" dirty="0">
                <a:solidFill>
                  <a:schemeClr val="accent1"/>
                </a:solidFill>
                <a:hlinkClick r:id="rId3">
                  <a:extLst>
                    <a:ext uri="{A12FA001-AC4F-418D-AE19-62706E023703}">
                      <ahyp:hlinkClr xmlns:ahyp="http://schemas.microsoft.com/office/drawing/2018/hyperlinkcolor" val="tx"/>
                    </a:ext>
                  </a:extLst>
                </a:hlinkClick>
              </a:rPr>
              <a:t>In U.S., More Adults Identifying as LGBT</a:t>
            </a:r>
            <a:r>
              <a:rPr lang="en-US" dirty="0"/>
              <a:t>,” Gallup, January 11, 2017.</a:t>
            </a:r>
          </a:p>
          <a:p>
            <a:r>
              <a:rPr lang="en-US" baseline="30000" dirty="0"/>
              <a:t>2</a:t>
            </a:r>
            <a:r>
              <a:rPr lang="en-US" dirty="0"/>
              <a:t> Laughlin, Shepherd “</a:t>
            </a:r>
            <a:r>
              <a:rPr lang="en-US" dirty="0">
                <a:solidFill>
                  <a:schemeClr val="accent1"/>
                </a:solidFill>
                <a:hlinkClick r:id="rId4">
                  <a:extLst>
                    <a:ext uri="{A12FA001-AC4F-418D-AE19-62706E023703}">
                      <ahyp:hlinkClr xmlns:ahyp="http://schemas.microsoft.com/office/drawing/2018/hyperlinkcolor" val="tx"/>
                    </a:ext>
                  </a:extLst>
                </a:hlinkClick>
              </a:rPr>
              <a:t>Gen Z goes beyond gender binaries in new Innovation Group data</a:t>
            </a:r>
            <a:r>
              <a:rPr lang="en-US" dirty="0"/>
              <a:t>,” J. Walter Thompson Intelligence, March 11, 2016.</a:t>
            </a:r>
          </a:p>
          <a:p>
            <a:r>
              <a:rPr lang="en-US" baseline="30000" dirty="0"/>
              <a:t>3</a:t>
            </a:r>
            <a:r>
              <a:rPr lang="en-US" dirty="0"/>
              <a:t> “</a:t>
            </a:r>
            <a:r>
              <a:rPr lang="en-US" dirty="0">
                <a:solidFill>
                  <a:schemeClr val="accent1"/>
                </a:solidFill>
                <a:hlinkClick r:id="rId5">
                  <a:extLst>
                    <a:ext uri="{A12FA001-AC4F-418D-AE19-62706E023703}">
                      <ahyp:hlinkClr xmlns:ahyp="http://schemas.microsoft.com/office/drawing/2018/hyperlinkcolor" val="tx"/>
                    </a:ext>
                  </a:extLst>
                </a:hlinkClick>
              </a:rPr>
              <a:t>Accelerating Acceptance 2016</a:t>
            </a:r>
            <a:r>
              <a:rPr lang="en-US" dirty="0"/>
              <a:t>,” GLAAD, 2016. </a:t>
            </a:r>
          </a:p>
          <a:p>
            <a:r>
              <a:rPr lang="en-US" baseline="30000" dirty="0"/>
              <a:t>4</a:t>
            </a:r>
            <a:r>
              <a:rPr lang="en-US" dirty="0"/>
              <a:t> “</a:t>
            </a:r>
            <a:r>
              <a:rPr lang="en-US" dirty="0">
                <a:solidFill>
                  <a:schemeClr val="accent1"/>
                </a:solidFill>
                <a:hlinkClick r:id="rId6">
                  <a:extLst>
                    <a:ext uri="{A12FA001-AC4F-418D-AE19-62706E023703}">
                      <ahyp:hlinkClr xmlns:ahyp="http://schemas.microsoft.com/office/drawing/2018/hyperlinkcolor" val="tx"/>
                    </a:ext>
                  </a:extLst>
                </a:hlinkClick>
              </a:rPr>
              <a:t>LGBT-Inclusive Advertising Is Driving Business Yet Consumers Demand Authenticity According to Ogilvy Survey</a:t>
            </a:r>
            <a:r>
              <a:rPr lang="en-US" dirty="0"/>
              <a:t>,” Ogilvy press release, June 28, 2017. </a:t>
            </a:r>
          </a:p>
          <a:p>
            <a:r>
              <a:rPr lang="en-US" baseline="30000" dirty="0"/>
              <a:t>5</a:t>
            </a:r>
            <a:r>
              <a:rPr lang="en-US" dirty="0"/>
              <a:t> “</a:t>
            </a:r>
            <a:r>
              <a:rPr lang="en-US" dirty="0">
                <a:solidFill>
                  <a:schemeClr val="accent1"/>
                </a:solidFill>
                <a:hlinkClick r:id="rId7">
                  <a:extLst>
                    <a:ext uri="{A12FA001-AC4F-418D-AE19-62706E023703}">
                      <ahyp:hlinkClr xmlns:ahyp="http://schemas.microsoft.com/office/drawing/2018/hyperlinkcolor" val="tx"/>
                    </a:ext>
                  </a:extLst>
                </a:hlinkClick>
              </a:rPr>
              <a:t>Corporate Equality Index 2017: Rating Workplaces on Lesbian, Gay, Bisexual and Transgender Equality</a:t>
            </a:r>
            <a:r>
              <a:rPr lang="en-US" dirty="0"/>
              <a:t>,” Human Rights Campaign Foundation, 2016.</a:t>
            </a:r>
          </a:p>
        </p:txBody>
      </p:sp>
      <p:graphicFrame>
        <p:nvGraphicFramePr>
          <p:cNvPr id="6" name="Table 5">
            <a:extLst>
              <a:ext uri="{FF2B5EF4-FFF2-40B4-BE49-F238E27FC236}">
                <a16:creationId xmlns:a16="http://schemas.microsoft.com/office/drawing/2014/main" id="{E3A1BC22-B924-B148-A0CE-98ACB409A70B}"/>
              </a:ext>
            </a:extLst>
          </p:cNvPr>
          <p:cNvGraphicFramePr>
            <a:graphicFrameLocks noGrp="1"/>
          </p:cNvGraphicFramePr>
          <p:nvPr>
            <p:extLst>
              <p:ext uri="{D42A27DB-BD31-4B8C-83A1-F6EECF244321}">
                <p14:modId xmlns:p14="http://schemas.microsoft.com/office/powerpoint/2010/main" val="1171715411"/>
              </p:ext>
            </p:extLst>
          </p:nvPr>
        </p:nvGraphicFramePr>
        <p:xfrm>
          <a:off x="990600" y="2023248"/>
          <a:ext cx="8641080" cy="3776472"/>
        </p:xfrm>
        <a:graphic>
          <a:graphicData uri="http://schemas.openxmlformats.org/drawingml/2006/table">
            <a:tbl>
              <a:tblPr>
                <a:tableStyleId>{5C22544A-7EE6-4342-B048-85BDC9FD1C3A}</a:tableStyleId>
              </a:tblPr>
              <a:tblGrid>
                <a:gridCol w="960120">
                  <a:extLst>
                    <a:ext uri="{9D8B030D-6E8A-4147-A177-3AD203B41FA5}">
                      <a16:colId xmlns:a16="http://schemas.microsoft.com/office/drawing/2014/main" val="1943060602"/>
                    </a:ext>
                  </a:extLst>
                </a:gridCol>
                <a:gridCol w="5669280">
                  <a:extLst>
                    <a:ext uri="{9D8B030D-6E8A-4147-A177-3AD203B41FA5}">
                      <a16:colId xmlns:a16="http://schemas.microsoft.com/office/drawing/2014/main" val="3537606905"/>
                    </a:ext>
                  </a:extLst>
                </a:gridCol>
                <a:gridCol w="548640">
                  <a:extLst>
                    <a:ext uri="{9D8B030D-6E8A-4147-A177-3AD203B41FA5}">
                      <a16:colId xmlns:a16="http://schemas.microsoft.com/office/drawing/2014/main" val="3877869483"/>
                    </a:ext>
                  </a:extLst>
                </a:gridCol>
                <a:gridCol w="365760">
                  <a:extLst>
                    <a:ext uri="{9D8B030D-6E8A-4147-A177-3AD203B41FA5}">
                      <a16:colId xmlns:a16="http://schemas.microsoft.com/office/drawing/2014/main" val="3081499601"/>
                    </a:ext>
                  </a:extLst>
                </a:gridCol>
                <a:gridCol w="182880">
                  <a:extLst>
                    <a:ext uri="{9D8B030D-6E8A-4147-A177-3AD203B41FA5}">
                      <a16:colId xmlns:a16="http://schemas.microsoft.com/office/drawing/2014/main" val="981569244"/>
                    </a:ext>
                  </a:extLst>
                </a:gridCol>
                <a:gridCol w="548640">
                  <a:extLst>
                    <a:ext uri="{9D8B030D-6E8A-4147-A177-3AD203B41FA5}">
                      <a16:colId xmlns:a16="http://schemas.microsoft.com/office/drawing/2014/main" val="1199926098"/>
                    </a:ext>
                  </a:extLst>
                </a:gridCol>
                <a:gridCol w="365760">
                  <a:extLst>
                    <a:ext uri="{9D8B030D-6E8A-4147-A177-3AD203B41FA5}">
                      <a16:colId xmlns:a16="http://schemas.microsoft.com/office/drawing/2014/main" val="4121562778"/>
                    </a:ext>
                  </a:extLst>
                </a:gridCol>
              </a:tblGrid>
              <a:tr h="370840">
                <a:tc>
                  <a:txBody>
                    <a:bodyPr/>
                    <a:lstStyle/>
                    <a:p>
                      <a:pPr algn="r"/>
                      <a:r>
                        <a:rPr lang="en-US" sz="3600" b="1" dirty="0">
                          <a:solidFill>
                            <a:schemeClr val="accent1"/>
                          </a:solidFill>
                        </a:rPr>
                        <a:t>4</a:t>
                      </a:r>
                      <a:r>
                        <a:rPr lang="en-US" sz="3600" b="1" baseline="22000" dirty="0">
                          <a:solidFill>
                            <a:schemeClr val="accent1"/>
                          </a:solidFill>
                        </a:rPr>
                        <a:t>%</a:t>
                      </a:r>
                    </a:p>
                  </a:txBody>
                  <a:tcPr marL="0" marB="0"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95000"/>
                        </a:lnSpc>
                      </a:pPr>
                      <a:r>
                        <a:rPr lang="en-US" sz="1600" dirty="0"/>
                        <a:t>Americans identify as LGBTQ+</a:t>
                      </a:r>
                      <a:r>
                        <a:rPr lang="en-US" sz="1600" baseline="30000" dirty="0"/>
                        <a:t>1</a:t>
                      </a:r>
                    </a:p>
                  </a:txBody>
                  <a:tcPr marT="228600"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dirty="0"/>
                    </a:p>
                  </a:txBody>
                  <a:tcPr marT="228600">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endParaRPr lang="en-US" dirty="0"/>
                    </a:p>
                  </a:txBody>
                  <a:tcPr marT="228600">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0079270"/>
                  </a:ext>
                </a:extLst>
              </a:tr>
              <a:tr h="370840">
                <a:tc>
                  <a:txBody>
                    <a:bodyPr/>
                    <a:lstStyle/>
                    <a:p>
                      <a:pPr algn="r"/>
                      <a:r>
                        <a:rPr lang="en-US" sz="3600" b="1" dirty="0">
                          <a:solidFill>
                            <a:schemeClr val="accent1"/>
                          </a:solidFill>
                        </a:rPr>
                        <a:t>35</a:t>
                      </a:r>
                      <a:r>
                        <a:rPr lang="en-US" sz="3600" b="1" baseline="22000" dirty="0">
                          <a:solidFill>
                            <a:schemeClr val="accent1"/>
                          </a:solidFill>
                        </a:rPr>
                        <a:t>%</a:t>
                      </a:r>
                      <a:endParaRPr lang="en-US" sz="3600" b="1" dirty="0">
                        <a:solidFill>
                          <a:schemeClr val="accent1"/>
                        </a:solidFill>
                      </a:endParaRPr>
                    </a:p>
                  </a:txBody>
                  <a:tcPr marL="0" marB="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95000"/>
                        </a:lnSpc>
                      </a:pPr>
                      <a:r>
                        <a:rPr lang="en-US" sz="1600" dirty="0"/>
                        <a:t>Gen Z (ages 13–20) identify as bisexual or fluid in their sexual orientation</a:t>
                      </a:r>
                      <a:r>
                        <a:rPr lang="en-US" sz="1600" baseline="30000" dirty="0"/>
                        <a:t>1</a:t>
                      </a:r>
                    </a:p>
                  </a:txBody>
                  <a:tcPr marT="22860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5370152"/>
                  </a:ext>
                </a:extLst>
              </a:tr>
              <a:tr h="274320">
                <a:tc rowSpan="3">
                  <a:txBody>
                    <a:bodyPr/>
                    <a:lstStyle/>
                    <a:p>
                      <a:pPr algn="r"/>
                      <a:r>
                        <a:rPr lang="en-US" sz="3600" b="1" dirty="0">
                          <a:solidFill>
                            <a:schemeClr val="accent1"/>
                          </a:solidFill>
                        </a:rPr>
                        <a:t>50</a:t>
                      </a:r>
                      <a:r>
                        <a:rPr lang="en-US" sz="3600" b="1" baseline="22000" dirty="0">
                          <a:solidFill>
                            <a:schemeClr val="accent1"/>
                          </a:solidFill>
                        </a:rPr>
                        <a:t>%</a:t>
                      </a:r>
                      <a:endParaRPr lang="en-US" sz="3600" b="1" dirty="0">
                        <a:solidFill>
                          <a:schemeClr val="accent1"/>
                        </a:solidFill>
                      </a:endParaRPr>
                    </a:p>
                  </a:txBody>
                  <a:tcPr marL="0" marB="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nSpc>
                          <a:spcPct val="95000"/>
                        </a:lnSpc>
                      </a:pPr>
                      <a:r>
                        <a:rPr lang="en-US" sz="1600" dirty="0"/>
                        <a:t>Adults say gay people have the same rights as everyone else</a:t>
                      </a:r>
                      <a:r>
                        <a:rPr lang="en-US" sz="1600" baseline="30000" dirty="0"/>
                        <a:t>3</a:t>
                      </a:r>
                    </a:p>
                  </a:txBody>
                  <a:tcPr marT="22860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rowSpan="3" gridSpan="2">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rowSpan="3" hMerge="1">
                  <a:txBody>
                    <a:bodyPr/>
                    <a:lstStyle/>
                    <a:p>
                      <a:endParaRPr lang="en-US"/>
                    </a:p>
                  </a:txBody>
                  <a:tcPr/>
                </a:tc>
                <a:tc>
                  <a:txBody>
                    <a:bodyPr/>
                    <a:lstStyle/>
                    <a:p>
                      <a:endParaRPr lang="en-US" sz="500" dirty="0"/>
                    </a:p>
                  </a:txBody>
                  <a:tcPr marL="0" marR="0" marT="0" marB="0">
                    <a:lnL w="12700" cmpd="sng">
                      <a:noFill/>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endParaRPr lang="en-US" sz="500" dirty="0"/>
                    </a:p>
                  </a:txBody>
                  <a:tcPr marL="0" marR="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33939351"/>
                  </a:ext>
                </a:extLst>
              </a:tr>
              <a:tr h="274320">
                <a:tc vMerge="1">
                  <a:txBody>
                    <a:bodyPr/>
                    <a:lstStyle/>
                    <a:p>
                      <a:endParaRPr lang="en-US"/>
                    </a:p>
                  </a:txBody>
                  <a:tcPr/>
                </a:tc>
                <a:tc vMerge="1">
                  <a:txBody>
                    <a:bodyPr/>
                    <a:lstStyle/>
                    <a:p>
                      <a:endParaRPr lang="en-US"/>
                    </a:p>
                  </a:txBody>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rowSpan="2">
                  <a:txBody>
                    <a:bodyPr/>
                    <a:lstStyle/>
                    <a:p>
                      <a:endParaRPr lang="en-US" sz="500" dirty="0"/>
                    </a:p>
                  </a:txBody>
                  <a:tcPr marL="0" marR="0" marT="0" marB="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extLst>
                  <a:ext uri="{0D108BD9-81ED-4DB2-BD59-A6C34878D82A}">
                    <a16:rowId xmlns:a16="http://schemas.microsoft.com/office/drawing/2014/main" val="2049401907"/>
                  </a:ext>
                </a:extLst>
              </a:tr>
              <a:tr h="0">
                <a:tc vMerge="1">
                  <a:txBody>
                    <a:bodyPr/>
                    <a:lstStyle/>
                    <a:p>
                      <a:endParaRPr lang="en-US"/>
                    </a:p>
                  </a:txBody>
                  <a:tcPr/>
                </a:tc>
                <a:tc vMerge="1">
                  <a:txBody>
                    <a:bodyPr/>
                    <a:lstStyle/>
                    <a:p>
                      <a:endParaRPr lang="en-US"/>
                    </a:p>
                  </a:txBody>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endParaRPr lang="en-US" sz="5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0735340"/>
                  </a:ext>
                </a:extLst>
              </a:tr>
              <a:tr h="370840">
                <a:tc>
                  <a:txBody>
                    <a:bodyPr/>
                    <a:lstStyle/>
                    <a:p>
                      <a:pPr algn="r"/>
                      <a:r>
                        <a:rPr lang="en-US" sz="3600" b="1" dirty="0">
                          <a:solidFill>
                            <a:schemeClr val="accent1"/>
                          </a:solidFill>
                        </a:rPr>
                        <a:t>64</a:t>
                      </a:r>
                      <a:r>
                        <a:rPr lang="en-US" sz="3600" b="1" baseline="22000" dirty="0">
                          <a:solidFill>
                            <a:schemeClr val="accent1"/>
                          </a:solidFill>
                        </a:rPr>
                        <a:t>%</a:t>
                      </a:r>
                      <a:endParaRPr lang="en-US" sz="3600" b="1" dirty="0">
                        <a:solidFill>
                          <a:schemeClr val="accent1"/>
                        </a:solidFill>
                      </a:endParaRPr>
                    </a:p>
                  </a:txBody>
                  <a:tcPr marL="0" marB="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95000"/>
                        </a:lnSpc>
                      </a:pPr>
                      <a:r>
                        <a:rPr lang="en-US" sz="1600" dirty="0"/>
                        <a:t>Adults who identify as LGBTQ+ allies say they are more likely to spend money with brands that are LGBTQ+ inclusive</a:t>
                      </a:r>
                      <a:r>
                        <a:rPr lang="en-US" sz="1600" baseline="30000" dirty="0"/>
                        <a:t>4</a:t>
                      </a:r>
                    </a:p>
                  </a:txBody>
                  <a:tcPr marT="22860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L="0" marR="0" marT="0" marB="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L="0" marR="0" marT="0" marB="0">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120247"/>
                  </a:ext>
                </a:extLst>
              </a:tr>
              <a:tr h="370840">
                <a:tc>
                  <a:txBody>
                    <a:bodyPr/>
                    <a:lstStyle/>
                    <a:p>
                      <a:pPr algn="r"/>
                      <a:r>
                        <a:rPr lang="en-US" sz="3600" b="1" dirty="0">
                          <a:solidFill>
                            <a:schemeClr val="accent1"/>
                          </a:solidFill>
                        </a:rPr>
                        <a:t>92</a:t>
                      </a:r>
                      <a:r>
                        <a:rPr lang="en-US" sz="3600" b="1" baseline="22000" dirty="0">
                          <a:solidFill>
                            <a:schemeClr val="accent1"/>
                          </a:solidFill>
                        </a:rPr>
                        <a:t>%</a:t>
                      </a:r>
                      <a:endParaRPr lang="en-US" sz="3600" b="1" dirty="0">
                        <a:solidFill>
                          <a:schemeClr val="accent1"/>
                        </a:solidFill>
                      </a:endParaRPr>
                    </a:p>
                  </a:txBody>
                  <a:tcPr marL="0" marB="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95000"/>
                        </a:lnSpc>
                      </a:pPr>
                      <a:r>
                        <a:rPr lang="en-US" sz="1600" dirty="0"/>
                        <a:t>Fortune 500 companies have a nondiscrimination policy based on sexual orientation</a:t>
                      </a:r>
                      <a:r>
                        <a:rPr lang="en-US" sz="1600" baseline="30000" dirty="0"/>
                        <a:t>5</a:t>
                      </a:r>
                    </a:p>
                  </a:txBody>
                  <a:tcPr marT="22860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endParaRPr lang="en-US" dirty="0"/>
                    </a:p>
                  </a:txBody>
                  <a:tcPr marT="22860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3475428"/>
                  </a:ext>
                </a:extLst>
              </a:tr>
            </a:tbl>
          </a:graphicData>
        </a:graphic>
      </p:graphicFrame>
    </p:spTree>
    <p:extLst>
      <p:ext uri="{BB962C8B-B14F-4D97-AF65-F5344CB8AC3E}">
        <p14:creationId xmlns:p14="http://schemas.microsoft.com/office/powerpoint/2010/main" val="3589635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52778" y="1351525"/>
            <a:ext cx="10224822" cy="4236416"/>
          </a:xfrm>
          <a:prstGeom prst="rect">
            <a:avLst/>
          </a:prstGeom>
          <a:noFill/>
        </p:spPr>
        <p:txBody>
          <a:bodyPr wrap="square" lIns="0" tIns="0" rIns="0" bIns="0" rtlCol="0">
            <a:spAutoFit/>
          </a:bodyPr>
          <a:lstStyle/>
          <a:p>
            <a:pPr>
              <a:lnSpc>
                <a:spcPct val="110000"/>
              </a:lnSpc>
              <a:spcAft>
                <a:spcPts val="600"/>
              </a:spcAft>
            </a:pPr>
            <a:r>
              <a:rPr lang="en-US" sz="2000" b="1" dirty="0">
                <a:solidFill>
                  <a:schemeClr val="accent1"/>
                </a:solidFill>
                <a:latin typeface="+mj-lt"/>
              </a:rPr>
              <a:t>LBGTQ+ Investors Are Open to Advice</a:t>
            </a:r>
            <a:r>
              <a:rPr lang="en-US" sz="2000" dirty="0"/>
              <a:t> </a:t>
            </a:r>
          </a:p>
          <a:p>
            <a:pPr>
              <a:lnSpc>
                <a:spcPct val="110000"/>
              </a:lnSpc>
            </a:pPr>
            <a:r>
              <a:rPr lang="en-US" sz="2000" dirty="0"/>
              <a:t>According to T. Rowe Price research, 95% of affluent LGBTQ+ individuals use </a:t>
            </a:r>
            <a:br>
              <a:rPr lang="en-US" sz="2000" dirty="0"/>
            </a:br>
            <a:r>
              <a:rPr lang="en-US" sz="2000" dirty="0"/>
              <a:t>a financial advisor—and 38% delegate investment decisions.</a:t>
            </a:r>
            <a:r>
              <a:rPr lang="en-US" sz="2000" baseline="30000" dirty="0"/>
              <a:t>1</a:t>
            </a:r>
          </a:p>
          <a:p>
            <a:pPr>
              <a:lnSpc>
                <a:spcPct val="110000"/>
              </a:lnSpc>
            </a:pPr>
            <a:endParaRPr lang="en-US" sz="2000" dirty="0"/>
          </a:p>
          <a:p>
            <a:pPr>
              <a:lnSpc>
                <a:spcPct val="110000"/>
              </a:lnSpc>
              <a:spcBef>
                <a:spcPts val="1200"/>
              </a:spcBef>
              <a:spcAft>
                <a:spcPts val="600"/>
              </a:spcAft>
            </a:pPr>
            <a:r>
              <a:rPr lang="en-US" sz="2000" b="1" dirty="0">
                <a:solidFill>
                  <a:schemeClr val="accent1"/>
                </a:solidFill>
                <a:latin typeface="+mj-lt"/>
              </a:rPr>
              <a:t>LGBTQ+ Individuals Are Self-Reliant and Independent</a:t>
            </a:r>
            <a:endParaRPr lang="en-US" sz="2000" dirty="0"/>
          </a:p>
          <a:p>
            <a:pPr>
              <a:lnSpc>
                <a:spcPct val="110000"/>
              </a:lnSpc>
            </a:pPr>
            <a:r>
              <a:rPr lang="en-US" sz="2000" dirty="0"/>
              <a:t>Advisors should anticipate active partnerships as you work toward long-term investment goals. Conversations should be honest and deliberate.</a:t>
            </a:r>
          </a:p>
          <a:p>
            <a:pPr>
              <a:lnSpc>
                <a:spcPct val="110000"/>
              </a:lnSpc>
            </a:pPr>
            <a:r>
              <a:rPr lang="en-US" sz="2000" dirty="0"/>
              <a:t> </a:t>
            </a:r>
          </a:p>
          <a:p>
            <a:pPr>
              <a:lnSpc>
                <a:spcPct val="110000"/>
              </a:lnSpc>
              <a:spcBef>
                <a:spcPts val="1200"/>
              </a:spcBef>
              <a:spcAft>
                <a:spcPts val="600"/>
              </a:spcAft>
            </a:pPr>
            <a:r>
              <a:rPr lang="en-US" sz="2000" b="1" dirty="0">
                <a:solidFill>
                  <a:schemeClr val="accent1"/>
                </a:solidFill>
                <a:latin typeface="+mj-lt"/>
              </a:rPr>
              <a:t>LGBTQ+ Investors Want to Work With Allies</a:t>
            </a:r>
            <a:r>
              <a:rPr lang="en-US" sz="2000" dirty="0"/>
              <a:t> </a:t>
            </a:r>
          </a:p>
          <a:p>
            <a:pPr>
              <a:lnSpc>
                <a:spcPct val="110000"/>
              </a:lnSpc>
            </a:pPr>
            <a:r>
              <a:rPr lang="en-US" sz="2000" dirty="0"/>
              <a:t>Advisors, from the first calls onward, should actively demonstrate their commitment </a:t>
            </a:r>
            <a:br>
              <a:rPr lang="en-US" sz="2000" dirty="0"/>
            </a:br>
            <a:r>
              <a:rPr lang="en-US" sz="2000" dirty="0"/>
              <a:t>to LGBTQ+ friendly policies. This should be reflected in all communications.</a:t>
            </a:r>
          </a:p>
        </p:txBody>
      </p:sp>
      <p:sp>
        <p:nvSpPr>
          <p:cNvPr id="3" name="Rectangle 2">
            <a:extLst>
              <a:ext uri="{FF2B5EF4-FFF2-40B4-BE49-F238E27FC236}">
                <a16:creationId xmlns:a16="http://schemas.microsoft.com/office/drawing/2014/main" id="{A025CC39-3C07-6641-8FEC-94DC661F17B5}"/>
              </a:ext>
            </a:extLst>
          </p:cNvPr>
          <p:cNvSpPr/>
          <p:nvPr/>
        </p:nvSpPr>
        <p:spPr>
          <a:xfrm>
            <a:off x="948266" y="6269267"/>
            <a:ext cx="7100711" cy="215444"/>
          </a:xfrm>
          <a:prstGeom prst="rect">
            <a:avLst/>
          </a:prstGeom>
        </p:spPr>
        <p:txBody>
          <a:bodyPr wrap="square">
            <a:spAutoFit/>
          </a:bodyPr>
          <a:lstStyle/>
          <a:p>
            <a:pPr lvl="0" defTabSz="914400">
              <a:buClr>
                <a:srgbClr val="05C3DE"/>
              </a:buClr>
            </a:pPr>
            <a:r>
              <a:rPr lang="en-US" sz="800" baseline="30000" dirty="0">
                <a:solidFill>
                  <a:srgbClr val="000000"/>
                </a:solidFill>
              </a:rPr>
              <a:t>1</a:t>
            </a:r>
            <a:r>
              <a:rPr lang="en-US" sz="800" dirty="0">
                <a:solidFill>
                  <a:srgbClr val="000000"/>
                </a:solidFill>
              </a:rPr>
              <a:t> Based on online survey of 1,300 adults aged 21 and over who identified as LGBTQ, conducted by T. Rowe Price in October 2016. </a:t>
            </a:r>
          </a:p>
        </p:txBody>
      </p:sp>
      <p:sp>
        <p:nvSpPr>
          <p:cNvPr id="5" name="Title 1"/>
          <p:cNvSpPr txBox="1">
            <a:spLocks/>
          </p:cNvSpPr>
          <p:nvPr/>
        </p:nvSpPr>
        <p:spPr bwMode="auto">
          <a:xfrm>
            <a:off x="1052778" y="261076"/>
            <a:ext cx="9956800" cy="741915"/>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b="1" dirty="0">
                <a:solidFill>
                  <a:schemeClr val="accent1"/>
                </a:solidFill>
              </a:rPr>
              <a:t>Overview of LGBTQ+ Investors </a:t>
            </a:r>
            <a:endParaRPr lang="en-US" dirty="0">
              <a:solidFill>
                <a:schemeClr val="accent1"/>
              </a:solidFill>
            </a:endParaRPr>
          </a:p>
        </p:txBody>
      </p:sp>
    </p:spTree>
    <p:extLst>
      <p:ext uri="{BB962C8B-B14F-4D97-AF65-F5344CB8AC3E}">
        <p14:creationId xmlns:p14="http://schemas.microsoft.com/office/powerpoint/2010/main" val="2028690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lstStyle/>
          <a:p>
            <a:r>
              <a:rPr lang="en-US" baseline="30000" dirty="0"/>
              <a:t>1</a:t>
            </a:r>
            <a:r>
              <a:rPr lang="en-US" dirty="0"/>
              <a:t> “</a:t>
            </a:r>
            <a:r>
              <a:rPr lang="en-US" u="sng" dirty="0">
                <a:solidFill>
                  <a:schemeClr val="accent1"/>
                </a:solidFill>
                <a:hlinkClick r:id="rId4">
                  <a:extLst>
                    <a:ext uri="{A12FA001-AC4F-418D-AE19-62706E023703}">
                      <ahyp:hlinkClr xmlns:ahyp="http://schemas.microsoft.com/office/drawing/2018/hyperlinkcolor" val="tx"/>
                    </a:ext>
                  </a:extLst>
                </a:hlinkClick>
              </a:rPr>
              <a:t>America’s LGBT Economy</a:t>
            </a:r>
            <a:r>
              <a:rPr lang="en-US" dirty="0"/>
              <a:t>,” National LGBT Chamber of Commerce, 2016.</a:t>
            </a:r>
          </a:p>
          <a:p>
            <a:r>
              <a:rPr lang="en-US" baseline="30000" dirty="0"/>
              <a:t>2</a:t>
            </a:r>
            <a:r>
              <a:rPr lang="en-US" dirty="0"/>
              <a:t>“</a:t>
            </a:r>
            <a:r>
              <a:rPr lang="en-US" u="sng" dirty="0">
                <a:solidFill>
                  <a:schemeClr val="accent1"/>
                </a:solidFill>
                <a:hlinkClick r:id="rId5">
                  <a:extLst>
                    <a:ext uri="{A12FA001-AC4F-418D-AE19-62706E023703}">
                      <ahyp:hlinkClr xmlns:ahyp="http://schemas.microsoft.com/office/drawing/2018/hyperlinkcolor" val="tx"/>
                    </a:ext>
                  </a:extLst>
                </a:hlinkClick>
              </a:rPr>
              <a:t>New GLAAD study reveals twenty percent of millennials identify as LGBTQ</a:t>
            </a:r>
            <a:r>
              <a:rPr lang="en-US" dirty="0"/>
              <a:t>,” GLAAD, March 30, 2017.</a:t>
            </a:r>
            <a:endParaRPr lang="en-US" baseline="30000" dirty="0"/>
          </a:p>
          <a:p>
            <a:r>
              <a:rPr lang="en-US" baseline="30000" dirty="0"/>
              <a:t>3 </a:t>
            </a:r>
            <a:r>
              <a:rPr lang="en-US" dirty="0"/>
              <a:t>Based on online survey of 1,300 adults aged 21 and over who identified as LGBTQ+, conducted by T. Rowe Price in October 2016. </a:t>
            </a:r>
          </a:p>
        </p:txBody>
      </p:sp>
      <p:sp>
        <p:nvSpPr>
          <p:cNvPr id="2" name="Title 1"/>
          <p:cNvSpPr>
            <a:spLocks noGrp="1"/>
          </p:cNvSpPr>
          <p:nvPr>
            <p:ph type="title"/>
          </p:nvPr>
        </p:nvSpPr>
        <p:spPr/>
        <p:txBody>
          <a:bodyPr/>
          <a:lstStyle/>
          <a:p>
            <a:r>
              <a:rPr lang="en-US" b="1" dirty="0"/>
              <a:t>A Financially Strong Community</a:t>
            </a:r>
            <a:endParaRPr lang="en-US" dirty="0"/>
          </a:p>
        </p:txBody>
      </p:sp>
      <p:grpSp>
        <p:nvGrpSpPr>
          <p:cNvPr id="4" name="Group 3">
            <a:extLst>
              <a:ext uri="{FF2B5EF4-FFF2-40B4-BE49-F238E27FC236}">
                <a16:creationId xmlns:a16="http://schemas.microsoft.com/office/drawing/2014/main" id="{5B65DEDB-93E9-274D-A728-D0C1400A9EBD}"/>
              </a:ext>
            </a:extLst>
          </p:cNvPr>
          <p:cNvGrpSpPr/>
          <p:nvPr/>
        </p:nvGrpSpPr>
        <p:grpSpPr>
          <a:xfrm>
            <a:off x="990600" y="1435402"/>
            <a:ext cx="8181534" cy="1030603"/>
            <a:chOff x="990600" y="1618282"/>
            <a:chExt cx="8181534" cy="1030603"/>
          </a:xfrm>
        </p:grpSpPr>
        <p:sp>
          <p:nvSpPr>
            <p:cNvPr id="6" name="Content Placeholder 2"/>
            <p:cNvSpPr txBox="1">
              <a:spLocks/>
            </p:cNvSpPr>
            <p:nvPr/>
          </p:nvSpPr>
          <p:spPr>
            <a:xfrm>
              <a:off x="990600" y="1618282"/>
              <a:ext cx="4108450" cy="1030603"/>
            </a:xfrm>
            <a:prstGeom prst="rect">
              <a:avLst/>
            </a:prstGeom>
            <a:noFill/>
          </p:spPr>
          <p:txBody>
            <a:bodyPr vert="horz" lIns="0" tIns="0" rIns="0" bIns="0" rtlCol="0">
              <a:sp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6600" b="1" baseline="25000" dirty="0">
                  <a:solidFill>
                    <a:srgbClr val="E47F00"/>
                  </a:solidFill>
                </a:rPr>
                <a:t>$</a:t>
              </a:r>
              <a:r>
                <a:rPr lang="en-US" sz="6600" b="1" spc="-200" dirty="0">
                  <a:solidFill>
                    <a:srgbClr val="E47F00"/>
                  </a:solidFill>
                </a:rPr>
                <a:t>9</a:t>
              </a:r>
              <a:r>
                <a:rPr lang="en-US" sz="6600" b="1" spc="-500" dirty="0">
                  <a:solidFill>
                    <a:srgbClr val="E47F00"/>
                  </a:solidFill>
                </a:rPr>
                <a:t>17</a:t>
              </a:r>
              <a:r>
                <a:rPr lang="en-US" sz="4400" b="1" dirty="0">
                  <a:solidFill>
                    <a:srgbClr val="E47F00"/>
                  </a:solidFill>
                </a:rPr>
                <a:t> billion</a:t>
              </a:r>
            </a:p>
          </p:txBody>
        </p:sp>
        <p:sp>
          <p:nvSpPr>
            <p:cNvPr id="7" name="TextBox 6"/>
            <p:cNvSpPr txBox="1"/>
            <p:nvPr/>
          </p:nvSpPr>
          <p:spPr>
            <a:xfrm>
              <a:off x="4662950" y="1837530"/>
              <a:ext cx="4509184" cy="677108"/>
            </a:xfrm>
            <a:prstGeom prst="rect">
              <a:avLst/>
            </a:prstGeom>
            <a:noFill/>
          </p:spPr>
          <p:txBody>
            <a:bodyPr wrap="square" lIns="0" tIns="0" rIns="0" bIns="0" rtlCol="0">
              <a:spAutoFit/>
            </a:bodyPr>
            <a:lstStyle/>
            <a:p>
              <a:pPr>
                <a:spcAft>
                  <a:spcPts val="1000"/>
                </a:spcAft>
                <a:buClr>
                  <a:schemeClr val="accent2"/>
                </a:buClr>
              </a:pPr>
              <a:r>
                <a:rPr lang="en-US" sz="2200" dirty="0"/>
                <a:t>is the estimated buying power </a:t>
              </a:r>
              <a:br>
                <a:rPr lang="en-US" sz="2200" dirty="0"/>
              </a:br>
              <a:r>
                <a:rPr lang="en-US" sz="2200" dirty="0"/>
                <a:t>of the U.S. LGBTQ+ community.</a:t>
              </a:r>
              <a:r>
                <a:rPr lang="en-US" sz="2200" baseline="30000" dirty="0"/>
                <a:t>1</a:t>
              </a:r>
              <a:r>
                <a:rPr lang="en-US" sz="2200" dirty="0"/>
                <a:t> </a:t>
              </a:r>
              <a:endParaRPr lang="en-US" sz="2200" dirty="0">
                <a:solidFill>
                  <a:schemeClr val="accent2"/>
                </a:solidFill>
              </a:endParaRPr>
            </a:p>
          </p:txBody>
        </p:sp>
      </p:grpSp>
      <p:cxnSp>
        <p:nvCxnSpPr>
          <p:cNvPr id="8" name="Straight Connector 7"/>
          <p:cNvCxnSpPr/>
          <p:nvPr/>
        </p:nvCxnSpPr>
        <p:spPr>
          <a:xfrm>
            <a:off x="990598" y="2704120"/>
            <a:ext cx="8321040" cy="0"/>
          </a:xfrm>
          <a:prstGeom prst="line">
            <a:avLst/>
          </a:prstGeom>
          <a:ln>
            <a:solidFill>
              <a:schemeClr val="accent4"/>
            </a:solidFill>
          </a:ln>
        </p:spPr>
        <p:style>
          <a:lnRef idx="1">
            <a:schemeClr val="accent2"/>
          </a:lnRef>
          <a:fillRef idx="0">
            <a:schemeClr val="accent2"/>
          </a:fillRef>
          <a:effectRef idx="0">
            <a:schemeClr val="accent2"/>
          </a:effectRef>
          <a:fontRef idx="minor">
            <a:schemeClr val="tx1"/>
          </a:fontRef>
        </p:style>
      </p:cxnSp>
      <p:cxnSp>
        <p:nvCxnSpPr>
          <p:cNvPr id="11" name="Straight Connector 10"/>
          <p:cNvCxnSpPr/>
          <p:nvPr/>
        </p:nvCxnSpPr>
        <p:spPr>
          <a:xfrm>
            <a:off x="990598" y="4242702"/>
            <a:ext cx="8321040" cy="0"/>
          </a:xfrm>
          <a:prstGeom prst="line">
            <a:avLst/>
          </a:prstGeom>
          <a:ln>
            <a:solidFill>
              <a:schemeClr val="accent4"/>
            </a:solidFill>
          </a:ln>
        </p:spPr>
        <p:style>
          <a:lnRef idx="1">
            <a:schemeClr val="accent2"/>
          </a:lnRef>
          <a:fillRef idx="0">
            <a:schemeClr val="accent2"/>
          </a:fillRef>
          <a:effectRef idx="0">
            <a:schemeClr val="accent2"/>
          </a:effectRef>
          <a:fontRef idx="minor">
            <a:schemeClr val="tx1"/>
          </a:fontRef>
        </p:style>
      </p:cxnSp>
      <p:grpSp>
        <p:nvGrpSpPr>
          <p:cNvPr id="9" name="Group 8">
            <a:extLst>
              <a:ext uri="{FF2B5EF4-FFF2-40B4-BE49-F238E27FC236}">
                <a16:creationId xmlns:a16="http://schemas.microsoft.com/office/drawing/2014/main" id="{477D3869-275F-CE48-8FC2-A56C13AE1C6A}"/>
              </a:ext>
            </a:extLst>
          </p:cNvPr>
          <p:cNvGrpSpPr/>
          <p:nvPr/>
        </p:nvGrpSpPr>
        <p:grpSpPr>
          <a:xfrm>
            <a:off x="991552" y="2934596"/>
            <a:ext cx="7828891" cy="1030603"/>
            <a:chOff x="991552" y="2972620"/>
            <a:chExt cx="7828891" cy="1030603"/>
          </a:xfrm>
        </p:grpSpPr>
        <p:sp>
          <p:nvSpPr>
            <p:cNvPr id="16" name="Content Placeholder 2"/>
            <p:cNvSpPr txBox="1">
              <a:spLocks/>
            </p:cNvSpPr>
            <p:nvPr/>
          </p:nvSpPr>
          <p:spPr>
            <a:xfrm>
              <a:off x="991552" y="2972620"/>
              <a:ext cx="1709782" cy="1030603"/>
            </a:xfrm>
            <a:prstGeom prst="rect">
              <a:avLst/>
            </a:prstGeom>
            <a:noFill/>
          </p:spPr>
          <p:txBody>
            <a:bodyPr vert="horz" lIns="0" tIns="0" rIns="0" bIns="0" rtlCol="0">
              <a:sp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6600" b="1" dirty="0">
                  <a:solidFill>
                    <a:srgbClr val="E47F00"/>
                  </a:solidFill>
                </a:rPr>
                <a:t>20</a:t>
              </a:r>
              <a:r>
                <a:rPr lang="en-US" sz="6600" b="1" baseline="25000" dirty="0">
                  <a:solidFill>
                    <a:srgbClr val="E47F00"/>
                  </a:solidFill>
                </a:rPr>
                <a:t>%</a:t>
              </a:r>
            </a:p>
          </p:txBody>
        </p:sp>
        <p:sp>
          <p:nvSpPr>
            <p:cNvPr id="17" name="TextBox 16"/>
            <p:cNvSpPr txBox="1"/>
            <p:nvPr/>
          </p:nvSpPr>
          <p:spPr>
            <a:xfrm>
              <a:off x="2687266" y="3204197"/>
              <a:ext cx="6133177" cy="677108"/>
            </a:xfrm>
            <a:prstGeom prst="rect">
              <a:avLst/>
            </a:prstGeom>
            <a:noFill/>
          </p:spPr>
          <p:txBody>
            <a:bodyPr wrap="square" lIns="0" tIns="0" rIns="0" bIns="0" rtlCol="0">
              <a:spAutoFit/>
            </a:bodyPr>
            <a:lstStyle/>
            <a:p>
              <a:r>
                <a:rPr lang="en-US" sz="2200" dirty="0"/>
                <a:t>of Millennials associate as LGBTQ+. </a:t>
              </a:r>
              <a:br>
                <a:rPr lang="en-US" sz="2200" dirty="0"/>
              </a:br>
              <a:r>
                <a:rPr lang="en-US" sz="2200" dirty="0"/>
                <a:t>Younger Americans are leading the growth.</a:t>
              </a:r>
              <a:r>
                <a:rPr lang="en-US" sz="2200" baseline="30000" dirty="0"/>
                <a:t>2</a:t>
              </a:r>
            </a:p>
          </p:txBody>
        </p:sp>
      </p:grpSp>
      <p:grpSp>
        <p:nvGrpSpPr>
          <p:cNvPr id="10" name="Group 9">
            <a:extLst>
              <a:ext uri="{FF2B5EF4-FFF2-40B4-BE49-F238E27FC236}">
                <a16:creationId xmlns:a16="http://schemas.microsoft.com/office/drawing/2014/main" id="{72EC1414-1EB1-1A4B-8518-3C7ED780BCB5}"/>
              </a:ext>
            </a:extLst>
          </p:cNvPr>
          <p:cNvGrpSpPr/>
          <p:nvPr/>
        </p:nvGrpSpPr>
        <p:grpSpPr>
          <a:xfrm>
            <a:off x="987871" y="4433791"/>
            <a:ext cx="7593421" cy="1030603"/>
            <a:chOff x="987871" y="4250911"/>
            <a:chExt cx="7593421" cy="1030603"/>
          </a:xfrm>
        </p:grpSpPr>
        <p:sp>
          <p:nvSpPr>
            <p:cNvPr id="18" name="Content Placeholder 2"/>
            <p:cNvSpPr txBox="1">
              <a:spLocks/>
            </p:cNvSpPr>
            <p:nvPr/>
          </p:nvSpPr>
          <p:spPr>
            <a:xfrm>
              <a:off x="987871" y="4250911"/>
              <a:ext cx="1605279" cy="1030603"/>
            </a:xfrm>
            <a:prstGeom prst="rect">
              <a:avLst/>
            </a:prstGeom>
            <a:noFill/>
          </p:spPr>
          <p:txBody>
            <a:bodyPr vert="horz" lIns="0" tIns="0" rIns="0" bIns="0" rtlCol="0">
              <a:sp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6600" b="1" dirty="0">
                  <a:solidFill>
                    <a:srgbClr val="E47F00"/>
                  </a:solidFill>
                </a:rPr>
                <a:t>80</a:t>
              </a:r>
              <a:r>
                <a:rPr lang="en-US" sz="6600" b="1" baseline="25000" dirty="0">
                  <a:solidFill>
                    <a:srgbClr val="E47F00"/>
                  </a:solidFill>
                </a:rPr>
                <a:t>%</a:t>
              </a:r>
            </a:p>
          </p:txBody>
        </p:sp>
        <p:sp>
          <p:nvSpPr>
            <p:cNvPr id="19" name="TextBox 18"/>
            <p:cNvSpPr txBox="1"/>
            <p:nvPr/>
          </p:nvSpPr>
          <p:spPr>
            <a:xfrm>
              <a:off x="2687266" y="4450551"/>
              <a:ext cx="5894026" cy="677108"/>
            </a:xfrm>
            <a:prstGeom prst="rect">
              <a:avLst/>
            </a:prstGeom>
            <a:noFill/>
          </p:spPr>
          <p:txBody>
            <a:bodyPr wrap="square" lIns="0" tIns="0" rIns="0" bIns="0" rtlCol="0">
              <a:spAutoFit/>
            </a:bodyPr>
            <a:lstStyle/>
            <a:p>
              <a:r>
                <a:rPr lang="en-US" sz="2200" dirty="0"/>
                <a:t>of LGBTQ+ investors prefer to work with firms that support the LGBTQ+ community.</a:t>
              </a:r>
              <a:r>
                <a:rPr lang="en-US" sz="2200" baseline="30000" dirty="0"/>
                <a:t>3</a:t>
              </a:r>
            </a:p>
          </p:txBody>
        </p:sp>
      </p:grpSp>
    </p:spTree>
    <p:custDataLst>
      <p:tags r:id="rId1"/>
    </p:custDataLst>
    <p:extLst>
      <p:ext uri="{BB962C8B-B14F-4D97-AF65-F5344CB8AC3E}">
        <p14:creationId xmlns:p14="http://schemas.microsoft.com/office/powerpoint/2010/main" val="2832211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LGBTQ+ Investors Are Not Sure Financial Firms Are Allies</a:t>
            </a:r>
            <a:endParaRPr lang="en-US" dirty="0"/>
          </a:p>
        </p:txBody>
      </p:sp>
      <p:sp>
        <p:nvSpPr>
          <p:cNvPr id="16" name="Content Placeholder 2"/>
          <p:cNvSpPr>
            <a:spLocks noGrp="1"/>
          </p:cNvSpPr>
          <p:nvPr>
            <p:ph idx="1"/>
          </p:nvPr>
        </p:nvSpPr>
        <p:spPr>
          <a:xfrm>
            <a:off x="990600" y="2103120"/>
            <a:ext cx="10210800" cy="457200"/>
          </a:xfrm>
        </p:spPr>
        <p:txBody>
          <a:bodyPr/>
          <a:lstStyle/>
          <a:p>
            <a:pPr marL="0" indent="0">
              <a:buNone/>
            </a:pPr>
            <a:r>
              <a:rPr lang="en-US" dirty="0">
                <a:solidFill>
                  <a:schemeClr val="tx2"/>
                </a:solidFill>
              </a:rPr>
              <a:t>Overall, the LGBTQ+ community is less trusting of financial institiutions:</a:t>
            </a:r>
            <a:r>
              <a:rPr lang="en-US" baseline="30000" dirty="0">
                <a:solidFill>
                  <a:schemeClr val="tx2"/>
                </a:solidFill>
              </a:rPr>
              <a:t>2</a:t>
            </a:r>
            <a:endParaRPr lang="en-US" b="1" baseline="30000" dirty="0">
              <a:solidFill>
                <a:schemeClr val="tx2"/>
              </a:solidFill>
            </a:endParaRPr>
          </a:p>
        </p:txBody>
      </p:sp>
      <p:sp>
        <p:nvSpPr>
          <p:cNvPr id="5" name="Text Placeholder 4"/>
          <p:cNvSpPr>
            <a:spLocks noGrp="1"/>
          </p:cNvSpPr>
          <p:nvPr>
            <p:ph type="body" sz="quarter" idx="13"/>
          </p:nvPr>
        </p:nvSpPr>
        <p:spPr/>
        <p:txBody>
          <a:bodyPr/>
          <a:lstStyle/>
          <a:p>
            <a:r>
              <a:rPr lang="en-US" baseline="30000" dirty="0"/>
              <a:t>1</a:t>
            </a:r>
            <a:r>
              <a:rPr lang="en-US" dirty="0"/>
              <a:t> T. Rowe Price research. </a:t>
            </a:r>
          </a:p>
          <a:p>
            <a:r>
              <a:rPr lang="en-US" baseline="30000" dirty="0"/>
              <a:t>2</a:t>
            </a:r>
            <a:r>
              <a:rPr lang="en-US" dirty="0"/>
              <a:t> Source: “</a:t>
            </a:r>
            <a:r>
              <a:rPr lang="en-US" u="sng" dirty="0"/>
              <a:t>Consumer Technographics</a:t>
            </a:r>
            <a:r>
              <a:rPr lang="en-US" u="sng" baseline="30000" dirty="0"/>
              <a:t>®</a:t>
            </a:r>
            <a:r>
              <a:rPr lang="en-US" u="sng" dirty="0"/>
              <a:t> North American Online Benchmark Survey (Part 2), 2017</a:t>
            </a:r>
            <a:r>
              <a:rPr lang="en-US" dirty="0"/>
              <a:t>,” Forrester Data, June 2017. </a:t>
            </a:r>
          </a:p>
        </p:txBody>
      </p:sp>
      <p:sp>
        <p:nvSpPr>
          <p:cNvPr id="4" name="Text Placeholder 3">
            <a:extLst>
              <a:ext uri="{FF2B5EF4-FFF2-40B4-BE49-F238E27FC236}">
                <a16:creationId xmlns:a16="http://schemas.microsoft.com/office/drawing/2014/main" id="{22587B7E-9B45-C547-A988-66BAF196DD97}"/>
              </a:ext>
            </a:extLst>
          </p:cNvPr>
          <p:cNvSpPr>
            <a:spLocks noGrp="1"/>
          </p:cNvSpPr>
          <p:nvPr>
            <p:ph type="body" sz="quarter" idx="15"/>
          </p:nvPr>
        </p:nvSpPr>
        <p:spPr>
          <a:xfrm>
            <a:off x="990599" y="1371601"/>
            <a:ext cx="10319821" cy="636770"/>
          </a:xfrm>
        </p:spPr>
        <p:txBody>
          <a:bodyPr/>
          <a:lstStyle/>
          <a:p>
            <a:r>
              <a:rPr lang="en-US" sz="2000" dirty="0"/>
              <a:t>87% of LGBTQ+ investors are not sure whether financial firms are allies of the LGBTQ+ community.</a:t>
            </a:r>
            <a:r>
              <a:rPr lang="en-US" sz="2000" baseline="30000" dirty="0"/>
              <a:t>1</a:t>
            </a:r>
          </a:p>
        </p:txBody>
      </p:sp>
      <p:grpSp>
        <p:nvGrpSpPr>
          <p:cNvPr id="6" name="Group 5">
            <a:extLst>
              <a:ext uri="{FF2B5EF4-FFF2-40B4-BE49-F238E27FC236}">
                <a16:creationId xmlns:a16="http://schemas.microsoft.com/office/drawing/2014/main" id="{5AC31287-D33A-E948-8676-6D6E98CB66C9}"/>
              </a:ext>
            </a:extLst>
          </p:cNvPr>
          <p:cNvGrpSpPr/>
          <p:nvPr/>
        </p:nvGrpSpPr>
        <p:grpSpPr>
          <a:xfrm>
            <a:off x="1023880" y="5728938"/>
            <a:ext cx="3114646" cy="336535"/>
            <a:chOff x="1707056" y="5572349"/>
            <a:chExt cx="3114646" cy="336535"/>
          </a:xfrm>
        </p:grpSpPr>
        <p:sp>
          <p:nvSpPr>
            <p:cNvPr id="22" name="Content Placeholder 2"/>
            <p:cNvSpPr txBox="1">
              <a:spLocks/>
            </p:cNvSpPr>
            <p:nvPr/>
          </p:nvSpPr>
          <p:spPr>
            <a:xfrm>
              <a:off x="1914137" y="5572349"/>
              <a:ext cx="2907565" cy="336535"/>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sz="1600" dirty="0">
                  <a:solidFill>
                    <a:schemeClr val="tx2"/>
                  </a:solidFill>
                </a:rPr>
                <a:t>LGBTQ+        Heterosexual</a:t>
              </a:r>
              <a:endParaRPr lang="en-US" sz="1600" b="1" dirty="0">
                <a:solidFill>
                  <a:schemeClr val="tx2"/>
                </a:solidFill>
              </a:endParaRPr>
            </a:p>
          </p:txBody>
        </p:sp>
        <p:sp>
          <p:nvSpPr>
            <p:cNvPr id="23" name="Rectangle 22"/>
            <p:cNvSpPr/>
            <p:nvPr/>
          </p:nvSpPr>
          <p:spPr>
            <a:xfrm>
              <a:off x="1707056" y="5620243"/>
              <a:ext cx="142632" cy="1468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24" name="Rectangle 23"/>
            <p:cNvSpPr/>
            <p:nvPr/>
          </p:nvSpPr>
          <p:spPr>
            <a:xfrm>
              <a:off x="2858200" y="5620243"/>
              <a:ext cx="142632" cy="1468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grpSp>
      <p:grpSp>
        <p:nvGrpSpPr>
          <p:cNvPr id="11" name="Group 10">
            <a:extLst>
              <a:ext uri="{FF2B5EF4-FFF2-40B4-BE49-F238E27FC236}">
                <a16:creationId xmlns:a16="http://schemas.microsoft.com/office/drawing/2014/main" id="{8063D7BE-279B-6A41-8B33-5324544A7D51}"/>
              </a:ext>
            </a:extLst>
          </p:cNvPr>
          <p:cNvGrpSpPr/>
          <p:nvPr/>
        </p:nvGrpSpPr>
        <p:grpSpPr>
          <a:xfrm>
            <a:off x="990598" y="4685410"/>
            <a:ext cx="10210799" cy="977749"/>
            <a:chOff x="990599" y="4530665"/>
            <a:chExt cx="8321040" cy="977749"/>
          </a:xfrm>
        </p:grpSpPr>
        <p:sp>
          <p:nvSpPr>
            <p:cNvPr id="39" name="Content Placeholder 2"/>
            <p:cNvSpPr txBox="1">
              <a:spLocks/>
            </p:cNvSpPr>
            <p:nvPr/>
          </p:nvSpPr>
          <p:spPr>
            <a:xfrm>
              <a:off x="1029336" y="5106491"/>
              <a:ext cx="7201031" cy="40192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dirty="0">
                  <a:solidFill>
                    <a:schemeClr val="tx2"/>
                  </a:solidFill>
                </a:rPr>
                <a:t>Does best for me</a:t>
              </a:r>
              <a:endParaRPr lang="en-US" b="1" dirty="0">
                <a:solidFill>
                  <a:schemeClr val="tx2"/>
                </a:solidFill>
              </a:endParaRPr>
            </a:p>
          </p:txBody>
        </p:sp>
        <p:cxnSp>
          <p:nvCxnSpPr>
            <p:cNvPr id="44" name="Straight Connector 43"/>
            <p:cNvCxnSpPr/>
            <p:nvPr/>
          </p:nvCxnSpPr>
          <p:spPr>
            <a:xfrm>
              <a:off x="990599" y="5073509"/>
              <a:ext cx="8321040" cy="0"/>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9311639" y="4656821"/>
              <a:ext cx="0" cy="416688"/>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996986" y="4572339"/>
              <a:ext cx="4302838" cy="2560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28" name="Rectangle 27"/>
            <p:cNvSpPr/>
            <p:nvPr/>
          </p:nvSpPr>
          <p:spPr>
            <a:xfrm>
              <a:off x="996989" y="4824533"/>
              <a:ext cx="4433690" cy="256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38" name="Rectangle 37"/>
            <p:cNvSpPr/>
            <p:nvPr/>
          </p:nvSpPr>
          <p:spPr>
            <a:xfrm>
              <a:off x="5315763" y="4530665"/>
              <a:ext cx="914400" cy="338554"/>
            </a:xfrm>
            <a:prstGeom prst="rect">
              <a:avLst/>
            </a:prstGeom>
          </p:spPr>
          <p:txBody>
            <a:bodyPr wrap="square">
              <a:spAutoFit/>
            </a:bodyPr>
            <a:lstStyle/>
            <a:p>
              <a:r>
                <a:rPr lang="en-US" sz="1600" dirty="0">
                  <a:solidFill>
                    <a:schemeClr val="accent1"/>
                  </a:solidFill>
                </a:rPr>
                <a:t>50%</a:t>
              </a:r>
            </a:p>
          </p:txBody>
        </p:sp>
        <p:sp>
          <p:nvSpPr>
            <p:cNvPr id="29" name="Rectangle 28"/>
            <p:cNvSpPr/>
            <p:nvPr/>
          </p:nvSpPr>
          <p:spPr>
            <a:xfrm>
              <a:off x="5440453" y="4785275"/>
              <a:ext cx="914400" cy="338554"/>
            </a:xfrm>
            <a:prstGeom prst="rect">
              <a:avLst/>
            </a:prstGeom>
          </p:spPr>
          <p:txBody>
            <a:bodyPr wrap="square">
              <a:spAutoFit/>
            </a:bodyPr>
            <a:lstStyle/>
            <a:p>
              <a:r>
                <a:rPr lang="en-US" sz="1600" dirty="0">
                  <a:solidFill>
                    <a:schemeClr val="tx2"/>
                  </a:solidFill>
                </a:rPr>
                <a:t>58%</a:t>
              </a:r>
            </a:p>
          </p:txBody>
        </p:sp>
      </p:grpSp>
      <p:grpSp>
        <p:nvGrpSpPr>
          <p:cNvPr id="13" name="Group 12">
            <a:extLst>
              <a:ext uri="{FF2B5EF4-FFF2-40B4-BE49-F238E27FC236}">
                <a16:creationId xmlns:a16="http://schemas.microsoft.com/office/drawing/2014/main" id="{1B0ED464-A6FC-4947-95E7-A36E31CF2CA3}"/>
              </a:ext>
            </a:extLst>
          </p:cNvPr>
          <p:cNvGrpSpPr/>
          <p:nvPr/>
        </p:nvGrpSpPr>
        <p:grpSpPr>
          <a:xfrm>
            <a:off x="990598" y="3665694"/>
            <a:ext cx="10210799" cy="986518"/>
            <a:chOff x="990599" y="3604456"/>
            <a:chExt cx="8321040" cy="986518"/>
          </a:xfrm>
        </p:grpSpPr>
        <p:sp>
          <p:nvSpPr>
            <p:cNvPr id="32" name="Content Placeholder 2"/>
            <p:cNvSpPr txBox="1">
              <a:spLocks/>
            </p:cNvSpPr>
            <p:nvPr/>
          </p:nvSpPr>
          <p:spPr>
            <a:xfrm>
              <a:off x="1029336" y="4189051"/>
              <a:ext cx="7201031" cy="40192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dirty="0">
                  <a:solidFill>
                    <a:schemeClr val="tx2"/>
                  </a:solidFill>
                </a:rPr>
                <a:t>Middle</a:t>
              </a:r>
              <a:endParaRPr lang="en-US" b="1" dirty="0">
                <a:solidFill>
                  <a:schemeClr val="tx2"/>
                </a:solidFill>
              </a:endParaRPr>
            </a:p>
          </p:txBody>
        </p:sp>
        <p:cxnSp>
          <p:nvCxnSpPr>
            <p:cNvPr id="42" name="Straight Connector 41"/>
            <p:cNvCxnSpPr/>
            <p:nvPr/>
          </p:nvCxnSpPr>
          <p:spPr>
            <a:xfrm>
              <a:off x="990599" y="4152606"/>
              <a:ext cx="8321040" cy="0"/>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9311639" y="3735918"/>
              <a:ext cx="0" cy="416688"/>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996986" y="3652480"/>
              <a:ext cx="2690810" cy="2560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33" name="Rectangle 32"/>
            <p:cNvSpPr/>
            <p:nvPr/>
          </p:nvSpPr>
          <p:spPr>
            <a:xfrm>
              <a:off x="996989" y="3904674"/>
              <a:ext cx="2590012" cy="256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34" name="Rectangle 33"/>
            <p:cNvSpPr/>
            <p:nvPr/>
          </p:nvSpPr>
          <p:spPr>
            <a:xfrm>
              <a:off x="3691290" y="3604456"/>
              <a:ext cx="914400" cy="338554"/>
            </a:xfrm>
            <a:prstGeom prst="rect">
              <a:avLst/>
            </a:prstGeom>
          </p:spPr>
          <p:txBody>
            <a:bodyPr wrap="square">
              <a:spAutoFit/>
            </a:bodyPr>
            <a:lstStyle/>
            <a:p>
              <a:r>
                <a:rPr lang="en-US" sz="1600" dirty="0">
                  <a:solidFill>
                    <a:schemeClr val="accent1"/>
                  </a:solidFill>
                </a:rPr>
                <a:t>31%</a:t>
              </a:r>
            </a:p>
          </p:txBody>
        </p:sp>
        <p:sp>
          <p:nvSpPr>
            <p:cNvPr id="35" name="Rectangle 34"/>
            <p:cNvSpPr/>
            <p:nvPr/>
          </p:nvSpPr>
          <p:spPr>
            <a:xfrm>
              <a:off x="3589600" y="3865416"/>
              <a:ext cx="914400" cy="338554"/>
            </a:xfrm>
            <a:prstGeom prst="rect">
              <a:avLst/>
            </a:prstGeom>
          </p:spPr>
          <p:txBody>
            <a:bodyPr wrap="square">
              <a:spAutoFit/>
            </a:bodyPr>
            <a:lstStyle/>
            <a:p>
              <a:r>
                <a:rPr lang="en-US" sz="1600" dirty="0">
                  <a:solidFill>
                    <a:schemeClr val="tx2"/>
                  </a:solidFill>
                </a:rPr>
                <a:t>29%</a:t>
              </a:r>
            </a:p>
          </p:txBody>
        </p:sp>
      </p:grpSp>
      <p:grpSp>
        <p:nvGrpSpPr>
          <p:cNvPr id="14" name="Group 13">
            <a:extLst>
              <a:ext uri="{FF2B5EF4-FFF2-40B4-BE49-F238E27FC236}">
                <a16:creationId xmlns:a16="http://schemas.microsoft.com/office/drawing/2014/main" id="{A594464B-BDF3-624E-87AD-C2A8ADB7D8AC}"/>
              </a:ext>
            </a:extLst>
          </p:cNvPr>
          <p:cNvGrpSpPr/>
          <p:nvPr/>
        </p:nvGrpSpPr>
        <p:grpSpPr>
          <a:xfrm>
            <a:off x="990598" y="2670580"/>
            <a:ext cx="10210799" cy="905643"/>
            <a:chOff x="990599" y="2670580"/>
            <a:chExt cx="8321040" cy="905643"/>
          </a:xfrm>
        </p:grpSpPr>
        <p:sp>
          <p:nvSpPr>
            <p:cNvPr id="31" name="Content Placeholder 2"/>
            <p:cNvSpPr txBox="1">
              <a:spLocks/>
            </p:cNvSpPr>
            <p:nvPr/>
          </p:nvSpPr>
          <p:spPr>
            <a:xfrm>
              <a:off x="1029339" y="3262803"/>
              <a:ext cx="5980885" cy="313420"/>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dirty="0">
                  <a:solidFill>
                    <a:schemeClr val="tx2"/>
                  </a:solidFill>
                </a:rPr>
                <a:t>Does best for firm</a:t>
              </a:r>
              <a:endParaRPr lang="en-US" b="1" dirty="0">
                <a:solidFill>
                  <a:schemeClr val="tx2"/>
                </a:solidFill>
              </a:endParaRPr>
            </a:p>
          </p:txBody>
        </p:sp>
        <p:cxnSp>
          <p:nvCxnSpPr>
            <p:cNvPr id="10" name="Straight Connector 9"/>
            <p:cNvCxnSpPr/>
            <p:nvPr/>
          </p:nvCxnSpPr>
          <p:spPr>
            <a:xfrm>
              <a:off x="990599" y="3224732"/>
              <a:ext cx="8321040" cy="0"/>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9311639" y="2808044"/>
              <a:ext cx="0" cy="416688"/>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996986" y="2724954"/>
              <a:ext cx="1609887" cy="2560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46" name="Rectangle 45"/>
            <p:cNvSpPr/>
            <p:nvPr/>
          </p:nvSpPr>
          <p:spPr>
            <a:xfrm>
              <a:off x="996989" y="2977148"/>
              <a:ext cx="1486311" cy="256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47" name="Rectangle 46"/>
            <p:cNvSpPr/>
            <p:nvPr/>
          </p:nvSpPr>
          <p:spPr>
            <a:xfrm>
              <a:off x="2620735" y="2670580"/>
              <a:ext cx="914400" cy="338554"/>
            </a:xfrm>
            <a:prstGeom prst="rect">
              <a:avLst/>
            </a:prstGeom>
          </p:spPr>
          <p:txBody>
            <a:bodyPr wrap="square">
              <a:spAutoFit/>
            </a:bodyPr>
            <a:lstStyle/>
            <a:p>
              <a:r>
                <a:rPr lang="en-US" sz="1600" dirty="0">
                  <a:solidFill>
                    <a:schemeClr val="accent1"/>
                  </a:solidFill>
                </a:rPr>
                <a:t>19%</a:t>
              </a:r>
            </a:p>
          </p:txBody>
        </p:sp>
        <p:sp>
          <p:nvSpPr>
            <p:cNvPr id="48" name="Rectangle 47"/>
            <p:cNvSpPr/>
            <p:nvPr/>
          </p:nvSpPr>
          <p:spPr>
            <a:xfrm>
              <a:off x="2494366" y="2937890"/>
              <a:ext cx="914400" cy="338554"/>
            </a:xfrm>
            <a:prstGeom prst="rect">
              <a:avLst/>
            </a:prstGeom>
          </p:spPr>
          <p:txBody>
            <a:bodyPr wrap="square">
              <a:spAutoFit/>
            </a:bodyPr>
            <a:lstStyle/>
            <a:p>
              <a:r>
                <a:rPr lang="en-US" sz="1600" dirty="0">
                  <a:solidFill>
                    <a:schemeClr val="tx2"/>
                  </a:solidFill>
                </a:rPr>
                <a:t>13%</a:t>
              </a:r>
            </a:p>
          </p:txBody>
        </p:sp>
      </p:grpSp>
    </p:spTree>
    <p:custDataLst>
      <p:tags r:id="rId1"/>
    </p:custDataLst>
    <p:extLst>
      <p:ext uri="{BB962C8B-B14F-4D97-AF65-F5344CB8AC3E}">
        <p14:creationId xmlns:p14="http://schemas.microsoft.com/office/powerpoint/2010/main" val="3480523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Next Wave LGBTQ+ Investor Mindset</a:t>
            </a:r>
            <a:endParaRPr lang="en-US" dirty="0"/>
          </a:p>
        </p:txBody>
      </p:sp>
      <p:sp>
        <p:nvSpPr>
          <p:cNvPr id="3" name="Content Placeholder 2"/>
          <p:cNvSpPr>
            <a:spLocks noGrp="1"/>
          </p:cNvSpPr>
          <p:nvPr>
            <p:ph idx="1"/>
          </p:nvPr>
        </p:nvSpPr>
        <p:spPr>
          <a:xfrm>
            <a:off x="990600" y="1371600"/>
            <a:ext cx="6118860" cy="4098471"/>
          </a:xfrm>
        </p:spPr>
        <p:txBody>
          <a:bodyPr/>
          <a:lstStyle/>
          <a:p>
            <a:r>
              <a:rPr lang="en-US" dirty="0"/>
              <a:t>Top financial goals: paying for a house or condo, supporting family members, saving for an emergency fund</a:t>
            </a:r>
          </a:p>
          <a:p>
            <a:r>
              <a:rPr lang="en-US" b="1" dirty="0"/>
              <a:t>More than half of LGBTQ+ investors (59%) are comfortable with their current amount of savings and investing.</a:t>
            </a:r>
          </a:p>
          <a:p>
            <a:r>
              <a:rPr lang="en-US" dirty="0"/>
              <a:t>More than any other group, the LGBTQ+ community wants professional advice but isn’t sure where to find it.</a:t>
            </a:r>
          </a:p>
        </p:txBody>
      </p:sp>
      <p:grpSp>
        <p:nvGrpSpPr>
          <p:cNvPr id="9" name="Group 8">
            <a:extLst>
              <a:ext uri="{FF2B5EF4-FFF2-40B4-BE49-F238E27FC236}">
                <a16:creationId xmlns:a16="http://schemas.microsoft.com/office/drawing/2014/main" id="{45E10C97-5BF3-C642-8E12-16FE145AB0E8}"/>
              </a:ext>
            </a:extLst>
          </p:cNvPr>
          <p:cNvGrpSpPr/>
          <p:nvPr/>
        </p:nvGrpSpPr>
        <p:grpSpPr>
          <a:xfrm>
            <a:off x="7732088" y="1029677"/>
            <a:ext cx="3469312" cy="5022418"/>
            <a:chOff x="7732088" y="1029677"/>
            <a:chExt cx="3469312" cy="5022418"/>
          </a:xfrm>
        </p:grpSpPr>
        <p:sp>
          <p:nvSpPr>
            <p:cNvPr id="10" name="Rectangle 9">
              <a:extLst>
                <a:ext uri="{FF2B5EF4-FFF2-40B4-BE49-F238E27FC236}">
                  <a16:creationId xmlns:a16="http://schemas.microsoft.com/office/drawing/2014/main" id="{22B19517-9A00-FA4B-AC96-67A35B24EA3F}"/>
                </a:ext>
              </a:extLst>
            </p:cNvPr>
            <p:cNvSpPr/>
            <p:nvPr/>
          </p:nvSpPr>
          <p:spPr>
            <a:xfrm>
              <a:off x="7862186" y="1148625"/>
              <a:ext cx="3339214" cy="4903470"/>
            </a:xfrm>
            <a:prstGeom prst="rect">
              <a:avLst/>
            </a:prstGeom>
            <a:no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1" name="Rectangle 10">
              <a:extLst>
                <a:ext uri="{FF2B5EF4-FFF2-40B4-BE49-F238E27FC236}">
                  <a16:creationId xmlns:a16="http://schemas.microsoft.com/office/drawing/2014/main" id="{668F4000-D24A-7940-A855-72CA6EDD2A52}"/>
                </a:ext>
              </a:extLst>
            </p:cNvPr>
            <p:cNvSpPr/>
            <p:nvPr/>
          </p:nvSpPr>
          <p:spPr>
            <a:xfrm>
              <a:off x="7732088" y="1029677"/>
              <a:ext cx="250483" cy="250483"/>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grpSp>
      <p:sp>
        <p:nvSpPr>
          <p:cNvPr id="12" name="Content Placeholder 2">
            <a:extLst>
              <a:ext uri="{FF2B5EF4-FFF2-40B4-BE49-F238E27FC236}">
                <a16:creationId xmlns:a16="http://schemas.microsoft.com/office/drawing/2014/main" id="{FB9FEAAB-EF7B-8040-849E-2FCCE3E248C1}"/>
              </a:ext>
            </a:extLst>
          </p:cNvPr>
          <p:cNvSpPr txBox="1">
            <a:spLocks/>
          </p:cNvSpPr>
          <p:nvPr/>
        </p:nvSpPr>
        <p:spPr>
          <a:xfrm>
            <a:off x="9485246" y="1763109"/>
            <a:ext cx="171057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Estimated buying power of the community</a:t>
            </a:r>
          </a:p>
        </p:txBody>
      </p:sp>
      <p:sp>
        <p:nvSpPr>
          <p:cNvPr id="13" name="Content Placeholder 2">
            <a:extLst>
              <a:ext uri="{FF2B5EF4-FFF2-40B4-BE49-F238E27FC236}">
                <a16:creationId xmlns:a16="http://schemas.microsoft.com/office/drawing/2014/main" id="{97A533EA-E322-0B46-9CEE-89327B2C9EEF}"/>
              </a:ext>
            </a:extLst>
          </p:cNvPr>
          <p:cNvSpPr txBox="1">
            <a:spLocks/>
          </p:cNvSpPr>
          <p:nvPr/>
        </p:nvSpPr>
        <p:spPr>
          <a:xfrm>
            <a:off x="7940243" y="1763109"/>
            <a:ext cx="1404054"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$917</a:t>
            </a:r>
            <a:r>
              <a:rPr lang="en-US" sz="2400" b="1" spc="-120" dirty="0">
                <a:solidFill>
                  <a:schemeClr val="accent1"/>
                </a:solidFill>
                <a:latin typeface="+mj-lt"/>
              </a:rPr>
              <a:t>B</a:t>
            </a:r>
          </a:p>
        </p:txBody>
      </p:sp>
      <p:sp>
        <p:nvSpPr>
          <p:cNvPr id="14" name="Content Placeholder 2">
            <a:extLst>
              <a:ext uri="{FF2B5EF4-FFF2-40B4-BE49-F238E27FC236}">
                <a16:creationId xmlns:a16="http://schemas.microsoft.com/office/drawing/2014/main" id="{E2D4E48A-096A-6D49-A2EC-E2A86C668FE7}"/>
              </a:ext>
            </a:extLst>
          </p:cNvPr>
          <p:cNvSpPr txBox="1">
            <a:spLocks/>
          </p:cNvSpPr>
          <p:nvPr/>
        </p:nvSpPr>
        <p:spPr>
          <a:xfrm>
            <a:off x="9485246" y="2967441"/>
            <a:ext cx="1710576" cy="1136208"/>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want a planner to partly manage investments, while staying involved in decision-making</a:t>
            </a:r>
          </a:p>
        </p:txBody>
      </p:sp>
      <p:sp>
        <p:nvSpPr>
          <p:cNvPr id="15" name="Content Placeholder 2">
            <a:extLst>
              <a:ext uri="{FF2B5EF4-FFF2-40B4-BE49-F238E27FC236}">
                <a16:creationId xmlns:a16="http://schemas.microsoft.com/office/drawing/2014/main" id="{AF0BD82E-31C8-D749-B7FA-1B51F16A8F47}"/>
              </a:ext>
            </a:extLst>
          </p:cNvPr>
          <p:cNvSpPr txBox="1">
            <a:spLocks/>
          </p:cNvSpPr>
          <p:nvPr/>
        </p:nvSpPr>
        <p:spPr>
          <a:xfrm>
            <a:off x="8011731" y="2967441"/>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38</a:t>
            </a:r>
            <a:r>
              <a:rPr lang="en-US" sz="2400" b="1" spc="-120" dirty="0">
                <a:solidFill>
                  <a:schemeClr val="accent1"/>
                </a:solidFill>
                <a:latin typeface="+mj-lt"/>
              </a:rPr>
              <a:t>%</a:t>
            </a:r>
          </a:p>
        </p:txBody>
      </p:sp>
      <p:sp>
        <p:nvSpPr>
          <p:cNvPr id="16" name="Content Placeholder 2">
            <a:extLst>
              <a:ext uri="{FF2B5EF4-FFF2-40B4-BE49-F238E27FC236}">
                <a16:creationId xmlns:a16="http://schemas.microsoft.com/office/drawing/2014/main" id="{863B647C-37DE-5140-876D-0F7004F9EDA8}"/>
              </a:ext>
            </a:extLst>
          </p:cNvPr>
          <p:cNvSpPr txBox="1">
            <a:spLocks/>
          </p:cNvSpPr>
          <p:nvPr/>
        </p:nvSpPr>
        <p:spPr>
          <a:xfrm>
            <a:off x="9485246" y="4194075"/>
            <a:ext cx="1610217" cy="968938"/>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Would like online tools for self-education or financial planning</a:t>
            </a:r>
          </a:p>
        </p:txBody>
      </p:sp>
      <p:sp>
        <p:nvSpPr>
          <p:cNvPr id="17" name="Content Placeholder 2">
            <a:extLst>
              <a:ext uri="{FF2B5EF4-FFF2-40B4-BE49-F238E27FC236}">
                <a16:creationId xmlns:a16="http://schemas.microsoft.com/office/drawing/2014/main" id="{1C628DB0-7F08-6347-9D59-B5C9BEB3D95E}"/>
              </a:ext>
            </a:extLst>
          </p:cNvPr>
          <p:cNvSpPr txBox="1">
            <a:spLocks/>
          </p:cNvSpPr>
          <p:nvPr/>
        </p:nvSpPr>
        <p:spPr>
          <a:xfrm>
            <a:off x="8011731" y="4194075"/>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94</a:t>
            </a:r>
            <a:r>
              <a:rPr lang="en-US" sz="2400" b="1" spc="-120" dirty="0">
                <a:solidFill>
                  <a:schemeClr val="accent1"/>
                </a:solidFill>
                <a:latin typeface="+mj-lt"/>
              </a:rPr>
              <a:t>%</a:t>
            </a:r>
          </a:p>
        </p:txBody>
      </p:sp>
      <p:sp>
        <p:nvSpPr>
          <p:cNvPr id="18" name="Content Placeholder 2">
            <a:extLst>
              <a:ext uri="{FF2B5EF4-FFF2-40B4-BE49-F238E27FC236}">
                <a16:creationId xmlns:a16="http://schemas.microsoft.com/office/drawing/2014/main" id="{4B81C3A6-4B91-6249-96D8-52A17D9A8CB8}"/>
              </a:ext>
            </a:extLst>
          </p:cNvPr>
          <p:cNvSpPr txBox="1">
            <a:spLocks/>
          </p:cNvSpPr>
          <p:nvPr/>
        </p:nvSpPr>
        <p:spPr>
          <a:xfrm>
            <a:off x="7982571" y="2666360"/>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Want to be involved in their finances</a:t>
            </a:r>
          </a:p>
        </p:txBody>
      </p:sp>
      <p:sp>
        <p:nvSpPr>
          <p:cNvPr id="22" name="Content Placeholder 2">
            <a:extLst>
              <a:ext uri="{FF2B5EF4-FFF2-40B4-BE49-F238E27FC236}">
                <a16:creationId xmlns:a16="http://schemas.microsoft.com/office/drawing/2014/main" id="{D20EF90D-6302-D34D-917C-2C6825434E9A}"/>
              </a:ext>
            </a:extLst>
          </p:cNvPr>
          <p:cNvSpPr txBox="1">
            <a:spLocks/>
          </p:cNvSpPr>
          <p:nvPr/>
        </p:nvSpPr>
        <p:spPr>
          <a:xfrm>
            <a:off x="7982571" y="1305912"/>
            <a:ext cx="3213251" cy="25048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part of a successful community</a:t>
            </a:r>
          </a:p>
        </p:txBody>
      </p:sp>
      <p:sp>
        <p:nvSpPr>
          <p:cNvPr id="21" name="Text Placeholder 4">
            <a:extLst>
              <a:ext uri="{FF2B5EF4-FFF2-40B4-BE49-F238E27FC236}">
                <a16:creationId xmlns:a16="http://schemas.microsoft.com/office/drawing/2014/main" id="{FDB2A61F-746F-A541-9B43-F12D5A30F9C2}"/>
              </a:ext>
            </a:extLst>
          </p:cNvPr>
          <p:cNvSpPr>
            <a:spLocks noGrp="1"/>
          </p:cNvSpPr>
          <p:nvPr>
            <p:ph type="body" sz="quarter" idx="13"/>
          </p:nvPr>
        </p:nvSpPr>
        <p:spPr>
          <a:xfrm>
            <a:off x="990600" y="6287690"/>
            <a:ext cx="10210800" cy="457200"/>
          </a:xfrm>
        </p:spPr>
        <p:txBody>
          <a:bodyPr/>
          <a:lstStyle/>
          <a:p>
            <a:br>
              <a:rPr lang="en-US" dirty="0"/>
            </a:br>
            <a:endParaRPr lang="en-US" dirty="0"/>
          </a:p>
          <a:p>
            <a:r>
              <a:rPr lang="en-US" dirty="0"/>
              <a:t>Sources:  T. Rowe Price Next Wave of Wealth Research Study, January 2020. Study includes interviews with high-earning LGBTQ+ community members and peer groups to better understand goals, needs, and pain points., America’s LGBT Economy,” National LGBT Chamber of Commerce, 2016. </a:t>
            </a:r>
          </a:p>
          <a:p>
            <a:r>
              <a:rPr lang="en-US" dirty="0"/>
              <a:t> </a:t>
            </a:r>
          </a:p>
          <a:p>
            <a:endParaRPr lang="en-US" dirty="0"/>
          </a:p>
        </p:txBody>
      </p:sp>
    </p:spTree>
    <p:extLst>
      <p:ext uri="{BB962C8B-B14F-4D97-AF65-F5344CB8AC3E}">
        <p14:creationId xmlns:p14="http://schemas.microsoft.com/office/powerpoint/2010/main" val="603718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Important Information</a:t>
            </a:r>
            <a:endParaRPr lang="en-US" dirty="0"/>
          </a:p>
        </p:txBody>
      </p:sp>
      <p:sp>
        <p:nvSpPr>
          <p:cNvPr id="3" name="Content Placeholder 2"/>
          <p:cNvSpPr>
            <a:spLocks noGrp="1"/>
          </p:cNvSpPr>
          <p:nvPr>
            <p:ph idx="1"/>
          </p:nvPr>
        </p:nvSpPr>
        <p:spPr/>
        <p:txBody>
          <a:bodyPr numCol="1" spcCol="365760"/>
          <a:lstStyle/>
          <a:p>
            <a:pPr marL="0" indent="0">
              <a:spcBef>
                <a:spcPts val="1200"/>
              </a:spcBef>
              <a:buNone/>
            </a:pPr>
            <a:r>
              <a:rPr lang="en-US" sz="1050" dirty="0"/>
              <a:t>This material is provided for general and educational purposes only and is not intended to provide legal, tax, or investment advice. This material does not provide recommendations concerning investments, investment strategies or account types; it is not intended to suggest that any particular investment action is appropriate for you. Please consider your own circumstances before making an investment decision. </a:t>
            </a:r>
          </a:p>
          <a:p>
            <a:pPr marL="0" indent="0">
              <a:spcBef>
                <a:spcPts val="1200"/>
              </a:spcBef>
              <a:buNone/>
            </a:pPr>
            <a:r>
              <a:rPr lang="en-US" sz="1050" dirty="0"/>
              <a:t>Information and opinions presented have been obtained or derived from sources believed to be reliable and current; however, we cannot guarantee the sources' accuracy or completeness. There is no guarantee that any forecasts made will come to pass. The views contained herein are as of the date noted on the material and are subject to change without notice; these views may differ from those of other T. Rowe Price group companies and/or associates. Under no circumstances should the material, in whole or in part, be copied or redistributed without consent from T. Rowe Price.</a:t>
            </a:r>
          </a:p>
          <a:p>
            <a:pPr marL="0" indent="0">
              <a:spcBef>
                <a:spcPts val="1200"/>
              </a:spcBef>
              <a:buNone/>
            </a:pPr>
            <a:r>
              <a:rPr lang="en-US" sz="1050" dirty="0"/>
              <a:t>The views contained herein are as of the date of this presentation and are subject to change without notice; these views may differ from those of other T. Rowe Price associates. </a:t>
            </a:r>
          </a:p>
          <a:p>
            <a:pPr marL="0" indent="0">
              <a:spcBef>
                <a:spcPts val="1200"/>
              </a:spcBef>
              <a:buNone/>
            </a:pPr>
            <a:r>
              <a:rPr lang="en-US" sz="1050" dirty="0"/>
              <a:t>All investments are subject to risk, including the possible loss of principal. </a:t>
            </a:r>
          </a:p>
          <a:p>
            <a:pPr marL="0" indent="0">
              <a:spcBef>
                <a:spcPts val="1200"/>
              </a:spcBef>
              <a:buNone/>
            </a:pPr>
            <a:r>
              <a:rPr lang="en-US" sz="1050" dirty="0"/>
              <a:t>T. Rowe Price Investment Services, Inc.</a:t>
            </a:r>
          </a:p>
          <a:p>
            <a:pPr marL="0" indent="0">
              <a:spcBef>
                <a:spcPts val="1200"/>
              </a:spcBef>
              <a:buNone/>
            </a:pPr>
            <a:r>
              <a:rPr lang="en-US" sz="1050" dirty="0"/>
              <a:t>©2021 T. Rowe Price. All rights reserved. T. ROWE PRICE, INVEST WITH CONFIDENCE, and the bighorn sheep design are, collectively and/or apart, trademarks of T. Rowe Price Group, Inc.</a:t>
            </a:r>
          </a:p>
        </p:txBody>
      </p:sp>
    </p:spTree>
    <p:extLst>
      <p:ext uri="{BB962C8B-B14F-4D97-AF65-F5344CB8AC3E}">
        <p14:creationId xmlns:p14="http://schemas.microsoft.com/office/powerpoint/2010/main" val="350246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FBA2740-2C0D-4146-8B52-672E5B5CE35C}"/>
              </a:ext>
            </a:extLst>
          </p:cNvPr>
          <p:cNvSpPr>
            <a:spLocks noGrp="1"/>
          </p:cNvSpPr>
          <p:nvPr>
            <p:ph type="body" sz="quarter" idx="10"/>
          </p:nvPr>
        </p:nvSpPr>
        <p:spPr/>
        <p:txBody>
          <a:bodyPr/>
          <a:lstStyle/>
          <a:p>
            <a:r>
              <a:rPr lang="en-US" dirty="0">
                <a:latin typeface="Helvetica LT Std"/>
              </a:rPr>
              <a:t>CCON0069216</a:t>
            </a:r>
          </a:p>
          <a:p>
            <a:r>
              <a:rPr lang="en-US" dirty="0">
                <a:latin typeface="Helvetica LT Std"/>
              </a:rPr>
              <a:t>202101-1427458</a:t>
            </a:r>
          </a:p>
        </p:txBody>
      </p:sp>
      <p:sp>
        <p:nvSpPr>
          <p:cNvPr id="2" name="TextBox 1">
            <a:extLst>
              <a:ext uri="{FF2B5EF4-FFF2-40B4-BE49-F238E27FC236}">
                <a16:creationId xmlns:a16="http://schemas.microsoft.com/office/drawing/2014/main" id="{4BA62CEB-A364-49A2-8DFE-7DB545DF3935}"/>
              </a:ext>
            </a:extLst>
          </p:cNvPr>
          <p:cNvSpPr txBox="1"/>
          <p:nvPr/>
        </p:nvSpPr>
        <p:spPr>
          <a:xfrm>
            <a:off x="4740442" y="6515100"/>
            <a:ext cx="4174958" cy="589905"/>
          </a:xfrm>
          <a:prstGeom prst="rect">
            <a:avLst/>
          </a:prstGeom>
          <a:noFill/>
        </p:spPr>
        <p:txBody>
          <a:bodyPr wrap="square" lIns="0" tIns="0" rIns="0" bIns="0" rtlCol="0">
            <a:spAutoFit/>
          </a:bodyPr>
          <a:lstStyle/>
          <a:p>
            <a:pPr algn="ctr">
              <a:spcAft>
                <a:spcPts val="1000"/>
              </a:spcAft>
              <a:buClr>
                <a:schemeClr val="accent2"/>
              </a:buClr>
            </a:pPr>
            <a:r>
              <a:rPr lang="en-US" sz="1000" b="1" dirty="0">
                <a:solidFill>
                  <a:schemeClr val="bg1"/>
                </a:solidFill>
              </a:rPr>
              <a:t>For Investment Professional Use Only. Not For Further Distribution.</a:t>
            </a:r>
            <a:endParaRPr lang="en-US" sz="1000" dirty="0">
              <a:solidFill>
                <a:schemeClr val="bg1"/>
              </a:solidFill>
            </a:endParaRPr>
          </a:p>
          <a:p>
            <a:pPr>
              <a:spcAft>
                <a:spcPts val="1000"/>
              </a:spcAft>
              <a:buClr>
                <a:schemeClr val="accent2"/>
              </a:buClr>
            </a:pPr>
            <a:endParaRPr lang="en-US" sz="2000" dirty="0"/>
          </a:p>
        </p:txBody>
      </p:sp>
      <p:sp>
        <p:nvSpPr>
          <p:cNvPr id="5" name="TextBox 4">
            <a:extLst>
              <a:ext uri="{FF2B5EF4-FFF2-40B4-BE49-F238E27FC236}">
                <a16:creationId xmlns:a16="http://schemas.microsoft.com/office/drawing/2014/main" id="{8432E063-2D50-493D-8A7E-B70FF40011E3}"/>
              </a:ext>
            </a:extLst>
          </p:cNvPr>
          <p:cNvSpPr txBox="1"/>
          <p:nvPr/>
        </p:nvSpPr>
        <p:spPr>
          <a:xfrm>
            <a:off x="11550328" y="6400803"/>
            <a:ext cx="794084" cy="107722"/>
          </a:xfrm>
          <a:prstGeom prst="rect">
            <a:avLst/>
          </a:prstGeom>
          <a:noFill/>
        </p:spPr>
        <p:txBody>
          <a:bodyPr wrap="square" lIns="0" tIns="0" rIns="0" bIns="0" rtlCol="0">
            <a:spAutoFit/>
          </a:bodyPr>
          <a:lstStyle/>
          <a:p>
            <a:pPr>
              <a:spcAft>
                <a:spcPts val="1000"/>
              </a:spcAft>
              <a:buClr>
                <a:schemeClr val="accent2"/>
              </a:buClr>
            </a:pPr>
            <a:r>
              <a:rPr lang="en-US" sz="700" dirty="0">
                <a:solidFill>
                  <a:schemeClr val="bg1"/>
                </a:solidFill>
                <a:latin typeface="Helvetica LT Std"/>
              </a:rPr>
              <a:t>1/21</a:t>
            </a:r>
          </a:p>
        </p:txBody>
      </p:sp>
    </p:spTree>
    <p:extLst>
      <p:ext uri="{BB962C8B-B14F-4D97-AF65-F5344CB8AC3E}">
        <p14:creationId xmlns:p14="http://schemas.microsoft.com/office/powerpoint/2010/main" val="1301586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r>
              <a:rPr lang="en-US" dirty="0"/>
              <a:t>…And How Much They Contribute to Practice Revenue </a:t>
            </a:r>
            <a:endParaRPr lang="en-US" altLang="en-US" dirty="0"/>
          </a:p>
        </p:txBody>
      </p:sp>
      <p:graphicFrame>
        <p:nvGraphicFramePr>
          <p:cNvPr id="17" name="Content Placeholder 16" title="Sample Column Chart"/>
          <p:cNvGraphicFramePr>
            <a:graphicFrameLocks noGrp="1"/>
          </p:cNvGraphicFramePr>
          <p:nvPr>
            <p:ph idx="1"/>
            <p:extLst>
              <p:ext uri="{D42A27DB-BD31-4B8C-83A1-F6EECF244321}">
                <p14:modId xmlns:p14="http://schemas.microsoft.com/office/powerpoint/2010/main" val="1676927160"/>
              </p:ext>
            </p:extLst>
          </p:nvPr>
        </p:nvGraphicFramePr>
        <p:xfrm>
          <a:off x="693086" y="1979716"/>
          <a:ext cx="10258928" cy="4139522"/>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 Placeholder 7"/>
          <p:cNvSpPr>
            <a:spLocks noGrp="1"/>
          </p:cNvSpPr>
          <p:nvPr>
            <p:ph type="body" sz="quarter" idx="13"/>
          </p:nvPr>
        </p:nvSpPr>
        <p:spPr/>
        <p:txBody>
          <a:bodyPr/>
          <a:lstStyle/>
          <a:p>
            <a:r>
              <a:rPr lang="en-US" dirty="0"/>
              <a:t>Source: PriceMetrix, State of Retail 2019. Age 55 is as of 2020, so defined as clients born after 1965.</a:t>
            </a:r>
          </a:p>
        </p:txBody>
      </p:sp>
      <p:sp>
        <p:nvSpPr>
          <p:cNvPr id="9" name="Title 5">
            <a:extLst>
              <a:ext uri="{FF2B5EF4-FFF2-40B4-BE49-F238E27FC236}">
                <a16:creationId xmlns:a16="http://schemas.microsoft.com/office/drawing/2014/main" id="{F12E62EC-BEF3-DA4A-8029-8E91AD080424}"/>
              </a:ext>
            </a:extLst>
          </p:cNvPr>
          <p:cNvSpPr txBox="1">
            <a:spLocks/>
          </p:cNvSpPr>
          <p:nvPr/>
        </p:nvSpPr>
        <p:spPr bwMode="auto">
          <a:xfrm>
            <a:off x="987551" y="1145306"/>
            <a:ext cx="10213848" cy="740664"/>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baseline="0">
                <a:solidFill>
                  <a:schemeClr val="accent1"/>
                </a:solidFill>
                <a:latin typeface="+mj-lt"/>
                <a:ea typeface="+mj-ea"/>
                <a:cs typeface="+mj-cs"/>
              </a:defRPr>
            </a:lvl1pPr>
          </a:lstStyle>
          <a:p>
            <a:r>
              <a:rPr lang="en-US" sz="1600" dirty="0">
                <a:solidFill>
                  <a:schemeClr val="tx2"/>
                </a:solidFill>
              </a:rPr>
              <a:t>FASTER PRACTICE GROWTH CORRELATES TO A YOUNGER CLIENT BASE</a:t>
            </a:r>
          </a:p>
        </p:txBody>
      </p:sp>
    </p:spTree>
    <p:extLst>
      <p:ext uri="{BB962C8B-B14F-4D97-AF65-F5344CB8AC3E}">
        <p14:creationId xmlns:p14="http://schemas.microsoft.com/office/powerpoint/2010/main" val="4018192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98F3372-816B-4962-857B-98637F73023E}"/>
              </a:ext>
            </a:extLst>
          </p:cNvPr>
          <p:cNvSpPr>
            <a:spLocks noGrp="1"/>
          </p:cNvSpPr>
          <p:nvPr>
            <p:ph type="title"/>
          </p:nvPr>
        </p:nvSpPr>
        <p:spPr>
          <a:xfrm>
            <a:off x="987552" y="289013"/>
            <a:ext cx="9791284" cy="740664"/>
          </a:xfrm>
        </p:spPr>
        <p:txBody>
          <a:bodyPr/>
          <a:lstStyle/>
          <a:p>
            <a:r>
              <a:rPr lang="en-US" dirty="0"/>
              <a:t>There Are Inherent Risks in Ignoring The Next Wave of Wealth</a:t>
            </a:r>
          </a:p>
        </p:txBody>
      </p:sp>
      <p:sp>
        <p:nvSpPr>
          <p:cNvPr id="7" name="Content Placeholder 6">
            <a:extLst>
              <a:ext uri="{FF2B5EF4-FFF2-40B4-BE49-F238E27FC236}">
                <a16:creationId xmlns:a16="http://schemas.microsoft.com/office/drawing/2014/main" id="{9ED64A99-B177-47CE-B739-B2B36933AD4B}"/>
              </a:ext>
            </a:extLst>
          </p:cNvPr>
          <p:cNvSpPr>
            <a:spLocks noGrp="1"/>
          </p:cNvSpPr>
          <p:nvPr>
            <p:ph idx="1"/>
          </p:nvPr>
        </p:nvSpPr>
        <p:spPr>
          <a:ln>
            <a:solidFill>
              <a:schemeClr val="accent1"/>
            </a:solidFill>
          </a:ln>
        </p:spPr>
        <p:txBody>
          <a:bodyPr numCol="1" anchor="t"/>
          <a:lstStyle/>
          <a:p>
            <a:pPr marL="0" marR="0" lvl="0" indent="0" defTabSz="914400" rtl="0" eaLnBrk="1" fontAlgn="auto" latinLnBrk="0" hangingPunct="1">
              <a:lnSpc>
                <a:spcPct val="110000"/>
              </a:lnSpc>
              <a:spcBef>
                <a:spcPts val="1800"/>
              </a:spcBef>
              <a:spcAft>
                <a:spcPts val="0"/>
              </a:spcAft>
              <a:buClr>
                <a:srgbClr val="05C3DE"/>
              </a:buClr>
              <a:buSzTx/>
              <a:buFont typeface="Wingdings" panose="05000000000000000000" pitchFamily="2" charset="2"/>
              <a:buNone/>
              <a:tabLst/>
              <a:defRPr/>
            </a:pPr>
            <a:r>
              <a:rPr kumimoji="0" lang="en-US" sz="2800" b="0" i="0" u="none" strike="noStrike" kern="1200" cap="none" spc="0" normalizeH="0" baseline="0" noProof="0" dirty="0">
                <a:ln>
                  <a:noFill/>
                </a:ln>
                <a:solidFill>
                  <a:schemeClr val="bg2"/>
                </a:solidFill>
                <a:effectLst/>
                <a:uLnTx/>
                <a:uFillTx/>
                <a:latin typeface="Arial"/>
                <a:ea typeface="+mn-ea"/>
                <a:cs typeface="+mn-cs"/>
              </a:rPr>
              <a:t>Declining revenue and asset attrition</a:t>
            </a:r>
            <a:endParaRPr lang="en-US" sz="2800" dirty="0">
              <a:solidFill>
                <a:schemeClr val="bg2"/>
              </a:solidFill>
            </a:endParaRPr>
          </a:p>
        </p:txBody>
      </p:sp>
      <p:sp>
        <p:nvSpPr>
          <p:cNvPr id="8" name="Content Placeholder 7">
            <a:extLst>
              <a:ext uri="{FF2B5EF4-FFF2-40B4-BE49-F238E27FC236}">
                <a16:creationId xmlns:a16="http://schemas.microsoft.com/office/drawing/2014/main" id="{29E53A40-A144-45A2-8E28-1731B551977E}"/>
              </a:ext>
            </a:extLst>
          </p:cNvPr>
          <p:cNvSpPr>
            <a:spLocks noGrp="1"/>
          </p:cNvSpPr>
          <p:nvPr>
            <p:ph idx="20"/>
          </p:nvPr>
        </p:nvSpPr>
        <p:spPr>
          <a:ln>
            <a:solidFill>
              <a:schemeClr val="accent1"/>
            </a:solidFill>
          </a:ln>
        </p:spPr>
        <p:txBody>
          <a:bodyPr numCol="1" anchor="t"/>
          <a:lstStyle/>
          <a:p>
            <a:pPr marL="0" indent="0">
              <a:buNone/>
            </a:pPr>
            <a:r>
              <a:rPr lang="en-US" sz="2800" dirty="0"/>
              <a:t>Potentially lower or stunted future practice growth</a:t>
            </a:r>
          </a:p>
        </p:txBody>
      </p:sp>
      <p:sp>
        <p:nvSpPr>
          <p:cNvPr id="9" name="Content Placeholder 8">
            <a:extLst>
              <a:ext uri="{FF2B5EF4-FFF2-40B4-BE49-F238E27FC236}">
                <a16:creationId xmlns:a16="http://schemas.microsoft.com/office/drawing/2014/main" id="{8857B330-0290-445A-A9E4-8DA4DC5CFE83}"/>
              </a:ext>
            </a:extLst>
          </p:cNvPr>
          <p:cNvSpPr>
            <a:spLocks noGrp="1"/>
          </p:cNvSpPr>
          <p:nvPr>
            <p:ph idx="21"/>
          </p:nvPr>
        </p:nvSpPr>
        <p:spPr>
          <a:ln>
            <a:solidFill>
              <a:schemeClr val="accent1"/>
            </a:solidFill>
          </a:ln>
        </p:spPr>
        <p:txBody>
          <a:bodyPr numCol="1" anchor="t"/>
          <a:lstStyle/>
          <a:p>
            <a:pPr marL="0" marR="0" lvl="0" indent="0" defTabSz="914400" rtl="0" eaLnBrk="1" fontAlgn="auto" latinLnBrk="0" hangingPunct="1">
              <a:lnSpc>
                <a:spcPct val="110000"/>
              </a:lnSpc>
              <a:spcBef>
                <a:spcPts val="1800"/>
              </a:spcBef>
              <a:spcAft>
                <a:spcPts val="0"/>
              </a:spcAft>
              <a:buClr>
                <a:srgbClr val="05C3DE"/>
              </a:buClr>
              <a:buSzTx/>
              <a:buFont typeface="Wingdings" panose="05000000000000000000" pitchFamily="2" charset="2"/>
              <a:buNone/>
              <a:tabLst/>
              <a:defRPr/>
            </a:pPr>
            <a:r>
              <a:rPr kumimoji="0" lang="en-US" sz="2800" b="0" i="0" u="none" strike="noStrike" kern="1200" cap="none" spc="0" normalizeH="0" baseline="0" noProof="0" dirty="0">
                <a:ln>
                  <a:noFill/>
                </a:ln>
                <a:solidFill>
                  <a:schemeClr val="bg2"/>
                </a:solidFill>
                <a:effectLst/>
                <a:uLnTx/>
                <a:uFillTx/>
                <a:latin typeface="Arial"/>
                <a:ea typeface="+mn-ea"/>
                <a:cs typeface="+mn-cs"/>
              </a:rPr>
              <a:t>Lower practice value upon retirement or </a:t>
            </a:r>
            <a:br>
              <a:rPr kumimoji="0" lang="en-US" sz="2800" b="0" i="0" u="none" strike="noStrike" kern="1200" cap="none" spc="0" normalizeH="0" baseline="0" noProof="0" dirty="0">
                <a:ln>
                  <a:noFill/>
                </a:ln>
                <a:solidFill>
                  <a:schemeClr val="bg2"/>
                </a:solidFill>
                <a:effectLst/>
                <a:uLnTx/>
                <a:uFillTx/>
                <a:latin typeface="Arial"/>
                <a:ea typeface="+mn-ea"/>
                <a:cs typeface="+mn-cs"/>
              </a:rPr>
            </a:br>
            <a:r>
              <a:rPr kumimoji="0" lang="en-US" sz="2800" b="0" i="0" u="none" strike="noStrike" kern="1200" cap="none" spc="0" normalizeH="0" baseline="0" noProof="0" dirty="0">
                <a:ln>
                  <a:noFill/>
                </a:ln>
                <a:solidFill>
                  <a:schemeClr val="bg2"/>
                </a:solidFill>
                <a:effectLst/>
                <a:uLnTx/>
                <a:uFillTx/>
                <a:latin typeface="Arial"/>
                <a:ea typeface="+mn-ea"/>
                <a:cs typeface="+mn-cs"/>
              </a:rPr>
              <a:t>at sale</a:t>
            </a:r>
          </a:p>
        </p:txBody>
      </p:sp>
    </p:spTree>
    <p:extLst>
      <p:ext uri="{BB962C8B-B14F-4D97-AF65-F5344CB8AC3E}">
        <p14:creationId xmlns:p14="http://schemas.microsoft.com/office/powerpoint/2010/main" val="308838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Isosceles Triangle 22">
            <a:extLst>
              <a:ext uri="{FF2B5EF4-FFF2-40B4-BE49-F238E27FC236}">
                <a16:creationId xmlns:a16="http://schemas.microsoft.com/office/drawing/2014/main" id="{C6436F3C-7E05-41FC-99BD-35C2AF4EAF19}"/>
              </a:ext>
            </a:extLst>
          </p:cNvPr>
          <p:cNvSpPr/>
          <p:nvPr/>
        </p:nvSpPr>
        <p:spPr>
          <a:xfrm>
            <a:off x="987551" y="1106401"/>
            <a:ext cx="5108656" cy="5108656"/>
          </a:xfrm>
          <a:prstGeom prst="triangl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dirty="0"/>
          </a:p>
        </p:txBody>
      </p:sp>
      <p:sp>
        <p:nvSpPr>
          <p:cNvPr id="4" name="Trapezoid 3">
            <a:extLst>
              <a:ext uri="{FF2B5EF4-FFF2-40B4-BE49-F238E27FC236}">
                <a16:creationId xmlns:a16="http://schemas.microsoft.com/office/drawing/2014/main" id="{2425320F-812D-4B42-985E-4D8B4744026C}"/>
              </a:ext>
            </a:extLst>
          </p:cNvPr>
          <p:cNvSpPr/>
          <p:nvPr/>
        </p:nvSpPr>
        <p:spPr>
          <a:xfrm>
            <a:off x="987344" y="4549358"/>
            <a:ext cx="5108656" cy="1665700"/>
          </a:xfrm>
          <a:prstGeom prst="trapezoid">
            <a:avLst>
              <a:gd name="adj" fmla="val 5028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9" name="Text Placeholder 8">
            <a:extLst>
              <a:ext uri="{FF2B5EF4-FFF2-40B4-BE49-F238E27FC236}">
                <a16:creationId xmlns:a16="http://schemas.microsoft.com/office/drawing/2014/main" id="{635D68DA-AA60-BB4B-945A-BE44B9C8C56B}"/>
              </a:ext>
            </a:extLst>
          </p:cNvPr>
          <p:cNvSpPr>
            <a:spLocks noGrp="1"/>
          </p:cNvSpPr>
          <p:nvPr>
            <p:ph type="body" sz="quarter" idx="13"/>
          </p:nvPr>
        </p:nvSpPr>
        <p:spPr/>
        <p:txBody>
          <a:bodyPr/>
          <a:lstStyle/>
          <a:p>
            <a:r>
              <a:rPr lang="en-US" dirty="0"/>
              <a:t>*Financial Asset Range </a:t>
            </a:r>
          </a:p>
          <a:p>
            <a:r>
              <a:rPr lang="en-US" dirty="0"/>
              <a:t>HH = Household; FA = Financial Advisor</a:t>
            </a:r>
          </a:p>
          <a:p>
            <a:r>
              <a:rPr lang="en-US" dirty="0"/>
              <a:t>Source: The Cerulli Report: U.S. High Net Worth and Ultra-High Net Worth Markets, 2020</a:t>
            </a:r>
          </a:p>
        </p:txBody>
      </p:sp>
      <p:sp>
        <p:nvSpPr>
          <p:cNvPr id="2" name="Title 1"/>
          <p:cNvSpPr>
            <a:spLocks noGrp="1"/>
          </p:cNvSpPr>
          <p:nvPr>
            <p:ph type="title"/>
          </p:nvPr>
        </p:nvSpPr>
        <p:spPr>
          <a:xfrm>
            <a:off x="987551" y="284884"/>
            <a:ext cx="10689924" cy="740664"/>
          </a:xfrm>
        </p:spPr>
        <p:txBody>
          <a:bodyPr/>
          <a:lstStyle/>
          <a:p>
            <a:r>
              <a:rPr lang="en-US" dirty="0"/>
              <a:t>While the Industry Is Focused on the “Traditional” Client,  a Huge Opportunity Has Emerged </a:t>
            </a:r>
            <a:endParaRPr lang="en-US" sz="1100" b="1" dirty="0">
              <a:solidFill>
                <a:srgbClr val="FF33CC"/>
              </a:solidFill>
            </a:endParaRPr>
          </a:p>
        </p:txBody>
      </p:sp>
      <p:sp>
        <p:nvSpPr>
          <p:cNvPr id="5" name="Content Placeholder 3">
            <a:extLst>
              <a:ext uri="{FF2B5EF4-FFF2-40B4-BE49-F238E27FC236}">
                <a16:creationId xmlns:a16="http://schemas.microsoft.com/office/drawing/2014/main" id="{51F83298-9DFB-4D4E-B659-D9E75CA9BC30}"/>
              </a:ext>
            </a:extLst>
          </p:cNvPr>
          <p:cNvSpPr txBox="1">
            <a:spLocks/>
          </p:cNvSpPr>
          <p:nvPr/>
        </p:nvSpPr>
        <p:spPr>
          <a:xfrm>
            <a:off x="831851" y="1671592"/>
            <a:ext cx="5156200" cy="3978275"/>
          </a:xfrm>
          <a:prstGeom prst="rect">
            <a:avLst/>
          </a:prstGeom>
        </p:spPr>
        <p:txBody>
          <a:bodyPr vert="horz" lIns="91440" tIns="45720" rIns="91440" bIns="45720" rtlCol="0">
            <a:noAutofit/>
          </a:bodyPr>
          <a:lstStyle>
            <a:lvl1pPr marL="257175" indent="-257175" algn="l" defTabSz="685800" rtl="0" eaLnBrk="1" latinLnBrk="0" hangingPunct="1">
              <a:lnSpc>
                <a:spcPct val="90000"/>
              </a:lnSpc>
              <a:spcBef>
                <a:spcPct val="30000"/>
              </a:spcBef>
              <a:buClr>
                <a:schemeClr val="accent2"/>
              </a:buClr>
              <a:buSzPct val="70000"/>
              <a:buFont typeface="Wingdings" panose="05000000000000000000" pitchFamily="2" charset="2"/>
              <a:buChar char="¤"/>
              <a:tabLst/>
              <a:defRPr sz="1800" kern="1200">
                <a:solidFill>
                  <a:schemeClr val="tx1"/>
                </a:solidFill>
                <a:latin typeface="Calibri" panose="020F0502020204030204" pitchFamily="34" charset="0"/>
                <a:ea typeface="+mn-ea"/>
                <a:cs typeface="Calibri" panose="020F0502020204030204" pitchFamily="34" charset="0"/>
              </a:defRPr>
            </a:lvl1pPr>
            <a:lvl2pPr marL="552450" indent="-209550" algn="l" defTabSz="685800" rtl="0" eaLnBrk="1" latinLnBrk="0" hangingPunct="1">
              <a:lnSpc>
                <a:spcPct val="90000"/>
              </a:lnSpc>
              <a:spcBef>
                <a:spcPct val="30000"/>
              </a:spcBef>
              <a:buClr>
                <a:schemeClr val="accent3"/>
              </a:buClr>
              <a:buSzPct val="70000"/>
              <a:buFont typeface="Wingdings" panose="05000000000000000000" pitchFamily="2" charset="2"/>
              <a:buChar char="¤"/>
              <a:tabLst/>
              <a:defRPr sz="1500" kern="1200">
                <a:solidFill>
                  <a:schemeClr val="tx1"/>
                </a:solidFill>
                <a:latin typeface="Calibri" panose="020F0502020204030204" pitchFamily="34" charset="0"/>
                <a:ea typeface="+mn-ea"/>
                <a:cs typeface="Calibri" panose="020F0502020204030204" pitchFamily="34" charset="0"/>
              </a:defRPr>
            </a:lvl2pPr>
            <a:lvl3pPr marL="857250" indent="-171450" algn="l" defTabSz="685800" rtl="0" eaLnBrk="1" latinLnBrk="0" hangingPunct="1">
              <a:lnSpc>
                <a:spcPct val="90000"/>
              </a:lnSpc>
              <a:spcBef>
                <a:spcPct val="30000"/>
              </a:spcBef>
              <a:buClr>
                <a:schemeClr val="accent4"/>
              </a:buClr>
              <a:buSzPct val="70000"/>
              <a:buFont typeface="Wingdings" panose="05000000000000000000" pitchFamily="2" charset="2"/>
              <a:buChar char="¤"/>
              <a:defRPr sz="1350" kern="1200">
                <a:solidFill>
                  <a:schemeClr val="tx1"/>
                </a:solidFill>
                <a:latin typeface="Calibri" panose="020F0502020204030204" pitchFamily="34" charset="0"/>
                <a:ea typeface="+mn-ea"/>
                <a:cs typeface="Calibri" panose="020F0502020204030204" pitchFamily="34" charset="0"/>
              </a:defRPr>
            </a:lvl3pPr>
            <a:lvl4pPr marL="1200150" indent="-171450" algn="l" defTabSz="685800" rtl="0" eaLnBrk="1" latinLnBrk="0" hangingPunct="1">
              <a:lnSpc>
                <a:spcPct val="90000"/>
              </a:lnSpc>
              <a:spcBef>
                <a:spcPct val="30000"/>
              </a:spcBef>
              <a:buClr>
                <a:schemeClr val="accent5"/>
              </a:buClr>
              <a:buSzPct val="70000"/>
              <a:buFont typeface="Wingdings" panose="05000000000000000000" pitchFamily="2" charset="2"/>
              <a:buChar char="¤"/>
              <a:defRPr sz="1200" kern="1200">
                <a:solidFill>
                  <a:schemeClr val="tx1"/>
                </a:solidFill>
                <a:latin typeface="Calibri" panose="020F0502020204030204" pitchFamily="34" charset="0"/>
                <a:ea typeface="+mn-ea"/>
                <a:cs typeface="Calibri" panose="020F0502020204030204" pitchFamily="34" charset="0"/>
              </a:defRPr>
            </a:lvl4pPr>
            <a:lvl5pPr marL="1543050" indent="-171450" algn="l" defTabSz="685800" rtl="0" eaLnBrk="1" latinLnBrk="0" hangingPunct="1">
              <a:lnSpc>
                <a:spcPct val="90000"/>
              </a:lnSpc>
              <a:spcBef>
                <a:spcPct val="30000"/>
              </a:spcBef>
              <a:buSzPct val="70000"/>
              <a:buFont typeface="Wingdings" panose="05000000000000000000" pitchFamily="2" charset="2"/>
              <a:buChar char="¤"/>
              <a:defRPr sz="1200" kern="1200">
                <a:solidFill>
                  <a:schemeClr val="tx1"/>
                </a:solidFill>
                <a:latin typeface="Calibri" panose="020F0502020204030204" pitchFamily="34" charset="0"/>
                <a:ea typeface="+mn-ea"/>
                <a:cs typeface="Calibri" panose="020F0502020204030204" pitchFamily="34" charset="0"/>
              </a:defRPr>
            </a:lvl5pPr>
            <a:lvl6pPr marL="1885950" indent="-171450" algn="l" defTabSz="685800" rtl="0" eaLnBrk="1" latinLnBrk="0" hangingPunct="1">
              <a:lnSpc>
                <a:spcPct val="90000"/>
              </a:lnSpc>
              <a:spcBef>
                <a:spcPct val="30000"/>
              </a:spcBef>
              <a:buClr>
                <a:schemeClr val="accent6"/>
              </a:buClr>
              <a:buSzPct val="70000"/>
              <a:buFont typeface="Wingdings" panose="05000000000000000000" pitchFamily="2" charset="2"/>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ct val="30000"/>
              </a:spcBef>
              <a:buClr>
                <a:schemeClr val="accent6"/>
              </a:buClr>
              <a:buSzPct val="70000"/>
              <a:buFont typeface="Wingdings" panose="05000000000000000000" pitchFamily="2" charset="2"/>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ct val="30000"/>
              </a:spcBef>
              <a:buClr>
                <a:schemeClr val="accent6"/>
              </a:buClr>
              <a:buSzPct val="70000"/>
              <a:buFont typeface="Wingdings" panose="05000000000000000000" pitchFamily="2" charset="2"/>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ct val="30000"/>
              </a:spcBef>
              <a:buClr>
                <a:schemeClr val="accent6"/>
              </a:buClr>
              <a:buSzPct val="70000"/>
              <a:buFont typeface="Wingdings" panose="05000000000000000000" pitchFamily="2" charset="2"/>
              <a:buChar char="¤"/>
              <a:defRPr sz="1200" kern="1200">
                <a:solidFill>
                  <a:schemeClr val="tx1"/>
                </a:solidFill>
                <a:latin typeface="+mn-lt"/>
                <a:ea typeface="+mn-ea"/>
                <a:cs typeface="+mn-cs"/>
              </a:defRPr>
            </a:lvl9pPr>
          </a:lstStyle>
          <a:p>
            <a:pPr marL="0" indent="0" fontAlgn="auto">
              <a:spcBef>
                <a:spcPts val="600"/>
              </a:spcBef>
              <a:spcAft>
                <a:spcPts val="0"/>
              </a:spcAft>
              <a:buNone/>
            </a:pPr>
            <a:endParaRPr lang="en-US" sz="1400" dirty="0"/>
          </a:p>
        </p:txBody>
      </p:sp>
      <p:sp>
        <p:nvSpPr>
          <p:cNvPr id="8" name="Text Placeholder 2">
            <a:extLst>
              <a:ext uri="{FF2B5EF4-FFF2-40B4-BE49-F238E27FC236}">
                <a16:creationId xmlns:a16="http://schemas.microsoft.com/office/drawing/2014/main" id="{9AB9F9DB-BA68-40C9-8643-7B808CFE5E28}"/>
              </a:ext>
            </a:extLst>
          </p:cNvPr>
          <p:cNvSpPr txBox="1">
            <a:spLocks/>
          </p:cNvSpPr>
          <p:nvPr/>
        </p:nvSpPr>
        <p:spPr>
          <a:xfrm>
            <a:off x="7798253" y="2664442"/>
            <a:ext cx="3294724" cy="2194362"/>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14000"/>
              </a:lnSpc>
              <a:buNone/>
            </a:pPr>
            <a:r>
              <a:rPr lang="en-US" dirty="0"/>
              <a:t>Most financial professionals are pursuing the relatively few clients at the top of the wealth pyramid and overlooking the majority of affluent investors.</a:t>
            </a:r>
          </a:p>
        </p:txBody>
      </p:sp>
      <p:grpSp>
        <p:nvGrpSpPr>
          <p:cNvPr id="24" name="Group 23">
            <a:extLst>
              <a:ext uri="{FF2B5EF4-FFF2-40B4-BE49-F238E27FC236}">
                <a16:creationId xmlns:a16="http://schemas.microsoft.com/office/drawing/2014/main" id="{1718F30D-3CDD-473A-96E8-38C8AF4D375C}"/>
              </a:ext>
            </a:extLst>
          </p:cNvPr>
          <p:cNvGrpSpPr/>
          <p:nvPr/>
        </p:nvGrpSpPr>
        <p:grpSpPr>
          <a:xfrm>
            <a:off x="3642726" y="1607737"/>
            <a:ext cx="3320626" cy="1209314"/>
            <a:chOff x="3645999" y="513609"/>
            <a:chExt cx="3320626" cy="1209314"/>
          </a:xfrm>
        </p:grpSpPr>
        <p:sp>
          <p:nvSpPr>
            <p:cNvPr id="32" name="Rectangle: Rounded Corners 31">
              <a:extLst>
                <a:ext uri="{FF2B5EF4-FFF2-40B4-BE49-F238E27FC236}">
                  <a16:creationId xmlns:a16="http://schemas.microsoft.com/office/drawing/2014/main" id="{18662780-5E6D-4FB4-A73E-F10C53A4DC8D}"/>
                </a:ext>
              </a:extLst>
            </p:cNvPr>
            <p:cNvSpPr/>
            <p:nvPr/>
          </p:nvSpPr>
          <p:spPr>
            <a:xfrm>
              <a:off x="3645999" y="513609"/>
              <a:ext cx="3320626" cy="1209314"/>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3" name="Rectangle: Rounded Corners 5">
              <a:extLst>
                <a:ext uri="{FF2B5EF4-FFF2-40B4-BE49-F238E27FC236}">
                  <a16:creationId xmlns:a16="http://schemas.microsoft.com/office/drawing/2014/main" id="{CB4D39A2-E116-44E5-ACF8-434C86D4245C}"/>
                </a:ext>
              </a:extLst>
            </p:cNvPr>
            <p:cNvSpPr txBox="1"/>
            <p:nvPr/>
          </p:nvSpPr>
          <p:spPr>
            <a:xfrm>
              <a:off x="3705033" y="572643"/>
              <a:ext cx="3202558" cy="109124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$10M+ U.S. Households*: </a:t>
              </a:r>
              <a:r>
                <a:rPr lang="en-US" sz="1900" b="1" dirty="0">
                  <a:solidFill>
                    <a:schemeClr val="accent1"/>
                  </a:solidFill>
                </a:rPr>
                <a:t>580,000</a:t>
              </a:r>
              <a:endParaRPr lang="en-US" sz="1900" b="1" kern="1200" dirty="0">
                <a:solidFill>
                  <a:schemeClr val="accent1"/>
                </a:solidFill>
              </a:endParaRPr>
            </a:p>
            <a:p>
              <a:pPr marL="0" lvl="0" indent="0" algn="ctr" defTabSz="844550">
                <a:lnSpc>
                  <a:spcPct val="90000"/>
                </a:lnSpc>
                <a:spcBef>
                  <a:spcPct val="0"/>
                </a:spcBef>
                <a:spcAft>
                  <a:spcPct val="35000"/>
                </a:spcAft>
                <a:buNone/>
              </a:pPr>
              <a:r>
                <a:rPr lang="en-US" sz="1900" kern="1200" dirty="0"/>
                <a:t>&gt;2 HH per FA   </a:t>
              </a:r>
            </a:p>
          </p:txBody>
        </p:sp>
      </p:grpSp>
      <p:grpSp>
        <p:nvGrpSpPr>
          <p:cNvPr id="25" name="Group 24">
            <a:extLst>
              <a:ext uri="{FF2B5EF4-FFF2-40B4-BE49-F238E27FC236}">
                <a16:creationId xmlns:a16="http://schemas.microsoft.com/office/drawing/2014/main" id="{60D25056-50F8-4D96-9718-2F369BE57DE4}"/>
              </a:ext>
            </a:extLst>
          </p:cNvPr>
          <p:cNvGrpSpPr/>
          <p:nvPr/>
        </p:nvGrpSpPr>
        <p:grpSpPr>
          <a:xfrm>
            <a:off x="3642726" y="3077104"/>
            <a:ext cx="3320626" cy="1209314"/>
            <a:chOff x="3645999" y="1874088"/>
            <a:chExt cx="3320626" cy="1209314"/>
          </a:xfrm>
        </p:grpSpPr>
        <p:sp>
          <p:nvSpPr>
            <p:cNvPr id="30" name="Rectangle: Rounded Corners 29">
              <a:extLst>
                <a:ext uri="{FF2B5EF4-FFF2-40B4-BE49-F238E27FC236}">
                  <a16:creationId xmlns:a16="http://schemas.microsoft.com/office/drawing/2014/main" id="{A030B448-866A-4458-BF70-040EA1ADCDF4}"/>
                </a:ext>
              </a:extLst>
            </p:cNvPr>
            <p:cNvSpPr/>
            <p:nvPr/>
          </p:nvSpPr>
          <p:spPr>
            <a:xfrm>
              <a:off x="3645999" y="1874088"/>
              <a:ext cx="3320626" cy="1209314"/>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1" name="Rectangle: Rounded Corners 7">
              <a:extLst>
                <a:ext uri="{FF2B5EF4-FFF2-40B4-BE49-F238E27FC236}">
                  <a16:creationId xmlns:a16="http://schemas.microsoft.com/office/drawing/2014/main" id="{6859B389-C084-4409-AB37-4CC2044C80B2}"/>
                </a:ext>
              </a:extLst>
            </p:cNvPr>
            <p:cNvSpPr txBox="1"/>
            <p:nvPr/>
          </p:nvSpPr>
          <p:spPr>
            <a:xfrm>
              <a:off x="3705033" y="1933122"/>
              <a:ext cx="3202558" cy="109124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$2–10M U.S. Households*:</a:t>
              </a:r>
            </a:p>
            <a:p>
              <a:pPr marL="0" lvl="0" indent="0" algn="ctr" defTabSz="844550">
                <a:lnSpc>
                  <a:spcPct val="90000"/>
                </a:lnSpc>
                <a:spcBef>
                  <a:spcPct val="0"/>
                </a:spcBef>
                <a:spcAft>
                  <a:spcPct val="35000"/>
                </a:spcAft>
                <a:buNone/>
              </a:pPr>
              <a:r>
                <a:rPr lang="en-US" sz="1900" b="1" kern="1200" dirty="0">
                  <a:solidFill>
                    <a:schemeClr val="accent1"/>
                  </a:solidFill>
                </a:rPr>
                <a:t>3.8 Million </a:t>
              </a:r>
            </a:p>
            <a:p>
              <a:pPr marL="0" lvl="0" indent="0" algn="ctr" defTabSz="844550">
                <a:lnSpc>
                  <a:spcPct val="90000"/>
                </a:lnSpc>
                <a:spcBef>
                  <a:spcPct val="0"/>
                </a:spcBef>
                <a:spcAft>
                  <a:spcPct val="35000"/>
                </a:spcAft>
                <a:buNone/>
              </a:pPr>
              <a:r>
                <a:rPr lang="en-US" sz="1900" kern="1200" dirty="0"/>
                <a:t>13 HH per FA   </a:t>
              </a:r>
            </a:p>
          </p:txBody>
        </p:sp>
      </p:grpSp>
      <p:grpSp>
        <p:nvGrpSpPr>
          <p:cNvPr id="26" name="Group 25">
            <a:extLst>
              <a:ext uri="{FF2B5EF4-FFF2-40B4-BE49-F238E27FC236}">
                <a16:creationId xmlns:a16="http://schemas.microsoft.com/office/drawing/2014/main" id="{62F3E5D2-E049-46F7-973E-C6A5D1F59701}"/>
              </a:ext>
            </a:extLst>
          </p:cNvPr>
          <p:cNvGrpSpPr/>
          <p:nvPr/>
        </p:nvGrpSpPr>
        <p:grpSpPr>
          <a:xfrm>
            <a:off x="3642726" y="4726777"/>
            <a:ext cx="3320626" cy="1209314"/>
            <a:chOff x="3645999" y="3234567"/>
            <a:chExt cx="3320626" cy="1209314"/>
          </a:xfrm>
        </p:grpSpPr>
        <p:sp>
          <p:nvSpPr>
            <p:cNvPr id="28" name="Rectangle: Rounded Corners 27">
              <a:extLst>
                <a:ext uri="{FF2B5EF4-FFF2-40B4-BE49-F238E27FC236}">
                  <a16:creationId xmlns:a16="http://schemas.microsoft.com/office/drawing/2014/main" id="{0996B56D-38ED-4BAA-B15F-9F6669A95814}"/>
                </a:ext>
              </a:extLst>
            </p:cNvPr>
            <p:cNvSpPr/>
            <p:nvPr/>
          </p:nvSpPr>
          <p:spPr>
            <a:xfrm>
              <a:off x="3645999" y="3234567"/>
              <a:ext cx="3320626" cy="1209314"/>
            </a:xfrm>
            <a:prstGeom prst="round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Rectangle: Rounded Corners 9">
              <a:extLst>
                <a:ext uri="{FF2B5EF4-FFF2-40B4-BE49-F238E27FC236}">
                  <a16:creationId xmlns:a16="http://schemas.microsoft.com/office/drawing/2014/main" id="{D12CD168-1649-43B0-89FA-1A6BC0B772EC}"/>
                </a:ext>
              </a:extLst>
            </p:cNvPr>
            <p:cNvSpPr txBox="1"/>
            <p:nvPr/>
          </p:nvSpPr>
          <p:spPr>
            <a:xfrm>
              <a:off x="3705033" y="3293601"/>
              <a:ext cx="3202558" cy="109124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$100k–$2M U.S. Households* </a:t>
              </a:r>
            </a:p>
            <a:p>
              <a:pPr marL="0" lvl="0" indent="0" algn="ctr" defTabSz="844550">
                <a:lnSpc>
                  <a:spcPct val="90000"/>
                </a:lnSpc>
                <a:spcBef>
                  <a:spcPct val="0"/>
                </a:spcBef>
                <a:spcAft>
                  <a:spcPct val="35000"/>
                </a:spcAft>
                <a:buNone/>
              </a:pPr>
              <a:r>
                <a:rPr lang="en-US" sz="1900" b="1" kern="1200" dirty="0">
                  <a:solidFill>
                    <a:schemeClr val="accent1"/>
                  </a:solidFill>
                </a:rPr>
                <a:t>35.4 Million</a:t>
              </a:r>
            </a:p>
          </p:txBody>
        </p:sp>
      </p:grpSp>
    </p:spTree>
    <p:extLst>
      <p:ext uri="{BB962C8B-B14F-4D97-AF65-F5344CB8AC3E}">
        <p14:creationId xmlns:p14="http://schemas.microsoft.com/office/powerpoint/2010/main" val="3137210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dirty="0"/>
              <a:t>7 Insight-Driven Ideas </a:t>
            </a:r>
          </a:p>
        </p:txBody>
      </p:sp>
      <p:sp>
        <p:nvSpPr>
          <p:cNvPr id="2" name="TextBox 1">
            <a:extLst>
              <a:ext uri="{FF2B5EF4-FFF2-40B4-BE49-F238E27FC236}">
                <a16:creationId xmlns:a16="http://schemas.microsoft.com/office/drawing/2014/main" id="{2C679F1A-AC28-43EB-A804-E914BCC7D878}"/>
              </a:ext>
            </a:extLst>
          </p:cNvPr>
          <p:cNvSpPr txBox="1"/>
          <p:nvPr/>
        </p:nvSpPr>
        <p:spPr>
          <a:xfrm>
            <a:off x="4211054" y="6557206"/>
            <a:ext cx="4150894" cy="589905"/>
          </a:xfrm>
          <a:prstGeom prst="rect">
            <a:avLst/>
          </a:prstGeom>
          <a:noFill/>
        </p:spPr>
        <p:txBody>
          <a:bodyPr wrap="square" lIns="0" tIns="0" rIns="0" bIns="0" rtlCol="0">
            <a:spAutoFit/>
          </a:bodyPr>
          <a:lstStyle/>
          <a:p>
            <a:pPr algn="ctr">
              <a:spcAft>
                <a:spcPts val="1000"/>
              </a:spcAft>
              <a:buClr>
                <a:schemeClr val="accent2"/>
              </a:buClr>
            </a:pPr>
            <a:r>
              <a:rPr lang="en-US" sz="1000" b="1" dirty="0">
                <a:solidFill>
                  <a:schemeClr val="bg1"/>
                </a:solidFill>
              </a:rPr>
              <a:t>For Investment Professional Use Only. Not For Further Distribution.</a:t>
            </a:r>
            <a:endParaRPr lang="en-US" sz="1000" dirty="0">
              <a:solidFill>
                <a:schemeClr val="bg1"/>
              </a:solidFill>
            </a:endParaRPr>
          </a:p>
          <a:p>
            <a:pPr algn="ctr">
              <a:spcAft>
                <a:spcPts val="1000"/>
              </a:spcAft>
              <a:buClr>
                <a:schemeClr val="accent2"/>
              </a:buClr>
            </a:pPr>
            <a:endParaRPr lang="en-US" sz="2000" dirty="0">
              <a:solidFill>
                <a:schemeClr val="bg1"/>
              </a:solidFill>
            </a:endParaRPr>
          </a:p>
        </p:txBody>
      </p:sp>
    </p:spTree>
    <p:extLst>
      <p:ext uri="{BB962C8B-B14F-4D97-AF65-F5344CB8AC3E}">
        <p14:creationId xmlns:p14="http://schemas.microsoft.com/office/powerpoint/2010/main" val="4249656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98F3372-816B-4962-857B-98637F73023E}"/>
              </a:ext>
            </a:extLst>
          </p:cNvPr>
          <p:cNvSpPr>
            <a:spLocks noGrp="1"/>
          </p:cNvSpPr>
          <p:nvPr>
            <p:ph type="title"/>
          </p:nvPr>
        </p:nvSpPr>
        <p:spPr/>
        <p:txBody>
          <a:bodyPr/>
          <a:lstStyle/>
          <a:p>
            <a:r>
              <a:rPr lang="en-US" dirty="0"/>
              <a:t>T. Rowe Price Conducted Proprietary Research </a:t>
            </a:r>
            <a:br>
              <a:rPr lang="en-US" dirty="0"/>
            </a:br>
            <a:r>
              <a:rPr lang="en-US" dirty="0"/>
              <a:t>on the Next Wave of Wealth</a:t>
            </a:r>
          </a:p>
        </p:txBody>
      </p:sp>
      <p:graphicFrame>
        <p:nvGraphicFramePr>
          <p:cNvPr id="11" name="Content Placeholder 5" title="Sample Table">
            <a:extLst>
              <a:ext uri="{FF2B5EF4-FFF2-40B4-BE49-F238E27FC236}">
                <a16:creationId xmlns:a16="http://schemas.microsoft.com/office/drawing/2014/main" id="{3A8DFC48-D825-A545-8082-9C96100CDBBE}"/>
              </a:ext>
            </a:extLst>
          </p:cNvPr>
          <p:cNvGraphicFramePr>
            <a:graphicFrameLocks noGrp="1"/>
          </p:cNvGraphicFramePr>
          <p:nvPr>
            <p:ph idx="1"/>
            <p:extLst>
              <p:ext uri="{D42A27DB-BD31-4B8C-83A1-F6EECF244321}">
                <p14:modId xmlns:p14="http://schemas.microsoft.com/office/powerpoint/2010/main" val="1418437110"/>
              </p:ext>
            </p:extLst>
          </p:nvPr>
        </p:nvGraphicFramePr>
        <p:xfrm>
          <a:off x="990600" y="1814232"/>
          <a:ext cx="10199174" cy="3291840"/>
        </p:xfrm>
        <a:graphic>
          <a:graphicData uri="http://schemas.openxmlformats.org/drawingml/2006/table">
            <a:tbl>
              <a:tblPr firstRow="1" firstCol="1" bandRow="1">
                <a:tableStyleId>{B301B821-A1FF-4177-AEE7-76D212191A09}</a:tableStyleId>
              </a:tblPr>
              <a:tblGrid>
                <a:gridCol w="1018504">
                  <a:extLst>
                    <a:ext uri="{9D8B030D-6E8A-4147-A177-3AD203B41FA5}">
                      <a16:colId xmlns:a16="http://schemas.microsoft.com/office/drawing/2014/main" val="3908547251"/>
                    </a:ext>
                  </a:extLst>
                </a:gridCol>
                <a:gridCol w="3127206">
                  <a:extLst>
                    <a:ext uri="{9D8B030D-6E8A-4147-A177-3AD203B41FA5}">
                      <a16:colId xmlns:a16="http://schemas.microsoft.com/office/drawing/2014/main" val="20000"/>
                    </a:ext>
                  </a:extLst>
                </a:gridCol>
                <a:gridCol w="3026732">
                  <a:extLst>
                    <a:ext uri="{9D8B030D-6E8A-4147-A177-3AD203B41FA5}">
                      <a16:colId xmlns:a16="http://schemas.microsoft.com/office/drawing/2014/main" val="20001"/>
                    </a:ext>
                  </a:extLst>
                </a:gridCol>
                <a:gridCol w="3026732">
                  <a:extLst>
                    <a:ext uri="{9D8B030D-6E8A-4147-A177-3AD203B41FA5}">
                      <a16:colId xmlns:a16="http://schemas.microsoft.com/office/drawing/2014/main" val="20002"/>
                    </a:ext>
                  </a:extLst>
                </a:gridCol>
              </a:tblGrid>
              <a:tr h="822960">
                <a:tc gridSpan="2">
                  <a:txBody>
                    <a:bodyPr/>
                    <a:lstStyle/>
                    <a:p>
                      <a:pPr algn="l"/>
                      <a:r>
                        <a:rPr lang="en-US" sz="2000" dirty="0"/>
                        <a:t>CLIENTS</a:t>
                      </a:r>
                    </a:p>
                  </a:txBody>
                  <a:tcPr marL="114319" marR="114319"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solidFill>
                        <a:schemeClr val="accent4"/>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pPr algn="l"/>
                      <a:r>
                        <a:rPr lang="en-US" sz="1800" dirty="0"/>
                        <a:t>CLIENTS</a:t>
                      </a:r>
                    </a:p>
                  </a:txBody>
                  <a:tcPr marL="114319" marR="114319"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solidFill>
                        <a:schemeClr val="accent4"/>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ctr"/>
                      <a:r>
                        <a:rPr lang="en-US" sz="2000" dirty="0"/>
                        <a:t>Next Wave of Wealth</a:t>
                      </a:r>
                    </a:p>
                  </a:txBody>
                  <a:tcPr marL="109185" marR="109185"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solidFill>
                        <a:schemeClr val="accent4"/>
                      </a:solid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ctr"/>
                      <a:r>
                        <a:rPr lang="en-US" sz="2000" dirty="0"/>
                        <a:t>Traditional Client </a:t>
                      </a:r>
                    </a:p>
                  </a:txBody>
                  <a:tcPr marL="109185" marR="109185"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solidFill>
                        <a:schemeClr val="accent4"/>
                      </a:solid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10000"/>
                  </a:ext>
                </a:extLst>
              </a:tr>
              <a:tr h="822960">
                <a:tc>
                  <a:txBody>
                    <a:bodyPr/>
                    <a:lstStyle/>
                    <a:p>
                      <a:endParaRPr lang="en-US" sz="2000" dirty="0"/>
                    </a:p>
                  </a:txBody>
                  <a:tcPr marL="114319" marR="114319" anchor="ctr">
                    <a:lnL w="6350" cap="flat" cmpd="sng" algn="ctr">
                      <a:solidFill>
                        <a:schemeClr val="accent4"/>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E7E9EB"/>
                    </a:solidFill>
                  </a:tcPr>
                </a:tc>
                <a:tc>
                  <a:txBody>
                    <a:bodyPr/>
                    <a:lstStyle/>
                    <a:p>
                      <a:r>
                        <a:rPr lang="en-US" sz="2000" b="1" dirty="0"/>
                        <a:t>Ages</a:t>
                      </a:r>
                    </a:p>
                  </a:txBody>
                  <a:tcPr marL="114319" marR="114319" anchor="ctr">
                    <a:lnL w="12700" cap="flat" cmpd="sng" algn="ctr">
                      <a:no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E7E9EB"/>
                    </a:solidFill>
                  </a:tcPr>
                </a:tc>
                <a:tc>
                  <a:txBody>
                    <a:bodyPr/>
                    <a:lstStyle/>
                    <a:p>
                      <a:pPr algn="ctr"/>
                      <a:r>
                        <a:rPr lang="en-US" sz="2000" b="0" dirty="0"/>
                        <a:t>25–49</a:t>
                      </a:r>
                    </a:p>
                  </a:txBody>
                  <a:tcPr marL="109185" marR="109185"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E7E9EB"/>
                    </a:solidFill>
                  </a:tcPr>
                </a:tc>
                <a:tc>
                  <a:txBody>
                    <a:bodyPr/>
                    <a:lstStyle/>
                    <a:p>
                      <a:pPr algn="ctr"/>
                      <a:r>
                        <a:rPr lang="en-US" sz="2000" b="0" dirty="0"/>
                        <a:t>50+</a:t>
                      </a:r>
                    </a:p>
                  </a:txBody>
                  <a:tcPr marL="109185" marR="109185"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solidFill>
                      <a:srgbClr val="E7E9EB"/>
                    </a:solidFill>
                  </a:tcPr>
                </a:tc>
                <a:extLst>
                  <a:ext uri="{0D108BD9-81ED-4DB2-BD59-A6C34878D82A}">
                    <a16:rowId xmlns:a16="http://schemas.microsoft.com/office/drawing/2014/main" val="10001"/>
                  </a:ext>
                </a:extLst>
              </a:tr>
              <a:tr h="8229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b="1" dirty="0">
                        <a:solidFill>
                          <a:schemeClr val="accent2"/>
                        </a:solidFill>
                      </a:endParaRPr>
                    </a:p>
                  </a:txBody>
                  <a:tcPr marL="114319" marR="114319" anchor="ctr">
                    <a:lnL w="6350" cap="flat" cmpd="sng" algn="ctr">
                      <a:solidFill>
                        <a:schemeClr val="accent4"/>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Household Income</a:t>
                      </a:r>
                      <a:endParaRPr lang="en-US" sz="2000" b="1" dirty="0">
                        <a:solidFill>
                          <a:schemeClr val="accent2"/>
                        </a:solidFill>
                      </a:endParaRPr>
                    </a:p>
                  </a:txBody>
                  <a:tcPr marL="114319" marR="114319" anchor="ctr">
                    <a:lnL w="12700" cap="flat" cmpd="sng" algn="ctr">
                      <a:no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
                          <a:schemeClr val="accent2"/>
                        </a:buClr>
                        <a:buSzPct val="125000"/>
                        <a:buFont typeface="Wingdings" pitchFamily="2" charset="2"/>
                        <a:buNone/>
                        <a:tabLst/>
                        <a:defRPr/>
                      </a:pPr>
                      <a:r>
                        <a:rPr lang="en-US" sz="2000" dirty="0"/>
                        <a:t>$120,000+</a:t>
                      </a:r>
                    </a:p>
                  </a:txBody>
                  <a:tcPr marL="109185" marR="109185"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
                          <a:schemeClr val="accent2"/>
                        </a:buClr>
                        <a:buSzPct val="125000"/>
                        <a:buFontTx/>
                        <a:buNone/>
                        <a:tabLst/>
                        <a:defRPr/>
                      </a:pPr>
                      <a:r>
                        <a:rPr lang="en-US" sz="2000" dirty="0"/>
                        <a:t>N/A</a:t>
                      </a:r>
                    </a:p>
                  </a:txBody>
                  <a:tcPr marL="109185" marR="109185"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1980449047"/>
                  </a:ext>
                </a:extLst>
              </a:tr>
              <a:tr h="8229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p>
                  </a:txBody>
                  <a:tcPr marL="114319" marR="114319" anchor="ctr">
                    <a:lnL w="6350" cap="flat" cmpd="sng" algn="ctr">
                      <a:solidFill>
                        <a:schemeClr val="accent4"/>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solidFill>
                      <a:srgbClr val="E7E9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Investable Assets</a:t>
                      </a:r>
                    </a:p>
                  </a:txBody>
                  <a:tcPr marL="114319" marR="114319" anchor="ctr">
                    <a:lnL w="12700" cap="flat" cmpd="sng" algn="ctr">
                      <a:no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solidFill>
                      <a:srgbClr val="E7E9EB"/>
                    </a:solidFill>
                  </a:tcPr>
                </a:tc>
                <a:tc>
                  <a:txBody>
                    <a:bodyPr/>
                    <a:lstStyle/>
                    <a:p>
                      <a:pPr marL="0" marR="0" lvl="0" indent="0" algn="ctr" defTabSz="914400" rtl="0" eaLnBrk="1" fontAlgn="auto" latinLnBrk="0" hangingPunct="1">
                        <a:lnSpc>
                          <a:spcPct val="100000"/>
                        </a:lnSpc>
                        <a:spcBef>
                          <a:spcPts val="0"/>
                        </a:spcBef>
                        <a:spcAft>
                          <a:spcPts val="0"/>
                        </a:spcAft>
                        <a:buClr>
                          <a:schemeClr val="accent2"/>
                        </a:buClr>
                        <a:buSzPct val="125000"/>
                        <a:buFont typeface="Wingdings" pitchFamily="2" charset="2"/>
                        <a:buNone/>
                        <a:tabLst/>
                        <a:defRPr/>
                      </a:pPr>
                      <a:r>
                        <a:rPr lang="en-US" sz="2000" dirty="0"/>
                        <a:t>$100,000–$1 million</a:t>
                      </a:r>
                    </a:p>
                  </a:txBody>
                  <a:tcPr marL="109185" marR="109185"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solidFill>
                      <a:srgbClr val="E7E9EB"/>
                    </a:solidFill>
                  </a:tcPr>
                </a:tc>
                <a:tc>
                  <a:txBody>
                    <a:bodyPr/>
                    <a:lstStyle/>
                    <a:p>
                      <a:pPr marL="0" marR="0" lvl="0" indent="0" algn="ctr" defTabSz="914400" rtl="0" eaLnBrk="1" fontAlgn="auto" latinLnBrk="0" hangingPunct="1">
                        <a:lnSpc>
                          <a:spcPct val="100000"/>
                        </a:lnSpc>
                        <a:spcBef>
                          <a:spcPts val="0"/>
                        </a:spcBef>
                        <a:spcAft>
                          <a:spcPts val="0"/>
                        </a:spcAft>
                        <a:buClr>
                          <a:schemeClr val="accent2"/>
                        </a:buClr>
                        <a:buSzPct val="125000"/>
                        <a:buFont typeface="Wingdings" pitchFamily="2" charset="2"/>
                        <a:buNone/>
                        <a:tabLst/>
                        <a:defRPr/>
                      </a:pPr>
                      <a:r>
                        <a:rPr lang="en-US" sz="2000" dirty="0"/>
                        <a:t>$1 million+</a:t>
                      </a:r>
                    </a:p>
                  </a:txBody>
                  <a:tcPr marL="109185" marR="109185" anchor="ctr">
                    <a:lnL w="6350" cap="flat" cmpd="sng" algn="ctr">
                      <a:solidFill>
                        <a:schemeClr val="accent4"/>
                      </a:solidFill>
                      <a:prstDash val="solid"/>
                      <a:round/>
                      <a:headEnd type="none" w="med" len="med"/>
                      <a:tailEnd type="none" w="med" len="med"/>
                    </a:lnL>
                    <a:lnR w="6350" cap="flat" cmpd="sng" algn="ctr">
                      <a:solidFill>
                        <a:schemeClr val="accent4"/>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accent4"/>
                      </a:solidFill>
                      <a:prstDash val="solid"/>
                      <a:round/>
                      <a:headEnd type="none" w="med" len="med"/>
                      <a:tailEnd type="none" w="med" len="med"/>
                    </a:lnB>
                    <a:solidFill>
                      <a:srgbClr val="E7E9EB"/>
                    </a:solidFill>
                  </a:tcPr>
                </a:tc>
                <a:extLst>
                  <a:ext uri="{0D108BD9-81ED-4DB2-BD59-A6C34878D82A}">
                    <a16:rowId xmlns:a16="http://schemas.microsoft.com/office/drawing/2014/main" val="10009"/>
                  </a:ext>
                </a:extLst>
              </a:tr>
            </a:tbl>
          </a:graphicData>
        </a:graphic>
      </p:graphicFrame>
      <p:sp>
        <p:nvSpPr>
          <p:cNvPr id="2" name="TextBox 1">
            <a:extLst>
              <a:ext uri="{FF2B5EF4-FFF2-40B4-BE49-F238E27FC236}">
                <a16:creationId xmlns:a16="http://schemas.microsoft.com/office/drawing/2014/main" id="{7092CD5D-06F3-4114-A744-D83B561C8EFA}"/>
              </a:ext>
            </a:extLst>
          </p:cNvPr>
          <p:cNvSpPr txBox="1"/>
          <p:nvPr/>
        </p:nvSpPr>
        <p:spPr>
          <a:xfrm>
            <a:off x="990600" y="6382154"/>
            <a:ext cx="8749145" cy="123111"/>
          </a:xfrm>
          <a:prstGeom prst="rect">
            <a:avLst/>
          </a:prstGeom>
          <a:noFill/>
        </p:spPr>
        <p:txBody>
          <a:bodyPr wrap="square" lIns="0" tIns="0" rIns="0" bIns="0" rtlCol="0">
            <a:spAutoFit/>
          </a:bodyPr>
          <a:lstStyle/>
          <a:p>
            <a:pPr>
              <a:spcAft>
                <a:spcPts val="1000"/>
              </a:spcAft>
              <a:buClr>
                <a:schemeClr val="accent2"/>
              </a:buClr>
            </a:pPr>
            <a:r>
              <a:rPr lang="en-US" sz="800" dirty="0"/>
              <a:t>Source: T. Rowe Price Next Wave of Wealth Research Study, January 2020. </a:t>
            </a:r>
          </a:p>
        </p:txBody>
      </p:sp>
      <p:grpSp>
        <p:nvGrpSpPr>
          <p:cNvPr id="8" name="Group 7">
            <a:extLst>
              <a:ext uri="{FF2B5EF4-FFF2-40B4-BE49-F238E27FC236}">
                <a16:creationId xmlns:a16="http://schemas.microsoft.com/office/drawing/2014/main" id="{1DE2ACE1-686E-9743-95AB-1D8B5632A6CE}"/>
              </a:ext>
            </a:extLst>
          </p:cNvPr>
          <p:cNvGrpSpPr>
            <a:grpSpLocks noChangeAspect="1"/>
          </p:cNvGrpSpPr>
          <p:nvPr/>
        </p:nvGrpSpPr>
        <p:grpSpPr>
          <a:xfrm>
            <a:off x="1244663" y="2825856"/>
            <a:ext cx="457200" cy="457200"/>
            <a:chOff x="997902" y="2238177"/>
            <a:chExt cx="366712" cy="366712"/>
          </a:xfrm>
        </p:grpSpPr>
        <p:sp>
          <p:nvSpPr>
            <p:cNvPr id="9" name="Freeform 84">
              <a:extLst>
                <a:ext uri="{FF2B5EF4-FFF2-40B4-BE49-F238E27FC236}">
                  <a16:creationId xmlns:a16="http://schemas.microsoft.com/office/drawing/2014/main" id="{D55BCCE3-ABDA-164E-BE78-389D508A00AE}"/>
                </a:ext>
              </a:extLst>
            </p:cNvPr>
            <p:cNvSpPr>
              <a:spLocks/>
            </p:cNvSpPr>
            <p:nvPr/>
          </p:nvSpPr>
          <p:spPr bwMode="auto">
            <a:xfrm>
              <a:off x="997902" y="2261989"/>
              <a:ext cx="366712" cy="342900"/>
            </a:xfrm>
            <a:custGeom>
              <a:avLst/>
              <a:gdLst>
                <a:gd name="T0" fmla="*/ 39 w 231"/>
                <a:gd name="T1" fmla="*/ 0 h 216"/>
                <a:gd name="T2" fmla="*/ 0 w 231"/>
                <a:gd name="T3" fmla="*/ 0 h 216"/>
                <a:gd name="T4" fmla="*/ 0 w 231"/>
                <a:gd name="T5" fmla="*/ 216 h 216"/>
                <a:gd name="T6" fmla="*/ 231 w 231"/>
                <a:gd name="T7" fmla="*/ 216 h 216"/>
                <a:gd name="T8" fmla="*/ 231 w 231"/>
                <a:gd name="T9" fmla="*/ 0 h 216"/>
                <a:gd name="T10" fmla="*/ 192 w 231"/>
                <a:gd name="T11" fmla="*/ 0 h 216"/>
              </a:gdLst>
              <a:ahLst/>
              <a:cxnLst>
                <a:cxn ang="0">
                  <a:pos x="T0" y="T1"/>
                </a:cxn>
                <a:cxn ang="0">
                  <a:pos x="T2" y="T3"/>
                </a:cxn>
                <a:cxn ang="0">
                  <a:pos x="T4" y="T5"/>
                </a:cxn>
                <a:cxn ang="0">
                  <a:pos x="T6" y="T7"/>
                </a:cxn>
                <a:cxn ang="0">
                  <a:pos x="T8" y="T9"/>
                </a:cxn>
                <a:cxn ang="0">
                  <a:pos x="T10" y="T11"/>
                </a:cxn>
              </a:cxnLst>
              <a:rect l="0" t="0" r="r" b="b"/>
              <a:pathLst>
                <a:path w="231" h="216">
                  <a:moveTo>
                    <a:pt x="39" y="0"/>
                  </a:moveTo>
                  <a:lnTo>
                    <a:pt x="0" y="0"/>
                  </a:lnTo>
                  <a:lnTo>
                    <a:pt x="0" y="216"/>
                  </a:lnTo>
                  <a:lnTo>
                    <a:pt x="231" y="216"/>
                  </a:lnTo>
                  <a:lnTo>
                    <a:pt x="231" y="0"/>
                  </a:lnTo>
                  <a:lnTo>
                    <a:pt x="192" y="0"/>
                  </a:lnTo>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2" name="Rectangle 85">
              <a:extLst>
                <a:ext uri="{FF2B5EF4-FFF2-40B4-BE49-F238E27FC236}">
                  <a16:creationId xmlns:a16="http://schemas.microsoft.com/office/drawing/2014/main" id="{E86E4139-A558-C14E-8244-1365B1D8FBD1}"/>
                </a:ext>
              </a:extLst>
            </p:cNvPr>
            <p:cNvSpPr>
              <a:spLocks noChangeArrowheads="1"/>
            </p:cNvSpPr>
            <p:nvPr/>
          </p:nvSpPr>
          <p:spPr bwMode="auto">
            <a:xfrm>
              <a:off x="1059814" y="2238177"/>
              <a:ext cx="52387" cy="61913"/>
            </a:xfrm>
            <a:prstGeom prst="rect">
              <a:avLst/>
            </a:pr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86">
              <a:extLst>
                <a:ext uri="{FF2B5EF4-FFF2-40B4-BE49-F238E27FC236}">
                  <a16:creationId xmlns:a16="http://schemas.microsoft.com/office/drawing/2014/main" id="{4A429370-DAFC-0C4E-88EF-13D685148453}"/>
                </a:ext>
              </a:extLst>
            </p:cNvPr>
            <p:cNvSpPr>
              <a:spLocks noChangeArrowheads="1"/>
            </p:cNvSpPr>
            <p:nvPr/>
          </p:nvSpPr>
          <p:spPr bwMode="auto">
            <a:xfrm>
              <a:off x="1250314" y="2238177"/>
              <a:ext cx="52387" cy="61913"/>
            </a:xfrm>
            <a:prstGeom prst="rect">
              <a:avLst/>
            </a:pr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5" name="Line 87">
              <a:extLst>
                <a:ext uri="{FF2B5EF4-FFF2-40B4-BE49-F238E27FC236}">
                  <a16:creationId xmlns:a16="http://schemas.microsoft.com/office/drawing/2014/main" id="{7F83D53B-37B9-7944-831B-282C47FBA709}"/>
                </a:ext>
              </a:extLst>
            </p:cNvPr>
            <p:cNvSpPr>
              <a:spLocks noChangeShapeType="1"/>
            </p:cNvSpPr>
            <p:nvPr/>
          </p:nvSpPr>
          <p:spPr bwMode="auto">
            <a:xfrm>
              <a:off x="1112202" y="2261989"/>
              <a:ext cx="138112"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7" name="Line 88">
              <a:extLst>
                <a:ext uri="{FF2B5EF4-FFF2-40B4-BE49-F238E27FC236}">
                  <a16:creationId xmlns:a16="http://schemas.microsoft.com/office/drawing/2014/main" id="{BD85C2DF-60D3-7748-9216-4D77AFD107E5}"/>
                </a:ext>
              </a:extLst>
            </p:cNvPr>
            <p:cNvSpPr>
              <a:spLocks noChangeShapeType="1"/>
            </p:cNvSpPr>
            <p:nvPr/>
          </p:nvSpPr>
          <p:spPr bwMode="auto">
            <a:xfrm>
              <a:off x="997902" y="2352477"/>
              <a:ext cx="366712"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8" name="Line 89">
              <a:extLst>
                <a:ext uri="{FF2B5EF4-FFF2-40B4-BE49-F238E27FC236}">
                  <a16:creationId xmlns:a16="http://schemas.microsoft.com/office/drawing/2014/main" id="{04F85610-711D-2940-845F-03A35297935D}"/>
                </a:ext>
              </a:extLst>
            </p:cNvPr>
            <p:cNvSpPr>
              <a:spLocks noChangeShapeType="1"/>
            </p:cNvSpPr>
            <p:nvPr/>
          </p:nvSpPr>
          <p:spPr bwMode="auto">
            <a:xfrm>
              <a:off x="1088389" y="2381052"/>
              <a:ext cx="0" cy="19050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9" name="Line 90">
              <a:extLst>
                <a:ext uri="{FF2B5EF4-FFF2-40B4-BE49-F238E27FC236}">
                  <a16:creationId xmlns:a16="http://schemas.microsoft.com/office/drawing/2014/main" id="{26A2DE9A-F8A2-E04C-BCDF-4C1F054C86AD}"/>
                </a:ext>
              </a:extLst>
            </p:cNvPr>
            <p:cNvSpPr>
              <a:spLocks noChangeShapeType="1"/>
            </p:cNvSpPr>
            <p:nvPr/>
          </p:nvSpPr>
          <p:spPr bwMode="auto">
            <a:xfrm>
              <a:off x="1174114" y="2381052"/>
              <a:ext cx="0" cy="19050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 name="Line 91">
              <a:extLst>
                <a:ext uri="{FF2B5EF4-FFF2-40B4-BE49-F238E27FC236}">
                  <a16:creationId xmlns:a16="http://schemas.microsoft.com/office/drawing/2014/main" id="{E797BB9B-16B7-EF4C-978E-DBF11020D7AB}"/>
                </a:ext>
              </a:extLst>
            </p:cNvPr>
            <p:cNvSpPr>
              <a:spLocks noChangeShapeType="1"/>
            </p:cNvSpPr>
            <p:nvPr/>
          </p:nvSpPr>
          <p:spPr bwMode="auto">
            <a:xfrm>
              <a:off x="1264602" y="2381052"/>
              <a:ext cx="0" cy="19050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1" name="Line 92">
              <a:extLst>
                <a:ext uri="{FF2B5EF4-FFF2-40B4-BE49-F238E27FC236}">
                  <a16:creationId xmlns:a16="http://schemas.microsoft.com/office/drawing/2014/main" id="{AFBD8219-8999-EC48-B4A2-F6DD73387B1A}"/>
                </a:ext>
              </a:extLst>
            </p:cNvPr>
            <p:cNvSpPr>
              <a:spLocks noChangeShapeType="1"/>
            </p:cNvSpPr>
            <p:nvPr/>
          </p:nvSpPr>
          <p:spPr bwMode="auto">
            <a:xfrm>
              <a:off x="1031239" y="2414389"/>
              <a:ext cx="304800"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2" name="Line 93">
              <a:extLst>
                <a:ext uri="{FF2B5EF4-FFF2-40B4-BE49-F238E27FC236}">
                  <a16:creationId xmlns:a16="http://schemas.microsoft.com/office/drawing/2014/main" id="{366F5934-66F5-584B-9E3C-3482B8505441}"/>
                </a:ext>
              </a:extLst>
            </p:cNvPr>
            <p:cNvSpPr>
              <a:spLocks noChangeShapeType="1"/>
            </p:cNvSpPr>
            <p:nvPr/>
          </p:nvSpPr>
          <p:spPr bwMode="auto">
            <a:xfrm>
              <a:off x="1031239" y="2476302"/>
              <a:ext cx="304800"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3" name="Line 94">
              <a:extLst>
                <a:ext uri="{FF2B5EF4-FFF2-40B4-BE49-F238E27FC236}">
                  <a16:creationId xmlns:a16="http://schemas.microsoft.com/office/drawing/2014/main" id="{0129330E-D0AC-3448-82DB-B11F927C860D}"/>
                </a:ext>
              </a:extLst>
            </p:cNvPr>
            <p:cNvSpPr>
              <a:spLocks noChangeShapeType="1"/>
            </p:cNvSpPr>
            <p:nvPr/>
          </p:nvSpPr>
          <p:spPr bwMode="auto">
            <a:xfrm>
              <a:off x="1031239" y="2542977"/>
              <a:ext cx="304800"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4" name="Group 23">
            <a:extLst>
              <a:ext uri="{FF2B5EF4-FFF2-40B4-BE49-F238E27FC236}">
                <a16:creationId xmlns:a16="http://schemas.microsoft.com/office/drawing/2014/main" id="{D489443E-50A6-9244-90AA-ACE86245B206}"/>
              </a:ext>
            </a:extLst>
          </p:cNvPr>
          <p:cNvGrpSpPr>
            <a:grpSpLocks noChangeAspect="1"/>
          </p:cNvGrpSpPr>
          <p:nvPr/>
        </p:nvGrpSpPr>
        <p:grpSpPr>
          <a:xfrm>
            <a:off x="1265139" y="4478447"/>
            <a:ext cx="457200" cy="463113"/>
            <a:chOff x="3275240" y="2211762"/>
            <a:chExt cx="368300" cy="373063"/>
          </a:xfrm>
        </p:grpSpPr>
        <p:sp>
          <p:nvSpPr>
            <p:cNvPr id="25" name="Oval 308">
              <a:extLst>
                <a:ext uri="{FF2B5EF4-FFF2-40B4-BE49-F238E27FC236}">
                  <a16:creationId xmlns:a16="http://schemas.microsoft.com/office/drawing/2014/main" id="{09F1EF1D-9C1A-7E40-A4CE-818E27618B56}"/>
                </a:ext>
              </a:extLst>
            </p:cNvPr>
            <p:cNvSpPr>
              <a:spLocks noChangeArrowheads="1"/>
            </p:cNvSpPr>
            <p:nvPr/>
          </p:nvSpPr>
          <p:spPr bwMode="auto">
            <a:xfrm>
              <a:off x="3284765" y="2384800"/>
              <a:ext cx="168275" cy="38100"/>
            </a:xfrm>
            <a:prstGeom prst="ellipse">
              <a:avLst/>
            </a:pr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309">
              <a:extLst>
                <a:ext uri="{FF2B5EF4-FFF2-40B4-BE49-F238E27FC236}">
                  <a16:creationId xmlns:a16="http://schemas.microsoft.com/office/drawing/2014/main" id="{E141DA69-0D0C-C249-B929-CF4392FFE1D8}"/>
                </a:ext>
              </a:extLst>
            </p:cNvPr>
            <p:cNvSpPr>
              <a:spLocks/>
            </p:cNvSpPr>
            <p:nvPr/>
          </p:nvSpPr>
          <p:spPr bwMode="auto">
            <a:xfrm>
              <a:off x="3284765" y="2403850"/>
              <a:ext cx="168275" cy="52388"/>
            </a:xfrm>
            <a:custGeom>
              <a:avLst/>
              <a:gdLst>
                <a:gd name="T0" fmla="*/ 0 w 35"/>
                <a:gd name="T1" fmla="*/ 0 h 11"/>
                <a:gd name="T2" fmla="*/ 0 w 35"/>
                <a:gd name="T3" fmla="*/ 7 h 11"/>
                <a:gd name="T4" fmla="*/ 18 w 35"/>
                <a:gd name="T5" fmla="*/ 11 h 11"/>
                <a:gd name="T6" fmla="*/ 35 w 35"/>
                <a:gd name="T7" fmla="*/ 7 h 11"/>
                <a:gd name="T8" fmla="*/ 35 w 35"/>
                <a:gd name="T9" fmla="*/ 0 h 11"/>
              </a:gdLst>
              <a:ahLst/>
              <a:cxnLst>
                <a:cxn ang="0">
                  <a:pos x="T0" y="T1"/>
                </a:cxn>
                <a:cxn ang="0">
                  <a:pos x="T2" y="T3"/>
                </a:cxn>
                <a:cxn ang="0">
                  <a:pos x="T4" y="T5"/>
                </a:cxn>
                <a:cxn ang="0">
                  <a:pos x="T6" y="T7"/>
                </a:cxn>
                <a:cxn ang="0">
                  <a:pos x="T8" y="T9"/>
                </a:cxn>
              </a:cxnLst>
              <a:rect l="0" t="0" r="r" b="b"/>
              <a:pathLst>
                <a:path w="35" h="11">
                  <a:moveTo>
                    <a:pt x="0" y="0"/>
                  </a:moveTo>
                  <a:cubicBezTo>
                    <a:pt x="0" y="7"/>
                    <a:pt x="0" y="7"/>
                    <a:pt x="0" y="7"/>
                  </a:cubicBezTo>
                  <a:cubicBezTo>
                    <a:pt x="0" y="9"/>
                    <a:pt x="9" y="11"/>
                    <a:pt x="18" y="11"/>
                  </a:cubicBezTo>
                  <a:cubicBezTo>
                    <a:pt x="27" y="11"/>
                    <a:pt x="35" y="9"/>
                    <a:pt x="35" y="7"/>
                  </a:cubicBezTo>
                  <a:cubicBezTo>
                    <a:pt x="35" y="0"/>
                    <a:pt x="35" y="0"/>
                    <a:pt x="35" y="0"/>
                  </a:cubicBezTo>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310">
              <a:extLst>
                <a:ext uri="{FF2B5EF4-FFF2-40B4-BE49-F238E27FC236}">
                  <a16:creationId xmlns:a16="http://schemas.microsoft.com/office/drawing/2014/main" id="{395D0388-803F-484E-B031-74F3DB2E6693}"/>
                </a:ext>
              </a:extLst>
            </p:cNvPr>
            <p:cNvSpPr>
              <a:spLocks/>
            </p:cNvSpPr>
            <p:nvPr/>
          </p:nvSpPr>
          <p:spPr bwMode="auto">
            <a:xfrm>
              <a:off x="3284765" y="2437187"/>
              <a:ext cx="168275" cy="52388"/>
            </a:xfrm>
            <a:custGeom>
              <a:avLst/>
              <a:gdLst>
                <a:gd name="T0" fmla="*/ 0 w 35"/>
                <a:gd name="T1" fmla="*/ 0 h 11"/>
                <a:gd name="T2" fmla="*/ 0 w 35"/>
                <a:gd name="T3" fmla="*/ 7 h 11"/>
                <a:gd name="T4" fmla="*/ 18 w 35"/>
                <a:gd name="T5" fmla="*/ 11 h 11"/>
                <a:gd name="T6" fmla="*/ 35 w 35"/>
                <a:gd name="T7" fmla="*/ 7 h 11"/>
                <a:gd name="T8" fmla="*/ 35 w 35"/>
                <a:gd name="T9" fmla="*/ 0 h 11"/>
              </a:gdLst>
              <a:ahLst/>
              <a:cxnLst>
                <a:cxn ang="0">
                  <a:pos x="T0" y="T1"/>
                </a:cxn>
                <a:cxn ang="0">
                  <a:pos x="T2" y="T3"/>
                </a:cxn>
                <a:cxn ang="0">
                  <a:pos x="T4" y="T5"/>
                </a:cxn>
                <a:cxn ang="0">
                  <a:pos x="T6" y="T7"/>
                </a:cxn>
                <a:cxn ang="0">
                  <a:pos x="T8" y="T9"/>
                </a:cxn>
              </a:cxnLst>
              <a:rect l="0" t="0" r="r" b="b"/>
              <a:pathLst>
                <a:path w="35" h="11">
                  <a:moveTo>
                    <a:pt x="0" y="0"/>
                  </a:moveTo>
                  <a:cubicBezTo>
                    <a:pt x="0" y="7"/>
                    <a:pt x="0" y="7"/>
                    <a:pt x="0" y="7"/>
                  </a:cubicBezTo>
                  <a:cubicBezTo>
                    <a:pt x="0" y="9"/>
                    <a:pt x="9" y="11"/>
                    <a:pt x="18" y="11"/>
                  </a:cubicBezTo>
                  <a:cubicBezTo>
                    <a:pt x="27" y="11"/>
                    <a:pt x="35" y="9"/>
                    <a:pt x="35" y="7"/>
                  </a:cubicBezTo>
                  <a:cubicBezTo>
                    <a:pt x="35" y="0"/>
                    <a:pt x="35" y="0"/>
                    <a:pt x="35" y="0"/>
                  </a:cubicBezTo>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311">
              <a:extLst>
                <a:ext uri="{FF2B5EF4-FFF2-40B4-BE49-F238E27FC236}">
                  <a16:creationId xmlns:a16="http://schemas.microsoft.com/office/drawing/2014/main" id="{BCDDE9F2-1454-3A43-B7CD-49DFF615DFCF}"/>
                </a:ext>
              </a:extLst>
            </p:cNvPr>
            <p:cNvSpPr>
              <a:spLocks/>
            </p:cNvSpPr>
            <p:nvPr/>
          </p:nvSpPr>
          <p:spPr bwMode="auto">
            <a:xfrm>
              <a:off x="3284765" y="2470525"/>
              <a:ext cx="168275" cy="47625"/>
            </a:xfrm>
            <a:custGeom>
              <a:avLst/>
              <a:gdLst>
                <a:gd name="T0" fmla="*/ 0 w 35"/>
                <a:gd name="T1" fmla="*/ 0 h 10"/>
                <a:gd name="T2" fmla="*/ 0 w 35"/>
                <a:gd name="T3" fmla="*/ 6 h 10"/>
                <a:gd name="T4" fmla="*/ 18 w 35"/>
                <a:gd name="T5" fmla="*/ 10 h 10"/>
                <a:gd name="T6" fmla="*/ 35 w 35"/>
                <a:gd name="T7" fmla="*/ 6 h 10"/>
                <a:gd name="T8" fmla="*/ 35 w 35"/>
                <a:gd name="T9" fmla="*/ 0 h 10"/>
              </a:gdLst>
              <a:ahLst/>
              <a:cxnLst>
                <a:cxn ang="0">
                  <a:pos x="T0" y="T1"/>
                </a:cxn>
                <a:cxn ang="0">
                  <a:pos x="T2" y="T3"/>
                </a:cxn>
                <a:cxn ang="0">
                  <a:pos x="T4" y="T5"/>
                </a:cxn>
                <a:cxn ang="0">
                  <a:pos x="T6" y="T7"/>
                </a:cxn>
                <a:cxn ang="0">
                  <a:pos x="T8" y="T9"/>
                </a:cxn>
              </a:cxnLst>
              <a:rect l="0" t="0" r="r" b="b"/>
              <a:pathLst>
                <a:path w="35" h="10">
                  <a:moveTo>
                    <a:pt x="0" y="0"/>
                  </a:moveTo>
                  <a:cubicBezTo>
                    <a:pt x="0" y="6"/>
                    <a:pt x="0" y="6"/>
                    <a:pt x="0" y="6"/>
                  </a:cubicBezTo>
                  <a:cubicBezTo>
                    <a:pt x="0" y="8"/>
                    <a:pt x="9" y="10"/>
                    <a:pt x="18" y="10"/>
                  </a:cubicBezTo>
                  <a:cubicBezTo>
                    <a:pt x="27" y="10"/>
                    <a:pt x="35" y="8"/>
                    <a:pt x="35" y="6"/>
                  </a:cubicBezTo>
                  <a:cubicBezTo>
                    <a:pt x="35" y="0"/>
                    <a:pt x="35" y="0"/>
                    <a:pt x="35" y="0"/>
                  </a:cubicBezTo>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9" name="Freeform 312">
              <a:extLst>
                <a:ext uri="{FF2B5EF4-FFF2-40B4-BE49-F238E27FC236}">
                  <a16:creationId xmlns:a16="http://schemas.microsoft.com/office/drawing/2014/main" id="{F6053310-AA18-6A4B-A28C-2C3C76F9056D}"/>
                </a:ext>
              </a:extLst>
            </p:cNvPr>
            <p:cNvSpPr>
              <a:spLocks/>
            </p:cNvSpPr>
            <p:nvPr/>
          </p:nvSpPr>
          <p:spPr bwMode="auto">
            <a:xfrm>
              <a:off x="3284765" y="2499100"/>
              <a:ext cx="168275" cy="52388"/>
            </a:xfrm>
            <a:custGeom>
              <a:avLst/>
              <a:gdLst>
                <a:gd name="T0" fmla="*/ 0 w 35"/>
                <a:gd name="T1" fmla="*/ 0 h 11"/>
                <a:gd name="T2" fmla="*/ 0 w 35"/>
                <a:gd name="T3" fmla="*/ 7 h 11"/>
                <a:gd name="T4" fmla="*/ 18 w 35"/>
                <a:gd name="T5" fmla="*/ 11 h 11"/>
                <a:gd name="T6" fmla="*/ 35 w 35"/>
                <a:gd name="T7" fmla="*/ 7 h 11"/>
                <a:gd name="T8" fmla="*/ 35 w 35"/>
                <a:gd name="T9" fmla="*/ 0 h 11"/>
              </a:gdLst>
              <a:ahLst/>
              <a:cxnLst>
                <a:cxn ang="0">
                  <a:pos x="T0" y="T1"/>
                </a:cxn>
                <a:cxn ang="0">
                  <a:pos x="T2" y="T3"/>
                </a:cxn>
                <a:cxn ang="0">
                  <a:pos x="T4" y="T5"/>
                </a:cxn>
                <a:cxn ang="0">
                  <a:pos x="T6" y="T7"/>
                </a:cxn>
                <a:cxn ang="0">
                  <a:pos x="T8" y="T9"/>
                </a:cxn>
              </a:cxnLst>
              <a:rect l="0" t="0" r="r" b="b"/>
              <a:pathLst>
                <a:path w="35" h="11">
                  <a:moveTo>
                    <a:pt x="0" y="0"/>
                  </a:moveTo>
                  <a:cubicBezTo>
                    <a:pt x="0" y="7"/>
                    <a:pt x="0" y="7"/>
                    <a:pt x="0" y="7"/>
                  </a:cubicBezTo>
                  <a:cubicBezTo>
                    <a:pt x="0" y="9"/>
                    <a:pt x="9" y="11"/>
                    <a:pt x="18" y="11"/>
                  </a:cubicBezTo>
                  <a:cubicBezTo>
                    <a:pt x="27" y="11"/>
                    <a:pt x="35" y="9"/>
                    <a:pt x="35" y="7"/>
                  </a:cubicBezTo>
                  <a:cubicBezTo>
                    <a:pt x="35" y="0"/>
                    <a:pt x="35" y="0"/>
                    <a:pt x="35" y="0"/>
                  </a:cubicBezTo>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313">
              <a:extLst>
                <a:ext uri="{FF2B5EF4-FFF2-40B4-BE49-F238E27FC236}">
                  <a16:creationId xmlns:a16="http://schemas.microsoft.com/office/drawing/2014/main" id="{E94DCA69-D306-3145-B2F6-823D0335C551}"/>
                </a:ext>
              </a:extLst>
            </p:cNvPr>
            <p:cNvSpPr>
              <a:spLocks/>
            </p:cNvSpPr>
            <p:nvPr/>
          </p:nvSpPr>
          <p:spPr bwMode="auto">
            <a:xfrm>
              <a:off x="3284765" y="2532437"/>
              <a:ext cx="168275" cy="52388"/>
            </a:xfrm>
            <a:custGeom>
              <a:avLst/>
              <a:gdLst>
                <a:gd name="T0" fmla="*/ 0 w 35"/>
                <a:gd name="T1" fmla="*/ 0 h 11"/>
                <a:gd name="T2" fmla="*/ 0 w 35"/>
                <a:gd name="T3" fmla="*/ 7 h 11"/>
                <a:gd name="T4" fmla="*/ 18 w 35"/>
                <a:gd name="T5" fmla="*/ 11 h 11"/>
                <a:gd name="T6" fmla="*/ 35 w 35"/>
                <a:gd name="T7" fmla="*/ 7 h 11"/>
                <a:gd name="T8" fmla="*/ 35 w 35"/>
                <a:gd name="T9" fmla="*/ 0 h 11"/>
              </a:gdLst>
              <a:ahLst/>
              <a:cxnLst>
                <a:cxn ang="0">
                  <a:pos x="T0" y="T1"/>
                </a:cxn>
                <a:cxn ang="0">
                  <a:pos x="T2" y="T3"/>
                </a:cxn>
                <a:cxn ang="0">
                  <a:pos x="T4" y="T5"/>
                </a:cxn>
                <a:cxn ang="0">
                  <a:pos x="T6" y="T7"/>
                </a:cxn>
                <a:cxn ang="0">
                  <a:pos x="T8" y="T9"/>
                </a:cxn>
              </a:cxnLst>
              <a:rect l="0" t="0" r="r" b="b"/>
              <a:pathLst>
                <a:path w="35" h="11">
                  <a:moveTo>
                    <a:pt x="0" y="0"/>
                  </a:moveTo>
                  <a:cubicBezTo>
                    <a:pt x="0" y="7"/>
                    <a:pt x="0" y="7"/>
                    <a:pt x="0" y="7"/>
                  </a:cubicBezTo>
                  <a:cubicBezTo>
                    <a:pt x="0" y="9"/>
                    <a:pt x="9" y="11"/>
                    <a:pt x="18" y="11"/>
                  </a:cubicBezTo>
                  <a:cubicBezTo>
                    <a:pt x="27" y="11"/>
                    <a:pt x="35" y="9"/>
                    <a:pt x="35" y="7"/>
                  </a:cubicBezTo>
                  <a:cubicBezTo>
                    <a:pt x="35" y="0"/>
                    <a:pt x="35" y="0"/>
                    <a:pt x="35" y="0"/>
                  </a:cubicBezTo>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1" name="Freeform 314">
              <a:extLst>
                <a:ext uri="{FF2B5EF4-FFF2-40B4-BE49-F238E27FC236}">
                  <a16:creationId xmlns:a16="http://schemas.microsoft.com/office/drawing/2014/main" id="{902189E7-4285-494F-BBA2-8A058AA2C924}"/>
                </a:ext>
              </a:extLst>
            </p:cNvPr>
            <p:cNvSpPr>
              <a:spLocks/>
            </p:cNvSpPr>
            <p:nvPr/>
          </p:nvSpPr>
          <p:spPr bwMode="auto">
            <a:xfrm>
              <a:off x="3275240" y="2211762"/>
              <a:ext cx="368300" cy="230188"/>
            </a:xfrm>
            <a:custGeom>
              <a:avLst/>
              <a:gdLst>
                <a:gd name="T0" fmla="*/ 0 w 232"/>
                <a:gd name="T1" fmla="*/ 91 h 145"/>
                <a:gd name="T2" fmla="*/ 0 w 232"/>
                <a:gd name="T3" fmla="*/ 0 h 145"/>
                <a:gd name="T4" fmla="*/ 232 w 232"/>
                <a:gd name="T5" fmla="*/ 0 h 145"/>
                <a:gd name="T6" fmla="*/ 232 w 232"/>
                <a:gd name="T7" fmla="*/ 145 h 145"/>
                <a:gd name="T8" fmla="*/ 148 w 232"/>
                <a:gd name="T9" fmla="*/ 145 h 145"/>
              </a:gdLst>
              <a:ahLst/>
              <a:cxnLst>
                <a:cxn ang="0">
                  <a:pos x="T0" y="T1"/>
                </a:cxn>
                <a:cxn ang="0">
                  <a:pos x="T2" y="T3"/>
                </a:cxn>
                <a:cxn ang="0">
                  <a:pos x="T4" y="T5"/>
                </a:cxn>
                <a:cxn ang="0">
                  <a:pos x="T6" y="T7"/>
                </a:cxn>
                <a:cxn ang="0">
                  <a:pos x="T8" y="T9"/>
                </a:cxn>
              </a:cxnLst>
              <a:rect l="0" t="0" r="r" b="b"/>
              <a:pathLst>
                <a:path w="232" h="145">
                  <a:moveTo>
                    <a:pt x="0" y="91"/>
                  </a:moveTo>
                  <a:lnTo>
                    <a:pt x="0" y="0"/>
                  </a:lnTo>
                  <a:lnTo>
                    <a:pt x="232" y="0"/>
                  </a:lnTo>
                  <a:lnTo>
                    <a:pt x="232" y="145"/>
                  </a:lnTo>
                  <a:lnTo>
                    <a:pt x="148" y="145"/>
                  </a:lnTo>
                </a:path>
              </a:pathLst>
            </a:custGeom>
            <a:noFill/>
            <a:ln w="25400" cap="rnd">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2" name="Oval 315">
              <a:extLst>
                <a:ext uri="{FF2B5EF4-FFF2-40B4-BE49-F238E27FC236}">
                  <a16:creationId xmlns:a16="http://schemas.microsoft.com/office/drawing/2014/main" id="{32350B35-19F0-A749-A2CF-61578A615556}"/>
                </a:ext>
              </a:extLst>
            </p:cNvPr>
            <p:cNvSpPr>
              <a:spLocks noChangeArrowheads="1"/>
            </p:cNvSpPr>
            <p:nvPr/>
          </p:nvSpPr>
          <p:spPr bwMode="auto">
            <a:xfrm>
              <a:off x="3414940" y="2284787"/>
              <a:ext cx="90488" cy="90488"/>
            </a:xfrm>
            <a:prstGeom prst="ellipse">
              <a:avLst/>
            </a:pr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3" name="Oval 316">
              <a:extLst>
                <a:ext uri="{FF2B5EF4-FFF2-40B4-BE49-F238E27FC236}">
                  <a16:creationId xmlns:a16="http://schemas.microsoft.com/office/drawing/2014/main" id="{1B986E95-C3CF-4045-9BC4-8ABBC497EE59}"/>
                </a:ext>
              </a:extLst>
            </p:cNvPr>
            <p:cNvSpPr>
              <a:spLocks noChangeArrowheads="1"/>
            </p:cNvSpPr>
            <p:nvPr/>
          </p:nvSpPr>
          <p:spPr bwMode="auto">
            <a:xfrm>
              <a:off x="3553052" y="2356225"/>
              <a:ext cx="28575" cy="23813"/>
            </a:xfrm>
            <a:prstGeom prst="ellipse">
              <a:avLst/>
            </a:pr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4" name="Oval 317">
              <a:extLst>
                <a:ext uri="{FF2B5EF4-FFF2-40B4-BE49-F238E27FC236}">
                  <a16:creationId xmlns:a16="http://schemas.microsoft.com/office/drawing/2014/main" id="{331822C2-E565-8441-9E84-07EA6DC4ACF0}"/>
                </a:ext>
              </a:extLst>
            </p:cNvPr>
            <p:cNvSpPr>
              <a:spLocks noChangeArrowheads="1"/>
            </p:cNvSpPr>
            <p:nvPr/>
          </p:nvSpPr>
          <p:spPr bwMode="auto">
            <a:xfrm>
              <a:off x="3337152" y="2280025"/>
              <a:ext cx="25400" cy="23813"/>
            </a:xfrm>
            <a:prstGeom prst="ellipse">
              <a:avLst/>
            </a:pr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5" name="Freeform 318">
              <a:extLst>
                <a:ext uri="{FF2B5EF4-FFF2-40B4-BE49-F238E27FC236}">
                  <a16:creationId xmlns:a16="http://schemas.microsoft.com/office/drawing/2014/main" id="{8FF030C0-8233-1347-8E57-B1FD5BF68486}"/>
                </a:ext>
              </a:extLst>
            </p:cNvPr>
            <p:cNvSpPr>
              <a:spLocks/>
            </p:cNvSpPr>
            <p:nvPr/>
          </p:nvSpPr>
          <p:spPr bwMode="auto">
            <a:xfrm>
              <a:off x="3299052" y="2241925"/>
              <a:ext cx="320675" cy="176213"/>
            </a:xfrm>
            <a:custGeom>
              <a:avLst/>
              <a:gdLst>
                <a:gd name="T0" fmla="*/ 0 w 67"/>
                <a:gd name="T1" fmla="*/ 24 h 37"/>
                <a:gd name="T2" fmla="*/ 0 w 67"/>
                <a:gd name="T3" fmla="*/ 6 h 37"/>
                <a:gd name="T4" fmla="*/ 7 w 67"/>
                <a:gd name="T5" fmla="*/ 0 h 37"/>
                <a:gd name="T6" fmla="*/ 60 w 67"/>
                <a:gd name="T7" fmla="*/ 0 h 37"/>
                <a:gd name="T8" fmla="*/ 67 w 67"/>
                <a:gd name="T9" fmla="*/ 6 h 37"/>
                <a:gd name="T10" fmla="*/ 67 w 67"/>
                <a:gd name="T11" fmla="*/ 30 h 37"/>
                <a:gd name="T12" fmla="*/ 60 w 67"/>
                <a:gd name="T13" fmla="*/ 37 h 37"/>
                <a:gd name="T14" fmla="*/ 44 w 67"/>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37">
                  <a:moveTo>
                    <a:pt x="0" y="24"/>
                  </a:moveTo>
                  <a:cubicBezTo>
                    <a:pt x="0" y="6"/>
                    <a:pt x="0" y="6"/>
                    <a:pt x="0" y="6"/>
                  </a:cubicBezTo>
                  <a:cubicBezTo>
                    <a:pt x="0" y="3"/>
                    <a:pt x="3" y="0"/>
                    <a:pt x="7" y="0"/>
                  </a:cubicBezTo>
                  <a:cubicBezTo>
                    <a:pt x="60" y="0"/>
                    <a:pt x="60" y="0"/>
                    <a:pt x="60" y="0"/>
                  </a:cubicBezTo>
                  <a:cubicBezTo>
                    <a:pt x="64" y="0"/>
                    <a:pt x="67" y="3"/>
                    <a:pt x="67" y="6"/>
                  </a:cubicBezTo>
                  <a:cubicBezTo>
                    <a:pt x="67" y="30"/>
                    <a:pt x="67" y="30"/>
                    <a:pt x="67" y="30"/>
                  </a:cubicBezTo>
                  <a:cubicBezTo>
                    <a:pt x="67" y="34"/>
                    <a:pt x="64" y="37"/>
                    <a:pt x="60" y="37"/>
                  </a:cubicBezTo>
                  <a:cubicBezTo>
                    <a:pt x="44" y="37"/>
                    <a:pt x="44" y="37"/>
                    <a:pt x="44" y="37"/>
                  </a:cubicBezTo>
                </a:path>
              </a:pathLst>
            </a:custGeom>
            <a:noFill/>
            <a:ln w="25400" cap="rnd">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6" name="Group 35">
            <a:extLst>
              <a:ext uri="{FF2B5EF4-FFF2-40B4-BE49-F238E27FC236}">
                <a16:creationId xmlns:a16="http://schemas.microsoft.com/office/drawing/2014/main" id="{40286C5A-0108-B04B-98CA-76FABAEBF61A}"/>
              </a:ext>
            </a:extLst>
          </p:cNvPr>
          <p:cNvGrpSpPr>
            <a:grpSpLocks noChangeAspect="1"/>
          </p:cNvGrpSpPr>
          <p:nvPr/>
        </p:nvGrpSpPr>
        <p:grpSpPr>
          <a:xfrm>
            <a:off x="1197136" y="3643394"/>
            <a:ext cx="564776" cy="457200"/>
            <a:chOff x="5584952" y="1554957"/>
            <a:chExt cx="366713" cy="296863"/>
          </a:xfrm>
        </p:grpSpPr>
        <p:sp>
          <p:nvSpPr>
            <p:cNvPr id="37" name="Line 112">
              <a:extLst>
                <a:ext uri="{FF2B5EF4-FFF2-40B4-BE49-F238E27FC236}">
                  <a16:creationId xmlns:a16="http://schemas.microsoft.com/office/drawing/2014/main" id="{C229A639-20B6-E749-9241-53BF91DE34CA}"/>
                </a:ext>
              </a:extLst>
            </p:cNvPr>
            <p:cNvSpPr>
              <a:spLocks noChangeShapeType="1"/>
            </p:cNvSpPr>
            <p:nvPr/>
          </p:nvSpPr>
          <p:spPr bwMode="auto">
            <a:xfrm>
              <a:off x="5584952" y="1851820"/>
              <a:ext cx="366713" cy="0"/>
            </a:xfrm>
            <a:prstGeom prst="line">
              <a:avLst/>
            </a:prstGeom>
            <a:noFill/>
            <a:ln w="25400"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8" name="Rectangle 113">
              <a:extLst>
                <a:ext uri="{FF2B5EF4-FFF2-40B4-BE49-F238E27FC236}">
                  <a16:creationId xmlns:a16="http://schemas.microsoft.com/office/drawing/2014/main" id="{23634AB8-BA6F-9B48-A4F3-987E0F3201A2}"/>
                </a:ext>
              </a:extLst>
            </p:cNvPr>
            <p:cNvSpPr>
              <a:spLocks noChangeArrowheads="1"/>
            </p:cNvSpPr>
            <p:nvPr/>
          </p:nvSpPr>
          <p:spPr bwMode="auto">
            <a:xfrm>
              <a:off x="5623052" y="1697832"/>
              <a:ext cx="290513" cy="153988"/>
            </a:xfrm>
            <a:prstGeom prst="rect">
              <a:avLst/>
            </a:pr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9" name="Freeform 114">
              <a:extLst>
                <a:ext uri="{FF2B5EF4-FFF2-40B4-BE49-F238E27FC236}">
                  <a16:creationId xmlns:a16="http://schemas.microsoft.com/office/drawing/2014/main" id="{C6DEF09D-189D-0B4B-9811-5140ED4E70E0}"/>
                </a:ext>
              </a:extLst>
            </p:cNvPr>
            <p:cNvSpPr>
              <a:spLocks/>
            </p:cNvSpPr>
            <p:nvPr/>
          </p:nvSpPr>
          <p:spPr bwMode="auto">
            <a:xfrm>
              <a:off x="5584952" y="1554957"/>
              <a:ext cx="366713" cy="142875"/>
            </a:xfrm>
            <a:custGeom>
              <a:avLst/>
              <a:gdLst>
                <a:gd name="T0" fmla="*/ 114 w 231"/>
                <a:gd name="T1" fmla="*/ 0 h 90"/>
                <a:gd name="T2" fmla="*/ 0 w 231"/>
                <a:gd name="T3" fmla="*/ 90 h 90"/>
                <a:gd name="T4" fmla="*/ 231 w 231"/>
                <a:gd name="T5" fmla="*/ 90 h 90"/>
                <a:gd name="T6" fmla="*/ 114 w 231"/>
                <a:gd name="T7" fmla="*/ 0 h 90"/>
              </a:gdLst>
              <a:ahLst/>
              <a:cxnLst>
                <a:cxn ang="0">
                  <a:pos x="T0" y="T1"/>
                </a:cxn>
                <a:cxn ang="0">
                  <a:pos x="T2" y="T3"/>
                </a:cxn>
                <a:cxn ang="0">
                  <a:pos x="T4" y="T5"/>
                </a:cxn>
                <a:cxn ang="0">
                  <a:pos x="T6" y="T7"/>
                </a:cxn>
              </a:cxnLst>
              <a:rect l="0" t="0" r="r" b="b"/>
              <a:pathLst>
                <a:path w="231" h="90">
                  <a:moveTo>
                    <a:pt x="114" y="0"/>
                  </a:moveTo>
                  <a:lnTo>
                    <a:pt x="0" y="90"/>
                  </a:lnTo>
                  <a:lnTo>
                    <a:pt x="231" y="90"/>
                  </a:lnTo>
                  <a:lnTo>
                    <a:pt x="114" y="0"/>
                  </a:lnTo>
                  <a:close/>
                </a:path>
              </a:pathLst>
            </a:custGeom>
            <a:noFill/>
            <a:ln w="254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0" name="Freeform 115">
              <a:extLst>
                <a:ext uri="{FF2B5EF4-FFF2-40B4-BE49-F238E27FC236}">
                  <a16:creationId xmlns:a16="http://schemas.microsoft.com/office/drawing/2014/main" id="{2C744AE4-FDF3-BD46-A65E-2D62479C0F7F}"/>
                </a:ext>
              </a:extLst>
            </p:cNvPr>
            <p:cNvSpPr>
              <a:spLocks/>
            </p:cNvSpPr>
            <p:nvPr/>
          </p:nvSpPr>
          <p:spPr bwMode="auto">
            <a:xfrm>
              <a:off x="5851652" y="1583532"/>
              <a:ext cx="47625" cy="76200"/>
            </a:xfrm>
            <a:custGeom>
              <a:avLst/>
              <a:gdLst>
                <a:gd name="T0" fmla="*/ 30 w 30"/>
                <a:gd name="T1" fmla="*/ 48 h 48"/>
                <a:gd name="T2" fmla="*/ 30 w 30"/>
                <a:gd name="T3" fmla="*/ 0 h 48"/>
                <a:gd name="T4" fmla="*/ 0 w 30"/>
                <a:gd name="T5" fmla="*/ 0 h 48"/>
                <a:gd name="T6" fmla="*/ 0 w 30"/>
                <a:gd name="T7" fmla="*/ 21 h 48"/>
              </a:gdLst>
              <a:ahLst/>
              <a:cxnLst>
                <a:cxn ang="0">
                  <a:pos x="T0" y="T1"/>
                </a:cxn>
                <a:cxn ang="0">
                  <a:pos x="T2" y="T3"/>
                </a:cxn>
                <a:cxn ang="0">
                  <a:pos x="T4" y="T5"/>
                </a:cxn>
                <a:cxn ang="0">
                  <a:pos x="T6" y="T7"/>
                </a:cxn>
              </a:cxnLst>
              <a:rect l="0" t="0" r="r" b="b"/>
              <a:pathLst>
                <a:path w="30" h="48">
                  <a:moveTo>
                    <a:pt x="30" y="48"/>
                  </a:moveTo>
                  <a:lnTo>
                    <a:pt x="30" y="0"/>
                  </a:lnTo>
                  <a:lnTo>
                    <a:pt x="0" y="0"/>
                  </a:lnTo>
                  <a:lnTo>
                    <a:pt x="0" y="21"/>
                  </a:lnTo>
                </a:path>
              </a:pathLst>
            </a:custGeom>
            <a:noFill/>
            <a:ln w="25400" cap="flat">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1" name="Rectangle 116">
              <a:extLst>
                <a:ext uri="{FF2B5EF4-FFF2-40B4-BE49-F238E27FC236}">
                  <a16:creationId xmlns:a16="http://schemas.microsoft.com/office/drawing/2014/main" id="{CE77BFB0-A673-9042-A991-B3454C1E26A1}"/>
                </a:ext>
              </a:extLst>
            </p:cNvPr>
            <p:cNvSpPr>
              <a:spLocks noChangeArrowheads="1"/>
            </p:cNvSpPr>
            <p:nvPr/>
          </p:nvSpPr>
          <p:spPr bwMode="auto">
            <a:xfrm>
              <a:off x="5670677" y="1735932"/>
              <a:ext cx="52388" cy="87313"/>
            </a:xfrm>
            <a:prstGeom prst="rect">
              <a:avLst/>
            </a:prstGeom>
            <a:noFill/>
            <a:ln w="25400" cap="flat">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2" name="Rectangle 117">
              <a:extLst>
                <a:ext uri="{FF2B5EF4-FFF2-40B4-BE49-F238E27FC236}">
                  <a16:creationId xmlns:a16="http://schemas.microsoft.com/office/drawing/2014/main" id="{CADF347B-F3E1-CB41-AD6A-060E3A514C9D}"/>
                </a:ext>
              </a:extLst>
            </p:cNvPr>
            <p:cNvSpPr>
              <a:spLocks noChangeArrowheads="1"/>
            </p:cNvSpPr>
            <p:nvPr/>
          </p:nvSpPr>
          <p:spPr bwMode="auto">
            <a:xfrm>
              <a:off x="5775452" y="1735932"/>
              <a:ext cx="100013" cy="49213"/>
            </a:xfrm>
            <a:prstGeom prst="rect">
              <a:avLst/>
            </a:prstGeom>
            <a:noFill/>
            <a:ln w="25400" cap="flat">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3" name="Rectangle 118">
              <a:extLst>
                <a:ext uri="{FF2B5EF4-FFF2-40B4-BE49-F238E27FC236}">
                  <a16:creationId xmlns:a16="http://schemas.microsoft.com/office/drawing/2014/main" id="{0B2A34D4-C69F-4942-B3F5-67578F37643B}"/>
                </a:ext>
              </a:extLst>
            </p:cNvPr>
            <p:cNvSpPr>
              <a:spLocks noChangeArrowheads="1"/>
            </p:cNvSpPr>
            <p:nvPr/>
          </p:nvSpPr>
          <p:spPr bwMode="auto">
            <a:xfrm>
              <a:off x="5661152" y="1823245"/>
              <a:ext cx="76200" cy="28575"/>
            </a:xfrm>
            <a:prstGeom prst="rect">
              <a:avLst/>
            </a:prstGeom>
            <a:noFill/>
            <a:ln w="25400" cap="flat">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626019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plate widescreen master">
  <a:themeElements>
    <a:clrScheme name="TRowePrice_Colors_2015">
      <a:dk1>
        <a:srgbClr val="000000"/>
      </a:dk1>
      <a:lt1>
        <a:srgbClr val="FFFFFF"/>
      </a:lt1>
      <a:dk2>
        <a:srgbClr val="4F4F4F"/>
      </a:dk2>
      <a:lt2>
        <a:srgbClr val="FFFFFF"/>
      </a:lt2>
      <a:accent1>
        <a:srgbClr val="054C70"/>
      </a:accent1>
      <a:accent2>
        <a:srgbClr val="05C3DE"/>
      </a:accent2>
      <a:accent3>
        <a:srgbClr val="4F4F4F"/>
      </a:accent3>
      <a:accent4>
        <a:srgbClr val="A7A7A7"/>
      </a:accent4>
      <a:accent5>
        <a:srgbClr val="D8D8D8"/>
      </a:accent5>
      <a:accent6>
        <a:srgbClr val="F4F4F4"/>
      </a:accent6>
      <a:hlink>
        <a:srgbClr val="05C3DE"/>
      </a:hlink>
      <a:folHlink>
        <a:srgbClr val="A7A7A7"/>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spPr>
      <a:bodyPr tIns="91440" bIns="91440" rtlCol="0" anchor="t">
        <a:noAutofit/>
      </a:bodyPr>
      <a:lstStyle>
        <a:defPPr>
          <a:defRPr smtClean="0"/>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27013" indent="-227013">
          <a:spcAft>
            <a:spcPts val="1000"/>
          </a:spcAft>
          <a:buClr>
            <a:schemeClr val="accent2"/>
          </a:buClr>
          <a:buFont typeface="Wingdings" panose="05000000000000000000" pitchFamily="2" charset="2"/>
          <a:buChar char="§"/>
          <a:defRPr sz="2000"/>
        </a:defPPr>
      </a:lstStyle>
    </a:txDef>
  </a:objectDefaults>
  <a:extraClrSchemeLst/>
  <a:custClrLst>
    <a:custClr name="TRP Bright Blue">
      <a:srgbClr val="05C3DE"/>
    </a:custClr>
    <a:custClr name="TRP Dark Blue">
      <a:srgbClr val="054C70"/>
    </a:custClr>
    <a:custClr name="TRP Dark Gray">
      <a:srgbClr val="4F4F4F"/>
    </a:custClr>
    <a:custClr name="TRP 25% Dark Gray">
      <a:srgbClr val="CECECE"/>
    </a:custClr>
    <a:custClr name="TRP 70% Dark Gray">
      <a:srgbClr val="767676"/>
    </a:custClr>
    <a:custClr name="PMS 138">
      <a:srgbClr val="E47F00"/>
    </a:custClr>
    <a:custClr name="PMS 576">
      <a:srgbClr val="7D9845"/>
    </a:custClr>
    <a:custClr name="PMS 668">
      <a:srgbClr val="614B79"/>
    </a:custClr>
    <a:custClr name="PMS 5483">
      <a:srgbClr val="38939B"/>
    </a:custClr>
    <a:custClr name="PMS 7405">
      <a:srgbClr val="FFDD00"/>
    </a:custClr>
    <a:custClr name="TRP 15% Dark Gray">
      <a:srgbClr val="E5E5E5"/>
    </a:custClr>
  </a:custClrLst>
  <a:extLst>
    <a:ext uri="{05A4C25C-085E-4340-85A3-A5531E510DB2}">
      <thm15:themeFamily xmlns:thm15="http://schemas.microsoft.com/office/thememl/2012/main" name="TRP_Template_16-9" id="{BA46E390-ECBB-8D4A-94CD-5726AF9BECFD}" vid="{764B538A-55AA-544D-99ED-959C3D3AE5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TRP april30">
    <a:dk1>
      <a:srgbClr val="000000"/>
    </a:dk1>
    <a:lt1>
      <a:srgbClr val="FFFFFF"/>
    </a:lt1>
    <a:dk2>
      <a:srgbClr val="4F4F4F"/>
    </a:dk2>
    <a:lt2>
      <a:srgbClr val="FFFFFF"/>
    </a:lt2>
    <a:accent1>
      <a:srgbClr val="00426A"/>
    </a:accent1>
    <a:accent2>
      <a:srgbClr val="05C3DE"/>
    </a:accent2>
    <a:accent3>
      <a:srgbClr val="4F4F4F"/>
    </a:accent3>
    <a:accent4>
      <a:srgbClr val="A7A7A7"/>
    </a:accent4>
    <a:accent5>
      <a:srgbClr val="D8D8D8"/>
    </a:accent5>
    <a:accent6>
      <a:srgbClr val="F4F4F4"/>
    </a:accent6>
    <a:hlink>
      <a:srgbClr val="05C3DE"/>
    </a:hlink>
    <a:folHlink>
      <a:srgbClr val="A7A7A7"/>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TRP april30">
    <a:dk1>
      <a:srgbClr val="000000"/>
    </a:dk1>
    <a:lt1>
      <a:srgbClr val="FFFFFF"/>
    </a:lt1>
    <a:dk2>
      <a:srgbClr val="4F4F4F"/>
    </a:dk2>
    <a:lt2>
      <a:srgbClr val="FFFFFF"/>
    </a:lt2>
    <a:accent1>
      <a:srgbClr val="00426A"/>
    </a:accent1>
    <a:accent2>
      <a:srgbClr val="05C3DE"/>
    </a:accent2>
    <a:accent3>
      <a:srgbClr val="4F4F4F"/>
    </a:accent3>
    <a:accent4>
      <a:srgbClr val="A7A7A7"/>
    </a:accent4>
    <a:accent5>
      <a:srgbClr val="D8D8D8"/>
    </a:accent5>
    <a:accent6>
      <a:srgbClr val="F4F4F4"/>
    </a:accent6>
    <a:hlink>
      <a:srgbClr val="05C3DE"/>
    </a:hlink>
    <a:folHlink>
      <a:srgbClr val="A7A7A7"/>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TRP april30">
    <a:dk1>
      <a:srgbClr val="000000"/>
    </a:dk1>
    <a:lt1>
      <a:srgbClr val="FFFFFF"/>
    </a:lt1>
    <a:dk2>
      <a:srgbClr val="4F4F4F"/>
    </a:dk2>
    <a:lt2>
      <a:srgbClr val="FFFFFF"/>
    </a:lt2>
    <a:accent1>
      <a:srgbClr val="00426A"/>
    </a:accent1>
    <a:accent2>
      <a:srgbClr val="05C3DE"/>
    </a:accent2>
    <a:accent3>
      <a:srgbClr val="4F4F4F"/>
    </a:accent3>
    <a:accent4>
      <a:srgbClr val="A7A7A7"/>
    </a:accent4>
    <a:accent5>
      <a:srgbClr val="D8D8D8"/>
    </a:accent5>
    <a:accent6>
      <a:srgbClr val="F4F4F4"/>
    </a:accent6>
    <a:hlink>
      <a:srgbClr val="05C3DE"/>
    </a:hlink>
    <a:folHlink>
      <a:srgbClr val="A7A7A7"/>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TRP april30">
    <a:dk1>
      <a:srgbClr val="000000"/>
    </a:dk1>
    <a:lt1>
      <a:srgbClr val="FFFFFF"/>
    </a:lt1>
    <a:dk2>
      <a:srgbClr val="4F4F4F"/>
    </a:dk2>
    <a:lt2>
      <a:srgbClr val="FFFFFF"/>
    </a:lt2>
    <a:accent1>
      <a:srgbClr val="00426A"/>
    </a:accent1>
    <a:accent2>
      <a:srgbClr val="05C3DE"/>
    </a:accent2>
    <a:accent3>
      <a:srgbClr val="4F4F4F"/>
    </a:accent3>
    <a:accent4>
      <a:srgbClr val="A7A7A7"/>
    </a:accent4>
    <a:accent5>
      <a:srgbClr val="D8D8D8"/>
    </a:accent5>
    <a:accent6>
      <a:srgbClr val="F4F4F4"/>
    </a:accent6>
    <a:hlink>
      <a:srgbClr val="05C3DE"/>
    </a:hlink>
    <a:folHlink>
      <a:srgbClr val="A7A7A7"/>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TRP april30">
    <a:dk1>
      <a:srgbClr val="000000"/>
    </a:dk1>
    <a:lt1>
      <a:srgbClr val="FFFFFF"/>
    </a:lt1>
    <a:dk2>
      <a:srgbClr val="4F4F4F"/>
    </a:dk2>
    <a:lt2>
      <a:srgbClr val="FFFFFF"/>
    </a:lt2>
    <a:accent1>
      <a:srgbClr val="00426A"/>
    </a:accent1>
    <a:accent2>
      <a:srgbClr val="05C3DE"/>
    </a:accent2>
    <a:accent3>
      <a:srgbClr val="4F4F4F"/>
    </a:accent3>
    <a:accent4>
      <a:srgbClr val="A7A7A7"/>
    </a:accent4>
    <a:accent5>
      <a:srgbClr val="D8D8D8"/>
    </a:accent5>
    <a:accent6>
      <a:srgbClr val="F4F4F4"/>
    </a:accent6>
    <a:hlink>
      <a:srgbClr val="05C3DE"/>
    </a:hlink>
    <a:folHlink>
      <a:srgbClr val="A7A7A7"/>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9A9C893C98A34197F6C5FA97C8E79C" ma:contentTypeVersion="12" ma:contentTypeDescription="Create a new document." ma:contentTypeScope="" ma:versionID="4e97529e322064bff8b5b7b4d34826f7">
  <xsd:schema xmlns:xsd="http://www.w3.org/2001/XMLSchema" xmlns:xs="http://www.w3.org/2001/XMLSchema" xmlns:p="http://schemas.microsoft.com/office/2006/metadata/properties" xmlns:ns3="16aa025d-ac04-4542-90c0-416afb0aac16" xmlns:ns4="70a950e9-9d89-44b9-96a7-61938b4ea3df" targetNamespace="http://schemas.microsoft.com/office/2006/metadata/properties" ma:root="true" ma:fieldsID="db7a36577ccb2c93613c69256d1f0fe9" ns3:_="" ns4:_="">
    <xsd:import namespace="16aa025d-ac04-4542-90c0-416afb0aac16"/>
    <xsd:import namespace="70a950e9-9d89-44b9-96a7-61938b4ea3df"/>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AutoKeyPoints" minOccurs="0"/>
                <xsd:element ref="ns3:MediaServiceKeyPoint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aa025d-ac04-4542-90c0-416afb0aac1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0a950e9-9d89-44b9-96a7-61938b4ea3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8A1834-28D5-4FDF-BD25-E842425CCB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6aa025d-ac04-4542-90c0-416afb0aac16"/>
    <ds:schemaRef ds:uri="70a950e9-9d89-44b9-96a7-61938b4ea3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E1D15DF-CBB3-4201-8E62-F230AAA45FBC}">
  <ds:schemaRefs>
    <ds:schemaRef ds:uri="http://schemas.microsoft.com/office/2006/documentManagement/types"/>
    <ds:schemaRef ds:uri="http://purl.org/dc/dcmitype/"/>
    <ds:schemaRef ds:uri="http://purl.org/dc/terms/"/>
    <ds:schemaRef ds:uri="http://schemas.microsoft.com/office/infopath/2007/PartnerControls"/>
    <ds:schemaRef ds:uri="http://schemas.microsoft.com/office/2006/metadata/properties"/>
    <ds:schemaRef ds:uri="70a950e9-9d89-44b9-96a7-61938b4ea3df"/>
    <ds:schemaRef ds:uri="http://schemas.openxmlformats.org/package/2006/metadata/core-properties"/>
    <ds:schemaRef ds:uri="16aa025d-ac04-4542-90c0-416afb0aac16"/>
    <ds:schemaRef ds:uri="http://www.w3.org/XML/1998/namespace"/>
    <ds:schemaRef ds:uri="http://purl.org/dc/elements/1.1/"/>
  </ds:schemaRefs>
</ds:datastoreItem>
</file>

<file path=customXml/itemProps3.xml><?xml version="1.0" encoding="utf-8"?>
<ds:datastoreItem xmlns:ds="http://schemas.openxmlformats.org/officeDocument/2006/customXml" ds:itemID="{CD4F26AD-8017-4F17-801C-70B19D1F63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11999</Words>
  <Application>Microsoft Office PowerPoint</Application>
  <PresentationFormat>Widescreen</PresentationFormat>
  <Paragraphs>988</Paragraphs>
  <Slides>48</Slides>
  <Notes>48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48</vt:i4>
      </vt:variant>
    </vt:vector>
  </HeadingPairs>
  <TitlesOfParts>
    <vt:vector size="55" baseType="lpstr">
      <vt:lpstr>Arial</vt:lpstr>
      <vt:lpstr>Arial Black</vt:lpstr>
      <vt:lpstr>Calibri</vt:lpstr>
      <vt:lpstr>Helvetica LT Std</vt:lpstr>
      <vt:lpstr>System Font Regular</vt:lpstr>
      <vt:lpstr>Wingdings</vt:lpstr>
      <vt:lpstr>Template widescreen master</vt:lpstr>
      <vt:lpstr>PowerPoint Presentation</vt:lpstr>
      <vt:lpstr>Agenda</vt:lpstr>
      <vt:lpstr>The Opportunity </vt:lpstr>
      <vt:lpstr>Future Practice Growth Lies With Younger Clients, in Terms of Both How Much Wealth They Will Control…</vt:lpstr>
      <vt:lpstr>…And How Much They Contribute to Practice Revenue </vt:lpstr>
      <vt:lpstr>There Are Inherent Risks in Ignoring The Next Wave of Wealth</vt:lpstr>
      <vt:lpstr>While the Industry Is Focused on the “Traditional” Client,  a Huge Opportunity Has Emerged </vt:lpstr>
      <vt:lpstr>7 Insight-Driven Ideas </vt:lpstr>
      <vt:lpstr>T. Rowe Price Conducted Proprietary Research  on the Next Wave of Wealth</vt:lpstr>
      <vt:lpstr>Better Understand the Next Wave</vt:lpstr>
      <vt:lpstr>The Next Wave Has a Different Perspective on Money</vt:lpstr>
      <vt:lpstr>The Next Wave Has Twice as Many Financial Pain Points as Traditional Clients </vt:lpstr>
      <vt:lpstr>The Next Wave Has Different Concerns Than Your Traditional Clients </vt:lpstr>
      <vt:lpstr>They Also Have Very Different Preferences When It Comes to Getting Advice</vt:lpstr>
      <vt:lpstr>The Next Wave Increasingly Turns to the Internet to Find a Financial Professional</vt:lpstr>
      <vt:lpstr>Know the Answer to This Question: What Do Prospects See When They Search Your Name Online? </vt:lpstr>
      <vt:lpstr>The Next Wave Wants to Pay for Advice Differently</vt:lpstr>
      <vt:lpstr>Identify How Your Services and Approach Align With Your Target Prospects’ Priorities </vt:lpstr>
      <vt:lpstr>The Words You Use Could Alienate Potential Prospects </vt:lpstr>
      <vt:lpstr>Create a Positioning Statement With Words That Connect You to Your Prospects</vt:lpstr>
      <vt:lpstr>Evaluate Your Current Prospecting Efforts</vt:lpstr>
      <vt:lpstr>Create a Prospecting Plan Specific to The Next Wave </vt:lpstr>
      <vt:lpstr>The Next Wave is Becoming Increasingly Diverse </vt:lpstr>
      <vt:lpstr>Make Your Practice Look More Like The Next Wave You Want to Serve</vt:lpstr>
      <vt:lpstr>Monitor Your Progress </vt:lpstr>
      <vt:lpstr>Use Our Resources to Create Your Prospecting Plan </vt:lpstr>
      <vt:lpstr>Leverage The Resources You Have From T. Rowe Price</vt:lpstr>
      <vt:lpstr>Appendix</vt:lpstr>
      <vt:lpstr>Next Wave Demographic Groups Included In Our Research</vt:lpstr>
      <vt:lpstr>Multicultural Americans Tend To Build Their Identities Around Cultural vs. Financial Affiliations</vt:lpstr>
      <vt:lpstr>Focusing on Hard Work, Not Enjoyment, Helps  Preserve Status</vt:lpstr>
      <vt:lpstr>African-American Buying Power Continues to Grow </vt:lpstr>
      <vt:lpstr>But There Is a Significant Difference in Net Worth Regardless of Income </vt:lpstr>
      <vt:lpstr>African-American Contributions to Retirement Plans Declined in 2020 </vt:lpstr>
      <vt:lpstr>The Next Wave African-American Investor Mindset</vt:lpstr>
      <vt:lpstr>The Latinx Community is Most Concentrated  in the Southwest but is Growing in Other Areas </vt:lpstr>
      <vt:lpstr>Latinx Investors Expected Contributions to Retirement Plans Remained the Same in 2020 </vt:lpstr>
      <vt:lpstr>The Next Wave Latinx Investor Mindset </vt:lpstr>
      <vt:lpstr>A Snapshot of the Asian-American Community </vt:lpstr>
      <vt:lpstr>Asian Investors Expected Contributions to Retirement Plans Remained the Same in 2020 </vt:lpstr>
      <vt:lpstr>The Next Wave Asian Investor Mindset</vt:lpstr>
      <vt:lpstr>LGBTQ+ Is a Growing Community</vt:lpstr>
      <vt:lpstr>PowerPoint Presentation</vt:lpstr>
      <vt:lpstr>A Financially Strong Community</vt:lpstr>
      <vt:lpstr>LGBTQ+ Investors Are Not Sure Financial Firms Are Allies</vt:lpstr>
      <vt:lpstr>The Next Wave LGBTQ+ Investor Mindset</vt:lpstr>
      <vt:lpstr>Important Information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cp:lastPrinted>2021-01-20T19:05:56Z</cp:lastPrinted>
  <dcterms:created xsi:type="dcterms:W3CDTF">2018-09-04T15:36:48Z</dcterms:created>
  <dcterms:modified xsi:type="dcterms:W3CDTF">2021-01-28T17:53:07Z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0x010100D99A9C893C98A34197F6C5FA97C8E79C</vt:lpwstr>
  </property>
</Properties>
</file>